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8" r:id="rId2"/>
    <p:sldId id="335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</p:sldIdLst>
  <p:sldSz cx="20104100" cy="11309350"/>
  <p:notesSz cx="20104100" cy="11309350"/>
  <p:embeddedFontLst>
    <p:embeddedFont>
      <p:font typeface="Akzidenz-Grotesk Pro Light Cnd" panose="020005060200000200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0" userDrawn="1">
          <p15:clr>
            <a:srgbClr val="A4A3A4"/>
          </p15:clr>
        </p15:guide>
        <p15:guide id="2" pos="7436" userDrawn="1">
          <p15:clr>
            <a:srgbClr val="A4A3A4"/>
          </p15:clr>
        </p15:guide>
        <p15:guide id="3" pos="10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54F"/>
    <a:srgbClr val="03376A"/>
    <a:srgbClr val="00498A"/>
    <a:srgbClr val="B3B3B2"/>
    <a:srgbClr val="7C7C7B"/>
    <a:srgbClr val="3E697A"/>
    <a:srgbClr val="335D6E"/>
    <a:srgbClr val="D2AE3C"/>
    <a:srgbClr val="043466"/>
    <a:srgbClr val="19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6719"/>
  </p:normalViewPr>
  <p:slideViewPr>
    <p:cSldViewPr>
      <p:cViewPr varScale="1">
        <p:scale>
          <a:sx n="75" d="100"/>
          <a:sy n="75" d="100"/>
        </p:scale>
        <p:origin x="258" y="72"/>
      </p:cViewPr>
      <p:guideLst>
        <p:guide orient="horz" pos="1690"/>
        <p:guide pos="7436"/>
        <p:guide pos="10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16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1E428A2-7532-184F-BAE9-41735B4C4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F36085-3490-B149-B178-15EA197043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0535-7633-294B-B0E0-65208BDC71E5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982988-BE05-4248-BB72-2FA61CAFCF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4CCFBF-F220-1749-926C-B0854BB18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9383A-B47E-2F42-B7EF-FEC88400B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079A9-C555-3548-A3C1-022DBDC72BE1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BAE1C-3844-3140-A081-3170F8594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0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D831-A87E-9D42-91AC-F398315081A0}" type="datetime1">
              <a:rPr lang="ru-RU" smtClean="0"/>
              <a:pPr/>
              <a:t>26.10.2022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7E5-B2DD-9F40-AD09-A57F9BE6F1E5}" type="datetime1">
              <a:rPr lang="ru-RU" smtClean="0"/>
              <a:pPr/>
              <a:t>26.10.2022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78C3-CA32-D444-9A36-6AFC99A3F471}" type="datetime1">
              <a:rPr lang="ru-RU" smtClean="0"/>
              <a:pPr/>
              <a:t>26.10.2022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D857-6B4B-BD45-A04A-0D5CC38EB2B7}" type="datetime1">
              <a:rPr lang="ru-RU" smtClean="0"/>
              <a:pPr/>
              <a:t>26.10.2022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868FB-C221-474D-8773-CD62B228139C}" type="datetime1">
              <a:rPr lang="ru-RU" smtClean="0"/>
              <a:pPr/>
              <a:t>26.10.2022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2086" y="5637103"/>
            <a:ext cx="8499926" cy="2105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04B7-9F73-4245-AE72-5BA6725C6C17}" type="datetime1">
              <a:rPr lang="ru-RU" smtClean="0"/>
              <a:pPr/>
              <a:t>26.10.2022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F18859-B676-05F3-1F60-F5BB850F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44" y="2930857"/>
            <a:ext cx="4195611" cy="5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6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7773" r="1683" b="6054"/>
          <a:stretch>
            <a:fillRect/>
          </a:stretch>
        </p:blipFill>
        <p:spPr bwMode="auto">
          <a:xfrm>
            <a:off x="0" y="0"/>
            <a:ext cx="20104100" cy="1130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83" t="18750" r="4428" b="6054"/>
          <a:stretch>
            <a:fillRect/>
          </a:stretch>
        </p:blipFill>
        <p:spPr bwMode="auto">
          <a:xfrm>
            <a:off x="-42047" y="654015"/>
            <a:ext cx="19989652" cy="992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429" t="17773" r="11566" b="6054"/>
          <a:stretch>
            <a:fillRect/>
          </a:stretch>
        </p:blipFill>
        <p:spPr bwMode="auto">
          <a:xfrm>
            <a:off x="0" y="0"/>
            <a:ext cx="20104101" cy="1130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213" t="26562" r="15410" b="14844"/>
          <a:stretch>
            <a:fillRect/>
          </a:stretch>
        </p:blipFill>
        <p:spPr bwMode="auto">
          <a:xfrm>
            <a:off x="1" y="1368395"/>
            <a:ext cx="20124808" cy="921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6" t="17773" r="14861" b="14844"/>
          <a:stretch>
            <a:fillRect/>
          </a:stretch>
        </p:blipFill>
        <p:spPr bwMode="auto">
          <a:xfrm>
            <a:off x="181182" y="511139"/>
            <a:ext cx="19657874" cy="104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984250" y="854075"/>
            <a:ext cx="16535401" cy="29661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оценивания конкурсных испытаний финала Всероссийского конкурса «Учитель года России - 2022»</a:t>
            </a:r>
            <a:br>
              <a:rPr lang="ru-RU" alt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«Урок» и «Воспитательное событие»</a:t>
            </a:r>
            <a:endParaRPr lang="ru-RU" sz="4800" b="0" spc="-5" dirty="0">
              <a:solidFill>
                <a:srgbClr val="074584"/>
              </a:solidFill>
              <a:latin typeface="Akzidenz-Grotesk Pro Light Cnd" panose="0200050602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5D219ABD-B3F8-E764-64E0-39237604712D}"/>
              </a:ext>
            </a:extLst>
          </p:cNvPr>
          <p:cNvSpPr txBox="1">
            <a:spLocks/>
          </p:cNvSpPr>
          <p:nvPr/>
        </p:nvSpPr>
        <p:spPr>
          <a:xfrm>
            <a:off x="3346450" y="5654675"/>
            <a:ext cx="14401800" cy="16735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Иоффе А.Н., д. пед. н., заведующий Лабораторией развития личностного потенциала в образовании ГАОУ ВО «Московский городской педагогический университет» </a:t>
            </a:r>
            <a:endParaRPr lang="ru-RU" sz="36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0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908050" y="1061258"/>
            <a:ext cx="16535401" cy="13785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тур конкурсных испытаний: </a:t>
            </a:r>
          </a:p>
          <a:p>
            <a:pPr marL="12700" algn="ctr">
              <a:spcBef>
                <a:spcPts val="90"/>
              </a:spcBef>
            </a:pPr>
            <a:r>
              <a:rPr lang="ru-RU" alt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+ ВОСПИТАНИЕ</a:t>
            </a:r>
            <a:endParaRPr lang="ru-RU" sz="48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2B90F8F-E5B1-DEAE-6C8D-A08173C7947F}"/>
              </a:ext>
            </a:extLst>
          </p:cNvPr>
          <p:cNvSpPr/>
          <p:nvPr/>
        </p:nvSpPr>
        <p:spPr>
          <a:xfrm>
            <a:off x="2203450" y="3140075"/>
            <a:ext cx="7848600" cy="594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баллов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(5 мин.) + Проведение (35 мин.) + Самоанализ и ответы на вопросы (10 мин.)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D41488D-2FAA-DC5A-85E2-82C41D5CCA40}"/>
              </a:ext>
            </a:extLst>
          </p:cNvPr>
          <p:cNvSpPr/>
          <p:nvPr/>
        </p:nvSpPr>
        <p:spPr>
          <a:xfrm>
            <a:off x="9290050" y="3978275"/>
            <a:ext cx="6477000" cy="464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ВОСПИТАТЕЛЬНОЕ СОБЫТИЕ</a:t>
            </a:r>
          </a:p>
          <a:p>
            <a:pPr algn="ctr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40 баллов</a:t>
            </a:r>
          </a:p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(20 мин.) + Ответы на вопросы (10 мин.)</a:t>
            </a:r>
          </a:p>
        </p:txBody>
      </p:sp>
    </p:spTree>
    <p:extLst>
      <p:ext uri="{BB962C8B-B14F-4D97-AF65-F5344CB8AC3E}">
        <p14:creationId xmlns:p14="http://schemas.microsoft.com/office/powerpoint/2010/main" val="70280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984250" y="854075"/>
            <a:ext cx="16535401" cy="9348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контекст</a:t>
            </a:r>
            <a:endParaRPr lang="ru-RU" sz="60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5D219ABD-B3F8-E764-64E0-39237604712D}"/>
              </a:ext>
            </a:extLst>
          </p:cNvPr>
          <p:cNvSpPr txBox="1">
            <a:spLocks/>
          </p:cNvSpPr>
          <p:nvPr/>
        </p:nvSpPr>
        <p:spPr>
          <a:xfrm>
            <a:off x="1060449" y="2987675"/>
            <a:ext cx="16535401" cy="67826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очных испытаний – накопительный характер оценивания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испытание оценивается по критериям и показателям (все критерии и показатели равнозначны)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очного тура оценивается в 10 баллов,  по каждому показателю 0 – не выражено, 1 – выражено не в полной мере, 2 – выражено в большей степени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и показатели имеют равное значение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Личностно-профессиональная позиция: поддержка профессионального мастерства педагога в сочетании с творчеством, личностной уникальностью и целесообразной импровизацией </a:t>
            </a:r>
            <a:endParaRPr lang="ru-RU" sz="40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6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984250" y="854075"/>
            <a:ext cx="16535401" cy="1858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Критерии, показатели и индикаторы в оценивании</a:t>
            </a:r>
            <a:endParaRPr lang="ru-RU" sz="60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BE549F-87D9-FA9B-E22A-044109D16480}"/>
              </a:ext>
            </a:extLst>
          </p:cNvPr>
          <p:cNvGrpSpPr/>
          <p:nvPr/>
        </p:nvGrpSpPr>
        <p:grpSpPr>
          <a:xfrm>
            <a:off x="1136650" y="3902075"/>
            <a:ext cx="3886200" cy="1088220"/>
            <a:chOff x="0" y="0"/>
            <a:chExt cx="2720552" cy="1088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8D245983-3D3E-3633-60F8-8F7D81CE241E}"/>
                </a:ext>
              </a:extLst>
            </p:cNvPr>
            <p:cNvSpPr/>
            <p:nvPr/>
          </p:nvSpPr>
          <p:spPr>
            <a:xfrm>
              <a:off x="0" y="0"/>
              <a:ext cx="2720552" cy="108822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5E7413-3503-677D-950A-260C5B815AD4}"/>
                </a:ext>
              </a:extLst>
            </p:cNvPr>
            <p:cNvSpPr txBox="1"/>
            <p:nvPr/>
          </p:nvSpPr>
          <p:spPr>
            <a:xfrm>
              <a:off x="0" y="0"/>
              <a:ext cx="2720552" cy="108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Критерий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B3420E8-C757-F97F-41F0-BD467CD6103C}"/>
              </a:ext>
            </a:extLst>
          </p:cNvPr>
          <p:cNvGrpSpPr/>
          <p:nvPr/>
        </p:nvGrpSpPr>
        <p:grpSpPr>
          <a:xfrm>
            <a:off x="7461250" y="3902075"/>
            <a:ext cx="4190999" cy="1088220"/>
            <a:chOff x="2952331" y="0"/>
            <a:chExt cx="2720552" cy="108822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A0161E-289F-EB45-E0B3-6101061BEE99}"/>
                </a:ext>
              </a:extLst>
            </p:cNvPr>
            <p:cNvSpPr/>
            <p:nvPr/>
          </p:nvSpPr>
          <p:spPr>
            <a:xfrm>
              <a:off x="2952331" y="0"/>
              <a:ext cx="2720552" cy="108822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90B1F8-0227-8B3C-FC4F-687B03DF43F3}"/>
                </a:ext>
              </a:extLst>
            </p:cNvPr>
            <p:cNvSpPr txBox="1"/>
            <p:nvPr/>
          </p:nvSpPr>
          <p:spPr>
            <a:xfrm>
              <a:off x="2952331" y="0"/>
              <a:ext cx="2720552" cy="108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Показатель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F4D6DBC-E0A9-BD54-C983-5EE3F7372AB5}"/>
              </a:ext>
            </a:extLst>
          </p:cNvPr>
          <p:cNvGrpSpPr/>
          <p:nvPr/>
        </p:nvGrpSpPr>
        <p:grpSpPr>
          <a:xfrm>
            <a:off x="13938248" y="3902075"/>
            <a:ext cx="4201709" cy="1088220"/>
            <a:chOff x="5976660" y="0"/>
            <a:chExt cx="2728240" cy="108822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D5CB8B9-AFAA-BA0E-D99E-5A9C40E04CE3}"/>
                </a:ext>
              </a:extLst>
            </p:cNvPr>
            <p:cNvSpPr/>
            <p:nvPr/>
          </p:nvSpPr>
          <p:spPr>
            <a:xfrm>
              <a:off x="5976660" y="0"/>
              <a:ext cx="2720552" cy="108822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CDF5F0-AEB7-CA57-2303-292EC3038786}"/>
                </a:ext>
              </a:extLst>
            </p:cNvPr>
            <p:cNvSpPr txBox="1"/>
            <p:nvPr/>
          </p:nvSpPr>
          <p:spPr>
            <a:xfrm>
              <a:off x="5984348" y="0"/>
              <a:ext cx="2720552" cy="108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Индикатор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5242856-2237-B4DD-8B47-D4AE4F249549}"/>
              </a:ext>
            </a:extLst>
          </p:cNvPr>
          <p:cNvGrpSpPr/>
          <p:nvPr/>
        </p:nvGrpSpPr>
        <p:grpSpPr>
          <a:xfrm>
            <a:off x="1136650" y="7331075"/>
            <a:ext cx="3886200" cy="3733800"/>
            <a:chOff x="10353" y="1003349"/>
            <a:chExt cx="2720552" cy="28548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768E7F7-197B-490D-7F54-B5108280BB84}"/>
                </a:ext>
              </a:extLst>
            </p:cNvPr>
            <p:cNvSpPr/>
            <p:nvPr/>
          </p:nvSpPr>
          <p:spPr>
            <a:xfrm>
              <a:off x="10353" y="1003349"/>
              <a:ext cx="272055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00D51E-213B-573B-D8FF-ABC78B75241A}"/>
                </a:ext>
              </a:extLst>
            </p:cNvPr>
            <p:cNvSpPr txBox="1"/>
            <p:nvPr/>
          </p:nvSpPr>
          <p:spPr>
            <a:xfrm>
              <a:off x="10353" y="1003349"/>
              <a:ext cx="2720552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Несколько визуальных образов</a:t>
              </a:r>
            </a:p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Общее направление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323D383-44E6-DAEE-5570-2A79F7D862DA}"/>
              </a:ext>
            </a:extLst>
          </p:cNvPr>
          <p:cNvGrpSpPr/>
          <p:nvPr/>
        </p:nvGrpSpPr>
        <p:grpSpPr>
          <a:xfrm>
            <a:off x="7461249" y="7178675"/>
            <a:ext cx="4190999" cy="3886200"/>
            <a:chOff x="3024344" y="1003349"/>
            <a:chExt cx="2720552" cy="285480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218F143-1B66-1761-B8DE-F4FC1587CBBE}"/>
                </a:ext>
              </a:extLst>
            </p:cNvPr>
            <p:cNvSpPr/>
            <p:nvPr/>
          </p:nvSpPr>
          <p:spPr>
            <a:xfrm>
              <a:off x="3024344" y="1003349"/>
              <a:ext cx="272055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F9CDDB-52D7-AE92-4FC5-EFB3DDCB2F4B}"/>
                </a:ext>
              </a:extLst>
            </p:cNvPr>
            <p:cNvSpPr txBox="1"/>
            <p:nvPr/>
          </p:nvSpPr>
          <p:spPr>
            <a:xfrm>
              <a:off x="3024344" y="1003349"/>
              <a:ext cx="2720552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Один визуальный образ</a:t>
              </a:r>
            </a:p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Конкретика и </a:t>
              </a:r>
              <a:r>
                <a:rPr lang="ru-RU" sz="36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проверяемость</a:t>
              </a:r>
              <a:endParaRPr lang="ru-RU" sz="3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CE7F49B-5CA5-9F2F-5EE0-3B6DDDA1AFB8}"/>
              </a:ext>
            </a:extLst>
          </p:cNvPr>
          <p:cNvGrpSpPr/>
          <p:nvPr/>
        </p:nvGrpSpPr>
        <p:grpSpPr>
          <a:xfrm>
            <a:off x="13948959" y="7174077"/>
            <a:ext cx="4190999" cy="3886199"/>
            <a:chOff x="6048673" y="1003349"/>
            <a:chExt cx="2720552" cy="285480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C75B7A0-AF01-3D1A-0035-FC2DBB67E16C}"/>
                </a:ext>
              </a:extLst>
            </p:cNvPr>
            <p:cNvSpPr/>
            <p:nvPr/>
          </p:nvSpPr>
          <p:spPr>
            <a:xfrm>
              <a:off x="6048673" y="1003349"/>
              <a:ext cx="272055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9C71D1-96C1-6F9C-62D8-A7925CDD8DA4}"/>
                </a:ext>
              </a:extLst>
            </p:cNvPr>
            <p:cNvSpPr txBox="1"/>
            <p:nvPr/>
          </p:nvSpPr>
          <p:spPr>
            <a:xfrm>
              <a:off x="6048673" y="1003349"/>
              <a:ext cx="2720552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Воплощение в количественной форме</a:t>
              </a:r>
            </a:p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Цифровое выражение характеристик показателя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61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1037039" y="486692"/>
            <a:ext cx="16535401" cy="18582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экспертизы (самоорганизация)</a:t>
            </a:r>
            <a:endParaRPr lang="ru-RU" sz="60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5D219ABD-B3F8-E764-64E0-39237604712D}"/>
              </a:ext>
            </a:extLst>
          </p:cNvPr>
          <p:cNvSpPr txBox="1">
            <a:spLocks/>
          </p:cNvSpPr>
          <p:nvPr/>
        </p:nvSpPr>
        <p:spPr>
          <a:xfrm>
            <a:off x="755650" y="2987675"/>
            <a:ext cx="16992599" cy="80137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Индивидуальное решение эксперта с учетом профессионального обсуждения (в том числе комментария предметного эксперта)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Конфиденциальность профессионального обсуждения внутри группы экспертов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Ограничено обращаться к использованию мобильных телефонов, планшетов и т.п. (уважительное отношение и экспертное внимание)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Фиксация экспертом комментариев, вопросов, замечаний в ходе выполнения конкурсного задания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Управление эмоциональными реакциями в ходе испытания и воздержание от обмена мнениями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Уважение профессиональной компетенции педагога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Общая договоренность о количестве баллов и рейтинговой позиции конкурсанта </a:t>
            </a:r>
            <a:endParaRPr lang="ru-RU" sz="40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1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1037039" y="486692"/>
            <a:ext cx="16535401" cy="9348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эксперта</a:t>
            </a:r>
            <a:endParaRPr lang="ru-RU" sz="6000" b="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5D219ABD-B3F8-E764-64E0-39237604712D}"/>
              </a:ext>
            </a:extLst>
          </p:cNvPr>
          <p:cNvSpPr txBox="1">
            <a:spLocks/>
          </p:cNvSpPr>
          <p:nvPr/>
        </p:nvSpPr>
        <p:spPr>
          <a:xfrm>
            <a:off x="798807" y="2149475"/>
            <a:ext cx="16535402" cy="73981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Воздержаться от оценочных вопросов (например, «Почему провалилось начало урока?»)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Выбирать один из вопросов (отказаться от нескольких вопросов в одном: «Как Вы сами определяете сложность темы? Почему Вы именно ее выбрали? Как учащиеся были подготовлены к данному материалу?)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Избегать риторических и абстрактных вопросов (например, «А что же с мотивацией?»)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включать предполагаемый ответ в вопрос (например, «Вы же понимаете, что работа в группе не была содержательной?»)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использовать вопросов-нападений (например, «А известно ли Вам…? Можете ли дать определение…?) </a:t>
            </a:r>
            <a:endParaRPr lang="ru-RU" sz="40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2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1289049" y="854075"/>
            <a:ext cx="16535401" cy="9348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«Урок»</a:t>
            </a:r>
            <a:endParaRPr lang="ru-RU" sz="6000" b="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5D219ABD-B3F8-E764-64E0-39237604712D}"/>
              </a:ext>
            </a:extLst>
          </p:cNvPr>
          <p:cNvSpPr txBox="1">
            <a:spLocks/>
          </p:cNvSpPr>
          <p:nvPr/>
        </p:nvSpPr>
        <p:spPr>
          <a:xfrm>
            <a:off x="222250" y="2835275"/>
            <a:ext cx="19083043" cy="82599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Методическая и психолого-педагогическая грамотность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(управление), мотивация, поддержка, эффективность (целесообразность), динамика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Корректность и глубина понимания предметного содержания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сложность, корректность, фундаментальность (акценты), практика, глубина и кругозор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Целеполагание и результативность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Целеполагание, комплекс результатов, учебная успешность, понимание, целостность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подход к решению профессиональных задач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(вовлечение), ответственный выбор, проблемность, гибкость и импровизация, адекватная оригинальность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Коммуникативная культура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Взаимодействие, кооперация (интерактивность), информационная культура, обратная связь, речевая культура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Рефлексивная культура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Осмысление, оценивание результатов, системность, обоснованность действий и акценты</a:t>
            </a:r>
            <a:endParaRPr lang="ru-RU" altLang="ru-RU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sz="4000" b="0" spc="-5" dirty="0">
              <a:solidFill>
                <a:schemeClr val="tx1"/>
              </a:solidFill>
              <a:latin typeface="Akzidenz-Grotesk Pro Light Cnd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87532BE9-5584-A848-989A-1798F3AF2CB2}"/>
              </a:ext>
            </a:extLst>
          </p:cNvPr>
          <p:cNvSpPr txBox="1">
            <a:spLocks/>
          </p:cNvSpPr>
          <p:nvPr/>
        </p:nvSpPr>
        <p:spPr>
          <a:xfrm>
            <a:off x="1289049" y="854075"/>
            <a:ext cx="16535401" cy="9348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ru-RU" alt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«Воспитательное событие»</a:t>
            </a:r>
            <a:endParaRPr lang="ru-RU" sz="6000" b="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63517-5D51-9A40-950D-59CCAC81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50" y="517096"/>
            <a:ext cx="1480843" cy="1922745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5D219ABD-B3F8-E764-64E0-39237604712D}"/>
              </a:ext>
            </a:extLst>
          </p:cNvPr>
          <p:cNvSpPr txBox="1">
            <a:spLocks/>
          </p:cNvSpPr>
          <p:nvPr/>
        </p:nvSpPr>
        <p:spPr>
          <a:xfrm>
            <a:off x="222250" y="2560686"/>
            <a:ext cx="19083043" cy="73981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 ценность и результативность</a:t>
            </a:r>
            <a:endParaRPr lang="ru-RU" alt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Актуальность, личностное отношение, интерес, обсуждение, личностный выбор и ответственность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и психолого-педагогическая грамотность</a:t>
            </a:r>
            <a:endParaRPr lang="ru-RU" alt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Целеполагание, адекватность методов, логика, атмосфера доверия, результативность</a:t>
            </a:r>
          </a:p>
          <a:p>
            <a:pPr algn="ctr">
              <a:spcBef>
                <a:spcPct val="0"/>
              </a:spcBef>
            </a:pP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подход к решению воспитательных задач</a:t>
            </a:r>
            <a:endParaRPr lang="ru-RU" alt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Нестандартность (творчество), конструктивность, вовлеченность, образность (визуализация), сопереживание</a:t>
            </a:r>
          </a:p>
          <a:p>
            <a:pPr algn="ctr">
              <a:spcBef>
                <a:spcPct val="0"/>
              </a:spcBef>
            </a:pP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Коммуникативная культура</a:t>
            </a:r>
            <a:endParaRPr lang="ru-RU" alt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Кооперация (интерактивность), обмен мнениями, информационная культура, языковая культура, гибкость и импровизация</a:t>
            </a:r>
          </a:p>
        </p:txBody>
      </p:sp>
    </p:spTree>
    <p:extLst>
      <p:ext uri="{BB962C8B-B14F-4D97-AF65-F5344CB8AC3E}">
        <p14:creationId xmlns:p14="http://schemas.microsoft.com/office/powerpoint/2010/main" val="187881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7048</TotalTime>
  <Words>599</Words>
  <Application>Microsoft Office PowerPoint</Application>
  <PresentationFormat>Произвольный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Wingdings</vt:lpstr>
      <vt:lpstr>Helvetica</vt:lpstr>
      <vt:lpstr>Arial</vt:lpstr>
      <vt:lpstr>Akzidenz-Grotesk Pro Light Cnd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template_УГ</dc:title>
  <dc:creator>Лукутин Андрей Владимирович</dc:creator>
  <cp:lastModifiedBy>user</cp:lastModifiedBy>
  <cp:revision>239</cp:revision>
  <dcterms:created xsi:type="dcterms:W3CDTF">2022-03-22T13:19:51Z</dcterms:created>
  <dcterms:modified xsi:type="dcterms:W3CDTF">2022-10-26T11:50:48Z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2022-03-22T00:00:00Z</vt:filetime>
  </property>
</Properties>
</file>