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19" r:id="rId2"/>
    <p:sldId id="257" r:id="rId3"/>
    <p:sldId id="492" r:id="rId4"/>
    <p:sldId id="493" r:id="rId5"/>
    <p:sldId id="482" r:id="rId6"/>
    <p:sldId id="490" r:id="rId7"/>
    <p:sldId id="491" r:id="rId8"/>
    <p:sldId id="494" r:id="rId9"/>
    <p:sldId id="49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Classic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BEF99-8170-4010-AC64-B5299EABA2BB}">
          <p14:sldIdLst>
            <p14:sldId id="419"/>
            <p14:sldId id="257"/>
            <p14:sldId id="492"/>
            <p14:sldId id="493"/>
            <p14:sldId id="482"/>
            <p14:sldId id="490"/>
            <p14:sldId id="491"/>
            <p14:sldId id="494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EB9"/>
    <a:srgbClr val="0033CC"/>
    <a:srgbClr val="143FB8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13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B2941-1890-4E90-9990-408FBAFC6FF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EAE0D-8254-428F-BE7E-6430A0A1A9CE}">
      <dgm:prSet phldrT="[Текст]" custT="1"/>
      <dgm:spPr>
        <a:solidFill>
          <a:srgbClr val="990000"/>
        </a:solidFill>
      </dgm:spPr>
      <dgm:t>
        <a:bodyPr/>
        <a:lstStyle/>
        <a:p>
          <a:r>
            <a: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ДЕЛОПРОИЗВОДСТВА </a:t>
          </a:r>
        </a:p>
        <a:p>
          <a:r>
            <a: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ОБРАЗОВАТЕЛЬНОЙ ОРГАНИЗАЦИИ»</a:t>
          </a:r>
        </a:p>
        <a:p>
          <a:r>
            <a: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 часа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52833-E9AE-45C7-831B-2F570EA5CE4A}" type="parTrans" cxnId="{6A4ADA2D-506C-4A73-B7B0-2BEFFEDF0733}">
      <dgm:prSet/>
      <dgm:spPr/>
      <dgm:t>
        <a:bodyPr/>
        <a:lstStyle/>
        <a:p>
          <a:endParaRPr lang="ru-RU"/>
        </a:p>
      </dgm:t>
    </dgm:pt>
    <dgm:pt modelId="{FF48F946-5278-4C10-BEE9-E58095A41128}" type="sibTrans" cxnId="{6A4ADA2D-506C-4A73-B7B0-2BEFFEDF0733}">
      <dgm:prSet/>
      <dgm:spPr/>
      <dgm:t>
        <a:bodyPr/>
        <a:lstStyle/>
        <a:p>
          <a:endParaRPr lang="ru-RU"/>
        </a:p>
      </dgm:t>
    </dgm:pt>
    <dgm:pt modelId="{0BD4D6EE-6B88-47CC-A90B-4FDD49A245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Очный этап</a:t>
          </a:r>
        </a:p>
        <a:p>
          <a:r>
            <a: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19.03-22.03</a:t>
          </a:r>
        </a:p>
      </dgm:t>
    </dgm:pt>
    <dgm:pt modelId="{275F69B1-3783-43D2-8A6C-D88188A3CCFC}" type="parTrans" cxnId="{AB38AC06-0A68-4343-B17C-D8DC6015FD91}">
      <dgm:prSet/>
      <dgm:spPr/>
      <dgm:t>
        <a:bodyPr/>
        <a:lstStyle/>
        <a:p>
          <a:endParaRPr lang="ru-RU"/>
        </a:p>
      </dgm:t>
    </dgm:pt>
    <dgm:pt modelId="{906714BD-F519-4CBC-995C-8F5841F75D2E}" type="sibTrans" cxnId="{AB38AC06-0A68-4343-B17C-D8DC6015FD91}">
      <dgm:prSet/>
      <dgm:spPr/>
      <dgm:t>
        <a:bodyPr/>
        <a:lstStyle/>
        <a:p>
          <a:endParaRPr lang="ru-RU"/>
        </a:p>
      </dgm:t>
    </dgm:pt>
    <dgm:pt modelId="{CAAFCC7B-FE0C-40F0-B2B4-6716AEC9E6C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самостоятельной работы по освоению учебного материала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23.03-28.03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Методические рекомендации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сайте       </a:t>
          </a:r>
          <a:r>
            <a: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r>
            <a: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https://www.krippo.ru/</a:t>
          </a:r>
          <a:endParaRPr lang="ru-RU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1329F-B6EA-4C0A-B045-CA17E8CEA039}" type="sibTrans" cxnId="{288A6037-06AB-4DF1-8743-D74069D31DCE}">
      <dgm:prSet/>
      <dgm:spPr/>
      <dgm:t>
        <a:bodyPr/>
        <a:lstStyle/>
        <a:p>
          <a:endParaRPr lang="ru-RU"/>
        </a:p>
      </dgm:t>
    </dgm:pt>
    <dgm:pt modelId="{C0CB1DCE-97B0-45F3-8C2B-443E64B2085C}" type="parTrans" cxnId="{288A6037-06AB-4DF1-8743-D74069D31DCE}">
      <dgm:prSet/>
      <dgm:spPr/>
      <dgm:t>
        <a:bodyPr/>
        <a:lstStyle/>
        <a:p>
          <a:endParaRPr lang="ru-RU"/>
        </a:p>
      </dgm:t>
    </dgm:pt>
    <dgm:pt modelId="{163AAB0B-43A9-483E-BB7E-6827691BDB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8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C1ECA-4792-44B7-868B-EFF2FC598A2F}" type="parTrans" cxnId="{24B02FCD-B876-42DD-9F70-33CE880881BF}">
      <dgm:prSet/>
      <dgm:spPr/>
      <dgm:t>
        <a:bodyPr/>
        <a:lstStyle/>
        <a:p>
          <a:endParaRPr lang="ru-RU"/>
        </a:p>
      </dgm:t>
    </dgm:pt>
    <dgm:pt modelId="{3A7DDFB3-8140-4158-B8D5-35837E66FFE7}" type="sibTrans" cxnId="{24B02FCD-B876-42DD-9F70-33CE880881BF}">
      <dgm:prSet/>
      <dgm:spPr/>
      <dgm:t>
        <a:bodyPr/>
        <a:lstStyle/>
        <a:p>
          <a:endParaRPr lang="ru-RU"/>
        </a:p>
      </dgm:t>
    </dgm:pt>
    <dgm:pt modelId="{D19E07C8-73F5-4D63-9E04-02430124044A}" type="pres">
      <dgm:prSet presAssocID="{BB3B2941-1890-4E90-9990-408FBAFC6FF6}" presName="composite" presStyleCnt="0">
        <dgm:presLayoutVars>
          <dgm:chMax val="1"/>
          <dgm:dir/>
          <dgm:resizeHandles val="exact"/>
        </dgm:presLayoutVars>
      </dgm:prSet>
      <dgm:spPr/>
    </dgm:pt>
    <dgm:pt modelId="{5E33709D-2568-4DCB-9677-56131BA09E78}" type="pres">
      <dgm:prSet presAssocID="{EFFEAE0D-8254-428F-BE7E-6430A0A1A9CE}" presName="roof" presStyleLbl="dkBgShp" presStyleIdx="0" presStyleCnt="2" custLinFactNeighborX="1206" custLinFactNeighborY="6246"/>
      <dgm:spPr/>
    </dgm:pt>
    <dgm:pt modelId="{30A14858-25DC-4CA1-80B3-B456A4C059C3}" type="pres">
      <dgm:prSet presAssocID="{EFFEAE0D-8254-428F-BE7E-6430A0A1A9CE}" presName="pillars" presStyleCnt="0"/>
      <dgm:spPr/>
    </dgm:pt>
    <dgm:pt modelId="{75E95657-F82F-4234-BE03-E884782A0689}" type="pres">
      <dgm:prSet presAssocID="{EFFEAE0D-8254-428F-BE7E-6430A0A1A9CE}" presName="pillar1" presStyleLbl="node1" presStyleIdx="0" presStyleCnt="2" custScaleY="93707">
        <dgm:presLayoutVars>
          <dgm:bulletEnabled val="1"/>
        </dgm:presLayoutVars>
      </dgm:prSet>
      <dgm:spPr/>
    </dgm:pt>
    <dgm:pt modelId="{E2A64880-F304-473D-B5DB-46F8F09399E4}" type="pres">
      <dgm:prSet presAssocID="{CAAFCC7B-FE0C-40F0-B2B4-6716AEC9E6C7}" presName="pillarX" presStyleLbl="node1" presStyleIdx="1" presStyleCnt="2" custScaleY="93707" custLinFactNeighborX="-288" custLinFactNeighborY="-502">
        <dgm:presLayoutVars>
          <dgm:bulletEnabled val="1"/>
        </dgm:presLayoutVars>
      </dgm:prSet>
      <dgm:spPr/>
    </dgm:pt>
    <dgm:pt modelId="{13A3188B-7E77-4A45-8D1D-F0966DC7938E}" type="pres">
      <dgm:prSet presAssocID="{EFFEAE0D-8254-428F-BE7E-6430A0A1A9CE}" presName="base" presStyleLbl="dkBgShp" presStyleIdx="1" presStyleCnt="2" custScaleY="207074" custLinFactNeighborY="2265"/>
      <dgm:spPr>
        <a:solidFill>
          <a:srgbClr val="0070C0"/>
        </a:solidFill>
      </dgm:spPr>
    </dgm:pt>
  </dgm:ptLst>
  <dgm:cxnLst>
    <dgm:cxn modelId="{AB38AC06-0A68-4343-B17C-D8DC6015FD91}" srcId="{EFFEAE0D-8254-428F-BE7E-6430A0A1A9CE}" destId="{0BD4D6EE-6B88-47CC-A90B-4FDD49A24517}" srcOrd="0" destOrd="0" parTransId="{275F69B1-3783-43D2-8A6C-D88188A3CCFC}" sibTransId="{906714BD-F519-4CBC-995C-8F5841F75D2E}"/>
    <dgm:cxn modelId="{E843270A-449C-44EF-B433-B28586C5CD62}" type="presOf" srcId="{BB3B2941-1890-4E90-9990-408FBAFC6FF6}" destId="{D19E07C8-73F5-4D63-9E04-02430124044A}" srcOrd="0" destOrd="0" presId="urn:microsoft.com/office/officeart/2005/8/layout/hList3"/>
    <dgm:cxn modelId="{6A4ADA2D-506C-4A73-B7B0-2BEFFEDF0733}" srcId="{BB3B2941-1890-4E90-9990-408FBAFC6FF6}" destId="{EFFEAE0D-8254-428F-BE7E-6430A0A1A9CE}" srcOrd="0" destOrd="0" parTransId="{7E552833-E9AE-45C7-831B-2F570EA5CE4A}" sibTransId="{FF48F946-5278-4C10-BEE9-E58095A41128}"/>
    <dgm:cxn modelId="{288A6037-06AB-4DF1-8743-D74069D31DCE}" srcId="{EFFEAE0D-8254-428F-BE7E-6430A0A1A9CE}" destId="{CAAFCC7B-FE0C-40F0-B2B4-6716AEC9E6C7}" srcOrd="1" destOrd="0" parTransId="{C0CB1DCE-97B0-45F3-8C2B-443E64B2085C}" sibTransId="{8FB1329F-B6EA-4C0A-B045-CA17E8CEA039}"/>
    <dgm:cxn modelId="{F4FFF573-5970-4885-984F-6C8F9B3FF089}" type="presOf" srcId="{CAAFCC7B-FE0C-40F0-B2B4-6716AEC9E6C7}" destId="{E2A64880-F304-473D-B5DB-46F8F09399E4}" srcOrd="0" destOrd="0" presId="urn:microsoft.com/office/officeart/2005/8/layout/hList3"/>
    <dgm:cxn modelId="{6EBEDDB0-6615-462F-907F-5AA31E628F55}" type="presOf" srcId="{EFFEAE0D-8254-428F-BE7E-6430A0A1A9CE}" destId="{5E33709D-2568-4DCB-9677-56131BA09E78}" srcOrd="0" destOrd="0" presId="urn:microsoft.com/office/officeart/2005/8/layout/hList3"/>
    <dgm:cxn modelId="{24B02FCD-B876-42DD-9F70-33CE880881BF}" srcId="{BB3B2941-1890-4E90-9990-408FBAFC6FF6}" destId="{163AAB0B-43A9-483E-BB7E-6827691BDBCC}" srcOrd="1" destOrd="0" parTransId="{E96C1ECA-4792-44B7-868B-EFF2FC598A2F}" sibTransId="{3A7DDFB3-8140-4158-B8D5-35837E66FFE7}"/>
    <dgm:cxn modelId="{12D219ED-9643-493D-8E6F-50B61A3FB561}" type="presOf" srcId="{0BD4D6EE-6B88-47CC-A90B-4FDD49A24517}" destId="{75E95657-F82F-4234-BE03-E884782A0689}" srcOrd="0" destOrd="0" presId="urn:microsoft.com/office/officeart/2005/8/layout/hList3"/>
    <dgm:cxn modelId="{29537593-BC9B-4461-9788-B78387588E51}" type="presParOf" srcId="{D19E07C8-73F5-4D63-9E04-02430124044A}" destId="{5E33709D-2568-4DCB-9677-56131BA09E78}" srcOrd="0" destOrd="0" presId="urn:microsoft.com/office/officeart/2005/8/layout/hList3"/>
    <dgm:cxn modelId="{8D11F889-CDF9-4A5B-8A21-88A03C10E69B}" type="presParOf" srcId="{D19E07C8-73F5-4D63-9E04-02430124044A}" destId="{30A14858-25DC-4CA1-80B3-B456A4C059C3}" srcOrd="1" destOrd="0" presId="urn:microsoft.com/office/officeart/2005/8/layout/hList3"/>
    <dgm:cxn modelId="{1F8F90E8-45D6-486C-AFF3-5B23169240C1}" type="presParOf" srcId="{30A14858-25DC-4CA1-80B3-B456A4C059C3}" destId="{75E95657-F82F-4234-BE03-E884782A0689}" srcOrd="0" destOrd="0" presId="urn:microsoft.com/office/officeart/2005/8/layout/hList3"/>
    <dgm:cxn modelId="{7DE1B99A-8C37-4505-8EAF-04EF9EBB5834}" type="presParOf" srcId="{30A14858-25DC-4CA1-80B3-B456A4C059C3}" destId="{E2A64880-F304-473D-B5DB-46F8F09399E4}" srcOrd="1" destOrd="0" presId="urn:microsoft.com/office/officeart/2005/8/layout/hList3"/>
    <dgm:cxn modelId="{A3C0A5A0-7027-439D-BF1E-8C102FB78019}" type="presParOf" srcId="{D19E07C8-73F5-4D63-9E04-02430124044A}" destId="{13A3188B-7E77-4A45-8D1D-F0966DC793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709D-2568-4DCB-9677-56131BA09E78}">
      <dsp:nvSpPr>
        <dsp:cNvPr id="0" name=""/>
        <dsp:cNvSpPr/>
      </dsp:nvSpPr>
      <dsp:spPr>
        <a:xfrm>
          <a:off x="0" y="0"/>
          <a:ext cx="10693188" cy="2187667"/>
        </a:xfrm>
        <a:prstGeom prst="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ДЕЛОПРОИЗВОДСТВА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ОБРАЗОВАТЕЛЬНОЙ ОРГАНИЗАЦИИ»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 часа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0693188" cy="2187667"/>
      </dsp:txXfrm>
    </dsp:sp>
    <dsp:sp modelId="{75E95657-F82F-4234-BE03-E884782A0689}">
      <dsp:nvSpPr>
        <dsp:cNvPr id="0" name=""/>
        <dsp:cNvSpPr/>
      </dsp:nvSpPr>
      <dsp:spPr>
        <a:xfrm>
          <a:off x="0" y="2195579"/>
          <a:ext cx="5346593" cy="430499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Очный этап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19.03-22.03</a:t>
          </a:r>
        </a:p>
      </dsp:txBody>
      <dsp:txXfrm>
        <a:off x="0" y="2195579"/>
        <a:ext cx="5346593" cy="4304995"/>
      </dsp:txXfrm>
    </dsp:sp>
    <dsp:sp modelId="{E2A64880-F304-473D-B5DB-46F8F09399E4}">
      <dsp:nvSpPr>
        <dsp:cNvPr id="0" name=""/>
        <dsp:cNvSpPr/>
      </dsp:nvSpPr>
      <dsp:spPr>
        <a:xfrm>
          <a:off x="5331195" y="2172517"/>
          <a:ext cx="5346593" cy="430499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самостоятельной работы по освоению учебного материала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23.03-28.03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Методические рекомендации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сайте       </a:t>
          </a:r>
          <a:r>
            <a:rPr lang="ru-RU" sz="32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r>
            <a: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https://www.krippo.ru/</a:t>
          </a:r>
          <a:endParaRPr lang="ru-RU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1195" y="2172517"/>
        <a:ext cx="5346593" cy="4304995"/>
      </dsp:txXfrm>
    </dsp:sp>
    <dsp:sp modelId="{13A3188B-7E77-4A45-8D1D-F0966DC7938E}">
      <dsp:nvSpPr>
        <dsp:cNvPr id="0" name=""/>
        <dsp:cNvSpPr/>
      </dsp:nvSpPr>
      <dsp:spPr>
        <a:xfrm>
          <a:off x="0" y="6371846"/>
          <a:ext cx="10693188" cy="1057021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740D-E173-4C3F-853F-604E56F77EE1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4D18-D2D2-41BE-8421-D8A2ED4C6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64D18-D2D2-41BE-8421-D8A2ED4C67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5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b="12523"/>
          <a:stretch>
            <a:fillRect/>
          </a:stretch>
        </p:blipFill>
        <p:spPr>
          <a:xfrm>
            <a:off x="15392400" y="7581900"/>
            <a:ext cx="2691839" cy="2354730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:a16="http://schemas.microsoft.com/office/drawing/2014/main" id="{1C829D65-F696-43C0-BE03-7D65C6C17936}"/>
              </a:ext>
            </a:extLst>
          </p:cNvPr>
          <p:cNvGrpSpPr/>
          <p:nvPr/>
        </p:nvGrpSpPr>
        <p:grpSpPr>
          <a:xfrm>
            <a:off x="0" y="342900"/>
            <a:ext cx="15260130" cy="10277448"/>
            <a:chOff x="190205" y="-7159"/>
            <a:chExt cx="7239225" cy="5112381"/>
          </a:xfrm>
          <a:solidFill>
            <a:srgbClr val="0066CC"/>
          </a:solidFill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3B5FE1E5-525D-4365-8EB4-032963E1122D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grpFill/>
          </p:spPr>
        </p:sp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id="{6ED1C5D0-E75F-4D80-8312-AAFEA21B233A}"/>
              </a:ext>
            </a:extLst>
          </p:cNvPr>
          <p:cNvSpPr txBox="1"/>
          <p:nvPr/>
        </p:nvSpPr>
        <p:spPr>
          <a:xfrm>
            <a:off x="7627607" y="7734300"/>
            <a:ext cx="664045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b="1" spc="32" dirty="0" err="1">
                <a:solidFill>
                  <a:schemeClr val="bg1"/>
                </a:solidFill>
                <a:latin typeface="Montserrat Classic Bold"/>
              </a:rPr>
              <a:t>Гуцол</a:t>
            </a:r>
            <a:r>
              <a:rPr lang="ru-RU" sz="2800" b="1" spc="32" dirty="0">
                <a:solidFill>
                  <a:schemeClr val="bg1"/>
                </a:solidFill>
                <a:latin typeface="Montserrat Classic Bold"/>
              </a:rPr>
              <a:t> В.В.</a:t>
            </a:r>
            <a:r>
              <a:rPr lang="ru-RU" sz="2800" spc="32" dirty="0">
                <a:solidFill>
                  <a:schemeClr val="bg1"/>
                </a:solidFill>
                <a:latin typeface="Montserrat Classic Bold"/>
              </a:rPr>
              <a:t>, </a:t>
            </a:r>
          </a:p>
          <a:p>
            <a:pPr algn="r">
              <a:lnSpc>
                <a:spcPts val="3000"/>
              </a:lnSpc>
            </a:pPr>
            <a:r>
              <a:rPr lang="ru-RU" sz="2800" spc="32" dirty="0">
                <a:solidFill>
                  <a:schemeClr val="bg1"/>
                </a:solidFill>
                <a:latin typeface="Montserrat Classic Bold" panose="020B0604020202020204" charset="0"/>
              </a:rPr>
              <a:t>заведующий центром подготовки руководящих кадров, школоведения и аттестации</a:t>
            </a:r>
            <a:endParaRPr lang="en-US" sz="2800" spc="32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D6EEC062-CAF1-4032-9548-29CFC91E21E4}"/>
              </a:ext>
            </a:extLst>
          </p:cNvPr>
          <p:cNvSpPr txBox="1"/>
          <p:nvPr/>
        </p:nvSpPr>
        <p:spPr>
          <a:xfrm>
            <a:off x="361335" y="419100"/>
            <a:ext cx="146303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ГОСУДАРСТВЕННОЕ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БЮДЖЕТНОЕ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ОБРАЗОВАТЕЛЬНОЕ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УЧРЕЖДЕНИЕ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/>
            <a:r>
              <a:rPr lang="ru-RU" sz="3000" dirty="0">
                <a:solidFill>
                  <a:srgbClr val="FFFFFF"/>
                </a:solidFill>
                <a:latin typeface="+mj-lt"/>
              </a:rPr>
              <a:t>ДОПОЛНИТЕЛЬНОГО ПРОФЕССИОНАЛЬНОГО ОБРАЗОВАНИЯ </a:t>
            </a:r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РЕСПУБЛИКИ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КРЫМ </a:t>
            </a:r>
          </a:p>
          <a:p>
            <a:pPr algn="ctr"/>
            <a:r>
              <a:rPr lang="ru-RU" sz="3000" dirty="0">
                <a:solidFill>
                  <a:srgbClr val="FFFFFF"/>
                </a:solidFill>
                <a:latin typeface="Montserrat Classic Bold" panose="020B0604020202020204" charset="0"/>
              </a:rPr>
              <a:t>«</a:t>
            </a:r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КРЫМСКИЙ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РЕСПУБЛИКАНСКИЙ ИНСТИТУТ ПОСТДИПЛОМНОГО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/>
            <a:r>
              <a:rPr lang="en-US" sz="3000" dirty="0">
                <a:solidFill>
                  <a:srgbClr val="FFFFFF"/>
                </a:solidFill>
                <a:latin typeface="Montserrat Classic Bold" charset="0"/>
              </a:rPr>
              <a:t>ПЕДАГОГИЧЕСКОГО ОБРАЗОВАНИЯ</a:t>
            </a:r>
            <a:r>
              <a:rPr lang="ru-RU" sz="3000" dirty="0">
                <a:solidFill>
                  <a:srgbClr val="FFFFFF"/>
                </a:solidFill>
                <a:latin typeface="Montserrat Classic Bold" panose="020B0604020202020204" charset="0"/>
              </a:rPr>
              <a:t>»</a:t>
            </a:r>
            <a:endParaRPr lang="en-US" sz="3000" dirty="0">
              <a:solidFill>
                <a:srgbClr val="FFFFFF"/>
              </a:solidFill>
              <a:latin typeface="Montserrat Classic Bold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930A4C3-44D3-4212-AC44-43DEE766B48A}"/>
              </a:ext>
            </a:extLst>
          </p:cNvPr>
          <p:cNvSpPr txBox="1"/>
          <p:nvPr/>
        </p:nvSpPr>
        <p:spPr>
          <a:xfrm>
            <a:off x="381000" y="3792201"/>
            <a:ext cx="144780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6000" b="1" dirty="0">
                <a:solidFill>
                  <a:srgbClr val="FFFFFF"/>
                </a:solidFill>
                <a:latin typeface="+mj-lt"/>
              </a:rPr>
              <a:t>Организация делопроизводства </a:t>
            </a:r>
          </a:p>
          <a:p>
            <a:pPr algn="ctr">
              <a:lnSpc>
                <a:spcPts val="7000"/>
              </a:lnSpc>
            </a:pPr>
            <a:r>
              <a:rPr lang="ru-RU" sz="6000" b="1" dirty="0">
                <a:solidFill>
                  <a:srgbClr val="FFFFFF"/>
                </a:solidFill>
                <a:latin typeface="+mj-lt"/>
              </a:rPr>
              <a:t>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2536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986886-4C66-E6D3-1172-4D3D994A90FB}"/>
              </a:ext>
            </a:extLst>
          </p:cNvPr>
          <p:cNvSpPr/>
          <p:nvPr/>
        </p:nvSpPr>
        <p:spPr>
          <a:xfrm>
            <a:off x="2384118" y="60485"/>
            <a:ext cx="13601919" cy="180447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ДОПОЛНИТЕЛЬНАЯ ПРОФЕССИОНАЛЬНАЯ ПРОГРАММА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ПОВЫШЕНИЯ КВАЛИФИКАЦИИ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27125608"/>
              </p:ext>
            </p:extLst>
          </p:nvPr>
        </p:nvGraphicFramePr>
        <p:xfrm>
          <a:off x="3851412" y="2011152"/>
          <a:ext cx="10693188" cy="729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7634" y="8660399"/>
            <a:ext cx="693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29.03.2024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2569-9481-4036-A7FB-FB12E163A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554"/>
          <a:stretch/>
        </p:blipFill>
        <p:spPr>
          <a:xfrm>
            <a:off x="2520617" y="219662"/>
            <a:ext cx="1512719" cy="148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7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73866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+mj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200" y="1177197"/>
            <a:ext cx="1150619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Montserrat Classic Bold" panose="020B0604020202020204" charset="0"/>
              </a:rPr>
              <a:t>Основные термины и понятия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E1908-29A8-48E1-8661-440459BC6E16}"/>
              </a:ext>
            </a:extLst>
          </p:cNvPr>
          <p:cNvSpPr txBox="1"/>
          <p:nvPr/>
        </p:nvSpPr>
        <p:spPr>
          <a:xfrm>
            <a:off x="4562203" y="3739526"/>
            <a:ext cx="9150530" cy="2618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О переходе на федеральные государственные образовательные стандарты общего образования </a:t>
            </a:r>
          </a:p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в Республике Крым</a:t>
            </a:r>
            <a:endParaRPr lang="en-US" sz="1800" b="1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15C0F-3E31-4F15-9D6D-098C3289F211}"/>
              </a:ext>
            </a:extLst>
          </p:cNvPr>
          <p:cNvSpPr txBox="1"/>
          <p:nvPr/>
        </p:nvSpPr>
        <p:spPr>
          <a:xfrm>
            <a:off x="1219200" y="2231283"/>
            <a:ext cx="1600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6A9689-0E70-4BEF-932C-52198AE9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73866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+mj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200" y="1177197"/>
            <a:ext cx="1150619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Montserrat Classic Bold" panose="020B0604020202020204" charset="0"/>
              </a:rPr>
              <a:t>Основные термины и понятия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E1908-29A8-48E1-8661-440459BC6E16}"/>
              </a:ext>
            </a:extLst>
          </p:cNvPr>
          <p:cNvSpPr txBox="1"/>
          <p:nvPr/>
        </p:nvSpPr>
        <p:spPr>
          <a:xfrm>
            <a:off x="4562203" y="3739526"/>
            <a:ext cx="9150530" cy="2618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О переходе на федеральные государственные образовательные стандарты общего образования </a:t>
            </a:r>
          </a:p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в Республике Крым</a:t>
            </a:r>
            <a:endParaRPr lang="en-US" sz="1800" b="1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B2208-2D69-4CB3-BF11-76BFCBBD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73866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+mj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200" y="1177197"/>
            <a:ext cx="1150619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Montserrat Classic Bold" panose="020B0604020202020204" charset="0"/>
              </a:rPr>
              <a:t>Основные термины и понятия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E1908-29A8-48E1-8661-440459BC6E16}"/>
              </a:ext>
            </a:extLst>
          </p:cNvPr>
          <p:cNvSpPr txBox="1"/>
          <p:nvPr/>
        </p:nvSpPr>
        <p:spPr>
          <a:xfrm>
            <a:off x="4562203" y="3739526"/>
            <a:ext cx="9150530" cy="2618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О переходе на федеральные государственные образовательные стандарты общего образования </a:t>
            </a:r>
          </a:p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в Республике Крым</a:t>
            </a:r>
            <a:endParaRPr lang="en-US" sz="1800" b="1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15C0F-3E31-4F15-9D6D-098C3289F211}"/>
              </a:ext>
            </a:extLst>
          </p:cNvPr>
          <p:cNvSpPr txBox="1"/>
          <p:nvPr/>
        </p:nvSpPr>
        <p:spPr>
          <a:xfrm>
            <a:off x="1219200" y="2231283"/>
            <a:ext cx="1600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фиксация информации на материальных носителях в установленном порядке.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деятельность, обеспечивающая создание официальных документов и организацию работы с ними.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официальный документ, созданный государственным органом, органом местного самоуправления, юридическим или физическим лицом, оформленный в установленном порядке и включенный в документооборот.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движение документов с момента их создания или получения до завершения исполнения, помещения в дело и (или) отправки.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 документа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элемент документа, необходимый для его оформления и организации работы с ним.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документа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присвоение документу регистрационного номера, внесение сведений о документе в регистрационно-учетную форму.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электронного документооборота (СЭД)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автоматизированная информационная система, обеспечивающая создание электронных документов и электронных копий документов, управление ими, их хранение и доступ к ним, а также регистрацию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615553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+mj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200399" y="960541"/>
            <a:ext cx="1226819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Montserrat Classic Bold" panose="020B0604020202020204" charset="0"/>
              </a:rPr>
              <a:t>Классификация документов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D363A9-A376-4FA7-B471-E520FB998949}"/>
              </a:ext>
            </a:extLst>
          </p:cNvPr>
          <p:cNvSpPr/>
          <p:nvPr/>
        </p:nvSpPr>
        <p:spPr>
          <a:xfrm>
            <a:off x="1828800" y="2705100"/>
            <a:ext cx="26670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Входящие документы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E81995-3E59-46AE-AF8F-4AF8EFF18629}"/>
              </a:ext>
            </a:extLst>
          </p:cNvPr>
          <p:cNvSpPr/>
          <p:nvPr/>
        </p:nvSpPr>
        <p:spPr>
          <a:xfrm>
            <a:off x="8077200" y="3013001"/>
            <a:ext cx="2286000" cy="1292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Внутренние документы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60E727-5FD5-4A87-A096-DBA06DE49B28}"/>
              </a:ext>
            </a:extLst>
          </p:cNvPr>
          <p:cNvSpPr/>
          <p:nvPr/>
        </p:nvSpPr>
        <p:spPr>
          <a:xfrm>
            <a:off x="14477999" y="2779584"/>
            <a:ext cx="2286000" cy="1525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Исходящие документы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FA3676F-089D-4233-A51C-9F7D263AEC07}"/>
              </a:ext>
            </a:extLst>
          </p:cNvPr>
          <p:cNvSpPr/>
          <p:nvPr/>
        </p:nvSpPr>
        <p:spPr>
          <a:xfrm>
            <a:off x="8889394" y="182030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4148B314-BFC7-4261-B383-D8370DA8EE46}"/>
              </a:ext>
            </a:extLst>
          </p:cNvPr>
          <p:cNvSpPr/>
          <p:nvPr/>
        </p:nvSpPr>
        <p:spPr>
          <a:xfrm rot="3840000">
            <a:off x="5029200" y="19431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302F0733-830E-4CE2-8AB1-6EC9592BDDF9}"/>
              </a:ext>
            </a:extLst>
          </p:cNvPr>
          <p:cNvSpPr/>
          <p:nvPr/>
        </p:nvSpPr>
        <p:spPr>
          <a:xfrm rot="-3840000">
            <a:off x="13335000" y="20000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0675925-40D1-4E83-81A8-B5E11D175EF4}"/>
              </a:ext>
            </a:extLst>
          </p:cNvPr>
          <p:cNvSpPr/>
          <p:nvPr/>
        </p:nvSpPr>
        <p:spPr>
          <a:xfrm>
            <a:off x="1066799" y="4823406"/>
            <a:ext cx="3581397" cy="1143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Организационные документы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F7A40D6-6EA4-47E5-8292-6068DC948D32}"/>
              </a:ext>
            </a:extLst>
          </p:cNvPr>
          <p:cNvSpPr/>
          <p:nvPr/>
        </p:nvSpPr>
        <p:spPr>
          <a:xfrm>
            <a:off x="7467601" y="5143501"/>
            <a:ext cx="3581397" cy="1143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Распорядительные документы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BFB6D5-7251-4E7C-9638-0711C4EC6698}"/>
              </a:ext>
            </a:extLst>
          </p:cNvPr>
          <p:cNvSpPr/>
          <p:nvPr/>
        </p:nvSpPr>
        <p:spPr>
          <a:xfrm>
            <a:off x="13639800" y="4899607"/>
            <a:ext cx="3352800" cy="15697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Информационно-справочные документы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D95D211-DF3C-4656-B5C8-75C20653CA44}"/>
              </a:ext>
            </a:extLst>
          </p:cNvPr>
          <p:cNvCxnSpPr>
            <a:cxnSpLocks/>
          </p:cNvCxnSpPr>
          <p:nvPr/>
        </p:nvCxnSpPr>
        <p:spPr>
          <a:xfrm>
            <a:off x="10591800" y="4381500"/>
            <a:ext cx="2794362" cy="86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41F28C6-1D9B-4DED-9B96-F7D496C34F1A}"/>
              </a:ext>
            </a:extLst>
          </p:cNvPr>
          <p:cNvCxnSpPr>
            <a:cxnSpLocks/>
          </p:cNvCxnSpPr>
          <p:nvPr/>
        </p:nvCxnSpPr>
        <p:spPr>
          <a:xfrm>
            <a:off x="9220200" y="45339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B0F3379-73F4-489F-BC4D-D1D1C6AFD8FC}"/>
              </a:ext>
            </a:extLst>
          </p:cNvPr>
          <p:cNvCxnSpPr>
            <a:cxnSpLocks/>
          </p:cNvCxnSpPr>
          <p:nvPr/>
        </p:nvCxnSpPr>
        <p:spPr>
          <a:xfrm flipH="1">
            <a:off x="5029200" y="4305299"/>
            <a:ext cx="2895600" cy="100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A73EE9A-FBB6-4F3F-B812-4BEA46214323}"/>
              </a:ext>
            </a:extLst>
          </p:cNvPr>
          <p:cNvSpPr/>
          <p:nvPr/>
        </p:nvSpPr>
        <p:spPr>
          <a:xfrm>
            <a:off x="1066799" y="6286502"/>
            <a:ext cx="4953001" cy="3887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Устав, лицензия на осуществление образовательной деятельности, свидетельство о государственной аккредитации образовательных программ, договор с учредителем, положения о структурных подразделениях, должностные инструкции сотрудников, структура и штатная численность, штатное расписание, правила внутреннего трудового распорядка</a:t>
            </a:r>
            <a:endParaRPr lang="ru-RU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55931A2-A5E5-4C3C-935A-917D0D1762FA}"/>
              </a:ext>
            </a:extLst>
          </p:cNvPr>
          <p:cNvSpPr/>
          <p:nvPr/>
        </p:nvSpPr>
        <p:spPr>
          <a:xfrm>
            <a:off x="7467601" y="6705984"/>
            <a:ext cx="3581397" cy="799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Приказы, инструкции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AD36121-71EA-4DDC-B0D2-CEF5E9955593}"/>
              </a:ext>
            </a:extLst>
          </p:cNvPr>
          <p:cNvSpPr/>
          <p:nvPr/>
        </p:nvSpPr>
        <p:spPr>
          <a:xfrm>
            <a:off x="12801600" y="6705984"/>
            <a:ext cx="4191000" cy="3468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Протоколы, планы, отчеты, справки, докладные, служебные, объяснительные записки, письма, телеграммы и телефонограммы, договоры, трудовые соглашения, контракты и т.д.)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73866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+mj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047999" y="1406226"/>
            <a:ext cx="12115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Требования к оформлению документов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609599" y="2628900"/>
            <a:ext cx="17183099" cy="6124754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7.0.97-2016 «Национальный стандарт Российской Федерации. 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документов» (приказ Федерального агентства по техническому регулированию и метрологии от 08.12.2016 № 2004-ст, в ред. приказа от 14.05.2018 № 244-ст).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архивного агентства от 20.12.2019 № 236 «Об утверждении 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хранения».</a:t>
            </a:r>
            <a:br>
              <a:rPr lang="ru-RU" sz="28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br>
              <a:rPr lang="ru-RU" sz="2800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Российской Федерации от 20.12.2000 № 03-51/64 «О Методических рекомендациях по работе с документами в общеобразовательных учреждениях».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ведению деловой документации в государственных и муниципальных дошкольных образовательных и общеобразовательных организациях Республики Крым.</a:t>
            </a:r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73866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+mj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276599" y="958712"/>
            <a:ext cx="118871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Виды деловых документов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609599" y="2628900"/>
            <a:ext cx="17183099" cy="6263253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правовой локальный нормативный акт, который издается единолично руководителем образовательной организации и удостоверяет решения организационно-распорядительного характера. Приказы издаются по основным вопросам деятельности, административно-хозяйственным вопросам и кадровым вопросам (личному составу) образовательной организации.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распорядительный локальный нормативный правовой акт, который издается руководителем (заместителем руководителя, руководителем структурного подразделения) по вопросам информационно-методического, административно-хозяйственного и организационного характера, входящим в его компетенцию. Распоряжением оформляются вопросы краткосрочного одноразового характера.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документ, в котором фиксируют, какие вопросы обсуждали и какие решения приняли на собраниях, конференциях, совещаниях, заседаниях и т.п. Протоколы составляют, чтобы зафиксировать, как проходило обсуждение вопросов, какие решения приняли, в какие сроки их нужно выполнить и кто за это отвечает.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Служебное письмо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документ информационно-справочного характера, направляемый органом государственной власти, органом местного самоуправления, организацией, должностным лицом адресату с использованием почтовой и федеральной фельдъегерской связи.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2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738664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+mj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276599" y="958712"/>
            <a:ext cx="118871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Виды деловых документов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EFD6F-B25B-46A3-AD35-9570EB478C9A}"/>
              </a:ext>
            </a:extLst>
          </p:cNvPr>
          <p:cNvSpPr txBox="1"/>
          <p:nvPr/>
        </p:nvSpPr>
        <p:spPr>
          <a:xfrm>
            <a:off x="1066800" y="2247900"/>
            <a:ext cx="16078200" cy="634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документ, который содержит описание и подтверждение юридических и биографических фактов.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справки подтверждают биографические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юридические факты конкретного лица.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Служебные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справки содержат информацию про факты и события служебного характера.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Служебная записка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внутренний документ организации, имеющий формат деловой переписки с целью урегулирования различных организационных, информационных, хозяйственных или технических рабочих вопросов.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Докладная записка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внутренний документ организации, адресованный непосредственному начальнику или руководителю организации, в которой описывается сложившаяся ситуация, произошедшие события, приводятся обстоятельства и имевшие место факты с целью донести информацию, обозначить вопрос (проблему) и в некоторых случаях побудить к принятию решения.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Объяснительная записка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документ, который объясняет, по каким причинам было совершено или не совершено определённое действие.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документ, составленный несколькими лицами и подтверждающий установленные факты или события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Акты оформляются по результатам ревизий, при приеме-передаче дел, списании имущества и т.п.</a:t>
            </a:r>
          </a:p>
        </p:txBody>
      </p:sp>
    </p:spTree>
    <p:extLst>
      <p:ext uri="{BB962C8B-B14F-4D97-AF65-F5344CB8AC3E}">
        <p14:creationId xmlns:p14="http://schemas.microsoft.com/office/powerpoint/2010/main" val="106784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</TotalTime>
  <Words>854</Words>
  <Application>Microsoft Office PowerPoint</Application>
  <PresentationFormat>Произвольный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Montserrat Classic Bold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ФГ</dc:title>
  <dc:creator>Yuliya</dc:creator>
  <cp:lastModifiedBy>Василий</cp:lastModifiedBy>
  <cp:revision>370</cp:revision>
  <cp:lastPrinted>2022-07-18T03:05:30Z</cp:lastPrinted>
  <dcterms:created xsi:type="dcterms:W3CDTF">2006-08-16T00:00:00Z</dcterms:created>
  <dcterms:modified xsi:type="dcterms:W3CDTF">2024-03-17T14:34:55Z</dcterms:modified>
  <dc:identifier>DAE2jOq-xTI</dc:identifier>
</cp:coreProperties>
</file>