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2.jpg" ContentType="image/jpeg"/>
  <Override PartName="/ppt/media/image7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05" r:id="rId3"/>
    <p:sldId id="307" r:id="rId4"/>
    <p:sldId id="316" r:id="rId5"/>
    <p:sldId id="317" r:id="rId6"/>
    <p:sldId id="318" r:id="rId7"/>
    <p:sldId id="319" r:id="rId8"/>
    <p:sldId id="321" r:id="rId9"/>
    <p:sldId id="325" r:id="rId10"/>
    <p:sldId id="322" r:id="rId11"/>
    <p:sldId id="323" r:id="rId12"/>
    <p:sldId id="314" r:id="rId13"/>
  </p:sldIdLst>
  <p:sldSz cx="12192000" cy="6858000"/>
  <p:notesSz cx="9939338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0070C0"/>
    <a:srgbClr val="2F70BF"/>
    <a:srgbClr val="002368"/>
    <a:srgbClr val="18356E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6" d="100"/>
          <a:sy n="106" d="100"/>
        </p:scale>
        <p:origin x="678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5ED0F-ED05-47E4-A80E-315AF22EFC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8F263-9C1F-4A59-ACEB-D727C645B9A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EC7AA3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поставщиков</a:t>
          </a:r>
        </a:p>
      </dgm:t>
    </dgm:pt>
    <dgm:pt modelId="{34D0D35D-A5C2-4CCE-81BC-A12BA64515EF}" type="parTrans" cxnId="{C6D22471-C6F4-49BA-A50E-E1E24528C35E}">
      <dgm:prSet/>
      <dgm:spPr/>
      <dgm:t>
        <a:bodyPr/>
        <a:lstStyle/>
        <a:p>
          <a:endParaRPr lang="ru-RU"/>
        </a:p>
      </dgm:t>
    </dgm:pt>
    <dgm:pt modelId="{6E2D5CE8-0277-4DB9-85BB-F085AE2756C5}" type="sibTrans" cxnId="{C6D22471-C6F4-49BA-A50E-E1E24528C35E}">
      <dgm:prSet/>
      <dgm:spPr/>
      <dgm:t>
        <a:bodyPr/>
        <a:lstStyle/>
        <a:p>
          <a:endParaRPr lang="ru-RU"/>
        </a:p>
      </dgm:t>
    </dgm:pt>
    <dgm:pt modelId="{BA496DE1-5B87-4EFB-A91B-CC17FDD7918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CC99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вида сведений</a:t>
          </a:r>
        </a:p>
      </dgm:t>
    </dgm:pt>
    <dgm:pt modelId="{2E33F3BF-E3EA-46A6-8172-748D22DB30C2}" type="parTrans" cxnId="{99C7AA07-DB2B-4A9C-9EDF-772A4A79C3ED}">
      <dgm:prSet/>
      <dgm:spPr/>
      <dgm:t>
        <a:bodyPr/>
        <a:lstStyle/>
        <a:p>
          <a:endParaRPr lang="ru-RU"/>
        </a:p>
      </dgm:t>
    </dgm:pt>
    <dgm:pt modelId="{27A48DC3-1728-4047-BADF-1CB13ABA7056}" type="sibTrans" cxnId="{99C7AA07-DB2B-4A9C-9EDF-772A4A79C3ED}">
      <dgm:prSet/>
      <dgm:spPr/>
      <dgm:t>
        <a:bodyPr/>
        <a:lstStyle/>
        <a:p>
          <a:endParaRPr lang="ru-RU"/>
        </a:p>
      </dgm:t>
    </dgm:pt>
    <dgm:pt modelId="{6216B4AD-F172-472F-BE18-C05719FC8E3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99CC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algn="l"/>
          <a:r>
            <a:rPr lang="ru-RU" sz="2400" dirty="0">
              <a:solidFill>
                <a:srgbClr val="0070C0"/>
              </a:solidFill>
              <a:latin typeface="+mn-lt"/>
            </a:rPr>
            <a:t>правил контролей</a:t>
          </a:r>
        </a:p>
      </dgm:t>
    </dgm:pt>
    <dgm:pt modelId="{9D568CDA-A84C-430B-9D45-EF349E20B08E}" type="parTrans" cxnId="{69E6587C-1691-497C-99B6-964EFB0F102B}">
      <dgm:prSet/>
      <dgm:spPr/>
      <dgm:t>
        <a:bodyPr/>
        <a:lstStyle/>
        <a:p>
          <a:endParaRPr lang="ru-RU"/>
        </a:p>
      </dgm:t>
    </dgm:pt>
    <dgm:pt modelId="{326E00E3-DECF-46B5-A1D3-756AB4C6B588}" type="sibTrans" cxnId="{69E6587C-1691-497C-99B6-964EFB0F102B}">
      <dgm:prSet/>
      <dgm:spPr/>
      <dgm:t>
        <a:bodyPr/>
        <a:lstStyle/>
        <a:p>
          <a:endParaRPr lang="ru-RU"/>
        </a:p>
      </dgm:t>
    </dgm:pt>
    <dgm:pt modelId="{E048CCEA-5C01-4497-AF64-87415065E8C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5A10B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эталонных профилей ФЛ</a:t>
          </a:r>
        </a:p>
      </dgm:t>
    </dgm:pt>
    <dgm:pt modelId="{9B312391-D423-4DA4-BACB-7A1EFC19065A}" type="parTrans" cxnId="{AC8E9533-D753-42AF-ADCD-2D438E63EB81}">
      <dgm:prSet/>
      <dgm:spPr/>
      <dgm:t>
        <a:bodyPr/>
        <a:lstStyle/>
        <a:p>
          <a:endParaRPr lang="ru-RU"/>
        </a:p>
      </dgm:t>
    </dgm:pt>
    <dgm:pt modelId="{1416C8C4-8503-48A5-A044-06EF1C4175C1}" type="sibTrans" cxnId="{AC8E9533-D753-42AF-ADCD-2D438E63EB81}">
      <dgm:prSet/>
      <dgm:spPr/>
      <dgm:t>
        <a:bodyPr/>
        <a:lstStyle/>
        <a:p>
          <a:endParaRPr lang="ru-RU"/>
        </a:p>
      </dgm:t>
    </dgm:pt>
    <dgm:pt modelId="{2D85B4C3-C71A-45C9-8954-94F78B9B138C}" type="pres">
      <dgm:prSet presAssocID="{06B5ED0F-ED05-47E4-A80E-315AF22EFC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1E5069-0066-47FE-B2EC-CF791F1BAAE1}" type="pres">
      <dgm:prSet presAssocID="{06B5ED0F-ED05-47E4-A80E-315AF22EFC06}" presName="Name1" presStyleCnt="0"/>
      <dgm:spPr/>
    </dgm:pt>
    <dgm:pt modelId="{A42176FC-0D83-4997-BEED-0A84C5BDA003}" type="pres">
      <dgm:prSet presAssocID="{06B5ED0F-ED05-47E4-A80E-315AF22EFC06}" presName="cycle" presStyleCnt="0"/>
      <dgm:spPr/>
    </dgm:pt>
    <dgm:pt modelId="{13B2750C-1392-45F0-9B52-23CB458144E1}" type="pres">
      <dgm:prSet presAssocID="{06B5ED0F-ED05-47E4-A80E-315AF22EFC06}" presName="srcNode" presStyleLbl="node1" presStyleIdx="0" presStyleCnt="4"/>
      <dgm:spPr/>
    </dgm:pt>
    <dgm:pt modelId="{754DFD77-701D-4831-ACAB-05B8ABBEA428}" type="pres">
      <dgm:prSet presAssocID="{06B5ED0F-ED05-47E4-A80E-315AF22EFC0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7CC66E-6952-4DF1-94CE-6D1B4929BDD1}" type="pres">
      <dgm:prSet presAssocID="{06B5ED0F-ED05-47E4-A80E-315AF22EFC06}" presName="extraNode" presStyleLbl="node1" presStyleIdx="0" presStyleCnt="4"/>
      <dgm:spPr/>
    </dgm:pt>
    <dgm:pt modelId="{DA8B899F-EF5B-480D-B4AD-EF785611B45D}" type="pres">
      <dgm:prSet presAssocID="{06B5ED0F-ED05-47E4-A80E-315AF22EFC06}" presName="dstNode" presStyleLbl="node1" presStyleIdx="0" presStyleCnt="4"/>
      <dgm:spPr/>
    </dgm:pt>
    <dgm:pt modelId="{68539F8B-341C-49D3-B938-C56DE7D6D061}" type="pres">
      <dgm:prSet presAssocID="{7388F263-9C1F-4A59-ACEB-D727C645B9A0}" presName="text_1" presStyleLbl="node1" presStyleIdx="0" presStyleCnt="4">
        <dgm:presLayoutVars>
          <dgm:bulletEnabled val="1"/>
        </dgm:presLayoutVars>
      </dgm:prSet>
      <dgm:spPr>
        <a:xfrm>
          <a:off x="468635" y="310780"/>
          <a:ext cx="4632981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05BB256E-C48B-4C43-9C15-554EBFB24900}" type="pres">
      <dgm:prSet presAssocID="{7388F263-9C1F-4A59-ACEB-D727C645B9A0}" presName="accent_1" presStyleCnt="0"/>
      <dgm:spPr/>
    </dgm:pt>
    <dgm:pt modelId="{981C5CF1-1D2E-4672-BFB5-E85590B23A25}" type="pres">
      <dgm:prSet presAssocID="{7388F263-9C1F-4A59-ACEB-D727C645B9A0}" presName="accentRepeatNode" presStyleLbl="solidFgAcc1" presStyleIdx="0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79910" y="233035"/>
          <a:ext cx="777448" cy="777448"/>
        </a:xfrm>
        <a:prstGeom prst="ellipse">
          <a:avLst/>
        </a:prstGeom>
        <a:solidFill>
          <a:srgbClr val="EC7AA3"/>
        </a:solidFill>
        <a:ln>
          <a:noFill/>
        </a:ln>
        <a:effectLst/>
      </dgm:spPr>
    </dgm:pt>
    <dgm:pt modelId="{9DF4AA51-7215-4988-AA1F-4B514C472300}" type="pres">
      <dgm:prSet presAssocID="{BA496DE1-5B87-4EFB-A91B-CC17FDD79188}" presName="text_2" presStyleLbl="node1" presStyleIdx="1" presStyleCnt="4">
        <dgm:presLayoutVars>
          <dgm:bulletEnabled val="1"/>
        </dgm:presLayoutVars>
      </dgm:prSet>
      <dgm:spPr>
        <a:xfrm>
          <a:off x="914312" y="1243420"/>
          <a:ext cx="4187303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7E2BB60-6B07-48EE-9351-E7F390D67CE2}" type="pres">
      <dgm:prSet presAssocID="{BA496DE1-5B87-4EFB-A91B-CC17FDD79188}" presName="accent_2" presStyleCnt="0"/>
      <dgm:spPr/>
    </dgm:pt>
    <dgm:pt modelId="{BCDF3007-86B1-4FA6-9990-3F42922FD25D}" type="pres">
      <dgm:prSet presAssocID="{BA496DE1-5B87-4EFB-A91B-CC17FDD79188}" presName="accentRepeatNode" presStyleLbl="solidFgAcc1" presStyleIdx="1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525588" y="1165675"/>
          <a:ext cx="777448" cy="777448"/>
        </a:xfrm>
        <a:prstGeom prst="ellipse">
          <a:avLst/>
        </a:prstGeom>
        <a:solidFill>
          <a:srgbClr val="00CC99"/>
        </a:solidFill>
        <a:ln>
          <a:noFill/>
        </a:ln>
        <a:effectLst/>
      </dgm:spPr>
    </dgm:pt>
    <dgm:pt modelId="{D771BC14-F902-480C-987F-FBC54A3AF23E}" type="pres">
      <dgm:prSet presAssocID="{6216B4AD-F172-472F-BE18-C05719FC8E39}" presName="text_3" presStyleLbl="node1" presStyleIdx="2" presStyleCnt="4">
        <dgm:presLayoutVars>
          <dgm:bulletEnabled val="1"/>
        </dgm:presLayoutVars>
      </dgm:prSet>
      <dgm:spPr>
        <a:xfrm>
          <a:off x="1051100" y="2176060"/>
          <a:ext cx="4050516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3F4B931-7B2F-408A-A634-106C46823D09}" type="pres">
      <dgm:prSet presAssocID="{6216B4AD-F172-472F-BE18-C05719FC8E39}" presName="accent_3" presStyleCnt="0"/>
      <dgm:spPr/>
    </dgm:pt>
    <dgm:pt modelId="{BCE6C74D-B5C9-4548-AC69-49CC12E9B8AD}" type="pres">
      <dgm:prSet presAssocID="{6216B4AD-F172-472F-BE18-C05719FC8E39}" presName="accentRepeatNode" presStyleLbl="solidFgAcc1" presStyleIdx="2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662375" y="2098316"/>
          <a:ext cx="777448" cy="777448"/>
        </a:xfrm>
        <a:prstGeom prst="ellipse">
          <a:avLst/>
        </a:prstGeom>
        <a:solidFill>
          <a:srgbClr val="0099CC"/>
        </a:solidFill>
        <a:ln>
          <a:noFill/>
        </a:ln>
        <a:effectLst/>
      </dgm:spPr>
    </dgm:pt>
    <dgm:pt modelId="{9A446CA9-C5AD-4D9D-909C-771049713B40}" type="pres">
      <dgm:prSet presAssocID="{E048CCEA-5C01-4497-AF64-87415065E8C7}" presName="text_4" presStyleLbl="node1" presStyleIdx="3" presStyleCnt="4">
        <dgm:presLayoutVars>
          <dgm:bulletEnabled val="1"/>
        </dgm:presLayoutVars>
      </dgm:prSet>
      <dgm:spPr>
        <a:xfrm>
          <a:off x="914312" y="3108701"/>
          <a:ext cx="4187303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F2372197-F8B2-49DB-AB48-09676C4B6B50}" type="pres">
      <dgm:prSet presAssocID="{E048CCEA-5C01-4497-AF64-87415065E8C7}" presName="accent_4" presStyleCnt="0"/>
      <dgm:spPr/>
    </dgm:pt>
    <dgm:pt modelId="{D33D9B0F-A523-4FEB-B5AA-A012AC218008}" type="pres">
      <dgm:prSet presAssocID="{E048CCEA-5C01-4497-AF64-87415065E8C7}" presName="accentRepeatNode" presStyleLbl="solidFgAcc1" presStyleIdx="3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525588" y="3030956"/>
          <a:ext cx="777448" cy="777448"/>
        </a:xfrm>
        <a:prstGeom prst="ellipse">
          <a:avLst/>
        </a:prstGeom>
        <a:solidFill>
          <a:srgbClr val="F5A10B"/>
        </a:solidFill>
        <a:ln>
          <a:noFill/>
        </a:ln>
        <a:effectLst/>
      </dgm:spPr>
    </dgm:pt>
  </dgm:ptLst>
  <dgm:cxnLst>
    <dgm:cxn modelId="{9E40DF24-009D-46E8-B660-D7FE662A06B0}" type="presOf" srcId="{E048CCEA-5C01-4497-AF64-87415065E8C7}" destId="{9A446CA9-C5AD-4D9D-909C-771049713B40}" srcOrd="0" destOrd="0" presId="urn:microsoft.com/office/officeart/2008/layout/VerticalCurvedList"/>
    <dgm:cxn modelId="{40A55647-4EDC-4F96-A080-F882A4268DEC}" type="presOf" srcId="{6216B4AD-F172-472F-BE18-C05719FC8E39}" destId="{D771BC14-F902-480C-987F-FBC54A3AF23E}" srcOrd="0" destOrd="0" presId="urn:microsoft.com/office/officeart/2008/layout/VerticalCurvedList"/>
    <dgm:cxn modelId="{99C7AA07-DB2B-4A9C-9EDF-772A4A79C3ED}" srcId="{06B5ED0F-ED05-47E4-A80E-315AF22EFC06}" destId="{BA496DE1-5B87-4EFB-A91B-CC17FDD79188}" srcOrd="1" destOrd="0" parTransId="{2E33F3BF-E3EA-46A6-8172-748D22DB30C2}" sibTransId="{27A48DC3-1728-4047-BADF-1CB13ABA7056}"/>
    <dgm:cxn modelId="{9F444423-C7AF-42E7-951A-998286577A8E}" type="presOf" srcId="{06B5ED0F-ED05-47E4-A80E-315AF22EFC06}" destId="{2D85B4C3-C71A-45C9-8954-94F78B9B138C}" srcOrd="0" destOrd="0" presId="urn:microsoft.com/office/officeart/2008/layout/VerticalCurvedList"/>
    <dgm:cxn modelId="{98C0FE9C-24D0-4638-B1B5-7773FA7F62EF}" type="presOf" srcId="{7388F263-9C1F-4A59-ACEB-D727C645B9A0}" destId="{68539F8B-341C-49D3-B938-C56DE7D6D061}" srcOrd="0" destOrd="0" presId="urn:microsoft.com/office/officeart/2008/layout/VerticalCurvedList"/>
    <dgm:cxn modelId="{AC8E9533-D753-42AF-ADCD-2D438E63EB81}" srcId="{06B5ED0F-ED05-47E4-A80E-315AF22EFC06}" destId="{E048CCEA-5C01-4497-AF64-87415065E8C7}" srcOrd="3" destOrd="0" parTransId="{9B312391-D423-4DA4-BACB-7A1EFC19065A}" sibTransId="{1416C8C4-8503-48A5-A044-06EF1C4175C1}"/>
    <dgm:cxn modelId="{043AFF49-B9D4-4928-B1C9-42134B6B40D7}" type="presOf" srcId="{BA496DE1-5B87-4EFB-A91B-CC17FDD79188}" destId="{9DF4AA51-7215-4988-AA1F-4B514C472300}" srcOrd="0" destOrd="0" presId="urn:microsoft.com/office/officeart/2008/layout/VerticalCurvedList"/>
    <dgm:cxn modelId="{C6D22471-C6F4-49BA-A50E-E1E24528C35E}" srcId="{06B5ED0F-ED05-47E4-A80E-315AF22EFC06}" destId="{7388F263-9C1F-4A59-ACEB-D727C645B9A0}" srcOrd="0" destOrd="0" parTransId="{34D0D35D-A5C2-4CCE-81BC-A12BA64515EF}" sibTransId="{6E2D5CE8-0277-4DB9-85BB-F085AE2756C5}"/>
    <dgm:cxn modelId="{69E6587C-1691-497C-99B6-964EFB0F102B}" srcId="{06B5ED0F-ED05-47E4-A80E-315AF22EFC06}" destId="{6216B4AD-F172-472F-BE18-C05719FC8E39}" srcOrd="2" destOrd="0" parTransId="{9D568CDA-A84C-430B-9D45-EF349E20B08E}" sibTransId="{326E00E3-DECF-46B5-A1D3-756AB4C6B588}"/>
    <dgm:cxn modelId="{150A31AC-D836-4E61-9F22-2CC0565C2E0F}" type="presOf" srcId="{6E2D5CE8-0277-4DB9-85BB-F085AE2756C5}" destId="{754DFD77-701D-4831-ACAB-05B8ABBEA428}" srcOrd="0" destOrd="0" presId="urn:microsoft.com/office/officeart/2008/layout/VerticalCurvedList"/>
    <dgm:cxn modelId="{3F069647-3E7D-428B-9E96-623666795491}" type="presParOf" srcId="{2D85B4C3-C71A-45C9-8954-94F78B9B138C}" destId="{261E5069-0066-47FE-B2EC-CF791F1BAAE1}" srcOrd="0" destOrd="0" presId="urn:microsoft.com/office/officeart/2008/layout/VerticalCurvedList"/>
    <dgm:cxn modelId="{A52887AB-9F3E-47E4-8FAF-0221A8E53D9B}" type="presParOf" srcId="{261E5069-0066-47FE-B2EC-CF791F1BAAE1}" destId="{A42176FC-0D83-4997-BEED-0A84C5BDA003}" srcOrd="0" destOrd="0" presId="urn:microsoft.com/office/officeart/2008/layout/VerticalCurvedList"/>
    <dgm:cxn modelId="{D9AE113C-1082-4B21-B24E-26A1C93DF30E}" type="presParOf" srcId="{A42176FC-0D83-4997-BEED-0A84C5BDA003}" destId="{13B2750C-1392-45F0-9B52-23CB458144E1}" srcOrd="0" destOrd="0" presId="urn:microsoft.com/office/officeart/2008/layout/VerticalCurvedList"/>
    <dgm:cxn modelId="{4D7C2C14-20D5-4079-BD04-22BD3CA4842F}" type="presParOf" srcId="{A42176FC-0D83-4997-BEED-0A84C5BDA003}" destId="{754DFD77-701D-4831-ACAB-05B8ABBEA428}" srcOrd="1" destOrd="0" presId="urn:microsoft.com/office/officeart/2008/layout/VerticalCurvedList"/>
    <dgm:cxn modelId="{D62BB36F-BD16-476F-8D94-F754E937F715}" type="presParOf" srcId="{A42176FC-0D83-4997-BEED-0A84C5BDA003}" destId="{FF7CC66E-6952-4DF1-94CE-6D1B4929BDD1}" srcOrd="2" destOrd="0" presId="urn:microsoft.com/office/officeart/2008/layout/VerticalCurvedList"/>
    <dgm:cxn modelId="{C2231660-E7C3-4F76-A458-37D7AB463C56}" type="presParOf" srcId="{A42176FC-0D83-4997-BEED-0A84C5BDA003}" destId="{DA8B899F-EF5B-480D-B4AD-EF785611B45D}" srcOrd="3" destOrd="0" presId="urn:microsoft.com/office/officeart/2008/layout/VerticalCurvedList"/>
    <dgm:cxn modelId="{4BB66860-2270-4086-BF74-2D42888E06A8}" type="presParOf" srcId="{261E5069-0066-47FE-B2EC-CF791F1BAAE1}" destId="{68539F8B-341C-49D3-B938-C56DE7D6D061}" srcOrd="1" destOrd="0" presId="urn:microsoft.com/office/officeart/2008/layout/VerticalCurvedList"/>
    <dgm:cxn modelId="{1986206B-07BC-4037-B9E5-4A8685D53DDD}" type="presParOf" srcId="{261E5069-0066-47FE-B2EC-CF791F1BAAE1}" destId="{05BB256E-C48B-4C43-9C15-554EBFB24900}" srcOrd="2" destOrd="0" presId="urn:microsoft.com/office/officeart/2008/layout/VerticalCurvedList"/>
    <dgm:cxn modelId="{87847A3C-E6A5-42DC-8F00-7E1CFE2F1BDC}" type="presParOf" srcId="{05BB256E-C48B-4C43-9C15-554EBFB24900}" destId="{981C5CF1-1D2E-4672-BFB5-E85590B23A25}" srcOrd="0" destOrd="0" presId="urn:microsoft.com/office/officeart/2008/layout/VerticalCurvedList"/>
    <dgm:cxn modelId="{9E09AA55-90E4-41F0-BAA1-C407F9D274A4}" type="presParOf" srcId="{261E5069-0066-47FE-B2EC-CF791F1BAAE1}" destId="{9DF4AA51-7215-4988-AA1F-4B514C472300}" srcOrd="3" destOrd="0" presId="urn:microsoft.com/office/officeart/2008/layout/VerticalCurvedList"/>
    <dgm:cxn modelId="{09DF9A89-ACD4-4B9E-AFC7-9EB7DFD67246}" type="presParOf" srcId="{261E5069-0066-47FE-B2EC-CF791F1BAAE1}" destId="{47E2BB60-6B07-48EE-9351-E7F390D67CE2}" srcOrd="4" destOrd="0" presId="urn:microsoft.com/office/officeart/2008/layout/VerticalCurvedList"/>
    <dgm:cxn modelId="{A47EF6D1-84C0-4921-9CD7-2BE4EE4BB368}" type="presParOf" srcId="{47E2BB60-6B07-48EE-9351-E7F390D67CE2}" destId="{BCDF3007-86B1-4FA6-9990-3F42922FD25D}" srcOrd="0" destOrd="0" presId="urn:microsoft.com/office/officeart/2008/layout/VerticalCurvedList"/>
    <dgm:cxn modelId="{85DFDF3C-7F52-4D01-BA43-C6CA2AE6FCE9}" type="presParOf" srcId="{261E5069-0066-47FE-B2EC-CF791F1BAAE1}" destId="{D771BC14-F902-480C-987F-FBC54A3AF23E}" srcOrd="5" destOrd="0" presId="urn:microsoft.com/office/officeart/2008/layout/VerticalCurvedList"/>
    <dgm:cxn modelId="{A7C3B1F4-C156-4BA3-9D4A-E221D047D89B}" type="presParOf" srcId="{261E5069-0066-47FE-B2EC-CF791F1BAAE1}" destId="{73F4B931-7B2F-408A-A634-106C46823D09}" srcOrd="6" destOrd="0" presId="urn:microsoft.com/office/officeart/2008/layout/VerticalCurvedList"/>
    <dgm:cxn modelId="{7149A4F3-8E91-46D9-83EF-5065FE56FAB3}" type="presParOf" srcId="{73F4B931-7B2F-408A-A634-106C46823D09}" destId="{BCE6C74D-B5C9-4548-AC69-49CC12E9B8AD}" srcOrd="0" destOrd="0" presId="urn:microsoft.com/office/officeart/2008/layout/VerticalCurvedList"/>
    <dgm:cxn modelId="{CB0588E1-754F-44AE-835E-2D452A84D666}" type="presParOf" srcId="{261E5069-0066-47FE-B2EC-CF791F1BAAE1}" destId="{9A446CA9-C5AD-4D9D-909C-771049713B40}" srcOrd="7" destOrd="0" presId="urn:microsoft.com/office/officeart/2008/layout/VerticalCurvedList"/>
    <dgm:cxn modelId="{4140B687-D1F6-4870-97E3-64FAD48431B4}" type="presParOf" srcId="{261E5069-0066-47FE-B2EC-CF791F1BAAE1}" destId="{F2372197-F8B2-49DB-AB48-09676C4B6B50}" srcOrd="8" destOrd="0" presId="urn:microsoft.com/office/officeart/2008/layout/VerticalCurvedList"/>
    <dgm:cxn modelId="{98B4C4AE-D7D3-4C78-894D-34C59065D251}" type="presParOf" srcId="{F2372197-F8B2-49DB-AB48-09676C4B6B50}" destId="{D33D9B0F-A523-4FEB-B5AA-A012AC218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5ED0F-ED05-47E4-A80E-315AF22EFC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8F263-9C1F-4A59-ACEB-D727C645B9A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EC7AA3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Сокращение времени на получение услуг</a:t>
          </a:r>
        </a:p>
      </dgm:t>
    </dgm:pt>
    <dgm:pt modelId="{34D0D35D-A5C2-4CCE-81BC-A12BA64515EF}" type="parTrans" cxnId="{C6D22471-C6F4-49BA-A50E-E1E24528C35E}">
      <dgm:prSet/>
      <dgm:spPr/>
      <dgm:t>
        <a:bodyPr/>
        <a:lstStyle/>
        <a:p>
          <a:endParaRPr lang="ru-RU"/>
        </a:p>
      </dgm:t>
    </dgm:pt>
    <dgm:pt modelId="{6E2D5CE8-0277-4DB9-85BB-F085AE2756C5}" type="sibTrans" cxnId="{C6D22471-C6F4-49BA-A50E-E1E24528C35E}">
      <dgm:prSet/>
      <dgm:spPr/>
      <dgm:t>
        <a:bodyPr/>
        <a:lstStyle/>
        <a:p>
          <a:endParaRPr lang="ru-RU"/>
        </a:p>
      </dgm:t>
    </dgm:pt>
    <dgm:pt modelId="{BA496DE1-5B87-4EFB-A91B-CC17FDD7918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CC99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Гармонизация сведений</a:t>
          </a:r>
        </a:p>
      </dgm:t>
    </dgm:pt>
    <dgm:pt modelId="{2E33F3BF-E3EA-46A6-8172-748D22DB30C2}" type="parTrans" cxnId="{99C7AA07-DB2B-4A9C-9EDF-772A4A79C3ED}">
      <dgm:prSet/>
      <dgm:spPr/>
      <dgm:t>
        <a:bodyPr/>
        <a:lstStyle/>
        <a:p>
          <a:endParaRPr lang="ru-RU"/>
        </a:p>
      </dgm:t>
    </dgm:pt>
    <dgm:pt modelId="{27A48DC3-1728-4047-BADF-1CB13ABA7056}" type="sibTrans" cxnId="{99C7AA07-DB2B-4A9C-9EDF-772A4A79C3ED}">
      <dgm:prSet/>
      <dgm:spPr/>
      <dgm:t>
        <a:bodyPr/>
        <a:lstStyle/>
        <a:p>
          <a:endParaRPr lang="ru-RU"/>
        </a:p>
      </dgm:t>
    </dgm:pt>
    <dgm:pt modelId="{6216B4AD-F172-472F-BE18-C05719FC8E3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99CC">
            <a:alpha val="50000"/>
          </a:srgbClr>
        </a:solidFill>
        <a:ln>
          <a:noFill/>
        </a:ln>
        <a:effectLst/>
      </dgm:spPr>
      <dgm:t>
        <a:bodyPr/>
        <a:lstStyle/>
        <a:p>
          <a:pPr algn="l"/>
          <a:r>
            <a:rPr lang="ru-RU" sz="2400" dirty="0">
              <a:solidFill>
                <a:srgbClr val="0070C0"/>
              </a:solidFill>
              <a:latin typeface="+mn-lt"/>
              <a:ea typeface="+mn-ea"/>
              <a:cs typeface="+mn-cs"/>
            </a:rPr>
            <a:t>Контроль ошибок в данных ФЛ</a:t>
          </a:r>
          <a:endParaRPr lang="ru-RU" sz="2400" dirty="0">
            <a:solidFill>
              <a:srgbClr val="0070C0"/>
            </a:solidFill>
            <a:latin typeface="+mn-lt"/>
          </a:endParaRPr>
        </a:p>
      </dgm:t>
    </dgm:pt>
    <dgm:pt modelId="{9D568CDA-A84C-430B-9D45-EF349E20B08E}" type="parTrans" cxnId="{69E6587C-1691-497C-99B6-964EFB0F102B}">
      <dgm:prSet/>
      <dgm:spPr/>
      <dgm:t>
        <a:bodyPr/>
        <a:lstStyle/>
        <a:p>
          <a:endParaRPr lang="ru-RU"/>
        </a:p>
      </dgm:t>
    </dgm:pt>
    <dgm:pt modelId="{326E00E3-DECF-46B5-A1D3-756AB4C6B588}" type="sibTrans" cxnId="{69E6587C-1691-497C-99B6-964EFB0F102B}">
      <dgm:prSet/>
      <dgm:spPr/>
      <dgm:t>
        <a:bodyPr/>
        <a:lstStyle/>
        <a:p>
          <a:endParaRPr lang="ru-RU"/>
        </a:p>
      </dgm:t>
    </dgm:pt>
    <dgm:pt modelId="{E048CCEA-5C01-4497-AF64-87415065E8C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F5A10B">
            <a:alpha val="50000"/>
          </a:srgbClr>
        </a:solidFill>
        <a:ln>
          <a:noFill/>
        </a:ln>
        <a:effectLst/>
      </dgm:spPr>
      <dgm:t>
        <a:bodyPr rtlCol="0" anchor="ctr"/>
        <a:lstStyle/>
        <a:p>
          <a:pPr marL="0" algn="l" defTabSz="914400" rtl="0" eaLnBrk="1" latinLnBrk="0" hangingPunct="1"/>
          <a:r>
            <a:rPr lang="ru-RU" sz="2400" kern="120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Актуальные и достоверные сведения</a:t>
          </a:r>
          <a:endParaRPr lang="ru-RU" sz="2400" kern="1200" dirty="0">
            <a:solidFill>
              <a:srgbClr val="0070C0"/>
            </a:solidFill>
            <a:latin typeface="+mn-lt"/>
            <a:ea typeface="+mn-ea"/>
            <a:cs typeface="+mn-cs"/>
          </a:endParaRPr>
        </a:p>
      </dgm:t>
    </dgm:pt>
    <dgm:pt modelId="{9B312391-D423-4DA4-BACB-7A1EFC19065A}" type="parTrans" cxnId="{AC8E9533-D753-42AF-ADCD-2D438E63EB81}">
      <dgm:prSet/>
      <dgm:spPr/>
      <dgm:t>
        <a:bodyPr/>
        <a:lstStyle/>
        <a:p>
          <a:endParaRPr lang="ru-RU"/>
        </a:p>
      </dgm:t>
    </dgm:pt>
    <dgm:pt modelId="{1416C8C4-8503-48A5-A044-06EF1C4175C1}" type="sibTrans" cxnId="{AC8E9533-D753-42AF-ADCD-2D438E63EB81}">
      <dgm:prSet/>
      <dgm:spPr/>
      <dgm:t>
        <a:bodyPr/>
        <a:lstStyle/>
        <a:p>
          <a:endParaRPr lang="ru-RU"/>
        </a:p>
      </dgm:t>
    </dgm:pt>
    <dgm:pt modelId="{2D85B4C3-C71A-45C9-8954-94F78B9B138C}" type="pres">
      <dgm:prSet presAssocID="{06B5ED0F-ED05-47E4-A80E-315AF22EFC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1E5069-0066-47FE-B2EC-CF791F1BAAE1}" type="pres">
      <dgm:prSet presAssocID="{06B5ED0F-ED05-47E4-A80E-315AF22EFC06}" presName="Name1" presStyleCnt="0"/>
      <dgm:spPr/>
    </dgm:pt>
    <dgm:pt modelId="{A42176FC-0D83-4997-BEED-0A84C5BDA003}" type="pres">
      <dgm:prSet presAssocID="{06B5ED0F-ED05-47E4-A80E-315AF22EFC06}" presName="cycle" presStyleCnt="0"/>
      <dgm:spPr/>
    </dgm:pt>
    <dgm:pt modelId="{13B2750C-1392-45F0-9B52-23CB458144E1}" type="pres">
      <dgm:prSet presAssocID="{06B5ED0F-ED05-47E4-A80E-315AF22EFC06}" presName="srcNode" presStyleLbl="node1" presStyleIdx="0" presStyleCnt="4"/>
      <dgm:spPr/>
    </dgm:pt>
    <dgm:pt modelId="{754DFD77-701D-4831-ACAB-05B8ABBEA428}" type="pres">
      <dgm:prSet presAssocID="{06B5ED0F-ED05-47E4-A80E-315AF22EFC0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7CC66E-6952-4DF1-94CE-6D1B4929BDD1}" type="pres">
      <dgm:prSet presAssocID="{06B5ED0F-ED05-47E4-A80E-315AF22EFC06}" presName="extraNode" presStyleLbl="node1" presStyleIdx="0" presStyleCnt="4"/>
      <dgm:spPr/>
    </dgm:pt>
    <dgm:pt modelId="{DA8B899F-EF5B-480D-B4AD-EF785611B45D}" type="pres">
      <dgm:prSet presAssocID="{06B5ED0F-ED05-47E4-A80E-315AF22EFC06}" presName="dstNode" presStyleLbl="node1" presStyleIdx="0" presStyleCnt="4"/>
      <dgm:spPr/>
    </dgm:pt>
    <dgm:pt modelId="{68539F8B-341C-49D3-B938-C56DE7D6D061}" type="pres">
      <dgm:prSet presAssocID="{7388F263-9C1F-4A59-ACEB-D727C645B9A0}" presName="text_1" presStyleLbl="node1" presStyleIdx="0" presStyleCnt="4">
        <dgm:presLayoutVars>
          <dgm:bulletEnabled val="1"/>
        </dgm:presLayoutVars>
      </dgm:prSet>
      <dgm:spPr>
        <a:xfrm>
          <a:off x="468635" y="310780"/>
          <a:ext cx="4632981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05BB256E-C48B-4C43-9C15-554EBFB24900}" type="pres">
      <dgm:prSet presAssocID="{7388F263-9C1F-4A59-ACEB-D727C645B9A0}" presName="accent_1" presStyleCnt="0"/>
      <dgm:spPr/>
    </dgm:pt>
    <dgm:pt modelId="{981C5CF1-1D2E-4672-BFB5-E85590B23A25}" type="pres">
      <dgm:prSet presAssocID="{7388F263-9C1F-4A59-ACEB-D727C645B9A0}" presName="accentRepeatNode" presStyleLbl="solidFgAcc1" presStyleIdx="0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79910" y="233035"/>
          <a:ext cx="777448" cy="777448"/>
        </a:xfrm>
        <a:prstGeom prst="ellipse">
          <a:avLst/>
        </a:prstGeom>
        <a:solidFill>
          <a:srgbClr val="EC7AA3"/>
        </a:solidFill>
        <a:ln>
          <a:noFill/>
        </a:ln>
        <a:effectLst/>
      </dgm:spPr>
    </dgm:pt>
    <dgm:pt modelId="{9DF4AA51-7215-4988-AA1F-4B514C472300}" type="pres">
      <dgm:prSet presAssocID="{BA496DE1-5B87-4EFB-A91B-CC17FDD79188}" presName="text_2" presStyleLbl="node1" presStyleIdx="1" presStyleCnt="4">
        <dgm:presLayoutVars>
          <dgm:bulletEnabled val="1"/>
        </dgm:presLayoutVars>
      </dgm:prSet>
      <dgm:spPr>
        <a:xfrm>
          <a:off x="914312" y="1243420"/>
          <a:ext cx="4187303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7E2BB60-6B07-48EE-9351-E7F390D67CE2}" type="pres">
      <dgm:prSet presAssocID="{BA496DE1-5B87-4EFB-A91B-CC17FDD79188}" presName="accent_2" presStyleCnt="0"/>
      <dgm:spPr/>
    </dgm:pt>
    <dgm:pt modelId="{BCDF3007-86B1-4FA6-9990-3F42922FD25D}" type="pres">
      <dgm:prSet presAssocID="{BA496DE1-5B87-4EFB-A91B-CC17FDD79188}" presName="accentRepeatNode" presStyleLbl="solidFgAcc1" presStyleIdx="1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525588" y="1165675"/>
          <a:ext cx="777448" cy="777448"/>
        </a:xfrm>
        <a:prstGeom prst="ellipse">
          <a:avLst/>
        </a:prstGeom>
        <a:solidFill>
          <a:srgbClr val="00CC99"/>
        </a:solidFill>
        <a:ln>
          <a:noFill/>
        </a:ln>
        <a:effectLst/>
      </dgm:spPr>
    </dgm:pt>
    <dgm:pt modelId="{D771BC14-F902-480C-987F-FBC54A3AF23E}" type="pres">
      <dgm:prSet presAssocID="{6216B4AD-F172-472F-BE18-C05719FC8E39}" presName="text_3" presStyleLbl="node1" presStyleIdx="2" presStyleCnt="4">
        <dgm:presLayoutVars>
          <dgm:bulletEnabled val="1"/>
        </dgm:presLayoutVars>
      </dgm:prSet>
      <dgm:spPr>
        <a:xfrm>
          <a:off x="1051100" y="2176060"/>
          <a:ext cx="4050516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3F4B931-7B2F-408A-A634-106C46823D09}" type="pres">
      <dgm:prSet presAssocID="{6216B4AD-F172-472F-BE18-C05719FC8E39}" presName="accent_3" presStyleCnt="0"/>
      <dgm:spPr/>
    </dgm:pt>
    <dgm:pt modelId="{BCE6C74D-B5C9-4548-AC69-49CC12E9B8AD}" type="pres">
      <dgm:prSet presAssocID="{6216B4AD-F172-472F-BE18-C05719FC8E39}" presName="accentRepeatNode" presStyleLbl="solidFgAcc1" presStyleIdx="2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662375" y="2098316"/>
          <a:ext cx="777448" cy="777448"/>
        </a:xfrm>
        <a:prstGeom prst="ellipse">
          <a:avLst/>
        </a:prstGeom>
        <a:solidFill>
          <a:srgbClr val="0099CC"/>
        </a:solidFill>
        <a:ln>
          <a:noFill/>
        </a:ln>
        <a:effectLst/>
      </dgm:spPr>
    </dgm:pt>
    <dgm:pt modelId="{9A446CA9-C5AD-4D9D-909C-771049713B40}" type="pres">
      <dgm:prSet presAssocID="{E048CCEA-5C01-4497-AF64-87415065E8C7}" presName="text_4" presStyleLbl="node1" presStyleIdx="3" presStyleCnt="4">
        <dgm:presLayoutVars>
          <dgm:bulletEnabled val="1"/>
        </dgm:presLayoutVars>
      </dgm:prSet>
      <dgm:spPr>
        <a:xfrm>
          <a:off x="914312" y="3108701"/>
          <a:ext cx="4187303" cy="62195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F2372197-F8B2-49DB-AB48-09676C4B6B50}" type="pres">
      <dgm:prSet presAssocID="{E048CCEA-5C01-4497-AF64-87415065E8C7}" presName="accent_4" presStyleCnt="0"/>
      <dgm:spPr/>
    </dgm:pt>
    <dgm:pt modelId="{D33D9B0F-A523-4FEB-B5AA-A012AC218008}" type="pres">
      <dgm:prSet presAssocID="{E048CCEA-5C01-4497-AF64-87415065E8C7}" presName="accentRepeatNode" presStyleLbl="solidFgAcc1" presStyleIdx="3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525588" y="3030956"/>
          <a:ext cx="777448" cy="777448"/>
        </a:xfrm>
        <a:prstGeom prst="ellipse">
          <a:avLst/>
        </a:prstGeom>
        <a:solidFill>
          <a:srgbClr val="F5A10B"/>
        </a:solidFill>
        <a:ln>
          <a:noFill/>
        </a:ln>
        <a:effectLst/>
      </dgm:spPr>
    </dgm:pt>
  </dgm:ptLst>
  <dgm:cxnLst>
    <dgm:cxn modelId="{5C0514F4-55D4-4DC7-B932-3420CE7090C4}" type="presOf" srcId="{6216B4AD-F172-472F-BE18-C05719FC8E39}" destId="{D771BC14-F902-480C-987F-FBC54A3AF23E}" srcOrd="0" destOrd="0" presId="urn:microsoft.com/office/officeart/2008/layout/VerticalCurvedList"/>
    <dgm:cxn modelId="{6391234C-9AF9-405A-9401-69DBB5F58C78}" type="presOf" srcId="{6E2D5CE8-0277-4DB9-85BB-F085AE2756C5}" destId="{754DFD77-701D-4831-ACAB-05B8ABBEA428}" srcOrd="0" destOrd="0" presId="urn:microsoft.com/office/officeart/2008/layout/VerticalCurvedList"/>
    <dgm:cxn modelId="{99C7AA07-DB2B-4A9C-9EDF-772A4A79C3ED}" srcId="{06B5ED0F-ED05-47E4-A80E-315AF22EFC06}" destId="{BA496DE1-5B87-4EFB-A91B-CC17FDD79188}" srcOrd="1" destOrd="0" parTransId="{2E33F3BF-E3EA-46A6-8172-748D22DB30C2}" sibTransId="{27A48DC3-1728-4047-BADF-1CB13ABA7056}"/>
    <dgm:cxn modelId="{2168C251-84EA-414C-9C57-E6F8B4D03210}" type="presOf" srcId="{06B5ED0F-ED05-47E4-A80E-315AF22EFC06}" destId="{2D85B4C3-C71A-45C9-8954-94F78B9B138C}" srcOrd="0" destOrd="0" presId="urn:microsoft.com/office/officeart/2008/layout/VerticalCurvedList"/>
    <dgm:cxn modelId="{AC8E9533-D753-42AF-ADCD-2D438E63EB81}" srcId="{06B5ED0F-ED05-47E4-A80E-315AF22EFC06}" destId="{E048CCEA-5C01-4497-AF64-87415065E8C7}" srcOrd="3" destOrd="0" parTransId="{9B312391-D423-4DA4-BACB-7A1EFC19065A}" sibTransId="{1416C8C4-8503-48A5-A044-06EF1C4175C1}"/>
    <dgm:cxn modelId="{9B4229DA-4AC1-4781-A443-C660295DC8B9}" type="presOf" srcId="{BA496DE1-5B87-4EFB-A91B-CC17FDD79188}" destId="{9DF4AA51-7215-4988-AA1F-4B514C472300}" srcOrd="0" destOrd="0" presId="urn:microsoft.com/office/officeart/2008/layout/VerticalCurvedList"/>
    <dgm:cxn modelId="{C6D22471-C6F4-49BA-A50E-E1E24528C35E}" srcId="{06B5ED0F-ED05-47E4-A80E-315AF22EFC06}" destId="{7388F263-9C1F-4A59-ACEB-D727C645B9A0}" srcOrd="0" destOrd="0" parTransId="{34D0D35D-A5C2-4CCE-81BC-A12BA64515EF}" sibTransId="{6E2D5CE8-0277-4DB9-85BB-F085AE2756C5}"/>
    <dgm:cxn modelId="{69E6587C-1691-497C-99B6-964EFB0F102B}" srcId="{06B5ED0F-ED05-47E4-A80E-315AF22EFC06}" destId="{6216B4AD-F172-472F-BE18-C05719FC8E39}" srcOrd="2" destOrd="0" parTransId="{9D568CDA-A84C-430B-9D45-EF349E20B08E}" sibTransId="{326E00E3-DECF-46B5-A1D3-756AB4C6B588}"/>
    <dgm:cxn modelId="{6FD10A3D-251D-4F44-AEBB-9A18D0843AB8}" type="presOf" srcId="{7388F263-9C1F-4A59-ACEB-D727C645B9A0}" destId="{68539F8B-341C-49D3-B938-C56DE7D6D061}" srcOrd="0" destOrd="0" presId="urn:microsoft.com/office/officeart/2008/layout/VerticalCurvedList"/>
    <dgm:cxn modelId="{28DEA93C-D7B5-4748-9E12-65962AA6ED2B}" type="presOf" srcId="{E048CCEA-5C01-4497-AF64-87415065E8C7}" destId="{9A446CA9-C5AD-4D9D-909C-771049713B40}" srcOrd="0" destOrd="0" presId="urn:microsoft.com/office/officeart/2008/layout/VerticalCurvedList"/>
    <dgm:cxn modelId="{DA032BDC-070C-4ADE-B253-857F2C64D308}" type="presParOf" srcId="{2D85B4C3-C71A-45C9-8954-94F78B9B138C}" destId="{261E5069-0066-47FE-B2EC-CF791F1BAAE1}" srcOrd="0" destOrd="0" presId="urn:microsoft.com/office/officeart/2008/layout/VerticalCurvedList"/>
    <dgm:cxn modelId="{F3DCCA43-D93D-4ED9-85D5-044FDE7977DC}" type="presParOf" srcId="{261E5069-0066-47FE-B2EC-CF791F1BAAE1}" destId="{A42176FC-0D83-4997-BEED-0A84C5BDA003}" srcOrd="0" destOrd="0" presId="urn:microsoft.com/office/officeart/2008/layout/VerticalCurvedList"/>
    <dgm:cxn modelId="{1142E978-011F-41A3-B537-AFDA37CD4DCA}" type="presParOf" srcId="{A42176FC-0D83-4997-BEED-0A84C5BDA003}" destId="{13B2750C-1392-45F0-9B52-23CB458144E1}" srcOrd="0" destOrd="0" presId="urn:microsoft.com/office/officeart/2008/layout/VerticalCurvedList"/>
    <dgm:cxn modelId="{E41055BE-0199-4C27-9BA3-624BB66D7490}" type="presParOf" srcId="{A42176FC-0D83-4997-BEED-0A84C5BDA003}" destId="{754DFD77-701D-4831-ACAB-05B8ABBEA428}" srcOrd="1" destOrd="0" presId="urn:microsoft.com/office/officeart/2008/layout/VerticalCurvedList"/>
    <dgm:cxn modelId="{759DBEF5-B38B-4DEE-85A2-D2F0CD1B6921}" type="presParOf" srcId="{A42176FC-0D83-4997-BEED-0A84C5BDA003}" destId="{FF7CC66E-6952-4DF1-94CE-6D1B4929BDD1}" srcOrd="2" destOrd="0" presId="urn:microsoft.com/office/officeart/2008/layout/VerticalCurvedList"/>
    <dgm:cxn modelId="{C2D24742-34CE-47E2-8B7A-1132CC027C34}" type="presParOf" srcId="{A42176FC-0D83-4997-BEED-0A84C5BDA003}" destId="{DA8B899F-EF5B-480D-B4AD-EF785611B45D}" srcOrd="3" destOrd="0" presId="urn:microsoft.com/office/officeart/2008/layout/VerticalCurvedList"/>
    <dgm:cxn modelId="{3A2C1DC2-EAD8-45AF-B862-256CF517AB3D}" type="presParOf" srcId="{261E5069-0066-47FE-B2EC-CF791F1BAAE1}" destId="{68539F8B-341C-49D3-B938-C56DE7D6D061}" srcOrd="1" destOrd="0" presId="urn:microsoft.com/office/officeart/2008/layout/VerticalCurvedList"/>
    <dgm:cxn modelId="{6979FF76-2F85-458E-8DAE-CF4FAD58491E}" type="presParOf" srcId="{261E5069-0066-47FE-B2EC-CF791F1BAAE1}" destId="{05BB256E-C48B-4C43-9C15-554EBFB24900}" srcOrd="2" destOrd="0" presId="urn:microsoft.com/office/officeart/2008/layout/VerticalCurvedList"/>
    <dgm:cxn modelId="{432AF613-6BF7-4F02-9DEF-6552A0777AA1}" type="presParOf" srcId="{05BB256E-C48B-4C43-9C15-554EBFB24900}" destId="{981C5CF1-1D2E-4672-BFB5-E85590B23A25}" srcOrd="0" destOrd="0" presId="urn:microsoft.com/office/officeart/2008/layout/VerticalCurvedList"/>
    <dgm:cxn modelId="{24044212-2A51-4BB2-885D-6B6ADB6C9B2B}" type="presParOf" srcId="{261E5069-0066-47FE-B2EC-CF791F1BAAE1}" destId="{9DF4AA51-7215-4988-AA1F-4B514C472300}" srcOrd="3" destOrd="0" presId="urn:microsoft.com/office/officeart/2008/layout/VerticalCurvedList"/>
    <dgm:cxn modelId="{475A4771-0CFF-4EA8-88AA-858D886C2E52}" type="presParOf" srcId="{261E5069-0066-47FE-B2EC-CF791F1BAAE1}" destId="{47E2BB60-6B07-48EE-9351-E7F390D67CE2}" srcOrd="4" destOrd="0" presId="urn:microsoft.com/office/officeart/2008/layout/VerticalCurvedList"/>
    <dgm:cxn modelId="{CB1088D8-2F96-4017-99BF-D3217E42EAAB}" type="presParOf" srcId="{47E2BB60-6B07-48EE-9351-E7F390D67CE2}" destId="{BCDF3007-86B1-4FA6-9990-3F42922FD25D}" srcOrd="0" destOrd="0" presId="urn:microsoft.com/office/officeart/2008/layout/VerticalCurvedList"/>
    <dgm:cxn modelId="{BBDE3D49-5D1E-48AE-B96A-E2A6C572A9C1}" type="presParOf" srcId="{261E5069-0066-47FE-B2EC-CF791F1BAAE1}" destId="{D771BC14-F902-480C-987F-FBC54A3AF23E}" srcOrd="5" destOrd="0" presId="urn:microsoft.com/office/officeart/2008/layout/VerticalCurvedList"/>
    <dgm:cxn modelId="{15937702-444B-44EC-95E4-A474FE0B6F9B}" type="presParOf" srcId="{261E5069-0066-47FE-B2EC-CF791F1BAAE1}" destId="{73F4B931-7B2F-408A-A634-106C46823D09}" srcOrd="6" destOrd="0" presId="urn:microsoft.com/office/officeart/2008/layout/VerticalCurvedList"/>
    <dgm:cxn modelId="{A4CFF26C-E9A6-4898-8419-A2A1B1CF61D4}" type="presParOf" srcId="{73F4B931-7B2F-408A-A634-106C46823D09}" destId="{BCE6C74D-B5C9-4548-AC69-49CC12E9B8AD}" srcOrd="0" destOrd="0" presId="urn:microsoft.com/office/officeart/2008/layout/VerticalCurvedList"/>
    <dgm:cxn modelId="{F394C756-454F-41DF-8C82-E9006D8E05DE}" type="presParOf" srcId="{261E5069-0066-47FE-B2EC-CF791F1BAAE1}" destId="{9A446CA9-C5AD-4D9D-909C-771049713B40}" srcOrd="7" destOrd="0" presId="urn:microsoft.com/office/officeart/2008/layout/VerticalCurvedList"/>
    <dgm:cxn modelId="{649B4A40-5700-44AE-B4D1-D1136B81F8E2}" type="presParOf" srcId="{261E5069-0066-47FE-B2EC-CF791F1BAAE1}" destId="{F2372197-F8B2-49DB-AB48-09676C4B6B50}" srcOrd="8" destOrd="0" presId="urn:microsoft.com/office/officeart/2008/layout/VerticalCurvedList"/>
    <dgm:cxn modelId="{50D51D45-E4E7-4ABD-B8B9-06D0DF1A060C}" type="presParOf" srcId="{F2372197-F8B2-49DB-AB48-09676C4B6B50}" destId="{D33D9B0F-A523-4FEB-B5AA-A012AC218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FD77-701D-4831-ACAB-05B8ABBEA428}">
      <dsp:nvSpPr>
        <dsp:cNvPr id="0" name=""/>
        <dsp:cNvSpPr/>
      </dsp:nvSpPr>
      <dsp:spPr>
        <a:xfrm>
          <a:off x="-5394991" y="-826128"/>
          <a:ext cx="6423937" cy="642393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39F8B-341C-49D3-B938-C56DE7D6D061}">
      <dsp:nvSpPr>
        <dsp:cNvPr id="0" name=""/>
        <dsp:cNvSpPr/>
      </dsp:nvSpPr>
      <dsp:spPr>
        <a:xfrm>
          <a:off x="538685" y="366846"/>
          <a:ext cx="5029727" cy="734075"/>
        </a:xfrm>
        <a:prstGeom prst="rect">
          <a:avLst/>
        </a:prstGeom>
        <a:solidFill>
          <a:srgbClr val="EC7AA3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поставщиков</a:t>
          </a:r>
        </a:p>
      </dsp:txBody>
      <dsp:txXfrm>
        <a:off x="538685" y="366846"/>
        <a:ext cx="5029727" cy="734075"/>
      </dsp:txXfrm>
    </dsp:sp>
    <dsp:sp modelId="{981C5CF1-1D2E-4672-BFB5-E85590B23A25}">
      <dsp:nvSpPr>
        <dsp:cNvPr id="0" name=""/>
        <dsp:cNvSpPr/>
      </dsp:nvSpPr>
      <dsp:spPr>
        <a:xfrm>
          <a:off x="79888" y="275087"/>
          <a:ext cx="917594" cy="917594"/>
        </a:xfrm>
        <a:prstGeom prst="ellipse">
          <a:avLst/>
        </a:prstGeom>
        <a:solidFill>
          <a:srgbClr val="EC7AA3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DF4AA51-7215-4988-AA1F-4B514C472300}">
      <dsp:nvSpPr>
        <dsp:cNvPr id="0" name=""/>
        <dsp:cNvSpPr/>
      </dsp:nvSpPr>
      <dsp:spPr>
        <a:xfrm>
          <a:off x="959547" y="1468150"/>
          <a:ext cx="4608865" cy="734075"/>
        </a:xfrm>
        <a:prstGeom prst="rect">
          <a:avLst/>
        </a:prstGeom>
        <a:solidFill>
          <a:srgbClr val="00CC99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вида сведений</a:t>
          </a:r>
        </a:p>
      </dsp:txBody>
      <dsp:txXfrm>
        <a:off x="959547" y="1468150"/>
        <a:ext cx="4608865" cy="734075"/>
      </dsp:txXfrm>
    </dsp:sp>
    <dsp:sp modelId="{BCDF3007-86B1-4FA6-9990-3F42922FD25D}">
      <dsp:nvSpPr>
        <dsp:cNvPr id="0" name=""/>
        <dsp:cNvSpPr/>
      </dsp:nvSpPr>
      <dsp:spPr>
        <a:xfrm>
          <a:off x="500750" y="1376391"/>
          <a:ext cx="917594" cy="917594"/>
        </a:xfrm>
        <a:prstGeom prst="ellipse">
          <a:avLst/>
        </a:prstGeom>
        <a:solidFill>
          <a:srgbClr val="00CC99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D771BC14-F902-480C-987F-FBC54A3AF23E}">
      <dsp:nvSpPr>
        <dsp:cNvPr id="0" name=""/>
        <dsp:cNvSpPr/>
      </dsp:nvSpPr>
      <dsp:spPr>
        <a:xfrm>
          <a:off x="959547" y="2569454"/>
          <a:ext cx="4608865" cy="734075"/>
        </a:xfrm>
        <a:prstGeom prst="rect">
          <a:avLst/>
        </a:prstGeom>
        <a:solidFill>
          <a:srgbClr val="0099CC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</a:rPr>
            <a:t>правил контролей</a:t>
          </a:r>
        </a:p>
      </dsp:txBody>
      <dsp:txXfrm>
        <a:off x="959547" y="2569454"/>
        <a:ext cx="4608865" cy="734075"/>
      </dsp:txXfrm>
    </dsp:sp>
    <dsp:sp modelId="{BCE6C74D-B5C9-4548-AC69-49CC12E9B8AD}">
      <dsp:nvSpPr>
        <dsp:cNvPr id="0" name=""/>
        <dsp:cNvSpPr/>
      </dsp:nvSpPr>
      <dsp:spPr>
        <a:xfrm>
          <a:off x="500750" y="2477694"/>
          <a:ext cx="917594" cy="917594"/>
        </a:xfrm>
        <a:prstGeom prst="ellipse">
          <a:avLst/>
        </a:prstGeom>
        <a:solidFill>
          <a:srgbClr val="0099CC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A446CA9-C5AD-4D9D-909C-771049713B40}">
      <dsp:nvSpPr>
        <dsp:cNvPr id="0" name=""/>
        <dsp:cNvSpPr/>
      </dsp:nvSpPr>
      <dsp:spPr>
        <a:xfrm>
          <a:off x="538685" y="3670757"/>
          <a:ext cx="5029727" cy="734075"/>
        </a:xfrm>
        <a:prstGeom prst="rect">
          <a:avLst/>
        </a:prstGeom>
        <a:solidFill>
          <a:srgbClr val="F5A10B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эталонных профилей ФЛ</a:t>
          </a:r>
        </a:p>
      </dsp:txBody>
      <dsp:txXfrm>
        <a:off x="538685" y="3670757"/>
        <a:ext cx="5029727" cy="734075"/>
      </dsp:txXfrm>
    </dsp:sp>
    <dsp:sp modelId="{D33D9B0F-A523-4FEB-B5AA-A012AC218008}">
      <dsp:nvSpPr>
        <dsp:cNvPr id="0" name=""/>
        <dsp:cNvSpPr/>
      </dsp:nvSpPr>
      <dsp:spPr>
        <a:xfrm>
          <a:off x="79888" y="3578998"/>
          <a:ext cx="917594" cy="917594"/>
        </a:xfrm>
        <a:prstGeom prst="ellipse">
          <a:avLst/>
        </a:prstGeom>
        <a:solidFill>
          <a:srgbClr val="F5A10B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FD77-701D-4831-ACAB-05B8ABBEA428}">
      <dsp:nvSpPr>
        <dsp:cNvPr id="0" name=""/>
        <dsp:cNvSpPr/>
      </dsp:nvSpPr>
      <dsp:spPr>
        <a:xfrm>
          <a:off x="-5394991" y="-826128"/>
          <a:ext cx="6423937" cy="642393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39F8B-341C-49D3-B938-C56DE7D6D061}">
      <dsp:nvSpPr>
        <dsp:cNvPr id="0" name=""/>
        <dsp:cNvSpPr/>
      </dsp:nvSpPr>
      <dsp:spPr>
        <a:xfrm>
          <a:off x="538685" y="366846"/>
          <a:ext cx="5029727" cy="734075"/>
        </a:xfrm>
        <a:prstGeom prst="rect">
          <a:avLst/>
        </a:prstGeom>
        <a:solidFill>
          <a:srgbClr val="EC7AA3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Сокращение времени на получение услуг</a:t>
          </a:r>
        </a:p>
      </dsp:txBody>
      <dsp:txXfrm>
        <a:off x="538685" y="366846"/>
        <a:ext cx="5029727" cy="734075"/>
      </dsp:txXfrm>
    </dsp:sp>
    <dsp:sp modelId="{981C5CF1-1D2E-4672-BFB5-E85590B23A25}">
      <dsp:nvSpPr>
        <dsp:cNvPr id="0" name=""/>
        <dsp:cNvSpPr/>
      </dsp:nvSpPr>
      <dsp:spPr>
        <a:xfrm>
          <a:off x="79888" y="275087"/>
          <a:ext cx="917594" cy="917594"/>
        </a:xfrm>
        <a:prstGeom prst="ellipse">
          <a:avLst/>
        </a:prstGeom>
        <a:solidFill>
          <a:srgbClr val="EC7AA3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DF4AA51-7215-4988-AA1F-4B514C472300}">
      <dsp:nvSpPr>
        <dsp:cNvPr id="0" name=""/>
        <dsp:cNvSpPr/>
      </dsp:nvSpPr>
      <dsp:spPr>
        <a:xfrm>
          <a:off x="959547" y="1468150"/>
          <a:ext cx="4608865" cy="734075"/>
        </a:xfrm>
        <a:prstGeom prst="rect">
          <a:avLst/>
        </a:prstGeom>
        <a:solidFill>
          <a:srgbClr val="00CC99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Гармонизация сведений</a:t>
          </a:r>
        </a:p>
      </dsp:txBody>
      <dsp:txXfrm>
        <a:off x="959547" y="1468150"/>
        <a:ext cx="4608865" cy="734075"/>
      </dsp:txXfrm>
    </dsp:sp>
    <dsp:sp modelId="{BCDF3007-86B1-4FA6-9990-3F42922FD25D}">
      <dsp:nvSpPr>
        <dsp:cNvPr id="0" name=""/>
        <dsp:cNvSpPr/>
      </dsp:nvSpPr>
      <dsp:spPr>
        <a:xfrm>
          <a:off x="500750" y="1376391"/>
          <a:ext cx="917594" cy="917594"/>
        </a:xfrm>
        <a:prstGeom prst="ellipse">
          <a:avLst/>
        </a:prstGeom>
        <a:solidFill>
          <a:srgbClr val="00CC99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D771BC14-F902-480C-987F-FBC54A3AF23E}">
      <dsp:nvSpPr>
        <dsp:cNvPr id="0" name=""/>
        <dsp:cNvSpPr/>
      </dsp:nvSpPr>
      <dsp:spPr>
        <a:xfrm>
          <a:off x="959547" y="2569454"/>
          <a:ext cx="4608865" cy="734075"/>
        </a:xfrm>
        <a:prstGeom prst="rect">
          <a:avLst/>
        </a:prstGeom>
        <a:solidFill>
          <a:srgbClr val="0099CC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Контроль ошибок в данных ФЛ</a:t>
          </a:r>
          <a:endParaRPr lang="ru-RU" sz="2400" kern="1200" dirty="0">
            <a:solidFill>
              <a:srgbClr val="0070C0"/>
            </a:solidFill>
            <a:latin typeface="+mn-lt"/>
          </a:endParaRPr>
        </a:p>
      </dsp:txBody>
      <dsp:txXfrm>
        <a:off x="959547" y="2569454"/>
        <a:ext cx="4608865" cy="734075"/>
      </dsp:txXfrm>
    </dsp:sp>
    <dsp:sp modelId="{BCE6C74D-B5C9-4548-AC69-49CC12E9B8AD}">
      <dsp:nvSpPr>
        <dsp:cNvPr id="0" name=""/>
        <dsp:cNvSpPr/>
      </dsp:nvSpPr>
      <dsp:spPr>
        <a:xfrm>
          <a:off x="500750" y="2477694"/>
          <a:ext cx="917594" cy="917594"/>
        </a:xfrm>
        <a:prstGeom prst="ellipse">
          <a:avLst/>
        </a:prstGeom>
        <a:solidFill>
          <a:srgbClr val="0099CC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A446CA9-C5AD-4D9D-909C-771049713B40}">
      <dsp:nvSpPr>
        <dsp:cNvPr id="0" name=""/>
        <dsp:cNvSpPr/>
      </dsp:nvSpPr>
      <dsp:spPr>
        <a:xfrm>
          <a:off x="538685" y="3670757"/>
          <a:ext cx="5029727" cy="734075"/>
        </a:xfrm>
        <a:prstGeom prst="rect">
          <a:avLst/>
        </a:prstGeom>
        <a:solidFill>
          <a:srgbClr val="F5A10B">
            <a:alpha val="5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82672" tIns="60960" rIns="60960" bIns="6096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Актуальные и достоверные сведения</a:t>
          </a:r>
          <a:endParaRPr lang="ru-RU" sz="2400" kern="1200" dirty="0">
            <a:solidFill>
              <a:srgbClr val="0070C0"/>
            </a:solidFill>
            <a:latin typeface="+mn-lt"/>
            <a:ea typeface="+mn-ea"/>
            <a:cs typeface="+mn-cs"/>
          </a:endParaRPr>
        </a:p>
      </dsp:txBody>
      <dsp:txXfrm>
        <a:off x="538685" y="3670757"/>
        <a:ext cx="5029727" cy="734075"/>
      </dsp:txXfrm>
    </dsp:sp>
    <dsp:sp modelId="{D33D9B0F-A523-4FEB-B5AA-A012AC218008}">
      <dsp:nvSpPr>
        <dsp:cNvPr id="0" name=""/>
        <dsp:cNvSpPr/>
      </dsp:nvSpPr>
      <dsp:spPr>
        <a:xfrm>
          <a:off x="79888" y="3578998"/>
          <a:ext cx="917594" cy="917594"/>
        </a:xfrm>
        <a:prstGeom prst="ellipse">
          <a:avLst/>
        </a:prstGeom>
        <a:solidFill>
          <a:srgbClr val="F5A10B"/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A49A-343A-4215-84CA-B009CACB053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8781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275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FEBB3-DA89-43ED-AC1F-5583521EE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5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FEBB3-DA89-43ED-AC1F-5583521EE2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FEBB3-DA89-43ED-AC1F-5583521EE2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9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85743" cy="7741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2B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2B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C2B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285743" cy="77419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285744" y="0"/>
            <a:ext cx="8906510" cy="774700"/>
          </a:xfrm>
          <a:custGeom>
            <a:avLst/>
            <a:gdLst/>
            <a:ahLst/>
            <a:cxnLst/>
            <a:rect l="l" t="t" r="r" b="b"/>
            <a:pathLst>
              <a:path w="8906510" h="774700">
                <a:moveTo>
                  <a:pt x="8906256" y="0"/>
                </a:moveTo>
                <a:lnTo>
                  <a:pt x="0" y="0"/>
                </a:lnTo>
                <a:lnTo>
                  <a:pt x="0" y="774191"/>
                </a:lnTo>
                <a:lnTo>
                  <a:pt x="8906256" y="774191"/>
                </a:lnTo>
                <a:lnTo>
                  <a:pt x="8906256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9179" y="243586"/>
            <a:ext cx="499364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C2B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2.jp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952" y="121630"/>
            <a:ext cx="1159446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9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200" b="1" spc="-10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spc="-10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1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tabLst>
                <a:tab pos="11522710" algn="l"/>
              </a:tabLst>
            </a:pP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200" b="1" spc="-100" dirty="0">
                <a:solidFill>
                  <a:srgbClr val="FFFFFF"/>
                </a:solidFill>
                <a:latin typeface="Trebuchet MS"/>
                <a:cs typeface="Trebuchet MS"/>
              </a:rPr>
              <a:t>УД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05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ОЙ</a:t>
            </a:r>
            <a:r>
              <a:rPr sz="1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650" b="1" spc="-135" baseline="5050" dirty="0">
                <a:solidFill>
                  <a:srgbClr val="56555A"/>
                </a:solidFill>
                <a:latin typeface="Trebuchet MS"/>
                <a:cs typeface="Trebuchet MS"/>
              </a:rPr>
              <a:t>0</a:t>
            </a:r>
            <a:endParaRPr sz="1650" baseline="5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200" b="1" spc="-10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12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200" b="1" spc="-12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200" b="1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200" b="1" spc="-85" dirty="0">
                <a:solidFill>
                  <a:srgbClr val="FFFFFF"/>
                </a:solidFill>
                <a:latin typeface="Trebuchet MS"/>
                <a:cs typeface="Trebuchet MS"/>
              </a:rPr>
              <a:t>ЬЩ</a:t>
            </a: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200" b="1" spc="-1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64350"/>
            <a:chOff x="0" y="0"/>
            <a:chExt cx="12192000" cy="6864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809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6369" y="292368"/>
            <a:ext cx="80999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Актуальные вопросы государственной регистрации и учета налогоплательщиков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5" name="object 28"/>
          <p:cNvSpPr txBox="1"/>
          <p:nvPr/>
        </p:nvSpPr>
        <p:spPr>
          <a:xfrm>
            <a:off x="70187" y="5715000"/>
            <a:ext cx="648703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 smtClean="0">
                <a:solidFill>
                  <a:srgbClr val="FFFFFF"/>
                </a:solidFill>
                <a:latin typeface="Calibri"/>
                <a:cs typeface="Calibri"/>
              </a:rPr>
              <a:t>Республика Крым</a:t>
            </a:r>
            <a:endParaRPr sz="1000" dirty="0">
              <a:latin typeface="Calibri"/>
              <a:cs typeface="Calibri"/>
            </a:endParaRPr>
          </a:p>
          <a:p>
            <a:pPr marL="26034" algn="ctr">
              <a:lnSpc>
                <a:spcPts val="2825"/>
              </a:lnSpc>
              <a:spcBef>
                <a:spcPts val="5"/>
              </a:spcBef>
            </a:pP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800" dirty="0">
              <a:latin typeface="Times New Roman"/>
              <a:cs typeface="Times New Roman"/>
            </a:endParaRPr>
          </a:p>
          <a:p>
            <a:pPr marL="26034" algn="ctr">
              <a:lnSpc>
                <a:spcPts val="2825"/>
              </a:lnSpc>
            </a:pPr>
            <a:r>
              <a:rPr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6" name="Подзаголовок 7"/>
          <p:cNvSpPr txBox="1">
            <a:spLocks/>
          </p:cNvSpPr>
          <p:nvPr/>
        </p:nvSpPr>
        <p:spPr>
          <a:xfrm>
            <a:off x="886369" y="5793841"/>
            <a:ext cx="3533232" cy="881063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</a:rPr>
              <a:t>Начальник отдела регистрации и учета налогоплательщиков 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УФНС России по Республике Крым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dirty="0" err="1">
                <a:solidFill>
                  <a:schemeClr val="bg1"/>
                </a:solidFill>
              </a:rPr>
              <a:t>Дибривный</a:t>
            </a:r>
            <a:r>
              <a:rPr lang="ru-RU" sz="1600" dirty="0">
                <a:solidFill>
                  <a:schemeClr val="bg1"/>
                </a:solidFill>
              </a:rPr>
              <a:t> Павел Сергеевич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04318"/>
            <a:ext cx="1009369" cy="1053494"/>
          </a:xfrm>
          <a:prstGeom prst="rect">
            <a:avLst/>
          </a:prstGeom>
        </p:spPr>
      </p:pic>
      <p:grpSp>
        <p:nvGrpSpPr>
          <p:cNvPr id="14" name="object 12"/>
          <p:cNvGrpSpPr/>
          <p:nvPr/>
        </p:nvGrpSpPr>
        <p:grpSpPr>
          <a:xfrm>
            <a:off x="4343400" y="2285999"/>
            <a:ext cx="7815417" cy="4593524"/>
            <a:chOff x="4620767" y="2043683"/>
            <a:chExt cx="7571232" cy="4814316"/>
          </a:xfrm>
        </p:grpSpPr>
        <p:pic>
          <p:nvPicPr>
            <p:cNvPr id="20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0767" y="2447544"/>
              <a:ext cx="7571232" cy="4410455"/>
            </a:xfrm>
            <a:prstGeom prst="rect">
              <a:avLst/>
            </a:prstGeom>
          </p:spPr>
        </p:pic>
        <p:pic>
          <p:nvPicPr>
            <p:cNvPr id="21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0307" y="2043683"/>
              <a:ext cx="7441691" cy="48143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10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Единый регистр населения (ЕРН)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="" xmlns:a16="http://schemas.microsoft.com/office/drawing/2014/main" id="{4ADB4E09-585A-47F2-A125-16A1D8BBB04A}"/>
              </a:ext>
            </a:extLst>
          </p:cNvPr>
          <p:cNvSpPr/>
          <p:nvPr/>
        </p:nvSpPr>
        <p:spPr>
          <a:xfrm>
            <a:off x="100521" y="1115651"/>
            <a:ext cx="5931730" cy="5496223"/>
          </a:xfrm>
          <a:prstGeom prst="roundRect">
            <a:avLst>
              <a:gd name="adj" fmla="val 6212"/>
            </a:avLst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27">
            <a:extLst>
              <a:ext uri="{FF2B5EF4-FFF2-40B4-BE49-F238E27FC236}">
                <a16:creationId xmlns="" xmlns:a16="http://schemas.microsoft.com/office/drawing/2014/main" id="{6C3394EB-5E1A-4F9C-9BD7-AAEADF6AFEE2}"/>
              </a:ext>
            </a:extLst>
          </p:cNvPr>
          <p:cNvSpPr/>
          <p:nvPr/>
        </p:nvSpPr>
        <p:spPr>
          <a:xfrm>
            <a:off x="6144661" y="1115651"/>
            <a:ext cx="5931730" cy="5489744"/>
          </a:xfrm>
          <a:prstGeom prst="roundRect">
            <a:avLst>
              <a:gd name="adj" fmla="val 6212"/>
            </a:avLst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3E6040-9806-47CE-90D2-4BC030445280}"/>
              </a:ext>
            </a:extLst>
          </p:cNvPr>
          <p:cNvSpPr txBox="1"/>
          <p:nvPr/>
        </p:nvSpPr>
        <p:spPr>
          <a:xfrm>
            <a:off x="6602388" y="1365571"/>
            <a:ext cx="525440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defRPr sz="2000">
                <a:solidFill>
                  <a:schemeClr val="bg2"/>
                </a:solidFill>
              </a:defRPr>
            </a:lvl1pPr>
          </a:lstStyle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70C0"/>
                </a:solidFill>
              </a:rPr>
              <a:t>ЕРН - это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="" xmlns:a16="http://schemas.microsoft.com/office/drawing/2014/main" id="{64191396-9B65-40D5-BE3E-7AC116617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1009"/>
              </p:ext>
            </p:extLst>
          </p:nvPr>
        </p:nvGraphicFramePr>
        <p:xfrm>
          <a:off x="6293137" y="1827236"/>
          <a:ext cx="5634777" cy="47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E1CF86D-9FA6-4D5F-9EF6-9907BB9C257A}"/>
              </a:ext>
            </a:extLst>
          </p:cNvPr>
          <p:cNvSpPr txBox="1"/>
          <p:nvPr/>
        </p:nvSpPr>
        <p:spPr>
          <a:xfrm>
            <a:off x="6515952" y="2287339"/>
            <a:ext cx="65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3FA4852-7E11-4E30-AB10-0AE1767C81AD}"/>
              </a:ext>
            </a:extLst>
          </p:cNvPr>
          <p:cNvSpPr txBox="1"/>
          <p:nvPr/>
        </p:nvSpPr>
        <p:spPr>
          <a:xfrm>
            <a:off x="6932579" y="3396392"/>
            <a:ext cx="65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431EFD6-FE48-4D3C-9308-54EE8564F1EA}"/>
              </a:ext>
            </a:extLst>
          </p:cNvPr>
          <p:cNvSpPr txBox="1"/>
          <p:nvPr/>
        </p:nvSpPr>
        <p:spPr>
          <a:xfrm>
            <a:off x="6755049" y="4508845"/>
            <a:ext cx="100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1500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0AAF0959-BC2B-4AF4-90D7-DDA03DAAF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574982"/>
              </p:ext>
            </p:extLst>
          </p:nvPr>
        </p:nvGraphicFramePr>
        <p:xfrm>
          <a:off x="290288" y="1833716"/>
          <a:ext cx="5634777" cy="47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B38EF95-64AC-43B8-9E36-518BE227DC5B}"/>
              </a:ext>
            </a:extLst>
          </p:cNvPr>
          <p:cNvSpPr txBox="1"/>
          <p:nvPr/>
        </p:nvSpPr>
        <p:spPr>
          <a:xfrm>
            <a:off x="6432560" y="5588690"/>
            <a:ext cx="784697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FFFFFF"/>
                </a:solidFill>
              </a:rPr>
              <a:t>138 </a:t>
            </a:r>
            <a:r>
              <a:rPr lang="ru-RU" dirty="0">
                <a:solidFill>
                  <a:srgbClr val="FFFFFF"/>
                </a:solidFill>
              </a:rPr>
              <a:t>млн.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4FF2F18-0201-4C5F-8663-C8A1C9C04DB0}"/>
              </a:ext>
            </a:extLst>
          </p:cNvPr>
          <p:cNvSpPr/>
          <p:nvPr/>
        </p:nvSpPr>
        <p:spPr>
          <a:xfrm>
            <a:off x="335205" y="1365572"/>
            <a:ext cx="565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70C0"/>
                </a:solidFill>
              </a:rPr>
              <a:t>Цели регистра населения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1C9069E-71CC-411C-BBD1-CE9181CF750D}"/>
              </a:ext>
            </a:extLst>
          </p:cNvPr>
          <p:cNvSpPr txBox="1"/>
          <p:nvPr/>
        </p:nvSpPr>
        <p:spPr>
          <a:xfrm>
            <a:off x="529165" y="2210636"/>
            <a:ext cx="71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54E7760-126C-42C7-83C5-B41902FC549D}"/>
              </a:ext>
            </a:extLst>
          </p:cNvPr>
          <p:cNvSpPr txBox="1"/>
          <p:nvPr/>
        </p:nvSpPr>
        <p:spPr>
          <a:xfrm>
            <a:off x="936354" y="4441805"/>
            <a:ext cx="71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D01965B-9AE2-4524-BBAC-02F5FAB22039}"/>
              </a:ext>
            </a:extLst>
          </p:cNvPr>
          <p:cNvSpPr txBox="1"/>
          <p:nvPr/>
        </p:nvSpPr>
        <p:spPr>
          <a:xfrm>
            <a:off x="936354" y="3313813"/>
            <a:ext cx="71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8E7719E-D056-4975-812F-21E06E1510DC}"/>
              </a:ext>
            </a:extLst>
          </p:cNvPr>
          <p:cNvSpPr txBox="1"/>
          <p:nvPr/>
        </p:nvSpPr>
        <p:spPr>
          <a:xfrm>
            <a:off x="529165" y="5533914"/>
            <a:ext cx="71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11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Единый регистр населения (ЕРН)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49B573B-CE19-42BA-94BE-CD962535FC6B}"/>
              </a:ext>
            </a:extLst>
          </p:cNvPr>
          <p:cNvSpPr txBox="1">
            <a:spLocks/>
          </p:cNvSpPr>
          <p:nvPr/>
        </p:nvSpPr>
        <p:spPr>
          <a:xfrm>
            <a:off x="181684" y="848039"/>
            <a:ext cx="6988468" cy="6127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kern="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Состав сведений = закон</a:t>
            </a:r>
            <a:endParaRPr lang="en-US" sz="3200" kern="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0">
            <a:extLst>
              <a:ext uri="{FF2B5EF4-FFF2-40B4-BE49-F238E27FC236}">
                <a16:creationId xmlns="" xmlns:a16="http://schemas.microsoft.com/office/drawing/2014/main" id="{A9F36AA2-E90E-2E1E-952C-937A849F44AE}"/>
              </a:ext>
            </a:extLst>
          </p:cNvPr>
          <p:cNvSpPr/>
          <p:nvPr/>
        </p:nvSpPr>
        <p:spPr>
          <a:xfrm>
            <a:off x="6144661" y="1600199"/>
            <a:ext cx="5742539" cy="5005195"/>
          </a:xfrm>
          <a:prstGeom prst="roundRect">
            <a:avLst>
              <a:gd name="adj" fmla="val 6212"/>
            </a:avLst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28">
            <a:extLst>
              <a:ext uri="{FF2B5EF4-FFF2-40B4-BE49-F238E27FC236}">
                <a16:creationId xmlns="" xmlns:a16="http://schemas.microsoft.com/office/drawing/2014/main" id="{ACE1197C-ED6D-5FAF-92A2-D82C22EC8102}"/>
              </a:ext>
            </a:extLst>
          </p:cNvPr>
          <p:cNvSpPr/>
          <p:nvPr/>
        </p:nvSpPr>
        <p:spPr>
          <a:xfrm>
            <a:off x="100521" y="1606679"/>
            <a:ext cx="5742539" cy="5136821"/>
          </a:xfrm>
          <a:prstGeom prst="roundRect">
            <a:avLst>
              <a:gd name="adj" fmla="val 6212"/>
            </a:avLst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553A765-2BD6-4479-B019-A4CCAD89D6AD}"/>
              </a:ext>
            </a:extLst>
          </p:cNvPr>
          <p:cNvSpPr/>
          <p:nvPr/>
        </p:nvSpPr>
        <p:spPr>
          <a:xfrm>
            <a:off x="361950" y="1665187"/>
            <a:ext cx="53021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sz="2400" b="1" dirty="0" smtClean="0">
                <a:solidFill>
                  <a:srgbClr val="00B050"/>
                </a:solidFill>
              </a:rPr>
              <a:t>ЕСТЬ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ФИО, гражданство, дата и место рождения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идентификаторы (ИНН, СНИЛС, ЕСИА, ОМС)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удостоверения личности (паспорта граждан РФ и загранпаспорта и т.д.)  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место жительства и пребывания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документы об образовании, ученых степенях и званиях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учет в органах занятости (в поиске работы и безработные)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воинский учет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родственные связи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240AD5E-7706-F31C-1077-F4E8461F5C61}"/>
              </a:ext>
            </a:extLst>
          </p:cNvPr>
          <p:cNvSpPr/>
          <p:nvPr/>
        </p:nvSpPr>
        <p:spPr>
          <a:xfrm>
            <a:off x="6400800" y="1665187"/>
            <a:ext cx="38317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ru-RU" sz="2400" b="1" dirty="0">
                <a:solidFill>
                  <a:srgbClr val="F45656"/>
                </a:solidFill>
              </a:rPr>
              <a:t>МИФ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медицинские сведения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биометрия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доходы / расходы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имущество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счета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91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37232"/>
              <a:ext cx="12192000" cy="25968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148583"/>
              <a:ext cx="12192000" cy="774700"/>
            </a:xfrm>
            <a:custGeom>
              <a:avLst/>
              <a:gdLst/>
              <a:ahLst/>
              <a:cxnLst/>
              <a:rect l="l" t="t" r="r" b="b"/>
              <a:pathLst>
                <a:path w="12192000" h="774700">
                  <a:moveTo>
                    <a:pt x="0" y="0"/>
                  </a:moveTo>
                  <a:lnTo>
                    <a:pt x="0" y="774191"/>
                  </a:lnTo>
                  <a:lnTo>
                    <a:pt x="12191999" y="774191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148583"/>
              <a:ext cx="3285743" cy="7741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1609344"/>
            <a:ext cx="11997055" cy="3988435"/>
            <a:chOff x="0" y="1609344"/>
            <a:chExt cx="11997055" cy="398843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48583"/>
              <a:ext cx="83820" cy="7741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5584" y="2013204"/>
              <a:ext cx="6181344" cy="3584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5123" y="1609344"/>
              <a:ext cx="5922264" cy="332536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581400" y="3402838"/>
            <a:ext cx="2895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85" dirty="0">
                <a:solidFill>
                  <a:srgbClr val="2C2B2C"/>
                </a:solidFill>
                <a:latin typeface="Trebuchet MS"/>
                <a:cs typeface="Trebuchet MS"/>
              </a:rPr>
              <a:t>С</a:t>
            </a:r>
            <a:r>
              <a:rPr sz="2000" b="1" spc="-95" dirty="0">
                <a:solidFill>
                  <a:srgbClr val="2C2B2C"/>
                </a:solidFill>
                <a:latin typeface="Trebuchet MS"/>
                <a:cs typeface="Trebuchet MS"/>
              </a:rPr>
              <a:t>П</a:t>
            </a:r>
            <a:r>
              <a:rPr sz="2000" b="1" spc="-90" dirty="0">
                <a:solidFill>
                  <a:srgbClr val="2C2B2C"/>
                </a:solidFill>
                <a:latin typeface="Trebuchet MS"/>
                <a:cs typeface="Trebuchet MS"/>
              </a:rPr>
              <a:t>А</a:t>
            </a:r>
            <a:r>
              <a:rPr sz="2000" b="1" spc="-85" dirty="0">
                <a:solidFill>
                  <a:srgbClr val="2C2B2C"/>
                </a:solidFill>
                <a:latin typeface="Trebuchet MS"/>
                <a:cs typeface="Trebuchet MS"/>
              </a:rPr>
              <a:t>С</a:t>
            </a:r>
            <a:r>
              <a:rPr sz="2000" b="1" spc="-170" dirty="0">
                <a:solidFill>
                  <a:srgbClr val="2C2B2C"/>
                </a:solidFill>
                <a:latin typeface="Trebuchet MS"/>
                <a:cs typeface="Trebuchet MS"/>
              </a:rPr>
              <a:t>И</a:t>
            </a:r>
            <a:r>
              <a:rPr sz="2000" b="1" spc="-100" dirty="0">
                <a:solidFill>
                  <a:srgbClr val="2C2B2C"/>
                </a:solidFill>
                <a:latin typeface="Trebuchet MS"/>
                <a:cs typeface="Trebuchet MS"/>
              </a:rPr>
              <a:t>Б</a:t>
            </a:r>
            <a:r>
              <a:rPr sz="2000" b="1" spc="-165" dirty="0">
                <a:solidFill>
                  <a:srgbClr val="2C2B2C"/>
                </a:solidFill>
                <a:latin typeface="Trebuchet MS"/>
                <a:cs typeface="Trebuchet MS"/>
              </a:rPr>
              <a:t>О</a:t>
            </a:r>
            <a:r>
              <a:rPr sz="2000" b="1" spc="-140" dirty="0">
                <a:solidFill>
                  <a:srgbClr val="2C2B2C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2C2B2C"/>
                </a:solidFill>
                <a:latin typeface="Trebuchet MS"/>
                <a:cs typeface="Trebuchet MS"/>
              </a:rPr>
              <a:t>З</a:t>
            </a:r>
            <a:r>
              <a:rPr sz="2000" b="1" spc="-70" dirty="0">
                <a:solidFill>
                  <a:srgbClr val="2C2B2C"/>
                </a:solidFill>
                <a:latin typeface="Trebuchet MS"/>
                <a:cs typeface="Trebuchet MS"/>
              </a:rPr>
              <a:t>А</a:t>
            </a:r>
            <a:r>
              <a:rPr sz="2000" b="1" spc="-130" dirty="0">
                <a:solidFill>
                  <a:srgbClr val="2C2B2C"/>
                </a:solidFill>
                <a:latin typeface="Trebuchet MS"/>
                <a:cs typeface="Trebuchet MS"/>
              </a:rPr>
              <a:t> </a:t>
            </a:r>
            <a:r>
              <a:rPr sz="2000" b="1" spc="-75" dirty="0">
                <a:solidFill>
                  <a:srgbClr val="2C2B2C"/>
                </a:solidFill>
                <a:latin typeface="Trebuchet MS"/>
                <a:cs typeface="Trebuchet MS"/>
              </a:rPr>
              <a:t>В</a:t>
            </a:r>
            <a:r>
              <a:rPr sz="2000" b="1" spc="-125" dirty="0">
                <a:solidFill>
                  <a:srgbClr val="2C2B2C"/>
                </a:solidFill>
                <a:latin typeface="Trebuchet MS"/>
                <a:cs typeface="Trebuchet MS"/>
              </a:rPr>
              <a:t>Н</a:t>
            </a:r>
            <a:r>
              <a:rPr sz="2000" b="1" spc="-170" dirty="0">
                <a:solidFill>
                  <a:srgbClr val="2C2B2C"/>
                </a:solidFill>
                <a:latin typeface="Trebuchet MS"/>
                <a:cs typeface="Trebuchet MS"/>
              </a:rPr>
              <a:t>И</a:t>
            </a:r>
            <a:r>
              <a:rPr sz="2000" b="1" spc="-50" dirty="0">
                <a:solidFill>
                  <a:srgbClr val="2C2B2C"/>
                </a:solidFill>
                <a:latin typeface="Trebuchet MS"/>
                <a:cs typeface="Trebuchet MS"/>
              </a:rPr>
              <a:t>М</a:t>
            </a:r>
            <a:r>
              <a:rPr sz="2000" b="1" spc="-90" dirty="0">
                <a:solidFill>
                  <a:srgbClr val="2C2B2C"/>
                </a:solidFill>
                <a:latin typeface="Trebuchet MS"/>
                <a:cs typeface="Trebuchet MS"/>
              </a:rPr>
              <a:t>А</a:t>
            </a:r>
            <a:r>
              <a:rPr sz="2000" b="1" spc="-125" dirty="0">
                <a:solidFill>
                  <a:srgbClr val="2C2B2C"/>
                </a:solidFill>
                <a:latin typeface="Trebuchet MS"/>
                <a:cs typeface="Trebuchet MS"/>
              </a:rPr>
              <a:t>Н</a:t>
            </a:r>
            <a:r>
              <a:rPr sz="2000" b="1" spc="-170" dirty="0">
                <a:solidFill>
                  <a:srgbClr val="2C2B2C"/>
                </a:solidFill>
                <a:latin typeface="Trebuchet MS"/>
                <a:cs typeface="Trebuchet MS"/>
              </a:rPr>
              <a:t>И</a:t>
            </a:r>
            <a:r>
              <a:rPr sz="2000" b="1" spc="-140" dirty="0">
                <a:solidFill>
                  <a:srgbClr val="2C2B2C"/>
                </a:solidFill>
                <a:latin typeface="Trebuchet MS"/>
                <a:cs typeface="Trebuchet MS"/>
              </a:rPr>
              <a:t>Е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150877" y="3257209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60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2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Субъекты взаимодействия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9" y="960839"/>
            <a:ext cx="2218944" cy="22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7" y="960839"/>
            <a:ext cx="2438400" cy="168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845990"/>
            <a:ext cx="2152650" cy="18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20977" y="2482344"/>
            <a:ext cx="31047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Физические лица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271477" y="2605628"/>
            <a:ext cx="31047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Индивидуальные предприниматели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341505" y="2456688"/>
            <a:ext cx="3674091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Юридические лица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212914" y="3760035"/>
            <a:ext cx="313988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 algn="just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граждане </a:t>
            </a:r>
            <a:r>
              <a:rPr lang="ru-RU" sz="2000" b="1" dirty="0" smtClean="0">
                <a:solidFill>
                  <a:srgbClr val="0070C0"/>
                </a:solidFill>
              </a:rPr>
              <a:t>Российской </a:t>
            </a:r>
            <a:r>
              <a:rPr lang="ru-RU" sz="2000" b="1" dirty="0" smtClean="0">
                <a:solidFill>
                  <a:srgbClr val="0070C0"/>
                </a:solidFill>
              </a:rPr>
              <a:t> Федерации,</a:t>
            </a:r>
          </a:p>
          <a:p>
            <a:pPr marR="5080" algn="just"/>
            <a:r>
              <a:rPr lang="ru-RU" sz="2000" b="1" dirty="0" smtClean="0">
                <a:solidFill>
                  <a:srgbClr val="0070C0"/>
                </a:solidFill>
              </a:rPr>
              <a:t>-     иностранные граждане, </a:t>
            </a:r>
          </a:p>
          <a:p>
            <a:pPr marL="342900" marR="5080" indent="-342900" algn="just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лица </a:t>
            </a:r>
            <a:r>
              <a:rPr lang="ru-RU" sz="2000" b="1" dirty="0" smtClean="0">
                <a:solidFill>
                  <a:srgbClr val="0070C0"/>
                </a:solidFill>
              </a:rPr>
              <a:t>без </a:t>
            </a:r>
            <a:r>
              <a:rPr lang="ru-RU" sz="2000" b="1" dirty="0" smtClean="0">
                <a:solidFill>
                  <a:srgbClr val="0070C0"/>
                </a:solidFill>
              </a:rPr>
              <a:t>гражданства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4434266" y="3745282"/>
            <a:ext cx="272853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/>
            <a:r>
              <a:rPr lang="ru-RU" sz="2000" b="1" dirty="0" smtClean="0">
                <a:solidFill>
                  <a:srgbClr val="0070C0"/>
                </a:solidFill>
              </a:rPr>
              <a:t>Физические лица, зарегистрированные в установленном </a:t>
            </a:r>
            <a:r>
              <a:rPr lang="ru-RU" sz="2000" b="1" dirty="0">
                <a:solidFill>
                  <a:srgbClr val="0070C0"/>
                </a:solidFill>
              </a:rPr>
              <a:t>порядке и </a:t>
            </a:r>
            <a:r>
              <a:rPr lang="ru-RU" sz="2000" b="1" dirty="0" smtClean="0">
                <a:solidFill>
                  <a:srgbClr val="0070C0"/>
                </a:solidFill>
              </a:rPr>
              <a:t>осуществляющие предпринимательскую </a:t>
            </a:r>
            <a:r>
              <a:rPr lang="ru-RU" sz="2000" b="1" dirty="0">
                <a:solidFill>
                  <a:srgbClr val="0070C0"/>
                </a:solidFill>
              </a:rPr>
              <a:t>деятельность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7762098" y="3196220"/>
            <a:ext cx="3846062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/>
            <a:r>
              <a:rPr lang="ru-RU" b="1" dirty="0" smtClean="0">
                <a:solidFill>
                  <a:srgbClr val="0070C0"/>
                </a:solidFill>
              </a:rPr>
              <a:t>Организации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smtClean="0">
                <a:solidFill>
                  <a:srgbClr val="0070C0"/>
                </a:solidFill>
              </a:rPr>
              <a:t>которые:</a:t>
            </a:r>
          </a:p>
          <a:p>
            <a:pPr marL="285750" marR="5080" indent="-28575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имеют </a:t>
            </a:r>
            <a:r>
              <a:rPr lang="ru-RU" b="1" dirty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собственности, хозяйственном </a:t>
            </a:r>
            <a:r>
              <a:rPr lang="ru-RU" b="1" dirty="0">
                <a:solidFill>
                  <a:srgbClr val="0070C0"/>
                </a:solidFill>
              </a:rPr>
              <a:t>ведении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или оперативном управлении обособленное </a:t>
            </a:r>
            <a:r>
              <a:rPr lang="ru-RU" b="1" dirty="0">
                <a:solidFill>
                  <a:srgbClr val="0070C0"/>
                </a:solidFill>
              </a:rPr>
              <a:t>имущество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endParaRPr lang="ru-RU" b="1" dirty="0">
              <a:solidFill>
                <a:srgbClr val="0070C0"/>
              </a:solidFill>
            </a:endParaRPr>
          </a:p>
          <a:p>
            <a:pPr marL="285750" marR="5080" indent="-285750" algn="just"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отвечает </a:t>
            </a:r>
            <a:r>
              <a:rPr lang="ru-RU" b="1" dirty="0">
                <a:solidFill>
                  <a:srgbClr val="0070C0"/>
                </a:solidFill>
              </a:rPr>
              <a:t>по своим обязательствам этим имуществом, </a:t>
            </a:r>
            <a:endParaRPr lang="ru-RU" b="1" dirty="0">
              <a:solidFill>
                <a:srgbClr val="0070C0"/>
              </a:solidFill>
            </a:endParaRPr>
          </a:p>
          <a:p>
            <a:pPr marL="285750" marR="5080" indent="-28575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может </a:t>
            </a:r>
            <a:r>
              <a:rPr lang="ru-RU" b="1" dirty="0">
                <a:solidFill>
                  <a:srgbClr val="0070C0"/>
                </a:solidFill>
              </a:rPr>
              <a:t>от своего имени приобретать и осуществлять имущественные и личные неимущественные права,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marR="5080" indent="-28575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отвечать </a:t>
            </a:r>
            <a:r>
              <a:rPr lang="ru-RU" b="1" dirty="0">
                <a:solidFill>
                  <a:srgbClr val="0070C0"/>
                </a:solidFill>
              </a:rPr>
              <a:t>по своим обязанностям, быть истцом и ответчиком в суде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>
                <a:latin typeface="Trebuchet MS"/>
                <a:cs typeface="Trebuchet MS"/>
              </a:rPr>
              <a:t>3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90729" y="-100003"/>
            <a:ext cx="778754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Органы, предоставляющие сведения, являющиеся  основанием для постановки на учет ФЛ в налоговом  органе</a:t>
            </a:r>
          </a:p>
        </p:txBody>
      </p:sp>
      <p:grpSp>
        <p:nvGrpSpPr>
          <p:cNvPr id="11" name="object 4"/>
          <p:cNvGrpSpPr/>
          <p:nvPr/>
        </p:nvGrpSpPr>
        <p:grpSpPr>
          <a:xfrm>
            <a:off x="1269791" y="2876177"/>
            <a:ext cx="5440680" cy="3077210"/>
            <a:chOff x="203174" y="2667286"/>
            <a:chExt cx="5440680" cy="3077210"/>
          </a:xfrm>
        </p:grpSpPr>
        <p:pic>
          <p:nvPicPr>
            <p:cNvPr id="1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49" y="2667286"/>
              <a:ext cx="2500376" cy="1132679"/>
            </a:xfrm>
            <a:prstGeom prst="rect">
              <a:avLst/>
            </a:prstGeom>
          </p:spPr>
        </p:pic>
        <p:sp>
          <p:nvSpPr>
            <p:cNvPr id="13" name="object 6"/>
            <p:cNvSpPr/>
            <p:nvPr/>
          </p:nvSpPr>
          <p:spPr>
            <a:xfrm>
              <a:off x="214287" y="4941188"/>
              <a:ext cx="2357755" cy="792480"/>
            </a:xfrm>
            <a:custGeom>
              <a:avLst/>
              <a:gdLst/>
              <a:ahLst/>
              <a:cxnLst/>
              <a:rect l="l" t="t" r="r" b="b"/>
              <a:pathLst>
                <a:path w="2357755" h="792479">
                  <a:moveTo>
                    <a:pt x="0" y="132080"/>
                  </a:moveTo>
                  <a:lnTo>
                    <a:pt x="6730" y="90350"/>
                  </a:lnTo>
                  <a:lnTo>
                    <a:pt x="25471" y="54095"/>
                  </a:lnTo>
                  <a:lnTo>
                    <a:pt x="54049" y="25497"/>
                  </a:lnTo>
                  <a:lnTo>
                    <a:pt x="90289" y="6738"/>
                  </a:lnTo>
                  <a:lnTo>
                    <a:pt x="132016" y="0"/>
                  </a:lnTo>
                  <a:lnTo>
                    <a:pt x="2225382" y="0"/>
                  </a:lnTo>
                  <a:lnTo>
                    <a:pt x="2267112" y="6738"/>
                  </a:lnTo>
                  <a:lnTo>
                    <a:pt x="2303366" y="25497"/>
                  </a:lnTo>
                  <a:lnTo>
                    <a:pt x="2331965" y="54095"/>
                  </a:lnTo>
                  <a:lnTo>
                    <a:pt x="2350724" y="90350"/>
                  </a:lnTo>
                  <a:lnTo>
                    <a:pt x="2357462" y="132080"/>
                  </a:lnTo>
                  <a:lnTo>
                    <a:pt x="2357462" y="660107"/>
                  </a:lnTo>
                  <a:lnTo>
                    <a:pt x="2350724" y="701835"/>
                  </a:lnTo>
                  <a:lnTo>
                    <a:pt x="2331965" y="738075"/>
                  </a:lnTo>
                  <a:lnTo>
                    <a:pt x="2303366" y="766652"/>
                  </a:lnTo>
                  <a:lnTo>
                    <a:pt x="2267112" y="785394"/>
                  </a:lnTo>
                  <a:lnTo>
                    <a:pt x="2225382" y="792124"/>
                  </a:lnTo>
                  <a:lnTo>
                    <a:pt x="132016" y="792124"/>
                  </a:lnTo>
                  <a:lnTo>
                    <a:pt x="90289" y="785394"/>
                  </a:lnTo>
                  <a:lnTo>
                    <a:pt x="54049" y="766652"/>
                  </a:lnTo>
                  <a:lnTo>
                    <a:pt x="25471" y="738075"/>
                  </a:lnTo>
                  <a:lnTo>
                    <a:pt x="6730" y="701835"/>
                  </a:lnTo>
                  <a:lnTo>
                    <a:pt x="0" y="660107"/>
                  </a:lnTo>
                  <a:lnTo>
                    <a:pt x="0" y="132080"/>
                  </a:lnTo>
                  <a:close/>
                </a:path>
              </a:pathLst>
            </a:custGeom>
            <a:ln w="22224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7"/>
          <p:cNvSpPr txBox="1"/>
          <p:nvPr/>
        </p:nvSpPr>
        <p:spPr>
          <a:xfrm>
            <a:off x="1497400" y="5213199"/>
            <a:ext cx="1925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</a:t>
            </a:r>
            <a:r>
              <a:rPr sz="1400" spc="-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Юстиции,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34010" marR="5080" indent="-321945">
              <a:lnSpc>
                <a:spcPct val="100000"/>
              </a:lnSpc>
            </a:pP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Адвокатские</a:t>
            </a:r>
            <a:r>
              <a:rPr sz="1400" spc="-8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палаты </a:t>
            </a:r>
            <a:r>
              <a:rPr sz="1400" spc="-4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субъектов</a:t>
            </a:r>
            <a:r>
              <a:rPr sz="1400" spc="-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РФ</a:t>
            </a:r>
          </a:p>
        </p:txBody>
      </p:sp>
      <p:pic>
        <p:nvPicPr>
          <p:cNvPr id="1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5277" y="1968117"/>
            <a:ext cx="1121678" cy="1280623"/>
          </a:xfrm>
          <a:prstGeom prst="rect">
            <a:avLst/>
          </a:prstGeom>
        </p:spPr>
      </p:pic>
      <p:grpSp>
        <p:nvGrpSpPr>
          <p:cNvPr id="16" name="object 9"/>
          <p:cNvGrpSpPr/>
          <p:nvPr/>
        </p:nvGrpSpPr>
        <p:grpSpPr>
          <a:xfrm>
            <a:off x="1337451" y="1780439"/>
            <a:ext cx="8837606" cy="3326129"/>
            <a:chOff x="283908" y="1571548"/>
            <a:chExt cx="8717280" cy="3326129"/>
          </a:xfrm>
        </p:grpSpPr>
        <p:pic>
          <p:nvPicPr>
            <p:cNvPr id="1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5900" y="1571548"/>
              <a:ext cx="2435225" cy="1214450"/>
            </a:xfrm>
            <a:prstGeom prst="rect">
              <a:avLst/>
            </a:prstGeom>
          </p:spPr>
        </p:pic>
        <p:pic>
          <p:nvPicPr>
            <p:cNvPr id="18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9315" y="1917636"/>
              <a:ext cx="4436237" cy="879475"/>
            </a:xfrm>
            <a:prstGeom prst="rect">
              <a:avLst/>
            </a:prstGeom>
          </p:spPr>
        </p:pic>
        <p:sp>
          <p:nvSpPr>
            <p:cNvPr id="19" name="object 12"/>
            <p:cNvSpPr/>
            <p:nvPr/>
          </p:nvSpPr>
          <p:spPr>
            <a:xfrm>
              <a:off x="428599" y="3214624"/>
              <a:ext cx="2143760" cy="429259"/>
            </a:xfrm>
            <a:custGeom>
              <a:avLst/>
              <a:gdLst/>
              <a:ahLst/>
              <a:cxnLst/>
              <a:rect l="l" t="t" r="r" b="b"/>
              <a:pathLst>
                <a:path w="2143760" h="429260">
                  <a:moveTo>
                    <a:pt x="0" y="71500"/>
                  </a:moveTo>
                  <a:lnTo>
                    <a:pt x="5613" y="43666"/>
                  </a:lnTo>
                  <a:lnTo>
                    <a:pt x="20921" y="20939"/>
                  </a:lnTo>
                  <a:lnTo>
                    <a:pt x="43628" y="5617"/>
                  </a:lnTo>
                  <a:lnTo>
                    <a:pt x="71437" y="0"/>
                  </a:lnTo>
                  <a:lnTo>
                    <a:pt x="2071649" y="0"/>
                  </a:lnTo>
                  <a:lnTo>
                    <a:pt x="2099484" y="5617"/>
                  </a:lnTo>
                  <a:lnTo>
                    <a:pt x="2122211" y="20939"/>
                  </a:lnTo>
                  <a:lnTo>
                    <a:pt x="2137532" y="43666"/>
                  </a:lnTo>
                  <a:lnTo>
                    <a:pt x="2143150" y="71500"/>
                  </a:lnTo>
                  <a:lnTo>
                    <a:pt x="2143150" y="357250"/>
                  </a:lnTo>
                  <a:lnTo>
                    <a:pt x="2137532" y="385085"/>
                  </a:lnTo>
                  <a:lnTo>
                    <a:pt x="2122211" y="407812"/>
                  </a:lnTo>
                  <a:lnTo>
                    <a:pt x="2099484" y="423134"/>
                  </a:lnTo>
                  <a:lnTo>
                    <a:pt x="2071649" y="428751"/>
                  </a:lnTo>
                  <a:lnTo>
                    <a:pt x="71437" y="428751"/>
                  </a:lnTo>
                  <a:lnTo>
                    <a:pt x="43628" y="423134"/>
                  </a:lnTo>
                  <a:lnTo>
                    <a:pt x="20921" y="407812"/>
                  </a:lnTo>
                  <a:lnTo>
                    <a:pt x="5613" y="385085"/>
                  </a:lnTo>
                  <a:lnTo>
                    <a:pt x="0" y="357250"/>
                  </a:lnTo>
                  <a:lnTo>
                    <a:pt x="0" y="71500"/>
                  </a:lnTo>
                  <a:close/>
                </a:path>
              </a:pathLst>
            </a:custGeom>
            <a:ln w="22225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1082302" y="4576971"/>
              <a:ext cx="18415" cy="69850"/>
            </a:xfrm>
            <a:custGeom>
              <a:avLst/>
              <a:gdLst/>
              <a:ahLst/>
              <a:cxnLst/>
              <a:rect l="l" t="t" r="r" b="b"/>
              <a:pathLst>
                <a:path w="18415" h="69850">
                  <a:moveTo>
                    <a:pt x="0" y="0"/>
                  </a:moveTo>
                  <a:lnTo>
                    <a:pt x="0" y="66718"/>
                  </a:lnTo>
                  <a:lnTo>
                    <a:pt x="18173" y="69431"/>
                  </a:lnTo>
                  <a:lnTo>
                    <a:pt x="18173" y="21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286935" y="4050040"/>
              <a:ext cx="1545590" cy="744855"/>
            </a:xfrm>
            <a:custGeom>
              <a:avLst/>
              <a:gdLst/>
              <a:ahLst/>
              <a:cxnLst/>
              <a:rect l="l" t="t" r="r" b="b"/>
              <a:pathLst>
                <a:path w="1545589" h="744854">
                  <a:moveTo>
                    <a:pt x="1545081" y="0"/>
                  </a:moveTo>
                  <a:lnTo>
                    <a:pt x="0" y="490322"/>
                  </a:lnTo>
                  <a:lnTo>
                    <a:pt x="27965" y="504560"/>
                  </a:lnTo>
                  <a:lnTo>
                    <a:pt x="27965" y="597040"/>
                  </a:lnTo>
                  <a:lnTo>
                    <a:pt x="57622" y="606533"/>
                  </a:lnTo>
                  <a:lnTo>
                    <a:pt x="57622" y="744574"/>
                  </a:lnTo>
                  <a:lnTo>
                    <a:pt x="1545081" y="744574"/>
                  </a:lnTo>
                  <a:lnTo>
                    <a:pt x="1545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/>
            <p:cNvSpPr/>
            <p:nvPr/>
          </p:nvSpPr>
          <p:spPr>
            <a:xfrm>
              <a:off x="410654" y="4640986"/>
              <a:ext cx="92075" cy="50165"/>
            </a:xfrm>
            <a:custGeom>
              <a:avLst/>
              <a:gdLst/>
              <a:ahLst/>
              <a:cxnLst/>
              <a:rect l="l" t="t" r="r" b="b"/>
              <a:pathLst>
                <a:path w="92075" h="50164">
                  <a:moveTo>
                    <a:pt x="9080" y="14909"/>
                  </a:moveTo>
                  <a:lnTo>
                    <a:pt x="7264" y="5422"/>
                  </a:lnTo>
                  <a:lnTo>
                    <a:pt x="2413" y="5422"/>
                  </a:lnTo>
                  <a:lnTo>
                    <a:pt x="0" y="14909"/>
                  </a:lnTo>
                  <a:lnTo>
                    <a:pt x="0" y="27114"/>
                  </a:lnTo>
                  <a:lnTo>
                    <a:pt x="0" y="39458"/>
                  </a:lnTo>
                  <a:lnTo>
                    <a:pt x="2413" y="49618"/>
                  </a:lnTo>
                  <a:lnTo>
                    <a:pt x="7264" y="49618"/>
                  </a:lnTo>
                  <a:lnTo>
                    <a:pt x="9080" y="39458"/>
                  </a:lnTo>
                  <a:lnTo>
                    <a:pt x="9080" y="14909"/>
                  </a:lnTo>
                  <a:close/>
                </a:path>
                <a:path w="92075" h="50164">
                  <a:moveTo>
                    <a:pt x="24942" y="14909"/>
                  </a:moveTo>
                  <a:lnTo>
                    <a:pt x="22517" y="5422"/>
                  </a:lnTo>
                  <a:lnTo>
                    <a:pt x="17678" y="5422"/>
                  </a:lnTo>
                  <a:lnTo>
                    <a:pt x="15252" y="14909"/>
                  </a:lnTo>
                  <a:lnTo>
                    <a:pt x="15252" y="27114"/>
                  </a:lnTo>
                  <a:lnTo>
                    <a:pt x="15252" y="39458"/>
                  </a:lnTo>
                  <a:lnTo>
                    <a:pt x="17678" y="49618"/>
                  </a:lnTo>
                  <a:lnTo>
                    <a:pt x="22517" y="49618"/>
                  </a:lnTo>
                  <a:lnTo>
                    <a:pt x="24942" y="39458"/>
                  </a:lnTo>
                  <a:lnTo>
                    <a:pt x="24942" y="14909"/>
                  </a:lnTo>
                  <a:close/>
                </a:path>
                <a:path w="92075" h="50164">
                  <a:moveTo>
                    <a:pt x="41275" y="13563"/>
                  </a:moveTo>
                  <a:lnTo>
                    <a:pt x="39458" y="3390"/>
                  </a:lnTo>
                  <a:lnTo>
                    <a:pt x="34620" y="3390"/>
                  </a:lnTo>
                  <a:lnTo>
                    <a:pt x="32194" y="13563"/>
                  </a:lnTo>
                  <a:lnTo>
                    <a:pt x="32194" y="25768"/>
                  </a:lnTo>
                  <a:lnTo>
                    <a:pt x="32194" y="38100"/>
                  </a:lnTo>
                  <a:lnTo>
                    <a:pt x="34620" y="48272"/>
                  </a:lnTo>
                  <a:lnTo>
                    <a:pt x="39458" y="48272"/>
                  </a:lnTo>
                  <a:lnTo>
                    <a:pt x="41275" y="38100"/>
                  </a:lnTo>
                  <a:lnTo>
                    <a:pt x="41275" y="13563"/>
                  </a:lnTo>
                  <a:close/>
                </a:path>
                <a:path w="92075" h="50164">
                  <a:moveTo>
                    <a:pt x="57010" y="12877"/>
                  </a:moveTo>
                  <a:lnTo>
                    <a:pt x="55206" y="2705"/>
                  </a:lnTo>
                  <a:lnTo>
                    <a:pt x="50368" y="2705"/>
                  </a:lnTo>
                  <a:lnTo>
                    <a:pt x="48539" y="12877"/>
                  </a:lnTo>
                  <a:lnTo>
                    <a:pt x="48539" y="25082"/>
                  </a:lnTo>
                  <a:lnTo>
                    <a:pt x="48539" y="37426"/>
                  </a:lnTo>
                  <a:lnTo>
                    <a:pt x="50368" y="47599"/>
                  </a:lnTo>
                  <a:lnTo>
                    <a:pt x="55206" y="47599"/>
                  </a:lnTo>
                  <a:lnTo>
                    <a:pt x="57010" y="37426"/>
                  </a:lnTo>
                  <a:lnTo>
                    <a:pt x="57010" y="12877"/>
                  </a:lnTo>
                  <a:close/>
                </a:path>
                <a:path w="92075" h="50164">
                  <a:moveTo>
                    <a:pt x="74091" y="10845"/>
                  </a:moveTo>
                  <a:lnTo>
                    <a:pt x="72275" y="1346"/>
                  </a:lnTo>
                  <a:lnTo>
                    <a:pt x="67437" y="1346"/>
                  </a:lnTo>
                  <a:lnTo>
                    <a:pt x="65011" y="10845"/>
                  </a:lnTo>
                  <a:lnTo>
                    <a:pt x="65011" y="23050"/>
                  </a:lnTo>
                  <a:lnTo>
                    <a:pt x="65011" y="35382"/>
                  </a:lnTo>
                  <a:lnTo>
                    <a:pt x="67437" y="45554"/>
                  </a:lnTo>
                  <a:lnTo>
                    <a:pt x="72275" y="45554"/>
                  </a:lnTo>
                  <a:lnTo>
                    <a:pt x="74091" y="35382"/>
                  </a:lnTo>
                  <a:lnTo>
                    <a:pt x="74091" y="10845"/>
                  </a:lnTo>
                  <a:close/>
                </a:path>
                <a:path w="92075" h="50164">
                  <a:moveTo>
                    <a:pt x="91643" y="9486"/>
                  </a:moveTo>
                  <a:lnTo>
                    <a:pt x="89217" y="0"/>
                  </a:lnTo>
                  <a:lnTo>
                    <a:pt x="84378" y="0"/>
                  </a:lnTo>
                  <a:lnTo>
                    <a:pt x="81953" y="9486"/>
                  </a:lnTo>
                  <a:lnTo>
                    <a:pt x="81953" y="21691"/>
                  </a:lnTo>
                  <a:lnTo>
                    <a:pt x="81953" y="34036"/>
                  </a:lnTo>
                  <a:lnTo>
                    <a:pt x="84378" y="43522"/>
                  </a:lnTo>
                  <a:lnTo>
                    <a:pt x="89217" y="43522"/>
                  </a:lnTo>
                  <a:lnTo>
                    <a:pt x="91643" y="34036"/>
                  </a:lnTo>
                  <a:lnTo>
                    <a:pt x="91643" y="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104" y="4572904"/>
              <a:ext cx="165029" cy="103462"/>
            </a:xfrm>
            <a:prstGeom prst="rect">
              <a:avLst/>
            </a:prstGeom>
          </p:spPr>
        </p:pic>
        <p:pic>
          <p:nvPicPr>
            <p:cNvPr id="24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407" y="4516497"/>
              <a:ext cx="224478" cy="119053"/>
            </a:xfrm>
            <a:prstGeom prst="rect">
              <a:avLst/>
            </a:prstGeom>
          </p:spPr>
        </p:pic>
        <p:sp>
          <p:nvSpPr>
            <p:cNvPr id="25" name="object 18"/>
            <p:cNvSpPr/>
            <p:nvPr/>
          </p:nvSpPr>
          <p:spPr>
            <a:xfrm>
              <a:off x="1457833" y="4451273"/>
              <a:ext cx="292100" cy="123825"/>
            </a:xfrm>
            <a:custGeom>
              <a:avLst/>
              <a:gdLst/>
              <a:ahLst/>
              <a:cxnLst/>
              <a:rect l="l" t="t" r="r" b="b"/>
              <a:pathLst>
                <a:path w="292100" h="123825">
                  <a:moveTo>
                    <a:pt x="27813" y="50990"/>
                  </a:moveTo>
                  <a:lnTo>
                    <a:pt x="0" y="30518"/>
                  </a:lnTo>
                  <a:lnTo>
                    <a:pt x="0" y="123672"/>
                  </a:lnTo>
                  <a:lnTo>
                    <a:pt x="27813" y="123672"/>
                  </a:lnTo>
                  <a:lnTo>
                    <a:pt x="27813" y="50990"/>
                  </a:lnTo>
                  <a:close/>
                </a:path>
                <a:path w="292100" h="123825">
                  <a:moveTo>
                    <a:pt x="91490" y="40144"/>
                  </a:moveTo>
                  <a:lnTo>
                    <a:pt x="63677" y="18986"/>
                  </a:lnTo>
                  <a:lnTo>
                    <a:pt x="63677" y="112153"/>
                  </a:lnTo>
                  <a:lnTo>
                    <a:pt x="91490" y="112153"/>
                  </a:lnTo>
                  <a:lnTo>
                    <a:pt x="91490" y="40144"/>
                  </a:lnTo>
                  <a:close/>
                </a:path>
                <a:path w="292100" h="123825">
                  <a:moveTo>
                    <a:pt x="158813" y="31864"/>
                  </a:moveTo>
                  <a:lnTo>
                    <a:pt x="130987" y="10858"/>
                  </a:lnTo>
                  <a:lnTo>
                    <a:pt x="130987" y="104686"/>
                  </a:lnTo>
                  <a:lnTo>
                    <a:pt x="158813" y="104686"/>
                  </a:lnTo>
                  <a:lnTo>
                    <a:pt x="158813" y="31864"/>
                  </a:lnTo>
                  <a:close/>
                </a:path>
                <a:path w="292100" h="123825">
                  <a:moveTo>
                    <a:pt x="225640" y="27127"/>
                  </a:moveTo>
                  <a:lnTo>
                    <a:pt x="197675" y="6108"/>
                  </a:lnTo>
                  <a:lnTo>
                    <a:pt x="197675" y="99263"/>
                  </a:lnTo>
                  <a:lnTo>
                    <a:pt x="225640" y="99263"/>
                  </a:lnTo>
                  <a:lnTo>
                    <a:pt x="225640" y="27127"/>
                  </a:lnTo>
                  <a:close/>
                </a:path>
                <a:path w="292100" h="123825">
                  <a:moveTo>
                    <a:pt x="291744" y="21018"/>
                  </a:moveTo>
                  <a:lnTo>
                    <a:pt x="263779" y="0"/>
                  </a:lnTo>
                  <a:lnTo>
                    <a:pt x="263779" y="93167"/>
                  </a:lnTo>
                  <a:lnTo>
                    <a:pt x="291744" y="93167"/>
                  </a:lnTo>
                  <a:lnTo>
                    <a:pt x="291744" y="21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/>
            <p:cNvSpPr/>
            <p:nvPr/>
          </p:nvSpPr>
          <p:spPr>
            <a:xfrm>
              <a:off x="314286" y="4273765"/>
              <a:ext cx="1515745" cy="478155"/>
            </a:xfrm>
            <a:custGeom>
              <a:avLst/>
              <a:gdLst/>
              <a:ahLst/>
              <a:cxnLst/>
              <a:rect l="l" t="t" r="r" b="b"/>
              <a:pathLst>
                <a:path w="1515745" h="478154">
                  <a:moveTo>
                    <a:pt x="1515300" y="251548"/>
                  </a:moveTo>
                  <a:lnTo>
                    <a:pt x="30264" y="416839"/>
                  </a:lnTo>
                  <a:lnTo>
                    <a:pt x="30264" y="478002"/>
                  </a:lnTo>
                  <a:lnTo>
                    <a:pt x="1515300" y="376034"/>
                  </a:lnTo>
                  <a:lnTo>
                    <a:pt x="1515300" y="251548"/>
                  </a:lnTo>
                  <a:close/>
                </a:path>
                <a:path w="1515745" h="478154">
                  <a:moveTo>
                    <a:pt x="1515300" y="0"/>
                  </a:moveTo>
                  <a:lnTo>
                    <a:pt x="0" y="329793"/>
                  </a:lnTo>
                  <a:lnTo>
                    <a:pt x="0" y="375348"/>
                  </a:lnTo>
                  <a:lnTo>
                    <a:pt x="1515300" y="103339"/>
                  </a:lnTo>
                  <a:lnTo>
                    <a:pt x="15153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/>
            <p:cNvSpPr/>
            <p:nvPr/>
          </p:nvSpPr>
          <p:spPr>
            <a:xfrm>
              <a:off x="283908" y="3858278"/>
              <a:ext cx="1546225" cy="685800"/>
            </a:xfrm>
            <a:custGeom>
              <a:avLst/>
              <a:gdLst/>
              <a:ahLst/>
              <a:cxnLst/>
              <a:rect l="l" t="t" r="r" b="b"/>
              <a:pathLst>
                <a:path w="1546225" h="685800">
                  <a:moveTo>
                    <a:pt x="1545684" y="0"/>
                  </a:moveTo>
                  <a:lnTo>
                    <a:pt x="0" y="597061"/>
                  </a:lnTo>
                  <a:lnTo>
                    <a:pt x="0" y="685474"/>
                  </a:lnTo>
                  <a:lnTo>
                    <a:pt x="1545684" y="241367"/>
                  </a:lnTo>
                  <a:lnTo>
                    <a:pt x="154568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/>
            <p:cNvSpPr/>
            <p:nvPr/>
          </p:nvSpPr>
          <p:spPr>
            <a:xfrm>
              <a:off x="1832016" y="4693995"/>
              <a:ext cx="349885" cy="99060"/>
            </a:xfrm>
            <a:custGeom>
              <a:avLst/>
              <a:gdLst/>
              <a:ahLst/>
              <a:cxnLst/>
              <a:rect l="l" t="t" r="r" b="b"/>
              <a:pathLst>
                <a:path w="349885" h="99060">
                  <a:moveTo>
                    <a:pt x="0" y="0"/>
                  </a:moveTo>
                  <a:lnTo>
                    <a:pt x="0" y="98583"/>
                  </a:lnTo>
                  <a:lnTo>
                    <a:pt x="349511" y="72821"/>
                  </a:lnTo>
                  <a:lnTo>
                    <a:pt x="349511" y="3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/>
            <p:cNvSpPr/>
            <p:nvPr/>
          </p:nvSpPr>
          <p:spPr>
            <a:xfrm>
              <a:off x="1829593" y="4082046"/>
              <a:ext cx="471805" cy="656590"/>
            </a:xfrm>
            <a:custGeom>
              <a:avLst/>
              <a:gdLst/>
              <a:ahLst/>
              <a:cxnLst/>
              <a:rect l="l" t="t" r="r" b="b"/>
              <a:pathLst>
                <a:path w="471805" h="656589">
                  <a:moveTo>
                    <a:pt x="0" y="0"/>
                  </a:moveTo>
                  <a:lnTo>
                    <a:pt x="0" y="629581"/>
                  </a:lnTo>
                  <a:lnTo>
                    <a:pt x="359833" y="656155"/>
                  </a:lnTo>
                  <a:lnTo>
                    <a:pt x="413191" y="636361"/>
                  </a:lnTo>
                  <a:lnTo>
                    <a:pt x="413821" y="477980"/>
                  </a:lnTo>
                  <a:lnTo>
                    <a:pt x="433787" y="478657"/>
                  </a:lnTo>
                  <a:lnTo>
                    <a:pt x="413821" y="465097"/>
                  </a:lnTo>
                  <a:lnTo>
                    <a:pt x="413821" y="344007"/>
                  </a:lnTo>
                  <a:lnTo>
                    <a:pt x="471442" y="344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/>
            <p:cNvSpPr/>
            <p:nvPr/>
          </p:nvSpPr>
          <p:spPr>
            <a:xfrm>
              <a:off x="1829593" y="3858982"/>
              <a:ext cx="471805" cy="568960"/>
            </a:xfrm>
            <a:custGeom>
              <a:avLst/>
              <a:gdLst/>
              <a:ahLst/>
              <a:cxnLst/>
              <a:rect l="l" t="t" r="r" b="b"/>
              <a:pathLst>
                <a:path w="471805" h="568960">
                  <a:moveTo>
                    <a:pt x="0" y="0"/>
                  </a:moveTo>
                  <a:lnTo>
                    <a:pt x="0" y="240663"/>
                  </a:lnTo>
                  <a:lnTo>
                    <a:pt x="471442" y="568424"/>
                  </a:lnTo>
                  <a:lnTo>
                    <a:pt x="471442" y="429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/>
            <p:cNvSpPr/>
            <p:nvPr/>
          </p:nvSpPr>
          <p:spPr>
            <a:xfrm>
              <a:off x="2151772" y="4563417"/>
              <a:ext cx="45720" cy="148590"/>
            </a:xfrm>
            <a:custGeom>
              <a:avLst/>
              <a:gdLst/>
              <a:ahLst/>
              <a:cxnLst/>
              <a:rect l="l" t="t" r="r" b="b"/>
              <a:pathLst>
                <a:path w="45719" h="148589">
                  <a:moveTo>
                    <a:pt x="45506" y="0"/>
                  </a:moveTo>
                  <a:lnTo>
                    <a:pt x="0" y="29286"/>
                  </a:lnTo>
                  <a:lnTo>
                    <a:pt x="0" y="135327"/>
                  </a:lnTo>
                  <a:lnTo>
                    <a:pt x="45506" y="148210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/>
            <p:cNvSpPr/>
            <p:nvPr/>
          </p:nvSpPr>
          <p:spPr>
            <a:xfrm>
              <a:off x="2151772" y="4563417"/>
              <a:ext cx="45720" cy="148590"/>
            </a:xfrm>
            <a:custGeom>
              <a:avLst/>
              <a:gdLst/>
              <a:ahLst/>
              <a:cxnLst/>
              <a:rect l="l" t="t" r="r" b="b"/>
              <a:pathLst>
                <a:path w="45719" h="148589">
                  <a:moveTo>
                    <a:pt x="45506" y="0"/>
                  </a:moveTo>
                  <a:lnTo>
                    <a:pt x="0" y="29286"/>
                  </a:lnTo>
                  <a:lnTo>
                    <a:pt x="0" y="135327"/>
                  </a:lnTo>
                  <a:lnTo>
                    <a:pt x="45506" y="148210"/>
                  </a:lnTo>
                  <a:lnTo>
                    <a:pt x="45506" y="0"/>
                  </a:lnTo>
                </a:path>
              </a:pathLst>
            </a:custGeom>
            <a:ln w="9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6"/>
            <p:cNvSpPr/>
            <p:nvPr/>
          </p:nvSpPr>
          <p:spPr>
            <a:xfrm>
              <a:off x="2130593" y="4552564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615"/>
                  </a:lnTo>
                  <a:lnTo>
                    <a:pt x="0" y="134655"/>
                  </a:lnTo>
                  <a:lnTo>
                    <a:pt x="45506" y="147533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/>
            <p:cNvSpPr/>
            <p:nvPr/>
          </p:nvSpPr>
          <p:spPr>
            <a:xfrm>
              <a:off x="2130593" y="4552564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615"/>
                  </a:lnTo>
                  <a:lnTo>
                    <a:pt x="0" y="134655"/>
                  </a:lnTo>
                  <a:lnTo>
                    <a:pt x="45506" y="147533"/>
                  </a:lnTo>
                  <a:lnTo>
                    <a:pt x="45506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/>
            <p:cNvSpPr/>
            <p:nvPr/>
          </p:nvSpPr>
          <p:spPr>
            <a:xfrm>
              <a:off x="2109997" y="4541040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779" y="0"/>
                  </a:moveTo>
                  <a:lnTo>
                    <a:pt x="0" y="28474"/>
                  </a:lnTo>
                  <a:lnTo>
                    <a:pt x="0" y="135327"/>
                  </a:lnTo>
                  <a:lnTo>
                    <a:pt x="44779" y="148210"/>
                  </a:lnTo>
                  <a:lnTo>
                    <a:pt x="4477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/>
            <p:cNvSpPr/>
            <p:nvPr/>
          </p:nvSpPr>
          <p:spPr>
            <a:xfrm>
              <a:off x="2109997" y="4541040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779" y="0"/>
                  </a:moveTo>
                  <a:lnTo>
                    <a:pt x="0" y="28474"/>
                  </a:lnTo>
                  <a:lnTo>
                    <a:pt x="0" y="135327"/>
                  </a:lnTo>
                  <a:lnTo>
                    <a:pt x="44779" y="148210"/>
                  </a:lnTo>
                  <a:lnTo>
                    <a:pt x="44779" y="0"/>
                  </a:lnTo>
                </a:path>
              </a:pathLst>
            </a:custGeom>
            <a:ln w="9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/>
            <p:cNvSpPr/>
            <p:nvPr/>
          </p:nvSpPr>
          <p:spPr>
            <a:xfrm>
              <a:off x="2088673" y="4531411"/>
              <a:ext cx="45720" cy="148590"/>
            </a:xfrm>
            <a:custGeom>
              <a:avLst/>
              <a:gdLst/>
              <a:ahLst/>
              <a:cxnLst/>
              <a:rect l="l" t="t" r="r" b="b"/>
              <a:pathLst>
                <a:path w="45719" h="148589">
                  <a:moveTo>
                    <a:pt x="45506" y="0"/>
                  </a:moveTo>
                  <a:lnTo>
                    <a:pt x="0" y="28615"/>
                  </a:lnTo>
                  <a:lnTo>
                    <a:pt x="0" y="134650"/>
                  </a:lnTo>
                  <a:lnTo>
                    <a:pt x="45506" y="148346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/>
            <p:cNvSpPr/>
            <p:nvPr/>
          </p:nvSpPr>
          <p:spPr>
            <a:xfrm>
              <a:off x="2088673" y="4531411"/>
              <a:ext cx="45720" cy="148590"/>
            </a:xfrm>
            <a:custGeom>
              <a:avLst/>
              <a:gdLst/>
              <a:ahLst/>
              <a:cxnLst/>
              <a:rect l="l" t="t" r="r" b="b"/>
              <a:pathLst>
                <a:path w="45719" h="148589">
                  <a:moveTo>
                    <a:pt x="45506" y="0"/>
                  </a:moveTo>
                  <a:lnTo>
                    <a:pt x="0" y="28615"/>
                  </a:lnTo>
                  <a:lnTo>
                    <a:pt x="0" y="134650"/>
                  </a:lnTo>
                  <a:lnTo>
                    <a:pt x="45506" y="148346"/>
                  </a:lnTo>
                  <a:lnTo>
                    <a:pt x="45506" y="0"/>
                  </a:lnTo>
                </a:path>
              </a:pathLst>
            </a:custGeom>
            <a:ln w="9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2"/>
            <p:cNvSpPr/>
            <p:nvPr/>
          </p:nvSpPr>
          <p:spPr>
            <a:xfrm>
              <a:off x="2068125" y="4519210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876" y="0"/>
                  </a:moveTo>
                  <a:lnTo>
                    <a:pt x="0" y="28609"/>
                  </a:lnTo>
                  <a:lnTo>
                    <a:pt x="0" y="134650"/>
                  </a:lnTo>
                  <a:lnTo>
                    <a:pt x="44876" y="148210"/>
                  </a:lnTo>
                  <a:lnTo>
                    <a:pt x="4487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/>
            <p:cNvSpPr/>
            <p:nvPr/>
          </p:nvSpPr>
          <p:spPr>
            <a:xfrm>
              <a:off x="2068125" y="4519210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876" y="0"/>
                  </a:moveTo>
                  <a:lnTo>
                    <a:pt x="0" y="28609"/>
                  </a:lnTo>
                  <a:lnTo>
                    <a:pt x="0" y="134650"/>
                  </a:lnTo>
                  <a:lnTo>
                    <a:pt x="44876" y="148210"/>
                  </a:lnTo>
                  <a:lnTo>
                    <a:pt x="44876" y="0"/>
                  </a:lnTo>
                </a:path>
              </a:pathLst>
            </a:custGeom>
            <a:ln w="9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4"/>
            <p:cNvSpPr/>
            <p:nvPr/>
          </p:nvSpPr>
          <p:spPr>
            <a:xfrm>
              <a:off x="2046802" y="4509717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924" y="0"/>
                  </a:moveTo>
                  <a:lnTo>
                    <a:pt x="0" y="28609"/>
                  </a:lnTo>
                  <a:lnTo>
                    <a:pt x="0" y="134650"/>
                  </a:lnTo>
                  <a:lnTo>
                    <a:pt x="44924" y="148210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5"/>
            <p:cNvSpPr/>
            <p:nvPr/>
          </p:nvSpPr>
          <p:spPr>
            <a:xfrm>
              <a:off x="2046802" y="4509717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924" y="0"/>
                  </a:moveTo>
                  <a:lnTo>
                    <a:pt x="0" y="28609"/>
                  </a:lnTo>
                  <a:lnTo>
                    <a:pt x="0" y="134650"/>
                  </a:lnTo>
                  <a:lnTo>
                    <a:pt x="44924" y="148210"/>
                  </a:lnTo>
                  <a:lnTo>
                    <a:pt x="44924" y="0"/>
                  </a:lnTo>
                </a:path>
              </a:pathLst>
            </a:custGeom>
            <a:ln w="9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6"/>
            <p:cNvSpPr/>
            <p:nvPr/>
          </p:nvSpPr>
          <p:spPr>
            <a:xfrm>
              <a:off x="2024994" y="4498193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924" y="0"/>
                  </a:moveTo>
                  <a:lnTo>
                    <a:pt x="0" y="28474"/>
                  </a:lnTo>
                  <a:lnTo>
                    <a:pt x="0" y="134650"/>
                  </a:lnTo>
                  <a:lnTo>
                    <a:pt x="44924" y="148210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7"/>
            <p:cNvSpPr/>
            <p:nvPr/>
          </p:nvSpPr>
          <p:spPr>
            <a:xfrm>
              <a:off x="2024994" y="4498193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924" y="0"/>
                  </a:moveTo>
                  <a:lnTo>
                    <a:pt x="0" y="28474"/>
                  </a:lnTo>
                  <a:lnTo>
                    <a:pt x="0" y="134650"/>
                  </a:lnTo>
                  <a:lnTo>
                    <a:pt x="44924" y="148210"/>
                  </a:lnTo>
                  <a:lnTo>
                    <a:pt x="44924" y="0"/>
                  </a:lnTo>
                </a:path>
              </a:pathLst>
            </a:custGeom>
            <a:ln w="9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8"/>
            <p:cNvSpPr/>
            <p:nvPr/>
          </p:nvSpPr>
          <p:spPr>
            <a:xfrm>
              <a:off x="2002604" y="4489376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779" y="0"/>
                  </a:moveTo>
                  <a:lnTo>
                    <a:pt x="0" y="29156"/>
                  </a:lnTo>
                  <a:lnTo>
                    <a:pt x="0" y="134514"/>
                  </a:lnTo>
                  <a:lnTo>
                    <a:pt x="44779" y="148210"/>
                  </a:lnTo>
                  <a:lnTo>
                    <a:pt x="447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9"/>
            <p:cNvSpPr/>
            <p:nvPr/>
          </p:nvSpPr>
          <p:spPr>
            <a:xfrm>
              <a:off x="2002604" y="4489376"/>
              <a:ext cx="45085" cy="148590"/>
            </a:xfrm>
            <a:custGeom>
              <a:avLst/>
              <a:gdLst/>
              <a:ahLst/>
              <a:cxnLst/>
              <a:rect l="l" t="t" r="r" b="b"/>
              <a:pathLst>
                <a:path w="45085" h="148589">
                  <a:moveTo>
                    <a:pt x="44779" y="0"/>
                  </a:moveTo>
                  <a:lnTo>
                    <a:pt x="0" y="29156"/>
                  </a:lnTo>
                  <a:lnTo>
                    <a:pt x="0" y="134514"/>
                  </a:lnTo>
                  <a:lnTo>
                    <a:pt x="44779" y="148210"/>
                  </a:lnTo>
                  <a:lnTo>
                    <a:pt x="44779" y="0"/>
                  </a:lnTo>
                </a:path>
              </a:pathLst>
            </a:custGeom>
            <a:ln w="9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0"/>
            <p:cNvSpPr/>
            <p:nvPr/>
          </p:nvSpPr>
          <p:spPr>
            <a:xfrm>
              <a:off x="1981281" y="4479071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609"/>
                  </a:lnTo>
                  <a:lnTo>
                    <a:pt x="0" y="133973"/>
                  </a:lnTo>
                  <a:lnTo>
                    <a:pt x="45554" y="147669"/>
                  </a:lnTo>
                  <a:lnTo>
                    <a:pt x="4555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1"/>
            <p:cNvSpPr/>
            <p:nvPr/>
          </p:nvSpPr>
          <p:spPr>
            <a:xfrm>
              <a:off x="1981281" y="4479071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609"/>
                  </a:lnTo>
                  <a:lnTo>
                    <a:pt x="0" y="133973"/>
                  </a:lnTo>
                  <a:lnTo>
                    <a:pt x="45554" y="147669"/>
                  </a:lnTo>
                  <a:lnTo>
                    <a:pt x="45554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2"/>
            <p:cNvSpPr/>
            <p:nvPr/>
          </p:nvSpPr>
          <p:spPr>
            <a:xfrm>
              <a:off x="1960732" y="446822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86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3"/>
            <p:cNvSpPr/>
            <p:nvPr/>
          </p:nvSpPr>
          <p:spPr>
            <a:xfrm>
              <a:off x="1960732" y="446822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86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4"/>
            <p:cNvSpPr/>
            <p:nvPr/>
          </p:nvSpPr>
          <p:spPr>
            <a:xfrm>
              <a:off x="1940039" y="4455340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9156"/>
                  </a:lnTo>
                  <a:lnTo>
                    <a:pt x="0" y="134650"/>
                  </a:lnTo>
                  <a:lnTo>
                    <a:pt x="45506" y="147533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5"/>
            <p:cNvSpPr/>
            <p:nvPr/>
          </p:nvSpPr>
          <p:spPr>
            <a:xfrm>
              <a:off x="1940039" y="4455340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9156"/>
                  </a:lnTo>
                  <a:lnTo>
                    <a:pt x="0" y="134650"/>
                  </a:lnTo>
                  <a:lnTo>
                    <a:pt x="45506" y="147533"/>
                  </a:lnTo>
                  <a:lnTo>
                    <a:pt x="45506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6"/>
            <p:cNvSpPr/>
            <p:nvPr/>
          </p:nvSpPr>
          <p:spPr>
            <a:xfrm>
              <a:off x="1918231" y="4445847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479"/>
                  </a:lnTo>
                  <a:lnTo>
                    <a:pt x="0" y="134655"/>
                  </a:lnTo>
                  <a:lnTo>
                    <a:pt x="45506" y="147533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7"/>
            <p:cNvSpPr/>
            <p:nvPr/>
          </p:nvSpPr>
          <p:spPr>
            <a:xfrm>
              <a:off x="1918231" y="4445847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479"/>
                  </a:lnTo>
                  <a:lnTo>
                    <a:pt x="0" y="134655"/>
                  </a:lnTo>
                  <a:lnTo>
                    <a:pt x="45506" y="147533"/>
                  </a:lnTo>
                  <a:lnTo>
                    <a:pt x="45506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8"/>
            <p:cNvSpPr/>
            <p:nvPr/>
          </p:nvSpPr>
          <p:spPr>
            <a:xfrm>
              <a:off x="1897634" y="4435541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827" y="0"/>
                  </a:moveTo>
                  <a:lnTo>
                    <a:pt x="0" y="28615"/>
                  </a:lnTo>
                  <a:lnTo>
                    <a:pt x="0" y="133973"/>
                  </a:lnTo>
                  <a:lnTo>
                    <a:pt x="44827" y="147669"/>
                  </a:lnTo>
                  <a:lnTo>
                    <a:pt x="4482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9"/>
            <p:cNvSpPr/>
            <p:nvPr/>
          </p:nvSpPr>
          <p:spPr>
            <a:xfrm>
              <a:off x="1897634" y="4435541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827" y="0"/>
                  </a:moveTo>
                  <a:lnTo>
                    <a:pt x="0" y="28615"/>
                  </a:lnTo>
                  <a:lnTo>
                    <a:pt x="0" y="133973"/>
                  </a:lnTo>
                  <a:lnTo>
                    <a:pt x="44827" y="147669"/>
                  </a:lnTo>
                  <a:lnTo>
                    <a:pt x="44827" y="0"/>
                  </a:lnTo>
                </a:path>
              </a:pathLst>
            </a:custGeom>
            <a:ln w="9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0"/>
            <p:cNvSpPr/>
            <p:nvPr/>
          </p:nvSpPr>
          <p:spPr>
            <a:xfrm>
              <a:off x="1876359" y="4424694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876" y="0"/>
                  </a:moveTo>
                  <a:lnTo>
                    <a:pt x="0" y="29292"/>
                  </a:lnTo>
                  <a:lnTo>
                    <a:pt x="0" y="134650"/>
                  </a:lnTo>
                  <a:lnTo>
                    <a:pt x="44876" y="147533"/>
                  </a:lnTo>
                  <a:lnTo>
                    <a:pt x="448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1"/>
            <p:cNvSpPr/>
            <p:nvPr/>
          </p:nvSpPr>
          <p:spPr>
            <a:xfrm>
              <a:off x="1876359" y="4424694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876" y="0"/>
                  </a:moveTo>
                  <a:lnTo>
                    <a:pt x="0" y="29292"/>
                  </a:lnTo>
                  <a:lnTo>
                    <a:pt x="0" y="134650"/>
                  </a:lnTo>
                  <a:lnTo>
                    <a:pt x="44876" y="147533"/>
                  </a:lnTo>
                  <a:lnTo>
                    <a:pt x="44876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2"/>
            <p:cNvSpPr/>
            <p:nvPr/>
          </p:nvSpPr>
          <p:spPr>
            <a:xfrm>
              <a:off x="1855133" y="4414524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615"/>
                  </a:lnTo>
                  <a:lnTo>
                    <a:pt x="0" y="133973"/>
                  </a:lnTo>
                  <a:lnTo>
                    <a:pt x="45554" y="147533"/>
                  </a:lnTo>
                  <a:lnTo>
                    <a:pt x="4555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3"/>
            <p:cNvSpPr/>
            <p:nvPr/>
          </p:nvSpPr>
          <p:spPr>
            <a:xfrm>
              <a:off x="1855133" y="4414524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615"/>
                  </a:lnTo>
                  <a:lnTo>
                    <a:pt x="0" y="133973"/>
                  </a:lnTo>
                  <a:lnTo>
                    <a:pt x="45554" y="147533"/>
                  </a:lnTo>
                  <a:lnTo>
                    <a:pt x="45554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4"/>
            <p:cNvSpPr/>
            <p:nvPr/>
          </p:nvSpPr>
          <p:spPr>
            <a:xfrm>
              <a:off x="1834439" y="4402999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51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5"/>
            <p:cNvSpPr/>
            <p:nvPr/>
          </p:nvSpPr>
          <p:spPr>
            <a:xfrm>
              <a:off x="1834439" y="4402999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51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6"/>
            <p:cNvSpPr/>
            <p:nvPr/>
          </p:nvSpPr>
          <p:spPr>
            <a:xfrm>
              <a:off x="2129963" y="4394183"/>
              <a:ext cx="45720" cy="125095"/>
            </a:xfrm>
            <a:custGeom>
              <a:avLst/>
              <a:gdLst/>
              <a:ahLst/>
              <a:cxnLst/>
              <a:rect l="l" t="t" r="r" b="b"/>
              <a:pathLst>
                <a:path w="45719" h="125095">
                  <a:moveTo>
                    <a:pt x="45506" y="0"/>
                  </a:moveTo>
                  <a:lnTo>
                    <a:pt x="0" y="29156"/>
                  </a:lnTo>
                  <a:lnTo>
                    <a:pt x="0" y="103327"/>
                  </a:lnTo>
                  <a:lnTo>
                    <a:pt x="45506" y="125026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7"/>
            <p:cNvSpPr/>
            <p:nvPr/>
          </p:nvSpPr>
          <p:spPr>
            <a:xfrm>
              <a:off x="2129963" y="4394183"/>
              <a:ext cx="45720" cy="125095"/>
            </a:xfrm>
            <a:custGeom>
              <a:avLst/>
              <a:gdLst/>
              <a:ahLst/>
              <a:cxnLst/>
              <a:rect l="l" t="t" r="r" b="b"/>
              <a:pathLst>
                <a:path w="45719" h="125095">
                  <a:moveTo>
                    <a:pt x="45506" y="0"/>
                  </a:moveTo>
                  <a:lnTo>
                    <a:pt x="0" y="29156"/>
                  </a:lnTo>
                  <a:lnTo>
                    <a:pt x="0" y="103327"/>
                  </a:lnTo>
                  <a:lnTo>
                    <a:pt x="45506" y="125026"/>
                  </a:lnTo>
                  <a:lnTo>
                    <a:pt x="45506" y="0"/>
                  </a:lnTo>
                </a:path>
              </a:pathLst>
            </a:custGeom>
            <a:ln w="9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8"/>
            <p:cNvSpPr/>
            <p:nvPr/>
          </p:nvSpPr>
          <p:spPr>
            <a:xfrm>
              <a:off x="2109367" y="4379810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5" h="121285">
                  <a:moveTo>
                    <a:pt x="44827" y="0"/>
                  </a:moveTo>
                  <a:lnTo>
                    <a:pt x="0" y="28615"/>
                  </a:lnTo>
                  <a:lnTo>
                    <a:pt x="0" y="100614"/>
                  </a:lnTo>
                  <a:lnTo>
                    <a:pt x="44827" y="121089"/>
                  </a:lnTo>
                  <a:lnTo>
                    <a:pt x="448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9"/>
            <p:cNvSpPr/>
            <p:nvPr/>
          </p:nvSpPr>
          <p:spPr>
            <a:xfrm>
              <a:off x="2109367" y="4379810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5" h="121285">
                  <a:moveTo>
                    <a:pt x="44827" y="0"/>
                  </a:moveTo>
                  <a:lnTo>
                    <a:pt x="0" y="28615"/>
                  </a:lnTo>
                  <a:lnTo>
                    <a:pt x="0" y="100614"/>
                  </a:lnTo>
                  <a:lnTo>
                    <a:pt x="44827" y="121089"/>
                  </a:lnTo>
                  <a:lnTo>
                    <a:pt x="44827" y="0"/>
                  </a:lnTo>
                </a:path>
              </a:pathLst>
            </a:custGeom>
            <a:ln w="9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0"/>
            <p:cNvSpPr/>
            <p:nvPr/>
          </p:nvSpPr>
          <p:spPr>
            <a:xfrm>
              <a:off x="2088092" y="4365573"/>
              <a:ext cx="45085" cy="127000"/>
            </a:xfrm>
            <a:custGeom>
              <a:avLst/>
              <a:gdLst/>
              <a:ahLst/>
              <a:cxnLst/>
              <a:rect l="l" t="t" r="r" b="b"/>
              <a:pathLst>
                <a:path w="45085" h="127000">
                  <a:moveTo>
                    <a:pt x="44876" y="0"/>
                  </a:moveTo>
                  <a:lnTo>
                    <a:pt x="0" y="28609"/>
                  </a:lnTo>
                  <a:lnTo>
                    <a:pt x="0" y="114851"/>
                  </a:lnTo>
                  <a:lnTo>
                    <a:pt x="44876" y="126516"/>
                  </a:lnTo>
                  <a:lnTo>
                    <a:pt x="4487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1"/>
            <p:cNvSpPr/>
            <p:nvPr/>
          </p:nvSpPr>
          <p:spPr>
            <a:xfrm>
              <a:off x="2088092" y="4365573"/>
              <a:ext cx="45085" cy="127000"/>
            </a:xfrm>
            <a:custGeom>
              <a:avLst/>
              <a:gdLst/>
              <a:ahLst/>
              <a:cxnLst/>
              <a:rect l="l" t="t" r="r" b="b"/>
              <a:pathLst>
                <a:path w="45085" h="127000">
                  <a:moveTo>
                    <a:pt x="44876" y="0"/>
                  </a:moveTo>
                  <a:lnTo>
                    <a:pt x="0" y="28609"/>
                  </a:lnTo>
                  <a:lnTo>
                    <a:pt x="0" y="114851"/>
                  </a:lnTo>
                  <a:lnTo>
                    <a:pt x="44876" y="126516"/>
                  </a:lnTo>
                  <a:lnTo>
                    <a:pt x="44876" y="0"/>
                  </a:lnTo>
                </a:path>
              </a:pathLst>
            </a:custGeom>
            <a:ln w="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2"/>
            <p:cNvSpPr/>
            <p:nvPr/>
          </p:nvSpPr>
          <p:spPr>
            <a:xfrm>
              <a:off x="2066914" y="4350004"/>
              <a:ext cx="45720" cy="129539"/>
            </a:xfrm>
            <a:custGeom>
              <a:avLst/>
              <a:gdLst/>
              <a:ahLst/>
              <a:cxnLst/>
              <a:rect l="l" t="t" r="r" b="b"/>
              <a:pathLst>
                <a:path w="45719" h="129539">
                  <a:moveTo>
                    <a:pt x="45506" y="0"/>
                  </a:moveTo>
                  <a:lnTo>
                    <a:pt x="0" y="28452"/>
                  </a:lnTo>
                  <a:lnTo>
                    <a:pt x="0" y="116183"/>
                  </a:lnTo>
                  <a:lnTo>
                    <a:pt x="45506" y="129066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3"/>
            <p:cNvSpPr/>
            <p:nvPr/>
          </p:nvSpPr>
          <p:spPr>
            <a:xfrm>
              <a:off x="2066914" y="4350004"/>
              <a:ext cx="45720" cy="129539"/>
            </a:xfrm>
            <a:custGeom>
              <a:avLst/>
              <a:gdLst/>
              <a:ahLst/>
              <a:cxnLst/>
              <a:rect l="l" t="t" r="r" b="b"/>
              <a:pathLst>
                <a:path w="45719" h="129539">
                  <a:moveTo>
                    <a:pt x="45506" y="0"/>
                  </a:moveTo>
                  <a:lnTo>
                    <a:pt x="0" y="28452"/>
                  </a:lnTo>
                  <a:lnTo>
                    <a:pt x="0" y="116183"/>
                  </a:lnTo>
                  <a:lnTo>
                    <a:pt x="45506" y="129066"/>
                  </a:lnTo>
                  <a:lnTo>
                    <a:pt x="45506" y="0"/>
                  </a:lnTo>
                </a:path>
              </a:pathLst>
            </a:custGeom>
            <a:ln w="9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4"/>
            <p:cNvSpPr/>
            <p:nvPr/>
          </p:nvSpPr>
          <p:spPr>
            <a:xfrm>
              <a:off x="2046172" y="433559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55"/>
                  </a:lnTo>
                  <a:lnTo>
                    <a:pt x="44924" y="147539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5"/>
            <p:cNvSpPr/>
            <p:nvPr/>
          </p:nvSpPr>
          <p:spPr>
            <a:xfrm>
              <a:off x="2046172" y="433559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55"/>
                  </a:lnTo>
                  <a:lnTo>
                    <a:pt x="44924" y="147539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6"/>
            <p:cNvSpPr/>
            <p:nvPr/>
          </p:nvSpPr>
          <p:spPr>
            <a:xfrm>
              <a:off x="2024412" y="4320002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61"/>
                  </a:lnTo>
                  <a:lnTo>
                    <a:pt x="44924" y="147544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7"/>
            <p:cNvSpPr/>
            <p:nvPr/>
          </p:nvSpPr>
          <p:spPr>
            <a:xfrm>
              <a:off x="2024412" y="4320002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61"/>
                  </a:lnTo>
                  <a:lnTo>
                    <a:pt x="44924" y="147544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8"/>
            <p:cNvSpPr/>
            <p:nvPr/>
          </p:nvSpPr>
          <p:spPr>
            <a:xfrm>
              <a:off x="2002023" y="430646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779" y="0"/>
                  </a:moveTo>
                  <a:lnTo>
                    <a:pt x="0" y="28485"/>
                  </a:lnTo>
                  <a:lnTo>
                    <a:pt x="0" y="133962"/>
                  </a:lnTo>
                  <a:lnTo>
                    <a:pt x="44779" y="147522"/>
                  </a:lnTo>
                  <a:lnTo>
                    <a:pt x="44779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9"/>
            <p:cNvSpPr/>
            <p:nvPr/>
          </p:nvSpPr>
          <p:spPr>
            <a:xfrm>
              <a:off x="2002022" y="430646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779" y="0"/>
                  </a:moveTo>
                  <a:lnTo>
                    <a:pt x="0" y="28485"/>
                  </a:lnTo>
                  <a:lnTo>
                    <a:pt x="0" y="133962"/>
                  </a:lnTo>
                  <a:lnTo>
                    <a:pt x="44779" y="147522"/>
                  </a:lnTo>
                  <a:lnTo>
                    <a:pt x="44779" y="0"/>
                  </a:lnTo>
                </a:path>
              </a:pathLst>
            </a:custGeom>
            <a:ln w="9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0"/>
            <p:cNvSpPr/>
            <p:nvPr/>
          </p:nvSpPr>
          <p:spPr>
            <a:xfrm>
              <a:off x="1980699" y="429140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8593"/>
                  </a:lnTo>
                  <a:lnTo>
                    <a:pt x="0" y="134644"/>
                  </a:lnTo>
                  <a:lnTo>
                    <a:pt x="44924" y="147522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1"/>
            <p:cNvSpPr/>
            <p:nvPr/>
          </p:nvSpPr>
          <p:spPr>
            <a:xfrm>
              <a:off x="1980699" y="429140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8593"/>
                  </a:lnTo>
                  <a:lnTo>
                    <a:pt x="0" y="134644"/>
                  </a:lnTo>
                  <a:lnTo>
                    <a:pt x="44924" y="147522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2"/>
            <p:cNvSpPr/>
            <p:nvPr/>
          </p:nvSpPr>
          <p:spPr>
            <a:xfrm>
              <a:off x="1959521" y="4276461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647"/>
                  </a:lnTo>
                  <a:lnTo>
                    <a:pt x="0" y="134671"/>
                  </a:lnTo>
                  <a:lnTo>
                    <a:pt x="45506" y="147555"/>
                  </a:lnTo>
                  <a:lnTo>
                    <a:pt x="45506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3"/>
            <p:cNvSpPr/>
            <p:nvPr/>
          </p:nvSpPr>
          <p:spPr>
            <a:xfrm>
              <a:off x="1959521" y="4276461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06" y="0"/>
                  </a:moveTo>
                  <a:lnTo>
                    <a:pt x="0" y="28647"/>
                  </a:lnTo>
                  <a:lnTo>
                    <a:pt x="0" y="134671"/>
                  </a:lnTo>
                  <a:lnTo>
                    <a:pt x="45506" y="147555"/>
                  </a:lnTo>
                  <a:lnTo>
                    <a:pt x="45506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4"/>
            <p:cNvSpPr/>
            <p:nvPr/>
          </p:nvSpPr>
          <p:spPr>
            <a:xfrm>
              <a:off x="1939409" y="4261569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35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5"/>
            <p:cNvSpPr/>
            <p:nvPr/>
          </p:nvSpPr>
          <p:spPr>
            <a:xfrm>
              <a:off x="1939409" y="4261569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35"/>
                  </a:lnTo>
                  <a:lnTo>
                    <a:pt x="0" y="134650"/>
                  </a:lnTo>
                  <a:lnTo>
                    <a:pt x="44924" y="147533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6"/>
            <p:cNvSpPr/>
            <p:nvPr/>
          </p:nvSpPr>
          <p:spPr>
            <a:xfrm>
              <a:off x="1917601" y="4248572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8593"/>
                  </a:lnTo>
                  <a:lnTo>
                    <a:pt x="0" y="134628"/>
                  </a:lnTo>
                  <a:lnTo>
                    <a:pt x="44924" y="147647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7"/>
            <p:cNvSpPr/>
            <p:nvPr/>
          </p:nvSpPr>
          <p:spPr>
            <a:xfrm>
              <a:off x="1917601" y="4248572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8593"/>
                  </a:lnTo>
                  <a:lnTo>
                    <a:pt x="0" y="134628"/>
                  </a:lnTo>
                  <a:lnTo>
                    <a:pt x="44924" y="147647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8"/>
            <p:cNvSpPr/>
            <p:nvPr/>
          </p:nvSpPr>
          <p:spPr>
            <a:xfrm>
              <a:off x="1896423" y="4233625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409" y="0"/>
                  </a:moveTo>
                  <a:lnTo>
                    <a:pt x="0" y="29297"/>
                  </a:lnTo>
                  <a:lnTo>
                    <a:pt x="0" y="134661"/>
                  </a:lnTo>
                  <a:lnTo>
                    <a:pt x="45409" y="147544"/>
                  </a:lnTo>
                  <a:lnTo>
                    <a:pt x="4540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9"/>
            <p:cNvSpPr/>
            <p:nvPr/>
          </p:nvSpPr>
          <p:spPr>
            <a:xfrm>
              <a:off x="1896423" y="4233625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409" y="0"/>
                  </a:moveTo>
                  <a:lnTo>
                    <a:pt x="0" y="29297"/>
                  </a:lnTo>
                  <a:lnTo>
                    <a:pt x="0" y="134661"/>
                  </a:lnTo>
                  <a:lnTo>
                    <a:pt x="45409" y="147544"/>
                  </a:lnTo>
                  <a:lnTo>
                    <a:pt x="45409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0"/>
            <p:cNvSpPr/>
            <p:nvPr/>
          </p:nvSpPr>
          <p:spPr>
            <a:xfrm>
              <a:off x="1875729" y="421802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89"/>
                  </a:lnTo>
                  <a:lnTo>
                    <a:pt x="0" y="134682"/>
                  </a:lnTo>
                  <a:lnTo>
                    <a:pt x="44924" y="147544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1"/>
            <p:cNvSpPr/>
            <p:nvPr/>
          </p:nvSpPr>
          <p:spPr>
            <a:xfrm>
              <a:off x="1875729" y="4218028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189"/>
                  </a:lnTo>
                  <a:lnTo>
                    <a:pt x="0" y="134682"/>
                  </a:lnTo>
                  <a:lnTo>
                    <a:pt x="44924" y="147544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2"/>
            <p:cNvSpPr/>
            <p:nvPr/>
          </p:nvSpPr>
          <p:spPr>
            <a:xfrm>
              <a:off x="1854551" y="420297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82"/>
                  </a:lnTo>
                  <a:lnTo>
                    <a:pt x="44924" y="147679"/>
                  </a:lnTo>
                  <a:lnTo>
                    <a:pt x="449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3"/>
            <p:cNvSpPr/>
            <p:nvPr/>
          </p:nvSpPr>
          <p:spPr>
            <a:xfrm>
              <a:off x="1854551" y="4202973"/>
              <a:ext cx="45085" cy="147955"/>
            </a:xfrm>
            <a:custGeom>
              <a:avLst/>
              <a:gdLst/>
              <a:ahLst/>
              <a:cxnLst/>
              <a:rect l="l" t="t" r="r" b="b"/>
              <a:pathLst>
                <a:path w="45085" h="147954">
                  <a:moveTo>
                    <a:pt x="44924" y="0"/>
                  </a:moveTo>
                  <a:lnTo>
                    <a:pt x="0" y="29297"/>
                  </a:lnTo>
                  <a:lnTo>
                    <a:pt x="0" y="134682"/>
                  </a:lnTo>
                  <a:lnTo>
                    <a:pt x="44924" y="147679"/>
                  </a:lnTo>
                  <a:lnTo>
                    <a:pt x="44924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4"/>
            <p:cNvSpPr/>
            <p:nvPr/>
          </p:nvSpPr>
          <p:spPr>
            <a:xfrm>
              <a:off x="1833228" y="4189435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593"/>
                  </a:lnTo>
                  <a:lnTo>
                    <a:pt x="0" y="133978"/>
                  </a:lnTo>
                  <a:lnTo>
                    <a:pt x="45554" y="147517"/>
                  </a:lnTo>
                  <a:lnTo>
                    <a:pt x="4555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5"/>
            <p:cNvSpPr/>
            <p:nvPr/>
          </p:nvSpPr>
          <p:spPr>
            <a:xfrm>
              <a:off x="1833228" y="4189435"/>
              <a:ext cx="45720" cy="147955"/>
            </a:xfrm>
            <a:custGeom>
              <a:avLst/>
              <a:gdLst/>
              <a:ahLst/>
              <a:cxnLst/>
              <a:rect l="l" t="t" r="r" b="b"/>
              <a:pathLst>
                <a:path w="45719" h="147954">
                  <a:moveTo>
                    <a:pt x="45554" y="0"/>
                  </a:moveTo>
                  <a:lnTo>
                    <a:pt x="0" y="28593"/>
                  </a:lnTo>
                  <a:lnTo>
                    <a:pt x="0" y="133978"/>
                  </a:lnTo>
                  <a:lnTo>
                    <a:pt x="45554" y="147517"/>
                  </a:lnTo>
                  <a:lnTo>
                    <a:pt x="45554" y="0"/>
                  </a:lnTo>
                </a:path>
              </a:pathLst>
            </a:custGeom>
            <a:ln w="9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6"/>
            <p:cNvSpPr/>
            <p:nvPr/>
          </p:nvSpPr>
          <p:spPr>
            <a:xfrm>
              <a:off x="1829587" y="4275112"/>
              <a:ext cx="436880" cy="445770"/>
            </a:xfrm>
            <a:custGeom>
              <a:avLst/>
              <a:gdLst/>
              <a:ahLst/>
              <a:cxnLst/>
              <a:rect l="l" t="t" r="r" b="b"/>
              <a:pathLst>
                <a:path w="436880" h="445770">
                  <a:moveTo>
                    <a:pt x="418033" y="376720"/>
                  </a:moveTo>
                  <a:lnTo>
                    <a:pt x="0" y="250202"/>
                  </a:lnTo>
                  <a:lnTo>
                    <a:pt x="0" y="374688"/>
                  </a:lnTo>
                  <a:lnTo>
                    <a:pt x="418033" y="445465"/>
                  </a:lnTo>
                  <a:lnTo>
                    <a:pt x="418033" y="376720"/>
                  </a:lnTo>
                  <a:close/>
                </a:path>
                <a:path w="436880" h="445770">
                  <a:moveTo>
                    <a:pt x="436791" y="228511"/>
                  </a:moveTo>
                  <a:lnTo>
                    <a:pt x="0" y="0"/>
                  </a:lnTo>
                  <a:lnTo>
                    <a:pt x="0" y="101993"/>
                  </a:lnTo>
                  <a:lnTo>
                    <a:pt x="436791" y="288315"/>
                  </a:lnTo>
                  <a:lnTo>
                    <a:pt x="436791" y="228511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7"/>
            <p:cNvSpPr/>
            <p:nvPr/>
          </p:nvSpPr>
          <p:spPr>
            <a:xfrm>
              <a:off x="840765" y="4100350"/>
              <a:ext cx="187325" cy="796925"/>
            </a:xfrm>
            <a:custGeom>
              <a:avLst/>
              <a:gdLst/>
              <a:ahLst/>
              <a:cxnLst/>
              <a:rect l="l" t="t" r="r" b="b"/>
              <a:pathLst>
                <a:path w="187325" h="796925">
                  <a:moveTo>
                    <a:pt x="86214" y="0"/>
                  </a:moveTo>
                  <a:lnTo>
                    <a:pt x="74099" y="0"/>
                  </a:lnTo>
                  <a:lnTo>
                    <a:pt x="53405" y="3357"/>
                  </a:lnTo>
                  <a:lnTo>
                    <a:pt x="18900" y="43540"/>
                  </a:lnTo>
                  <a:lnTo>
                    <a:pt x="0" y="31301"/>
                  </a:lnTo>
                  <a:lnTo>
                    <a:pt x="0" y="794877"/>
                  </a:lnTo>
                  <a:lnTo>
                    <a:pt x="28011" y="763011"/>
                  </a:lnTo>
                  <a:lnTo>
                    <a:pt x="50982" y="763011"/>
                  </a:lnTo>
                  <a:lnTo>
                    <a:pt x="50982" y="796911"/>
                  </a:lnTo>
                  <a:lnTo>
                    <a:pt x="74729" y="796911"/>
                  </a:lnTo>
                  <a:lnTo>
                    <a:pt x="91060" y="779283"/>
                  </a:lnTo>
                  <a:lnTo>
                    <a:pt x="91060" y="105331"/>
                  </a:lnTo>
                  <a:lnTo>
                    <a:pt x="186919" y="68722"/>
                  </a:lnTo>
                  <a:lnTo>
                    <a:pt x="86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8"/>
            <p:cNvSpPr/>
            <p:nvPr/>
          </p:nvSpPr>
          <p:spPr>
            <a:xfrm>
              <a:off x="825639" y="4100359"/>
              <a:ext cx="89535" cy="796925"/>
            </a:xfrm>
            <a:custGeom>
              <a:avLst/>
              <a:gdLst/>
              <a:ahLst/>
              <a:cxnLst/>
              <a:rect l="l" t="t" r="r" b="b"/>
              <a:pathLst>
                <a:path w="89534" h="796925">
                  <a:moveTo>
                    <a:pt x="15748" y="30645"/>
                  </a:moveTo>
                  <a:lnTo>
                    <a:pt x="0" y="36068"/>
                  </a:lnTo>
                  <a:lnTo>
                    <a:pt x="0" y="794880"/>
                  </a:lnTo>
                  <a:lnTo>
                    <a:pt x="15748" y="794880"/>
                  </a:lnTo>
                  <a:lnTo>
                    <a:pt x="15748" y="30645"/>
                  </a:lnTo>
                  <a:close/>
                </a:path>
                <a:path w="89534" h="796925">
                  <a:moveTo>
                    <a:pt x="89217" y="0"/>
                  </a:moveTo>
                  <a:lnTo>
                    <a:pt x="66103" y="3352"/>
                  </a:lnTo>
                  <a:lnTo>
                    <a:pt x="66103" y="796912"/>
                  </a:lnTo>
                  <a:lnTo>
                    <a:pt x="89217" y="796912"/>
                  </a:lnTo>
                  <a:lnTo>
                    <a:pt x="89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9"/>
            <p:cNvSpPr/>
            <p:nvPr/>
          </p:nvSpPr>
          <p:spPr>
            <a:xfrm>
              <a:off x="859665" y="4120116"/>
              <a:ext cx="32384" cy="753745"/>
            </a:xfrm>
            <a:custGeom>
              <a:avLst/>
              <a:gdLst/>
              <a:ahLst/>
              <a:cxnLst/>
              <a:rect l="l" t="t" r="r" b="b"/>
              <a:pathLst>
                <a:path w="32384" h="753745">
                  <a:moveTo>
                    <a:pt x="32082" y="0"/>
                  </a:moveTo>
                  <a:lnTo>
                    <a:pt x="0" y="36608"/>
                  </a:lnTo>
                  <a:lnTo>
                    <a:pt x="0" y="753415"/>
                  </a:lnTo>
                  <a:lnTo>
                    <a:pt x="32082" y="753415"/>
                  </a:lnTo>
                  <a:lnTo>
                    <a:pt x="32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0"/>
            <p:cNvSpPr/>
            <p:nvPr/>
          </p:nvSpPr>
          <p:spPr>
            <a:xfrm>
              <a:off x="1321900" y="3877286"/>
              <a:ext cx="238125" cy="1016635"/>
            </a:xfrm>
            <a:custGeom>
              <a:avLst/>
              <a:gdLst/>
              <a:ahLst/>
              <a:cxnLst/>
              <a:rect l="l" t="t" r="r" b="b"/>
              <a:pathLst>
                <a:path w="238125" h="1016635">
                  <a:moveTo>
                    <a:pt x="109767" y="0"/>
                  </a:moveTo>
                  <a:lnTo>
                    <a:pt x="94065" y="0"/>
                  </a:lnTo>
                  <a:lnTo>
                    <a:pt x="68525" y="4169"/>
                  </a:lnTo>
                  <a:lnTo>
                    <a:pt x="23601" y="54479"/>
                  </a:lnTo>
                  <a:lnTo>
                    <a:pt x="0" y="38774"/>
                  </a:lnTo>
                  <a:lnTo>
                    <a:pt x="0" y="1013195"/>
                  </a:lnTo>
                  <a:lnTo>
                    <a:pt x="35813" y="973057"/>
                  </a:lnTo>
                  <a:lnTo>
                    <a:pt x="65472" y="973057"/>
                  </a:lnTo>
                  <a:lnTo>
                    <a:pt x="65472" y="1016585"/>
                  </a:lnTo>
                  <a:lnTo>
                    <a:pt x="95277" y="1016585"/>
                  </a:lnTo>
                  <a:lnTo>
                    <a:pt x="115825" y="993533"/>
                  </a:lnTo>
                  <a:lnTo>
                    <a:pt x="115825" y="133274"/>
                  </a:lnTo>
                  <a:lnTo>
                    <a:pt x="237756" y="86376"/>
                  </a:lnTo>
                  <a:lnTo>
                    <a:pt x="109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1"/>
            <p:cNvSpPr/>
            <p:nvPr/>
          </p:nvSpPr>
          <p:spPr>
            <a:xfrm>
              <a:off x="1303096" y="3877297"/>
              <a:ext cx="113030" cy="1016635"/>
            </a:xfrm>
            <a:custGeom>
              <a:avLst/>
              <a:gdLst/>
              <a:ahLst/>
              <a:cxnLst/>
              <a:rect l="l" t="t" r="r" b="b"/>
              <a:pathLst>
                <a:path w="113030" h="1016635">
                  <a:moveTo>
                    <a:pt x="19380" y="37414"/>
                  </a:moveTo>
                  <a:lnTo>
                    <a:pt x="0" y="44183"/>
                  </a:lnTo>
                  <a:lnTo>
                    <a:pt x="0" y="1013193"/>
                  </a:lnTo>
                  <a:lnTo>
                    <a:pt x="19380" y="1013193"/>
                  </a:lnTo>
                  <a:lnTo>
                    <a:pt x="19380" y="37414"/>
                  </a:lnTo>
                  <a:close/>
                </a:path>
                <a:path w="113030" h="1016635">
                  <a:moveTo>
                    <a:pt x="112864" y="0"/>
                  </a:moveTo>
                  <a:lnTo>
                    <a:pt x="84277" y="4165"/>
                  </a:lnTo>
                  <a:lnTo>
                    <a:pt x="84277" y="1016584"/>
                  </a:lnTo>
                  <a:lnTo>
                    <a:pt x="112864" y="1016584"/>
                  </a:lnTo>
                  <a:lnTo>
                    <a:pt x="11286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2"/>
            <p:cNvSpPr/>
            <p:nvPr/>
          </p:nvSpPr>
          <p:spPr>
            <a:xfrm>
              <a:off x="1345501" y="3901819"/>
              <a:ext cx="41910" cy="961390"/>
            </a:xfrm>
            <a:custGeom>
              <a:avLst/>
              <a:gdLst/>
              <a:ahLst/>
              <a:cxnLst/>
              <a:rect l="l" t="t" r="r" b="b"/>
              <a:pathLst>
                <a:path w="41909" h="961389">
                  <a:moveTo>
                    <a:pt x="41871" y="0"/>
                  </a:moveTo>
                  <a:lnTo>
                    <a:pt x="0" y="46898"/>
                  </a:lnTo>
                  <a:lnTo>
                    <a:pt x="0" y="960864"/>
                  </a:lnTo>
                  <a:lnTo>
                    <a:pt x="41871" y="960864"/>
                  </a:lnTo>
                  <a:lnTo>
                    <a:pt x="41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3"/>
            <p:cNvSpPr/>
            <p:nvPr/>
          </p:nvSpPr>
          <p:spPr>
            <a:xfrm>
              <a:off x="543583" y="4243102"/>
              <a:ext cx="148590" cy="640080"/>
            </a:xfrm>
            <a:custGeom>
              <a:avLst/>
              <a:gdLst/>
              <a:ahLst/>
              <a:cxnLst/>
              <a:rect l="l" t="t" r="r" b="b"/>
              <a:pathLst>
                <a:path w="148590" h="640079">
                  <a:moveTo>
                    <a:pt x="68521" y="0"/>
                  </a:moveTo>
                  <a:lnTo>
                    <a:pt x="58838" y="0"/>
                  </a:lnTo>
                  <a:lnTo>
                    <a:pt x="43097" y="2761"/>
                  </a:lnTo>
                  <a:lnTo>
                    <a:pt x="15134" y="34713"/>
                  </a:lnTo>
                  <a:lnTo>
                    <a:pt x="0" y="24586"/>
                  </a:lnTo>
                  <a:lnTo>
                    <a:pt x="0" y="637888"/>
                  </a:lnTo>
                  <a:lnTo>
                    <a:pt x="22394" y="611987"/>
                  </a:lnTo>
                  <a:lnTo>
                    <a:pt x="40674" y="611987"/>
                  </a:lnTo>
                  <a:lnTo>
                    <a:pt x="40674" y="639921"/>
                  </a:lnTo>
                  <a:lnTo>
                    <a:pt x="59439" y="639921"/>
                  </a:lnTo>
                  <a:lnTo>
                    <a:pt x="72756" y="625005"/>
                  </a:lnTo>
                  <a:lnTo>
                    <a:pt x="72756" y="84373"/>
                  </a:lnTo>
                  <a:lnTo>
                    <a:pt x="148542" y="55075"/>
                  </a:lnTo>
                  <a:lnTo>
                    <a:pt x="68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4"/>
            <p:cNvSpPr/>
            <p:nvPr/>
          </p:nvSpPr>
          <p:spPr>
            <a:xfrm>
              <a:off x="532079" y="4243108"/>
              <a:ext cx="70485" cy="638810"/>
            </a:xfrm>
            <a:custGeom>
              <a:avLst/>
              <a:gdLst/>
              <a:ahLst/>
              <a:cxnLst/>
              <a:rect l="l" t="t" r="r" b="b"/>
              <a:pathLst>
                <a:path w="70484" h="638810">
                  <a:moveTo>
                    <a:pt x="12103" y="23228"/>
                  </a:moveTo>
                  <a:lnTo>
                    <a:pt x="0" y="27940"/>
                  </a:lnTo>
                  <a:lnTo>
                    <a:pt x="0" y="637209"/>
                  </a:lnTo>
                  <a:lnTo>
                    <a:pt x="12103" y="637209"/>
                  </a:lnTo>
                  <a:lnTo>
                    <a:pt x="12103" y="23228"/>
                  </a:lnTo>
                  <a:close/>
                </a:path>
                <a:path w="70484" h="638810">
                  <a:moveTo>
                    <a:pt x="70332" y="0"/>
                  </a:moveTo>
                  <a:lnTo>
                    <a:pt x="51574" y="4762"/>
                  </a:lnTo>
                  <a:lnTo>
                    <a:pt x="51574" y="638568"/>
                  </a:lnTo>
                  <a:lnTo>
                    <a:pt x="70332" y="638568"/>
                  </a:lnTo>
                  <a:lnTo>
                    <a:pt x="7033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5"/>
            <p:cNvSpPr/>
            <p:nvPr/>
          </p:nvSpPr>
          <p:spPr>
            <a:xfrm>
              <a:off x="558112" y="4258157"/>
              <a:ext cx="26034" cy="605790"/>
            </a:xfrm>
            <a:custGeom>
              <a:avLst/>
              <a:gdLst/>
              <a:ahLst/>
              <a:cxnLst/>
              <a:rect l="l" t="t" r="r" b="b"/>
              <a:pathLst>
                <a:path w="26034" h="605789">
                  <a:moveTo>
                    <a:pt x="25544" y="0"/>
                  </a:moveTo>
                  <a:lnTo>
                    <a:pt x="0" y="27835"/>
                  </a:lnTo>
                  <a:lnTo>
                    <a:pt x="0" y="605204"/>
                  </a:lnTo>
                  <a:lnTo>
                    <a:pt x="25544" y="605204"/>
                  </a:lnTo>
                  <a:lnTo>
                    <a:pt x="25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6"/>
            <p:cNvSpPr/>
            <p:nvPr/>
          </p:nvSpPr>
          <p:spPr>
            <a:xfrm>
              <a:off x="342139" y="4340364"/>
              <a:ext cx="130175" cy="523240"/>
            </a:xfrm>
            <a:custGeom>
              <a:avLst/>
              <a:gdLst/>
              <a:ahLst/>
              <a:cxnLst/>
              <a:rect l="l" t="t" r="r" b="b"/>
              <a:pathLst>
                <a:path w="130175" h="523239">
                  <a:moveTo>
                    <a:pt x="59439" y="0"/>
                  </a:moveTo>
                  <a:lnTo>
                    <a:pt x="50967" y="0"/>
                  </a:lnTo>
                  <a:lnTo>
                    <a:pt x="37044" y="1353"/>
                  </a:lnTo>
                  <a:lnTo>
                    <a:pt x="13317" y="27922"/>
                  </a:lnTo>
                  <a:lnTo>
                    <a:pt x="0" y="19788"/>
                  </a:lnTo>
                  <a:lnTo>
                    <a:pt x="0" y="522319"/>
                  </a:lnTo>
                  <a:lnTo>
                    <a:pt x="19370" y="501164"/>
                  </a:lnTo>
                  <a:lnTo>
                    <a:pt x="35833" y="501164"/>
                  </a:lnTo>
                  <a:lnTo>
                    <a:pt x="35833" y="522997"/>
                  </a:lnTo>
                  <a:lnTo>
                    <a:pt x="52174" y="522997"/>
                  </a:lnTo>
                  <a:lnTo>
                    <a:pt x="63674" y="512014"/>
                  </a:lnTo>
                  <a:lnTo>
                    <a:pt x="63674" y="68061"/>
                  </a:lnTo>
                  <a:lnTo>
                    <a:pt x="129777" y="41482"/>
                  </a:lnTo>
                  <a:lnTo>
                    <a:pt x="59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97"/>
            <p:cNvSpPr/>
            <p:nvPr/>
          </p:nvSpPr>
          <p:spPr>
            <a:xfrm>
              <a:off x="331838" y="4340364"/>
              <a:ext cx="62230" cy="524510"/>
            </a:xfrm>
            <a:custGeom>
              <a:avLst/>
              <a:gdLst/>
              <a:ahLst/>
              <a:cxnLst/>
              <a:rect l="l" t="t" r="r" b="b"/>
              <a:pathLst>
                <a:path w="62229" h="524510">
                  <a:moveTo>
                    <a:pt x="10896" y="19799"/>
                  </a:moveTo>
                  <a:lnTo>
                    <a:pt x="0" y="23190"/>
                  </a:lnTo>
                  <a:lnTo>
                    <a:pt x="0" y="522325"/>
                  </a:lnTo>
                  <a:lnTo>
                    <a:pt x="10896" y="522325"/>
                  </a:lnTo>
                  <a:lnTo>
                    <a:pt x="10896" y="19799"/>
                  </a:lnTo>
                  <a:close/>
                </a:path>
                <a:path w="62229" h="524510">
                  <a:moveTo>
                    <a:pt x="61861" y="0"/>
                  </a:moveTo>
                  <a:lnTo>
                    <a:pt x="46126" y="2006"/>
                  </a:lnTo>
                  <a:lnTo>
                    <a:pt x="46126" y="524357"/>
                  </a:lnTo>
                  <a:lnTo>
                    <a:pt x="61861" y="524357"/>
                  </a:lnTo>
                  <a:lnTo>
                    <a:pt x="6186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8"/>
            <p:cNvSpPr/>
            <p:nvPr/>
          </p:nvSpPr>
          <p:spPr>
            <a:xfrm>
              <a:off x="355457" y="4352711"/>
              <a:ext cx="22860" cy="495300"/>
            </a:xfrm>
            <a:custGeom>
              <a:avLst/>
              <a:gdLst/>
              <a:ahLst/>
              <a:cxnLst/>
              <a:rect l="l" t="t" r="r" b="b"/>
              <a:pathLst>
                <a:path w="22860" h="495300">
                  <a:moveTo>
                    <a:pt x="22515" y="0"/>
                  </a:moveTo>
                  <a:lnTo>
                    <a:pt x="0" y="25745"/>
                  </a:lnTo>
                  <a:lnTo>
                    <a:pt x="0" y="494921"/>
                  </a:lnTo>
                  <a:lnTo>
                    <a:pt x="22515" y="494921"/>
                  </a:lnTo>
                  <a:lnTo>
                    <a:pt x="22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99"/>
          <p:cNvSpPr txBox="1"/>
          <p:nvPr/>
        </p:nvSpPr>
        <p:spPr>
          <a:xfrm>
            <a:off x="1516789" y="3517875"/>
            <a:ext cx="2100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753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нотариусы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9" name="object 100"/>
          <p:cNvSpPr/>
          <p:nvPr/>
        </p:nvSpPr>
        <p:spPr>
          <a:xfrm>
            <a:off x="3423990" y="6138216"/>
            <a:ext cx="6144260" cy="715010"/>
          </a:xfrm>
          <a:custGeom>
            <a:avLst/>
            <a:gdLst/>
            <a:ahLst/>
            <a:cxnLst/>
            <a:rect l="l" t="t" r="r" b="b"/>
            <a:pathLst>
              <a:path w="6144259" h="715009">
                <a:moveTo>
                  <a:pt x="0" y="119075"/>
                </a:moveTo>
                <a:lnTo>
                  <a:pt x="9362" y="72726"/>
                </a:lnTo>
                <a:lnTo>
                  <a:pt x="34893" y="34877"/>
                </a:lnTo>
                <a:lnTo>
                  <a:pt x="72759" y="9357"/>
                </a:lnTo>
                <a:lnTo>
                  <a:pt x="119125" y="0"/>
                </a:lnTo>
                <a:lnTo>
                  <a:pt x="6024626" y="0"/>
                </a:lnTo>
                <a:lnTo>
                  <a:pt x="6070992" y="9357"/>
                </a:lnTo>
                <a:lnTo>
                  <a:pt x="6108858" y="34877"/>
                </a:lnTo>
                <a:lnTo>
                  <a:pt x="6134389" y="72726"/>
                </a:lnTo>
                <a:lnTo>
                  <a:pt x="6143752" y="119075"/>
                </a:lnTo>
                <a:lnTo>
                  <a:pt x="6143752" y="595312"/>
                </a:lnTo>
                <a:lnTo>
                  <a:pt x="6134389" y="641660"/>
                </a:lnTo>
                <a:lnTo>
                  <a:pt x="6108858" y="679510"/>
                </a:lnTo>
                <a:lnTo>
                  <a:pt x="6070992" y="705029"/>
                </a:lnTo>
                <a:lnTo>
                  <a:pt x="6024626" y="714387"/>
                </a:lnTo>
                <a:lnTo>
                  <a:pt x="119125" y="714387"/>
                </a:lnTo>
                <a:lnTo>
                  <a:pt x="72759" y="705029"/>
                </a:lnTo>
                <a:lnTo>
                  <a:pt x="34893" y="679510"/>
                </a:lnTo>
                <a:lnTo>
                  <a:pt x="9362" y="641660"/>
                </a:lnTo>
                <a:lnTo>
                  <a:pt x="0" y="595312"/>
                </a:lnTo>
                <a:lnTo>
                  <a:pt x="0" y="119075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1"/>
          <p:cNvSpPr txBox="1"/>
          <p:nvPr/>
        </p:nvSpPr>
        <p:spPr>
          <a:xfrm>
            <a:off x="3669736" y="6162650"/>
            <a:ext cx="5651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Органы,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осуществляющие государственную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регистрацию на </a:t>
            </a:r>
            <a:r>
              <a:rPr sz="1400" spc="-48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недвижимое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имущество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и сделок с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ним, регистрацию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транспортных</a:t>
            </a:r>
            <a:r>
              <a:rPr sz="1400" spc="-4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средств</a:t>
            </a:r>
          </a:p>
        </p:txBody>
      </p:sp>
      <p:sp>
        <p:nvSpPr>
          <p:cNvPr id="111" name="object 102"/>
          <p:cNvSpPr/>
          <p:nvPr/>
        </p:nvSpPr>
        <p:spPr>
          <a:xfrm>
            <a:off x="7067367" y="2994889"/>
            <a:ext cx="3143250" cy="1179195"/>
          </a:xfrm>
          <a:custGeom>
            <a:avLst/>
            <a:gdLst/>
            <a:ahLst/>
            <a:cxnLst/>
            <a:rect l="l" t="t" r="r" b="b"/>
            <a:pathLst>
              <a:path w="3143250" h="1179195">
                <a:moveTo>
                  <a:pt x="0" y="196468"/>
                </a:moveTo>
                <a:lnTo>
                  <a:pt x="5191" y="151435"/>
                </a:lnTo>
                <a:lnTo>
                  <a:pt x="19977" y="110088"/>
                </a:lnTo>
                <a:lnTo>
                  <a:pt x="43177" y="73608"/>
                </a:lnTo>
                <a:lnTo>
                  <a:pt x="73608" y="43177"/>
                </a:lnTo>
                <a:lnTo>
                  <a:pt x="110088" y="19977"/>
                </a:lnTo>
                <a:lnTo>
                  <a:pt x="151435" y="5191"/>
                </a:lnTo>
                <a:lnTo>
                  <a:pt x="196469" y="0"/>
                </a:lnTo>
                <a:lnTo>
                  <a:pt x="2946780" y="0"/>
                </a:lnTo>
                <a:lnTo>
                  <a:pt x="2991814" y="5191"/>
                </a:lnTo>
                <a:lnTo>
                  <a:pt x="3033161" y="19977"/>
                </a:lnTo>
                <a:lnTo>
                  <a:pt x="3069641" y="43177"/>
                </a:lnTo>
                <a:lnTo>
                  <a:pt x="3100072" y="73608"/>
                </a:lnTo>
                <a:lnTo>
                  <a:pt x="3123272" y="110088"/>
                </a:lnTo>
                <a:lnTo>
                  <a:pt x="3138058" y="151435"/>
                </a:lnTo>
                <a:lnTo>
                  <a:pt x="3143250" y="196468"/>
                </a:lnTo>
                <a:lnTo>
                  <a:pt x="3143250" y="982344"/>
                </a:lnTo>
                <a:lnTo>
                  <a:pt x="3138058" y="1027378"/>
                </a:lnTo>
                <a:lnTo>
                  <a:pt x="3123272" y="1068725"/>
                </a:lnTo>
                <a:lnTo>
                  <a:pt x="3100072" y="1105205"/>
                </a:lnTo>
                <a:lnTo>
                  <a:pt x="3069641" y="1135636"/>
                </a:lnTo>
                <a:lnTo>
                  <a:pt x="3033161" y="1158836"/>
                </a:lnTo>
                <a:lnTo>
                  <a:pt x="2991814" y="1173622"/>
                </a:lnTo>
                <a:lnTo>
                  <a:pt x="2946780" y="1178814"/>
                </a:lnTo>
                <a:lnTo>
                  <a:pt x="196469" y="1178814"/>
                </a:lnTo>
                <a:lnTo>
                  <a:pt x="151435" y="1173622"/>
                </a:lnTo>
                <a:lnTo>
                  <a:pt x="110088" y="1158836"/>
                </a:lnTo>
                <a:lnTo>
                  <a:pt x="73608" y="1135636"/>
                </a:lnTo>
                <a:lnTo>
                  <a:pt x="43177" y="1105205"/>
                </a:lnTo>
                <a:lnTo>
                  <a:pt x="19977" y="1068725"/>
                </a:lnTo>
                <a:lnTo>
                  <a:pt x="5191" y="1027378"/>
                </a:lnTo>
                <a:lnTo>
                  <a:pt x="0" y="982344"/>
                </a:lnTo>
                <a:lnTo>
                  <a:pt x="0" y="196468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3"/>
          <p:cNvSpPr txBox="1"/>
          <p:nvPr/>
        </p:nvSpPr>
        <p:spPr>
          <a:xfrm>
            <a:off x="7220020" y="3037257"/>
            <a:ext cx="28390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Органы,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осуществляющие </a:t>
            </a:r>
            <a:r>
              <a:rPr sz="1400" spc="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регистрацию (миграционный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 учет)</a:t>
            </a:r>
            <a:r>
              <a:rPr sz="1400" spc="-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ФЛ</a:t>
            </a:r>
            <a:r>
              <a:rPr sz="1400" spc="-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по</a:t>
            </a:r>
            <a:r>
              <a:rPr sz="1400" spc="-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месту</a:t>
            </a:r>
            <a:r>
              <a:rPr sz="1400" spc="-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жительства </a:t>
            </a:r>
            <a:r>
              <a:rPr sz="1400" spc="-4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(месту</a:t>
            </a:r>
            <a:r>
              <a:rPr sz="1400" spc="-1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пребывания)</a:t>
            </a:r>
            <a:r>
              <a:rPr sz="1400" spc="-4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Российской</a:t>
            </a:r>
            <a:r>
              <a:rPr sz="1400" spc="-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Федерации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grpSp>
        <p:nvGrpSpPr>
          <p:cNvPr id="113" name="object 104"/>
          <p:cNvGrpSpPr/>
          <p:nvPr/>
        </p:nvGrpSpPr>
        <p:grpSpPr>
          <a:xfrm>
            <a:off x="3420434" y="4038702"/>
            <a:ext cx="6765925" cy="1050925"/>
            <a:chOff x="2353817" y="3829811"/>
            <a:chExt cx="6765925" cy="1050925"/>
          </a:xfrm>
        </p:grpSpPr>
        <p:sp>
          <p:nvSpPr>
            <p:cNvPr id="114" name="object 105"/>
            <p:cNvSpPr/>
            <p:nvPr/>
          </p:nvSpPr>
          <p:spPr>
            <a:xfrm>
              <a:off x="2353818" y="3829811"/>
              <a:ext cx="3792854" cy="606425"/>
            </a:xfrm>
            <a:custGeom>
              <a:avLst/>
              <a:gdLst/>
              <a:ahLst/>
              <a:cxnLst/>
              <a:rect l="l" t="t" r="r" b="b"/>
              <a:pathLst>
                <a:path w="3792854" h="606425">
                  <a:moveTo>
                    <a:pt x="1003808" y="99187"/>
                  </a:moveTo>
                  <a:lnTo>
                    <a:pt x="897750" y="92456"/>
                  </a:lnTo>
                  <a:lnTo>
                    <a:pt x="893953" y="95758"/>
                  </a:lnTo>
                  <a:lnTo>
                    <a:pt x="893445" y="104521"/>
                  </a:lnTo>
                  <a:lnTo>
                    <a:pt x="896747" y="108204"/>
                  </a:lnTo>
                  <a:lnTo>
                    <a:pt x="901192" y="108585"/>
                  </a:lnTo>
                  <a:lnTo>
                    <a:pt x="959891" y="112318"/>
                  </a:lnTo>
                  <a:lnTo>
                    <a:pt x="0" y="592201"/>
                  </a:lnTo>
                  <a:lnTo>
                    <a:pt x="7112" y="606425"/>
                  </a:lnTo>
                  <a:lnTo>
                    <a:pt x="966863" y="126619"/>
                  </a:lnTo>
                  <a:lnTo>
                    <a:pt x="991730" y="114173"/>
                  </a:lnTo>
                  <a:lnTo>
                    <a:pt x="993267" y="113411"/>
                  </a:lnTo>
                  <a:lnTo>
                    <a:pt x="966863" y="126619"/>
                  </a:lnTo>
                  <a:lnTo>
                    <a:pt x="932307" y="179451"/>
                  </a:lnTo>
                  <a:lnTo>
                    <a:pt x="933437" y="184404"/>
                  </a:lnTo>
                  <a:lnTo>
                    <a:pt x="937006" y="186817"/>
                  </a:lnTo>
                  <a:lnTo>
                    <a:pt x="940689" y="189103"/>
                  </a:lnTo>
                  <a:lnTo>
                    <a:pt x="945642" y="188087"/>
                  </a:lnTo>
                  <a:lnTo>
                    <a:pt x="1003808" y="99187"/>
                  </a:lnTo>
                  <a:close/>
                </a:path>
                <a:path w="3792854" h="606425">
                  <a:moveTo>
                    <a:pt x="3792855" y="363982"/>
                  </a:moveTo>
                  <a:lnTo>
                    <a:pt x="2977083" y="24206"/>
                  </a:lnTo>
                  <a:lnTo>
                    <a:pt x="3035554" y="16383"/>
                  </a:lnTo>
                  <a:lnTo>
                    <a:pt x="3039872" y="15748"/>
                  </a:lnTo>
                  <a:lnTo>
                    <a:pt x="3042031" y="12954"/>
                  </a:lnTo>
                  <a:lnTo>
                    <a:pt x="3042920" y="11811"/>
                  </a:lnTo>
                  <a:lnTo>
                    <a:pt x="3042412" y="7493"/>
                  </a:lnTo>
                  <a:lnTo>
                    <a:pt x="3041777" y="3048"/>
                  </a:lnTo>
                  <a:lnTo>
                    <a:pt x="3037840" y="0"/>
                  </a:lnTo>
                  <a:lnTo>
                    <a:pt x="2932557" y="14224"/>
                  </a:lnTo>
                  <a:lnTo>
                    <a:pt x="2994025" y="95377"/>
                  </a:lnTo>
                  <a:lnTo>
                    <a:pt x="2996565" y="98806"/>
                  </a:lnTo>
                  <a:lnTo>
                    <a:pt x="3001645" y="99568"/>
                  </a:lnTo>
                  <a:lnTo>
                    <a:pt x="3005074" y="96901"/>
                  </a:lnTo>
                  <a:lnTo>
                    <a:pt x="3008630" y="94234"/>
                  </a:lnTo>
                  <a:lnTo>
                    <a:pt x="3009265" y="89281"/>
                  </a:lnTo>
                  <a:lnTo>
                    <a:pt x="3006598" y="85725"/>
                  </a:lnTo>
                  <a:lnTo>
                    <a:pt x="2971076" y="38849"/>
                  </a:lnTo>
                  <a:lnTo>
                    <a:pt x="3786759" y="378714"/>
                  </a:lnTo>
                  <a:lnTo>
                    <a:pt x="3792855" y="363982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6"/>
            <p:cNvSpPr/>
            <p:nvPr/>
          </p:nvSpPr>
          <p:spPr>
            <a:xfrm>
              <a:off x="6000750" y="4034154"/>
              <a:ext cx="3107690" cy="835025"/>
            </a:xfrm>
            <a:custGeom>
              <a:avLst/>
              <a:gdLst/>
              <a:ahLst/>
              <a:cxnLst/>
              <a:rect l="l" t="t" r="r" b="b"/>
              <a:pathLst>
                <a:path w="3107690" h="835025">
                  <a:moveTo>
                    <a:pt x="2968371" y="0"/>
                  </a:moveTo>
                  <a:lnTo>
                    <a:pt x="139191" y="0"/>
                  </a:lnTo>
                  <a:lnTo>
                    <a:pt x="95211" y="7087"/>
                  </a:lnTo>
                  <a:lnTo>
                    <a:pt x="57003" y="26830"/>
                  </a:lnTo>
                  <a:lnTo>
                    <a:pt x="26867" y="56948"/>
                  </a:lnTo>
                  <a:lnTo>
                    <a:pt x="7099" y="95162"/>
                  </a:lnTo>
                  <a:lnTo>
                    <a:pt x="0" y="139192"/>
                  </a:lnTo>
                  <a:lnTo>
                    <a:pt x="0" y="695833"/>
                  </a:lnTo>
                  <a:lnTo>
                    <a:pt x="7099" y="739813"/>
                  </a:lnTo>
                  <a:lnTo>
                    <a:pt x="26867" y="778021"/>
                  </a:lnTo>
                  <a:lnTo>
                    <a:pt x="57003" y="808157"/>
                  </a:lnTo>
                  <a:lnTo>
                    <a:pt x="95211" y="827925"/>
                  </a:lnTo>
                  <a:lnTo>
                    <a:pt x="139191" y="835025"/>
                  </a:lnTo>
                  <a:lnTo>
                    <a:pt x="2968371" y="835025"/>
                  </a:lnTo>
                  <a:lnTo>
                    <a:pt x="3012351" y="827925"/>
                  </a:lnTo>
                  <a:lnTo>
                    <a:pt x="3050559" y="808157"/>
                  </a:lnTo>
                  <a:lnTo>
                    <a:pt x="3080695" y="778021"/>
                  </a:lnTo>
                  <a:lnTo>
                    <a:pt x="3100463" y="739813"/>
                  </a:lnTo>
                  <a:lnTo>
                    <a:pt x="3107563" y="695833"/>
                  </a:lnTo>
                  <a:lnTo>
                    <a:pt x="3107563" y="139192"/>
                  </a:lnTo>
                  <a:lnTo>
                    <a:pt x="3100463" y="95162"/>
                  </a:lnTo>
                  <a:lnTo>
                    <a:pt x="3080695" y="56948"/>
                  </a:lnTo>
                  <a:lnTo>
                    <a:pt x="3050559" y="26830"/>
                  </a:lnTo>
                  <a:lnTo>
                    <a:pt x="3012351" y="7087"/>
                  </a:lnTo>
                  <a:lnTo>
                    <a:pt x="2968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07"/>
            <p:cNvSpPr/>
            <p:nvPr/>
          </p:nvSpPr>
          <p:spPr>
            <a:xfrm>
              <a:off x="6000750" y="4034154"/>
              <a:ext cx="3107690" cy="835025"/>
            </a:xfrm>
            <a:custGeom>
              <a:avLst/>
              <a:gdLst/>
              <a:ahLst/>
              <a:cxnLst/>
              <a:rect l="l" t="t" r="r" b="b"/>
              <a:pathLst>
                <a:path w="3107690" h="835025">
                  <a:moveTo>
                    <a:pt x="0" y="139192"/>
                  </a:moveTo>
                  <a:lnTo>
                    <a:pt x="7099" y="95162"/>
                  </a:lnTo>
                  <a:lnTo>
                    <a:pt x="26867" y="56948"/>
                  </a:lnTo>
                  <a:lnTo>
                    <a:pt x="57003" y="26830"/>
                  </a:lnTo>
                  <a:lnTo>
                    <a:pt x="95211" y="7087"/>
                  </a:lnTo>
                  <a:lnTo>
                    <a:pt x="139191" y="0"/>
                  </a:lnTo>
                  <a:lnTo>
                    <a:pt x="2968371" y="0"/>
                  </a:lnTo>
                  <a:lnTo>
                    <a:pt x="3012351" y="7087"/>
                  </a:lnTo>
                  <a:lnTo>
                    <a:pt x="3050559" y="26830"/>
                  </a:lnTo>
                  <a:lnTo>
                    <a:pt x="3080695" y="56948"/>
                  </a:lnTo>
                  <a:lnTo>
                    <a:pt x="3100463" y="95162"/>
                  </a:lnTo>
                  <a:lnTo>
                    <a:pt x="3107563" y="139192"/>
                  </a:lnTo>
                  <a:lnTo>
                    <a:pt x="3107563" y="695833"/>
                  </a:lnTo>
                  <a:lnTo>
                    <a:pt x="3100463" y="739813"/>
                  </a:lnTo>
                  <a:lnTo>
                    <a:pt x="3080695" y="778021"/>
                  </a:lnTo>
                  <a:lnTo>
                    <a:pt x="3050559" y="808157"/>
                  </a:lnTo>
                  <a:lnTo>
                    <a:pt x="3012351" y="827925"/>
                  </a:lnTo>
                  <a:lnTo>
                    <a:pt x="2968371" y="835025"/>
                  </a:lnTo>
                  <a:lnTo>
                    <a:pt x="139191" y="835025"/>
                  </a:lnTo>
                  <a:lnTo>
                    <a:pt x="95211" y="827925"/>
                  </a:lnTo>
                  <a:lnTo>
                    <a:pt x="57003" y="808157"/>
                  </a:lnTo>
                  <a:lnTo>
                    <a:pt x="26867" y="778021"/>
                  </a:lnTo>
                  <a:lnTo>
                    <a:pt x="7099" y="739813"/>
                  </a:lnTo>
                  <a:lnTo>
                    <a:pt x="0" y="695833"/>
                  </a:lnTo>
                  <a:lnTo>
                    <a:pt x="0" y="139192"/>
                  </a:lnTo>
                  <a:close/>
                </a:path>
              </a:pathLst>
            </a:custGeom>
            <a:ln w="22225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08"/>
          <p:cNvSpPr txBox="1"/>
          <p:nvPr/>
        </p:nvSpPr>
        <p:spPr>
          <a:xfrm>
            <a:off x="7392868" y="4327119"/>
            <a:ext cx="24568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Органы,</a:t>
            </a:r>
            <a:r>
              <a:rPr sz="1400" spc="-6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осуществляющие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регистрацию</a:t>
            </a:r>
            <a:r>
              <a:rPr sz="1400" spc="-3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актов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гражданского</a:t>
            </a:r>
            <a:r>
              <a:rPr sz="1400" spc="-4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состояния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18" name="object 109"/>
          <p:cNvSpPr/>
          <p:nvPr/>
        </p:nvSpPr>
        <p:spPr>
          <a:xfrm>
            <a:off x="7510851" y="5294098"/>
            <a:ext cx="2057400" cy="648335"/>
          </a:xfrm>
          <a:custGeom>
            <a:avLst/>
            <a:gdLst/>
            <a:ahLst/>
            <a:cxnLst/>
            <a:rect l="l" t="t" r="r" b="b"/>
            <a:pathLst>
              <a:path w="2057400" h="648335">
                <a:moveTo>
                  <a:pt x="0" y="108077"/>
                </a:moveTo>
                <a:lnTo>
                  <a:pt x="8493" y="66008"/>
                </a:lnTo>
                <a:lnTo>
                  <a:pt x="31654" y="31654"/>
                </a:lnTo>
                <a:lnTo>
                  <a:pt x="66008" y="8493"/>
                </a:lnTo>
                <a:lnTo>
                  <a:pt x="108076" y="0"/>
                </a:lnTo>
                <a:lnTo>
                  <a:pt x="1948814" y="0"/>
                </a:lnTo>
                <a:lnTo>
                  <a:pt x="1990883" y="8493"/>
                </a:lnTo>
                <a:lnTo>
                  <a:pt x="2025237" y="31654"/>
                </a:lnTo>
                <a:lnTo>
                  <a:pt x="2048398" y="66008"/>
                </a:lnTo>
                <a:lnTo>
                  <a:pt x="2056891" y="108077"/>
                </a:lnTo>
                <a:lnTo>
                  <a:pt x="2056891" y="540092"/>
                </a:lnTo>
                <a:lnTo>
                  <a:pt x="2048398" y="582142"/>
                </a:lnTo>
                <a:lnTo>
                  <a:pt x="2025237" y="616480"/>
                </a:lnTo>
                <a:lnTo>
                  <a:pt x="1990883" y="639630"/>
                </a:lnTo>
                <a:lnTo>
                  <a:pt x="1948814" y="648119"/>
                </a:lnTo>
                <a:lnTo>
                  <a:pt x="108076" y="648119"/>
                </a:lnTo>
                <a:lnTo>
                  <a:pt x="66008" y="639630"/>
                </a:lnTo>
                <a:lnTo>
                  <a:pt x="31654" y="616480"/>
                </a:lnTo>
                <a:lnTo>
                  <a:pt x="8493" y="582142"/>
                </a:lnTo>
                <a:lnTo>
                  <a:pt x="0" y="540092"/>
                </a:lnTo>
                <a:lnTo>
                  <a:pt x="0" y="108077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0"/>
          <p:cNvSpPr txBox="1"/>
          <p:nvPr/>
        </p:nvSpPr>
        <p:spPr>
          <a:xfrm>
            <a:off x="7787202" y="5391761"/>
            <a:ext cx="1504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</a:t>
            </a:r>
            <a:r>
              <a:rPr sz="1400" spc="-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опеки</a:t>
            </a:r>
            <a:r>
              <a:rPr sz="1400" spc="-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и </a:t>
            </a:r>
            <a:r>
              <a:rPr sz="1400" spc="-4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попеч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ит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ел</a:t>
            </a:r>
            <a:r>
              <a:rPr sz="1400" spc="5" dirty="0">
                <a:solidFill>
                  <a:srgbClr val="0070C0"/>
                </a:solidFill>
                <a:latin typeface="Verdana"/>
                <a:cs typeface="Verdana"/>
              </a:rPr>
              <a:t>ь</a:t>
            </a:r>
            <a:r>
              <a:rPr sz="1400" spc="-1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ва</a:t>
            </a:r>
          </a:p>
        </p:txBody>
      </p:sp>
      <p:sp>
        <p:nvSpPr>
          <p:cNvPr id="120" name="object 111"/>
          <p:cNvSpPr/>
          <p:nvPr/>
        </p:nvSpPr>
        <p:spPr>
          <a:xfrm>
            <a:off x="4425386" y="4934052"/>
            <a:ext cx="2356485" cy="955040"/>
          </a:xfrm>
          <a:custGeom>
            <a:avLst/>
            <a:gdLst/>
            <a:ahLst/>
            <a:cxnLst/>
            <a:rect l="l" t="t" r="r" b="b"/>
            <a:pathLst>
              <a:path w="2356485" h="955039">
                <a:moveTo>
                  <a:pt x="0" y="159131"/>
                </a:moveTo>
                <a:lnTo>
                  <a:pt x="8112" y="108833"/>
                </a:lnTo>
                <a:lnTo>
                  <a:pt x="30703" y="65150"/>
                </a:lnTo>
                <a:lnTo>
                  <a:pt x="65150" y="30703"/>
                </a:lnTo>
                <a:lnTo>
                  <a:pt x="108833" y="8112"/>
                </a:lnTo>
                <a:lnTo>
                  <a:pt x="159130" y="0"/>
                </a:lnTo>
                <a:lnTo>
                  <a:pt x="2197100" y="0"/>
                </a:lnTo>
                <a:lnTo>
                  <a:pt x="2247397" y="8112"/>
                </a:lnTo>
                <a:lnTo>
                  <a:pt x="2291079" y="30703"/>
                </a:lnTo>
                <a:lnTo>
                  <a:pt x="2325527" y="65150"/>
                </a:lnTo>
                <a:lnTo>
                  <a:pt x="2348118" y="108833"/>
                </a:lnTo>
                <a:lnTo>
                  <a:pt x="2356230" y="159131"/>
                </a:lnTo>
                <a:lnTo>
                  <a:pt x="2356230" y="795654"/>
                </a:lnTo>
                <a:lnTo>
                  <a:pt x="2348118" y="845952"/>
                </a:lnTo>
                <a:lnTo>
                  <a:pt x="2325527" y="889635"/>
                </a:lnTo>
                <a:lnTo>
                  <a:pt x="2291079" y="924082"/>
                </a:lnTo>
                <a:lnTo>
                  <a:pt x="2247397" y="946673"/>
                </a:lnTo>
                <a:lnTo>
                  <a:pt x="2197100" y="954785"/>
                </a:lnTo>
                <a:lnTo>
                  <a:pt x="159130" y="954785"/>
                </a:lnTo>
                <a:lnTo>
                  <a:pt x="108833" y="946673"/>
                </a:lnTo>
                <a:lnTo>
                  <a:pt x="65150" y="924082"/>
                </a:lnTo>
                <a:lnTo>
                  <a:pt x="30703" y="889634"/>
                </a:lnTo>
                <a:lnTo>
                  <a:pt x="8112" y="845952"/>
                </a:lnTo>
                <a:lnTo>
                  <a:pt x="0" y="795654"/>
                </a:lnTo>
                <a:lnTo>
                  <a:pt x="0" y="159131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2"/>
          <p:cNvSpPr txBox="1"/>
          <p:nvPr/>
        </p:nvSpPr>
        <p:spPr>
          <a:xfrm>
            <a:off x="4786193" y="4971467"/>
            <a:ext cx="1634489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Органы,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1400" spc="-1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уще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ст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вляющие  </a:t>
            </a:r>
            <a:r>
              <a:rPr sz="1400" spc="-5" dirty="0">
                <a:solidFill>
                  <a:srgbClr val="0070C0"/>
                </a:solidFill>
                <a:latin typeface="Verdana"/>
                <a:cs typeface="Verdana"/>
              </a:rPr>
              <a:t>выдачу, замену </a:t>
            </a:r>
            <a:r>
              <a:rPr sz="1400" dirty="0">
                <a:solidFill>
                  <a:srgbClr val="0070C0"/>
                </a:solidFill>
                <a:latin typeface="Verdana"/>
                <a:cs typeface="Verdana"/>
              </a:rPr>
              <a:t> паспортов</a:t>
            </a:r>
          </a:p>
        </p:txBody>
      </p:sp>
      <p:sp>
        <p:nvSpPr>
          <p:cNvPr id="122" name="object 113"/>
          <p:cNvSpPr/>
          <p:nvPr/>
        </p:nvSpPr>
        <p:spPr>
          <a:xfrm>
            <a:off x="3759017" y="4008857"/>
            <a:ext cx="1754505" cy="2132965"/>
          </a:xfrm>
          <a:custGeom>
            <a:avLst/>
            <a:gdLst/>
            <a:ahLst/>
            <a:cxnLst/>
            <a:rect l="l" t="t" r="r" b="b"/>
            <a:pathLst>
              <a:path w="1754504" h="2132965">
                <a:moveTo>
                  <a:pt x="884174" y="234569"/>
                </a:moveTo>
                <a:lnTo>
                  <a:pt x="883666" y="230124"/>
                </a:lnTo>
                <a:lnTo>
                  <a:pt x="872832" y="140335"/>
                </a:lnTo>
                <a:lnTo>
                  <a:pt x="871474" y="129032"/>
                </a:lnTo>
                <a:lnTo>
                  <a:pt x="786003" y="192024"/>
                </a:lnTo>
                <a:lnTo>
                  <a:pt x="785241" y="196977"/>
                </a:lnTo>
                <a:lnTo>
                  <a:pt x="787781" y="200533"/>
                </a:lnTo>
                <a:lnTo>
                  <a:pt x="790448" y="204089"/>
                </a:lnTo>
                <a:lnTo>
                  <a:pt x="795401" y="204851"/>
                </a:lnTo>
                <a:lnTo>
                  <a:pt x="798957" y="202184"/>
                </a:lnTo>
                <a:lnTo>
                  <a:pt x="846201" y="167360"/>
                </a:lnTo>
                <a:lnTo>
                  <a:pt x="0" y="2126221"/>
                </a:lnTo>
                <a:lnTo>
                  <a:pt x="14605" y="2132507"/>
                </a:lnTo>
                <a:lnTo>
                  <a:pt x="860869" y="173570"/>
                </a:lnTo>
                <a:lnTo>
                  <a:pt x="867918" y="232029"/>
                </a:lnTo>
                <a:lnTo>
                  <a:pt x="868426" y="236474"/>
                </a:lnTo>
                <a:lnTo>
                  <a:pt x="872363" y="239522"/>
                </a:lnTo>
                <a:lnTo>
                  <a:pt x="881126" y="238506"/>
                </a:lnTo>
                <a:lnTo>
                  <a:pt x="884174" y="234569"/>
                </a:lnTo>
                <a:close/>
              </a:path>
              <a:path w="1754504" h="2132965">
                <a:moveTo>
                  <a:pt x="1754505" y="91694"/>
                </a:moveTo>
                <a:lnTo>
                  <a:pt x="1752346" y="87884"/>
                </a:lnTo>
                <a:lnTo>
                  <a:pt x="1710220" y="15748"/>
                </a:lnTo>
                <a:lnTo>
                  <a:pt x="1701038" y="0"/>
                </a:lnTo>
                <a:lnTo>
                  <a:pt x="1649730" y="87884"/>
                </a:lnTo>
                <a:lnTo>
                  <a:pt x="1647444" y="91694"/>
                </a:lnTo>
                <a:lnTo>
                  <a:pt x="1648714" y="96520"/>
                </a:lnTo>
                <a:lnTo>
                  <a:pt x="1652524" y="98806"/>
                </a:lnTo>
                <a:lnTo>
                  <a:pt x="1656334" y="100965"/>
                </a:lnTo>
                <a:lnTo>
                  <a:pt x="1661160" y="99695"/>
                </a:lnTo>
                <a:lnTo>
                  <a:pt x="1663446" y="95885"/>
                </a:lnTo>
                <a:lnTo>
                  <a:pt x="1693037" y="45161"/>
                </a:lnTo>
                <a:lnTo>
                  <a:pt x="1693164" y="44945"/>
                </a:lnTo>
                <a:lnTo>
                  <a:pt x="1693037" y="925195"/>
                </a:lnTo>
                <a:lnTo>
                  <a:pt x="1708912" y="925195"/>
                </a:lnTo>
                <a:lnTo>
                  <a:pt x="1708912" y="44945"/>
                </a:lnTo>
                <a:lnTo>
                  <a:pt x="1708912" y="19685"/>
                </a:lnTo>
                <a:lnTo>
                  <a:pt x="1708912" y="15748"/>
                </a:lnTo>
                <a:lnTo>
                  <a:pt x="1709039" y="45161"/>
                </a:lnTo>
                <a:lnTo>
                  <a:pt x="1738630" y="95885"/>
                </a:lnTo>
                <a:lnTo>
                  <a:pt x="1740789" y="99695"/>
                </a:lnTo>
                <a:lnTo>
                  <a:pt x="1745615" y="100965"/>
                </a:lnTo>
                <a:lnTo>
                  <a:pt x="1749425" y="98806"/>
                </a:lnTo>
                <a:lnTo>
                  <a:pt x="1753235" y="96520"/>
                </a:lnTo>
                <a:lnTo>
                  <a:pt x="1754505" y="91694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14"/>
          <p:cNvSpPr/>
          <p:nvPr/>
        </p:nvSpPr>
        <p:spPr>
          <a:xfrm>
            <a:off x="5998662" y="4052800"/>
            <a:ext cx="1518285" cy="1570990"/>
          </a:xfrm>
          <a:custGeom>
            <a:avLst/>
            <a:gdLst/>
            <a:ahLst/>
            <a:cxnLst/>
            <a:rect l="l" t="t" r="r" b="b"/>
            <a:pathLst>
              <a:path w="1518285" h="1570989">
                <a:moveTo>
                  <a:pt x="21904" y="22743"/>
                </a:moveTo>
                <a:lnTo>
                  <a:pt x="25653" y="38055"/>
                </a:lnTo>
                <a:lnTo>
                  <a:pt x="1506474" y="1570863"/>
                </a:lnTo>
                <a:lnTo>
                  <a:pt x="1517903" y="1559814"/>
                </a:lnTo>
                <a:lnTo>
                  <a:pt x="37086" y="27009"/>
                </a:lnTo>
                <a:lnTo>
                  <a:pt x="21904" y="22743"/>
                </a:lnTo>
                <a:close/>
              </a:path>
              <a:path w="1518285" h="1570989">
                <a:moveTo>
                  <a:pt x="0" y="0"/>
                </a:moveTo>
                <a:lnTo>
                  <a:pt x="24129" y="98933"/>
                </a:lnTo>
                <a:lnTo>
                  <a:pt x="25272" y="103251"/>
                </a:lnTo>
                <a:lnTo>
                  <a:pt x="29590" y="105791"/>
                </a:lnTo>
                <a:lnTo>
                  <a:pt x="38100" y="103759"/>
                </a:lnTo>
                <a:lnTo>
                  <a:pt x="40639" y="99441"/>
                </a:lnTo>
                <a:lnTo>
                  <a:pt x="39624" y="95123"/>
                </a:lnTo>
                <a:lnTo>
                  <a:pt x="25653" y="38055"/>
                </a:lnTo>
                <a:lnTo>
                  <a:pt x="5206" y="16891"/>
                </a:lnTo>
                <a:lnTo>
                  <a:pt x="16637" y="5842"/>
                </a:lnTo>
                <a:lnTo>
                  <a:pt x="20688" y="5842"/>
                </a:lnTo>
                <a:lnTo>
                  <a:pt x="0" y="0"/>
                </a:lnTo>
                <a:close/>
              </a:path>
              <a:path w="1518285" h="1570989">
                <a:moveTo>
                  <a:pt x="20688" y="5842"/>
                </a:moveTo>
                <a:lnTo>
                  <a:pt x="16637" y="5842"/>
                </a:lnTo>
                <a:lnTo>
                  <a:pt x="37086" y="27009"/>
                </a:lnTo>
                <a:lnTo>
                  <a:pt x="97916" y="44069"/>
                </a:lnTo>
                <a:lnTo>
                  <a:pt x="102234" y="41656"/>
                </a:lnTo>
                <a:lnTo>
                  <a:pt x="103504" y="37465"/>
                </a:lnTo>
                <a:lnTo>
                  <a:pt x="104647" y="33274"/>
                </a:lnTo>
                <a:lnTo>
                  <a:pt x="102234" y="28829"/>
                </a:lnTo>
                <a:lnTo>
                  <a:pt x="20688" y="5842"/>
                </a:lnTo>
                <a:close/>
              </a:path>
              <a:path w="1518285" h="1570989">
                <a:moveTo>
                  <a:pt x="16637" y="5842"/>
                </a:moveTo>
                <a:lnTo>
                  <a:pt x="5206" y="16891"/>
                </a:lnTo>
                <a:lnTo>
                  <a:pt x="25653" y="38055"/>
                </a:lnTo>
                <a:lnTo>
                  <a:pt x="21904" y="22743"/>
                </a:lnTo>
                <a:lnTo>
                  <a:pt x="8762" y="19050"/>
                </a:lnTo>
                <a:lnTo>
                  <a:pt x="18668" y="9525"/>
                </a:lnTo>
                <a:lnTo>
                  <a:pt x="20195" y="9525"/>
                </a:lnTo>
                <a:lnTo>
                  <a:pt x="16637" y="5842"/>
                </a:lnTo>
                <a:close/>
              </a:path>
              <a:path w="1518285" h="1570989">
                <a:moveTo>
                  <a:pt x="20195" y="9525"/>
                </a:moveTo>
                <a:lnTo>
                  <a:pt x="18668" y="9525"/>
                </a:lnTo>
                <a:lnTo>
                  <a:pt x="21904" y="22743"/>
                </a:lnTo>
                <a:lnTo>
                  <a:pt x="37086" y="27009"/>
                </a:lnTo>
                <a:lnTo>
                  <a:pt x="20195" y="9525"/>
                </a:lnTo>
                <a:close/>
              </a:path>
              <a:path w="1518285" h="1570989">
                <a:moveTo>
                  <a:pt x="18668" y="9525"/>
                </a:moveTo>
                <a:lnTo>
                  <a:pt x="8762" y="19050"/>
                </a:lnTo>
                <a:lnTo>
                  <a:pt x="21904" y="22743"/>
                </a:lnTo>
                <a:lnTo>
                  <a:pt x="18668" y="9525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3"/>
          <p:cNvSpPr txBox="1"/>
          <p:nvPr/>
        </p:nvSpPr>
        <p:spPr>
          <a:xfrm>
            <a:off x="153942" y="835253"/>
            <a:ext cx="121843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70C0"/>
                </a:solidFill>
              </a:rPr>
              <a:t>Постановка на учет в налоговом органе физического лица  осуществляется налоговым органом по месту </a:t>
            </a:r>
            <a:r>
              <a:rPr sz="2000" b="1" dirty="0" err="1">
                <a:solidFill>
                  <a:srgbClr val="0070C0"/>
                </a:solidFill>
              </a:rPr>
              <a:t>его</a:t>
            </a:r>
            <a:r>
              <a:rPr sz="2000" b="1" dirty="0">
                <a:solidFill>
                  <a:srgbClr val="0070C0"/>
                </a:solidFill>
              </a:rPr>
              <a:t> </a:t>
            </a:r>
            <a:r>
              <a:rPr sz="2000" b="1" dirty="0" err="1" smtClean="0">
                <a:solidFill>
                  <a:srgbClr val="0070C0"/>
                </a:solidFill>
              </a:rPr>
              <a:t>жительства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(</a:t>
            </a:r>
            <a:r>
              <a:rPr sz="2000" b="1" dirty="0" err="1" smtClean="0">
                <a:solidFill>
                  <a:srgbClr val="0070C0"/>
                </a:solidFill>
              </a:rPr>
              <a:t>месту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пребывания - при отсутствии у физического лица места  жительства на территории Российской Федерации) </a:t>
            </a:r>
            <a:r>
              <a:rPr sz="2000" b="1" dirty="0" err="1">
                <a:solidFill>
                  <a:srgbClr val="0070C0"/>
                </a:solidFill>
              </a:rPr>
              <a:t>на</a:t>
            </a:r>
            <a:r>
              <a:rPr sz="2000" b="1" dirty="0">
                <a:solidFill>
                  <a:srgbClr val="0070C0"/>
                </a:solidFill>
              </a:rPr>
              <a:t> </a:t>
            </a:r>
            <a:r>
              <a:rPr sz="2000" b="1" dirty="0" err="1" smtClean="0">
                <a:solidFill>
                  <a:srgbClr val="0070C0"/>
                </a:solidFill>
              </a:rPr>
              <a:t>основании</a:t>
            </a:r>
            <a:r>
              <a:rPr lang="ru-RU" sz="2000" b="1" dirty="0" smtClean="0">
                <a:solidFill>
                  <a:srgbClr val="0070C0"/>
                </a:solidFill>
              </a:rPr>
              <a:t> получаемых сведений: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125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4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4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Способы </a:t>
            </a:r>
            <a:r>
              <a:rPr lang="ru-RU" sz="2400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подачи заявления ФЛ</a:t>
            </a:r>
          </a:p>
        </p:txBody>
      </p:sp>
      <p:sp>
        <p:nvSpPr>
          <p:cNvPr id="8" name="object 3"/>
          <p:cNvSpPr/>
          <p:nvPr/>
        </p:nvSpPr>
        <p:spPr>
          <a:xfrm>
            <a:off x="1617763" y="5411951"/>
            <a:ext cx="3643629" cy="857885"/>
          </a:xfrm>
          <a:custGeom>
            <a:avLst/>
            <a:gdLst/>
            <a:ahLst/>
            <a:cxnLst/>
            <a:rect l="l" t="t" r="r" b="b"/>
            <a:pathLst>
              <a:path w="3643629" h="857885">
                <a:moveTo>
                  <a:pt x="0" y="142875"/>
                </a:moveTo>
                <a:lnTo>
                  <a:pt x="7284" y="97716"/>
                </a:lnTo>
                <a:lnTo>
                  <a:pt x="27567" y="58495"/>
                </a:lnTo>
                <a:lnTo>
                  <a:pt x="58495" y="27567"/>
                </a:lnTo>
                <a:lnTo>
                  <a:pt x="97716" y="7284"/>
                </a:lnTo>
                <a:lnTo>
                  <a:pt x="142874" y="0"/>
                </a:lnTo>
                <a:lnTo>
                  <a:pt x="3500462" y="0"/>
                </a:lnTo>
                <a:lnTo>
                  <a:pt x="3545606" y="7284"/>
                </a:lnTo>
                <a:lnTo>
                  <a:pt x="3584825" y="27567"/>
                </a:lnTo>
                <a:lnTo>
                  <a:pt x="3615759" y="58495"/>
                </a:lnTo>
                <a:lnTo>
                  <a:pt x="3636050" y="97716"/>
                </a:lnTo>
                <a:lnTo>
                  <a:pt x="3643337" y="142875"/>
                </a:lnTo>
                <a:lnTo>
                  <a:pt x="3643337" y="714375"/>
                </a:lnTo>
                <a:lnTo>
                  <a:pt x="3636050" y="759539"/>
                </a:lnTo>
                <a:lnTo>
                  <a:pt x="3615759" y="798763"/>
                </a:lnTo>
                <a:lnTo>
                  <a:pt x="3584825" y="829694"/>
                </a:lnTo>
                <a:lnTo>
                  <a:pt x="3545606" y="849978"/>
                </a:lnTo>
                <a:lnTo>
                  <a:pt x="3500462" y="857262"/>
                </a:lnTo>
                <a:lnTo>
                  <a:pt x="142874" y="857262"/>
                </a:lnTo>
                <a:lnTo>
                  <a:pt x="97716" y="849978"/>
                </a:lnTo>
                <a:lnTo>
                  <a:pt x="58495" y="829694"/>
                </a:lnTo>
                <a:lnTo>
                  <a:pt x="27567" y="798763"/>
                </a:lnTo>
                <a:lnTo>
                  <a:pt x="7284" y="759539"/>
                </a:lnTo>
                <a:lnTo>
                  <a:pt x="0" y="714375"/>
                </a:lnTo>
                <a:lnTo>
                  <a:pt x="0" y="142875"/>
                </a:lnTo>
                <a:close/>
              </a:path>
            </a:pathLst>
          </a:custGeom>
          <a:ln w="22224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1787092" y="5553276"/>
            <a:ext cx="3303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По</a:t>
            </a:r>
            <a:r>
              <a:rPr sz="1800" spc="-3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почте</a:t>
            </a:r>
            <a:r>
              <a:rPr sz="1800" spc="-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1800" spc="-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уведомлением</a:t>
            </a:r>
            <a:r>
              <a:rPr sz="1800" dirty="0">
                <a:solidFill>
                  <a:srgbClr val="0070C0"/>
                </a:solidFill>
                <a:latin typeface="Verdana"/>
                <a:cs typeface="Verdana"/>
              </a:rPr>
              <a:t> о</a:t>
            </a: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вручении</a:t>
            </a:r>
            <a:endParaRPr sz="18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1403450" y="2982999"/>
            <a:ext cx="2929255" cy="786130"/>
          </a:xfrm>
          <a:custGeom>
            <a:avLst/>
            <a:gdLst/>
            <a:ahLst/>
            <a:cxnLst/>
            <a:rect l="l" t="t" r="r" b="b"/>
            <a:pathLst>
              <a:path w="2929255" h="786129">
                <a:moveTo>
                  <a:pt x="0" y="131063"/>
                </a:moveTo>
                <a:lnTo>
                  <a:pt x="10291" y="80045"/>
                </a:lnTo>
                <a:lnTo>
                  <a:pt x="38358" y="38385"/>
                </a:lnTo>
                <a:lnTo>
                  <a:pt x="79986" y="10298"/>
                </a:lnTo>
                <a:lnTo>
                  <a:pt x="130962" y="0"/>
                </a:lnTo>
                <a:lnTo>
                  <a:pt x="2797962" y="0"/>
                </a:lnTo>
                <a:lnTo>
                  <a:pt x="2848907" y="10298"/>
                </a:lnTo>
                <a:lnTo>
                  <a:pt x="2890529" y="38385"/>
                </a:lnTo>
                <a:lnTo>
                  <a:pt x="2918602" y="80045"/>
                </a:lnTo>
                <a:lnTo>
                  <a:pt x="2928899" y="131063"/>
                </a:lnTo>
                <a:lnTo>
                  <a:pt x="2928899" y="654938"/>
                </a:lnTo>
                <a:lnTo>
                  <a:pt x="2918602" y="705883"/>
                </a:lnTo>
                <a:lnTo>
                  <a:pt x="2890529" y="747506"/>
                </a:lnTo>
                <a:lnTo>
                  <a:pt x="2848907" y="775579"/>
                </a:lnTo>
                <a:lnTo>
                  <a:pt x="2797962" y="785876"/>
                </a:lnTo>
                <a:lnTo>
                  <a:pt x="130962" y="785876"/>
                </a:lnTo>
                <a:lnTo>
                  <a:pt x="79986" y="775579"/>
                </a:lnTo>
                <a:lnTo>
                  <a:pt x="38358" y="747506"/>
                </a:lnTo>
                <a:lnTo>
                  <a:pt x="10291" y="705883"/>
                </a:lnTo>
                <a:lnTo>
                  <a:pt x="0" y="654938"/>
                </a:lnTo>
                <a:lnTo>
                  <a:pt x="0" y="131063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1803652" y="3023585"/>
            <a:ext cx="2098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Непосредственно</a:t>
            </a:r>
            <a:endParaRPr sz="180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через</a:t>
            </a:r>
            <a:r>
              <a:rPr sz="1800" spc="-6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Verdana"/>
                <a:cs typeface="Verdana"/>
              </a:rPr>
              <a:t>инспекцию</a:t>
            </a:r>
            <a:endParaRPr sz="18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5904102" y="5207531"/>
            <a:ext cx="5221098" cy="1268818"/>
          </a:xfrm>
          <a:custGeom>
            <a:avLst/>
            <a:gdLst/>
            <a:ahLst/>
            <a:cxnLst/>
            <a:rect l="l" t="t" r="r" b="b"/>
            <a:pathLst>
              <a:path w="3857625" h="857885">
                <a:moveTo>
                  <a:pt x="0" y="142887"/>
                </a:moveTo>
                <a:lnTo>
                  <a:pt x="7275" y="97727"/>
                </a:lnTo>
                <a:lnTo>
                  <a:pt x="27541" y="58504"/>
                </a:lnTo>
                <a:lnTo>
                  <a:pt x="58457" y="27571"/>
                </a:lnTo>
                <a:lnTo>
                  <a:pt x="97682" y="7285"/>
                </a:lnTo>
                <a:lnTo>
                  <a:pt x="142875" y="0"/>
                </a:lnTo>
                <a:lnTo>
                  <a:pt x="3714750" y="0"/>
                </a:lnTo>
                <a:lnTo>
                  <a:pt x="3759893" y="7285"/>
                </a:lnTo>
                <a:lnTo>
                  <a:pt x="3799112" y="27571"/>
                </a:lnTo>
                <a:lnTo>
                  <a:pt x="3830046" y="58504"/>
                </a:lnTo>
                <a:lnTo>
                  <a:pt x="3850337" y="97727"/>
                </a:lnTo>
                <a:lnTo>
                  <a:pt x="3857625" y="142887"/>
                </a:lnTo>
                <a:lnTo>
                  <a:pt x="3857625" y="714387"/>
                </a:lnTo>
                <a:lnTo>
                  <a:pt x="3850337" y="759552"/>
                </a:lnTo>
                <a:lnTo>
                  <a:pt x="3830046" y="798776"/>
                </a:lnTo>
                <a:lnTo>
                  <a:pt x="3799112" y="829707"/>
                </a:lnTo>
                <a:lnTo>
                  <a:pt x="3759893" y="849991"/>
                </a:lnTo>
                <a:lnTo>
                  <a:pt x="3714750" y="857275"/>
                </a:lnTo>
                <a:lnTo>
                  <a:pt x="142875" y="857275"/>
                </a:lnTo>
                <a:lnTo>
                  <a:pt x="97682" y="849991"/>
                </a:lnTo>
                <a:lnTo>
                  <a:pt x="58457" y="829707"/>
                </a:lnTo>
                <a:lnTo>
                  <a:pt x="27541" y="798776"/>
                </a:lnTo>
                <a:lnTo>
                  <a:pt x="7275" y="759552"/>
                </a:lnTo>
                <a:lnTo>
                  <a:pt x="0" y="714387"/>
                </a:lnTo>
                <a:lnTo>
                  <a:pt x="0" y="142887"/>
                </a:lnTo>
                <a:close/>
              </a:path>
            </a:pathLst>
          </a:custGeom>
          <a:ln w="22224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/>
          <p:nvPr/>
        </p:nvSpPr>
        <p:spPr>
          <a:xfrm>
            <a:off x="5885814" y="5232338"/>
            <a:ext cx="508698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0070C0"/>
                </a:solidFill>
                <a:latin typeface="Verdana"/>
                <a:cs typeface="Verdana"/>
              </a:rPr>
              <a:t>   </a:t>
            </a:r>
            <a:r>
              <a:rPr sz="1800" spc="-5" dirty="0" err="1" smtClean="0">
                <a:solidFill>
                  <a:srgbClr val="0070C0"/>
                </a:solidFill>
                <a:latin typeface="Verdana"/>
                <a:cs typeface="Verdana"/>
              </a:rPr>
              <a:t>Онлайн</a:t>
            </a:r>
            <a:r>
              <a:rPr lang="ru-RU" spc="-5" dirty="0">
                <a:solidFill>
                  <a:srgbClr val="0070C0"/>
                </a:solidFill>
                <a:latin typeface="Verdana"/>
                <a:cs typeface="Verdana"/>
              </a:rPr>
              <a:t>:</a:t>
            </a:r>
            <a:r>
              <a:rPr lang="ru-RU" sz="1800" spc="-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</a:p>
          <a:p>
            <a:pPr marL="285115" marR="5080" indent="-273050" algn="just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70C0"/>
                </a:solidFill>
                <a:latin typeface="Verdana"/>
                <a:cs typeface="Verdana"/>
              </a:rPr>
              <a:t>  </a:t>
            </a:r>
            <a:r>
              <a:rPr lang="ru-RU" sz="1800" spc="-5" dirty="0" smtClean="0">
                <a:solidFill>
                  <a:srgbClr val="0070C0"/>
                </a:solidFill>
                <a:latin typeface="Verdana"/>
                <a:cs typeface="Verdana"/>
              </a:rPr>
              <a:t>через личный кабинет, портал </a:t>
            </a:r>
            <a:r>
              <a:rPr lang="ru-RU" sz="1800" spc="-5" dirty="0" err="1" smtClean="0">
                <a:solidFill>
                  <a:srgbClr val="0070C0"/>
                </a:solidFill>
                <a:latin typeface="Verdana"/>
                <a:cs typeface="Verdana"/>
              </a:rPr>
              <a:t>госуслуг</a:t>
            </a:r>
            <a:r>
              <a:rPr lang="ru-RU" sz="1800" spc="-5" dirty="0" smtClean="0">
                <a:solidFill>
                  <a:srgbClr val="0070C0"/>
                </a:solidFill>
                <a:latin typeface="Verdana"/>
                <a:cs typeface="Verdana"/>
              </a:rPr>
              <a:t> либо </a:t>
            </a:r>
            <a:r>
              <a:rPr sz="1800" dirty="0" smtClean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5" dirty="0" err="1" smtClean="0">
                <a:solidFill>
                  <a:srgbClr val="0070C0"/>
                </a:solidFill>
                <a:latin typeface="Verdana"/>
                <a:cs typeface="Verdana"/>
              </a:rPr>
              <a:t>использованием</a:t>
            </a:r>
            <a:r>
              <a:rPr sz="1800" spc="-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62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spc="-5" dirty="0" err="1">
                <a:solidFill>
                  <a:srgbClr val="0070C0"/>
                </a:solidFill>
                <a:latin typeface="Verdana"/>
                <a:cs typeface="Verdana"/>
              </a:rPr>
              <a:t>электронной</a:t>
            </a:r>
            <a:r>
              <a:rPr sz="1800" spc="-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dirty="0" err="1" smtClean="0">
                <a:solidFill>
                  <a:srgbClr val="0070C0"/>
                </a:solidFill>
                <a:latin typeface="Verdana"/>
                <a:cs typeface="Verdana"/>
              </a:rPr>
              <a:t>подписи</a:t>
            </a:r>
            <a:r>
              <a:rPr lang="ru-RU" sz="1800" dirty="0" smtClean="0">
                <a:solidFill>
                  <a:srgbClr val="0070C0"/>
                </a:solidFill>
                <a:latin typeface="Verdana"/>
                <a:cs typeface="Verdana"/>
              </a:rPr>
              <a:t> по ТКС</a:t>
            </a:r>
            <a:endParaRPr sz="18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7" name="object 10"/>
          <p:cNvSpPr/>
          <p:nvPr/>
        </p:nvSpPr>
        <p:spPr>
          <a:xfrm>
            <a:off x="4327270" y="4054626"/>
            <a:ext cx="934085" cy="791845"/>
          </a:xfrm>
          <a:custGeom>
            <a:avLst/>
            <a:gdLst/>
            <a:ahLst/>
            <a:cxnLst/>
            <a:rect l="l" t="t" r="r" b="b"/>
            <a:pathLst>
              <a:path w="934085" h="791845">
                <a:moveTo>
                  <a:pt x="909838" y="20372"/>
                </a:moveTo>
                <a:lnTo>
                  <a:pt x="894163" y="23123"/>
                </a:lnTo>
                <a:lnTo>
                  <a:pt x="0" y="779780"/>
                </a:lnTo>
                <a:lnTo>
                  <a:pt x="10287" y="791844"/>
                </a:lnTo>
                <a:lnTo>
                  <a:pt x="904587" y="35195"/>
                </a:lnTo>
                <a:lnTo>
                  <a:pt x="909838" y="20372"/>
                </a:lnTo>
                <a:close/>
              </a:path>
              <a:path w="934085" h="791845">
                <a:moveTo>
                  <a:pt x="932390" y="4063"/>
                </a:moveTo>
                <a:lnTo>
                  <a:pt x="916685" y="4063"/>
                </a:lnTo>
                <a:lnTo>
                  <a:pt x="926972" y="16256"/>
                </a:lnTo>
                <a:lnTo>
                  <a:pt x="904587" y="35195"/>
                </a:lnTo>
                <a:lnTo>
                  <a:pt x="884935" y="90677"/>
                </a:lnTo>
                <a:lnTo>
                  <a:pt x="883411" y="94742"/>
                </a:lnTo>
                <a:lnTo>
                  <a:pt x="885570" y="99313"/>
                </a:lnTo>
                <a:lnTo>
                  <a:pt x="889761" y="100837"/>
                </a:lnTo>
                <a:lnTo>
                  <a:pt x="893826" y="102235"/>
                </a:lnTo>
                <a:lnTo>
                  <a:pt x="898397" y="100075"/>
                </a:lnTo>
                <a:lnTo>
                  <a:pt x="899794" y="96012"/>
                </a:lnTo>
                <a:lnTo>
                  <a:pt x="932390" y="4063"/>
                </a:lnTo>
                <a:close/>
              </a:path>
              <a:path w="934085" h="791845">
                <a:moveTo>
                  <a:pt x="919579" y="7493"/>
                </a:moveTo>
                <a:lnTo>
                  <a:pt x="914400" y="7493"/>
                </a:lnTo>
                <a:lnTo>
                  <a:pt x="923163" y="18033"/>
                </a:lnTo>
                <a:lnTo>
                  <a:pt x="909838" y="20372"/>
                </a:lnTo>
                <a:lnTo>
                  <a:pt x="904587" y="35195"/>
                </a:lnTo>
                <a:lnTo>
                  <a:pt x="926972" y="16256"/>
                </a:lnTo>
                <a:lnTo>
                  <a:pt x="919579" y="7493"/>
                </a:lnTo>
                <a:close/>
              </a:path>
              <a:path w="934085" h="791845">
                <a:moveTo>
                  <a:pt x="933831" y="0"/>
                </a:moveTo>
                <a:lnTo>
                  <a:pt x="829309" y="18414"/>
                </a:lnTo>
                <a:lnTo>
                  <a:pt x="826389" y="22479"/>
                </a:lnTo>
                <a:lnTo>
                  <a:pt x="827913" y="31114"/>
                </a:lnTo>
                <a:lnTo>
                  <a:pt x="831977" y="34036"/>
                </a:lnTo>
                <a:lnTo>
                  <a:pt x="894163" y="23123"/>
                </a:lnTo>
                <a:lnTo>
                  <a:pt x="916685" y="4063"/>
                </a:lnTo>
                <a:lnTo>
                  <a:pt x="932390" y="4063"/>
                </a:lnTo>
                <a:lnTo>
                  <a:pt x="933831" y="0"/>
                </a:lnTo>
                <a:close/>
              </a:path>
              <a:path w="934085" h="791845">
                <a:moveTo>
                  <a:pt x="916685" y="4063"/>
                </a:moveTo>
                <a:lnTo>
                  <a:pt x="894163" y="23123"/>
                </a:lnTo>
                <a:lnTo>
                  <a:pt x="909838" y="20372"/>
                </a:lnTo>
                <a:lnTo>
                  <a:pt x="914400" y="7493"/>
                </a:lnTo>
                <a:lnTo>
                  <a:pt x="919579" y="7493"/>
                </a:lnTo>
                <a:lnTo>
                  <a:pt x="916685" y="4063"/>
                </a:lnTo>
                <a:close/>
              </a:path>
              <a:path w="934085" h="791845">
                <a:moveTo>
                  <a:pt x="914400" y="7493"/>
                </a:moveTo>
                <a:lnTo>
                  <a:pt x="909838" y="20372"/>
                </a:lnTo>
                <a:lnTo>
                  <a:pt x="923163" y="18033"/>
                </a:lnTo>
                <a:lnTo>
                  <a:pt x="914400" y="749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6618349" y="3983124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22247" y="22247"/>
                </a:moveTo>
                <a:lnTo>
                  <a:pt x="26243" y="37419"/>
                </a:lnTo>
                <a:lnTo>
                  <a:pt x="637413" y="648588"/>
                </a:lnTo>
                <a:lnTo>
                  <a:pt x="648588" y="637413"/>
                </a:lnTo>
                <a:lnTo>
                  <a:pt x="37419" y="26243"/>
                </a:lnTo>
                <a:lnTo>
                  <a:pt x="22247" y="22247"/>
                </a:lnTo>
                <a:close/>
              </a:path>
              <a:path w="648970" h="648970">
                <a:moveTo>
                  <a:pt x="0" y="0"/>
                </a:moveTo>
                <a:lnTo>
                  <a:pt x="25942" y="98678"/>
                </a:lnTo>
                <a:lnTo>
                  <a:pt x="27050" y="102743"/>
                </a:lnTo>
                <a:lnTo>
                  <a:pt x="31368" y="105282"/>
                </a:lnTo>
                <a:lnTo>
                  <a:pt x="39877" y="102996"/>
                </a:lnTo>
                <a:lnTo>
                  <a:pt x="42417" y="98678"/>
                </a:lnTo>
                <a:lnTo>
                  <a:pt x="41275" y="94487"/>
                </a:lnTo>
                <a:lnTo>
                  <a:pt x="26243" y="37419"/>
                </a:lnTo>
                <a:lnTo>
                  <a:pt x="5587" y="16763"/>
                </a:lnTo>
                <a:lnTo>
                  <a:pt x="16763" y="5587"/>
                </a:lnTo>
                <a:lnTo>
                  <a:pt x="21256" y="5587"/>
                </a:lnTo>
                <a:lnTo>
                  <a:pt x="0" y="0"/>
                </a:lnTo>
                <a:close/>
              </a:path>
              <a:path w="648970" h="648970">
                <a:moveTo>
                  <a:pt x="21256" y="5587"/>
                </a:moveTo>
                <a:lnTo>
                  <a:pt x="16763" y="5587"/>
                </a:lnTo>
                <a:lnTo>
                  <a:pt x="37419" y="26243"/>
                </a:lnTo>
                <a:lnTo>
                  <a:pt x="98678" y="42418"/>
                </a:lnTo>
                <a:lnTo>
                  <a:pt x="102997" y="39877"/>
                </a:lnTo>
                <a:lnTo>
                  <a:pt x="104139" y="35687"/>
                </a:lnTo>
                <a:lnTo>
                  <a:pt x="105283" y="31368"/>
                </a:lnTo>
                <a:lnTo>
                  <a:pt x="102742" y="27050"/>
                </a:lnTo>
                <a:lnTo>
                  <a:pt x="21256" y="5587"/>
                </a:lnTo>
                <a:close/>
              </a:path>
              <a:path w="648970" h="648970">
                <a:moveTo>
                  <a:pt x="16763" y="5587"/>
                </a:moveTo>
                <a:lnTo>
                  <a:pt x="5587" y="16763"/>
                </a:lnTo>
                <a:lnTo>
                  <a:pt x="26243" y="37419"/>
                </a:lnTo>
                <a:lnTo>
                  <a:pt x="22247" y="22247"/>
                </a:lnTo>
                <a:lnTo>
                  <a:pt x="9143" y="18795"/>
                </a:lnTo>
                <a:lnTo>
                  <a:pt x="18796" y="9143"/>
                </a:lnTo>
                <a:lnTo>
                  <a:pt x="20320" y="9143"/>
                </a:lnTo>
                <a:lnTo>
                  <a:pt x="16763" y="5587"/>
                </a:lnTo>
                <a:close/>
              </a:path>
              <a:path w="648970" h="648970">
                <a:moveTo>
                  <a:pt x="20320" y="9143"/>
                </a:moveTo>
                <a:lnTo>
                  <a:pt x="18796" y="9143"/>
                </a:lnTo>
                <a:lnTo>
                  <a:pt x="22247" y="22247"/>
                </a:lnTo>
                <a:lnTo>
                  <a:pt x="37419" y="26243"/>
                </a:lnTo>
                <a:lnTo>
                  <a:pt x="20320" y="9143"/>
                </a:lnTo>
                <a:close/>
              </a:path>
              <a:path w="648970" h="648970">
                <a:moveTo>
                  <a:pt x="18796" y="9143"/>
                </a:moveTo>
                <a:lnTo>
                  <a:pt x="9143" y="18795"/>
                </a:lnTo>
                <a:lnTo>
                  <a:pt x="22247" y="22247"/>
                </a:lnTo>
                <a:lnTo>
                  <a:pt x="18796" y="914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2"/>
          <p:cNvGrpSpPr/>
          <p:nvPr/>
        </p:nvGrpSpPr>
        <p:grpSpPr>
          <a:xfrm>
            <a:off x="1763520" y="3997476"/>
            <a:ext cx="2138680" cy="1424940"/>
            <a:chOff x="502919" y="4229100"/>
            <a:chExt cx="2138680" cy="1424940"/>
          </a:xfrm>
        </p:grpSpPr>
        <p:pic>
          <p:nvPicPr>
            <p:cNvPr id="20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" y="4229100"/>
              <a:ext cx="2138172" cy="1424940"/>
            </a:xfrm>
            <a:prstGeom prst="rect">
              <a:avLst/>
            </a:prstGeom>
          </p:spPr>
        </p:pic>
        <p:pic>
          <p:nvPicPr>
            <p:cNvPr id="21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74" y="4286250"/>
              <a:ext cx="2000250" cy="1285875"/>
            </a:xfrm>
            <a:prstGeom prst="rect">
              <a:avLst/>
            </a:prstGeom>
          </p:spPr>
        </p:pic>
        <p:sp>
          <p:nvSpPr>
            <p:cNvPr id="22" name="object 15"/>
            <p:cNvSpPr/>
            <p:nvPr/>
          </p:nvSpPr>
          <p:spPr>
            <a:xfrm>
              <a:off x="563537" y="4278376"/>
              <a:ext cx="2016125" cy="1301750"/>
            </a:xfrm>
            <a:custGeom>
              <a:avLst/>
              <a:gdLst/>
              <a:ahLst/>
              <a:cxnLst/>
              <a:rect l="l" t="t" r="r" b="b"/>
              <a:pathLst>
                <a:path w="2016125" h="1301750">
                  <a:moveTo>
                    <a:pt x="0" y="1301750"/>
                  </a:moveTo>
                  <a:lnTo>
                    <a:pt x="2016125" y="1301750"/>
                  </a:lnTo>
                  <a:lnTo>
                    <a:pt x="2016125" y="0"/>
                  </a:lnTo>
                  <a:lnTo>
                    <a:pt x="0" y="0"/>
                  </a:lnTo>
                  <a:lnTo>
                    <a:pt x="0" y="1301750"/>
                  </a:lnTo>
                  <a:close/>
                </a:path>
              </a:pathLst>
            </a:custGeom>
            <a:ln w="15875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6"/>
          <p:cNvGrpSpPr/>
          <p:nvPr/>
        </p:nvGrpSpPr>
        <p:grpSpPr>
          <a:xfrm>
            <a:off x="7621777" y="1757119"/>
            <a:ext cx="2353055" cy="3450411"/>
            <a:chOff x="6361176" y="1988743"/>
            <a:chExt cx="2353055" cy="3450411"/>
          </a:xfrm>
        </p:grpSpPr>
        <p:pic>
          <p:nvPicPr>
            <p:cNvPr id="24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1176" y="3729227"/>
              <a:ext cx="2353055" cy="1709927"/>
            </a:xfrm>
            <a:prstGeom prst="rect">
              <a:avLst/>
            </a:prstGeom>
          </p:spPr>
        </p:pic>
        <p:pic>
          <p:nvPicPr>
            <p:cNvPr id="25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9375" y="3786250"/>
              <a:ext cx="2214626" cy="1571625"/>
            </a:xfrm>
            <a:prstGeom prst="rect">
              <a:avLst/>
            </a:prstGeom>
          </p:spPr>
        </p:pic>
        <p:sp>
          <p:nvSpPr>
            <p:cNvPr id="26" name="object 19"/>
            <p:cNvSpPr/>
            <p:nvPr/>
          </p:nvSpPr>
          <p:spPr>
            <a:xfrm>
              <a:off x="6421501" y="3778250"/>
              <a:ext cx="2230755" cy="1587500"/>
            </a:xfrm>
            <a:custGeom>
              <a:avLst/>
              <a:gdLst/>
              <a:ahLst/>
              <a:cxnLst/>
              <a:rect l="l" t="t" r="r" b="b"/>
              <a:pathLst>
                <a:path w="2230754" h="1587500">
                  <a:moveTo>
                    <a:pt x="0" y="1587500"/>
                  </a:moveTo>
                  <a:lnTo>
                    <a:pt x="2230501" y="1587500"/>
                  </a:lnTo>
                  <a:lnTo>
                    <a:pt x="2230501" y="0"/>
                  </a:lnTo>
                  <a:lnTo>
                    <a:pt x="0" y="0"/>
                  </a:lnTo>
                  <a:lnTo>
                    <a:pt x="0" y="1587500"/>
                  </a:lnTo>
                  <a:close/>
                </a:path>
              </a:pathLst>
            </a:custGeom>
            <a:ln w="15875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/>
            <p:cNvSpPr/>
            <p:nvPr/>
          </p:nvSpPr>
          <p:spPr>
            <a:xfrm>
              <a:off x="7020305" y="1988743"/>
              <a:ext cx="1480820" cy="940435"/>
            </a:xfrm>
            <a:custGeom>
              <a:avLst/>
              <a:gdLst/>
              <a:ahLst/>
              <a:cxnLst/>
              <a:rect l="l" t="t" r="r" b="b"/>
              <a:pathLst>
                <a:path w="1480820" h="940435">
                  <a:moveTo>
                    <a:pt x="0" y="940130"/>
                  </a:moveTo>
                  <a:lnTo>
                    <a:pt x="1480693" y="940130"/>
                  </a:lnTo>
                  <a:lnTo>
                    <a:pt x="1480693" y="0"/>
                  </a:lnTo>
                  <a:lnTo>
                    <a:pt x="0" y="0"/>
                  </a:lnTo>
                  <a:lnTo>
                    <a:pt x="0" y="940130"/>
                  </a:lnTo>
                  <a:close/>
                </a:path>
              </a:pathLst>
            </a:custGeom>
            <a:ln w="22225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2"/>
          <p:cNvGrpSpPr/>
          <p:nvPr/>
        </p:nvGrpSpPr>
        <p:grpSpPr>
          <a:xfrm>
            <a:off x="1763520" y="1211603"/>
            <a:ext cx="1853564" cy="1771014"/>
            <a:chOff x="502919" y="1443227"/>
            <a:chExt cx="1853564" cy="1771014"/>
          </a:xfrm>
        </p:grpSpPr>
        <p:pic>
          <p:nvPicPr>
            <p:cNvPr id="30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19" y="1443227"/>
              <a:ext cx="1853183" cy="1770888"/>
            </a:xfrm>
            <a:prstGeom prst="rect">
              <a:avLst/>
            </a:prstGeom>
          </p:spPr>
        </p:pic>
        <p:pic>
          <p:nvPicPr>
            <p:cNvPr id="31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474" y="1500123"/>
              <a:ext cx="1714500" cy="1631441"/>
            </a:xfrm>
            <a:prstGeom prst="rect">
              <a:avLst/>
            </a:prstGeom>
          </p:spPr>
        </p:pic>
        <p:sp>
          <p:nvSpPr>
            <p:cNvPr id="32" name="object 25"/>
            <p:cNvSpPr/>
            <p:nvPr/>
          </p:nvSpPr>
          <p:spPr>
            <a:xfrm>
              <a:off x="563537" y="1492249"/>
              <a:ext cx="1730375" cy="1647825"/>
            </a:xfrm>
            <a:custGeom>
              <a:avLst/>
              <a:gdLst/>
              <a:ahLst/>
              <a:cxnLst/>
              <a:rect l="l" t="t" r="r" b="b"/>
              <a:pathLst>
                <a:path w="1730375" h="1647825">
                  <a:moveTo>
                    <a:pt x="0" y="1647316"/>
                  </a:moveTo>
                  <a:lnTo>
                    <a:pt x="1730375" y="1647316"/>
                  </a:lnTo>
                  <a:lnTo>
                    <a:pt x="1730375" y="0"/>
                  </a:lnTo>
                  <a:lnTo>
                    <a:pt x="0" y="0"/>
                  </a:lnTo>
                  <a:lnTo>
                    <a:pt x="0" y="1647316"/>
                  </a:lnTo>
                  <a:close/>
                </a:path>
              </a:pathLst>
            </a:custGeom>
            <a:ln w="15874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6"/>
          <p:cNvSpPr txBox="1"/>
          <p:nvPr/>
        </p:nvSpPr>
        <p:spPr>
          <a:xfrm>
            <a:off x="8714866" y="2070378"/>
            <a:ext cx="61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ФЦ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6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7097" y="2697554"/>
            <a:ext cx="2500376" cy="1132679"/>
          </a:xfrm>
          <a:prstGeom prst="rect">
            <a:avLst/>
          </a:prstGeom>
        </p:spPr>
      </p:pic>
      <p:pic>
        <p:nvPicPr>
          <p:cNvPr id="37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8550" y="1751809"/>
            <a:ext cx="4497471" cy="879475"/>
          </a:xfrm>
          <a:prstGeom prst="rect">
            <a:avLst/>
          </a:prstGeom>
        </p:spPr>
      </p:pic>
      <p:sp>
        <p:nvSpPr>
          <p:cNvPr id="34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184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>
                <a:latin typeface="Trebuchet MS"/>
                <a:cs typeface="Trebuchet MS"/>
              </a:rPr>
              <a:t>5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Как узнать свой </a:t>
            </a:r>
            <a:r>
              <a:rPr lang="ru-RU" sz="2400" cap="all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инн</a:t>
            </a: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и получить подтверждающий его документ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385" y="1449690"/>
            <a:ext cx="2650592" cy="54987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67385" y="704542"/>
            <a:ext cx="4191000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Откройте сервис на сайте </a:t>
            </a:r>
            <a:r>
              <a:rPr lang="ru-RU" sz="1800" cap="all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фнс</a:t>
            </a: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России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348" y="2707024"/>
            <a:ext cx="5181600" cy="243840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35348" y="1965848"/>
            <a:ext cx="5850992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Заполните сведения и нажмите кнопку отправить запрос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4433122"/>
            <a:ext cx="1959972" cy="614367"/>
          </a:xfrm>
          <a:prstGeom prst="rect">
            <a:avLst/>
          </a:prstGeom>
        </p:spPr>
      </p:pic>
      <p:sp>
        <p:nvSpPr>
          <p:cNvPr id="21" name="object 2"/>
          <p:cNvSpPr/>
          <p:nvPr/>
        </p:nvSpPr>
        <p:spPr>
          <a:xfrm>
            <a:off x="3326489" y="5207085"/>
            <a:ext cx="3426747" cy="1417955"/>
          </a:xfrm>
          <a:custGeom>
            <a:avLst/>
            <a:gdLst/>
            <a:ahLst/>
            <a:cxnLst/>
            <a:rect l="l" t="t" r="r" b="b"/>
            <a:pathLst>
              <a:path w="4847590" h="1417954">
                <a:moveTo>
                  <a:pt x="4807610" y="0"/>
                </a:moveTo>
                <a:lnTo>
                  <a:pt x="39938" y="0"/>
                </a:lnTo>
                <a:lnTo>
                  <a:pt x="24392" y="3138"/>
                </a:lnTo>
                <a:lnTo>
                  <a:pt x="11697" y="11697"/>
                </a:lnTo>
                <a:lnTo>
                  <a:pt x="3138" y="24392"/>
                </a:lnTo>
                <a:lnTo>
                  <a:pt x="0" y="39938"/>
                </a:lnTo>
                <a:lnTo>
                  <a:pt x="0" y="1377882"/>
                </a:lnTo>
                <a:lnTo>
                  <a:pt x="3138" y="1393428"/>
                </a:lnTo>
                <a:lnTo>
                  <a:pt x="11697" y="1406123"/>
                </a:lnTo>
                <a:lnTo>
                  <a:pt x="24392" y="1414682"/>
                </a:lnTo>
                <a:lnTo>
                  <a:pt x="39938" y="1417820"/>
                </a:lnTo>
                <a:lnTo>
                  <a:pt x="4807610" y="1417820"/>
                </a:lnTo>
                <a:lnTo>
                  <a:pt x="4823156" y="1414682"/>
                </a:lnTo>
                <a:lnTo>
                  <a:pt x="4835851" y="1406123"/>
                </a:lnTo>
                <a:lnTo>
                  <a:pt x="4844410" y="1393428"/>
                </a:lnTo>
                <a:lnTo>
                  <a:pt x="4847549" y="1377882"/>
                </a:lnTo>
                <a:lnTo>
                  <a:pt x="4847549" y="39938"/>
                </a:lnTo>
                <a:lnTo>
                  <a:pt x="4844410" y="24392"/>
                </a:lnTo>
                <a:lnTo>
                  <a:pt x="4835851" y="11697"/>
                </a:lnTo>
                <a:lnTo>
                  <a:pt x="4823156" y="3138"/>
                </a:lnTo>
                <a:lnTo>
                  <a:pt x="4807610" y="0"/>
                </a:lnTo>
                <a:close/>
              </a:path>
            </a:pathLst>
          </a:custGeom>
          <a:solidFill>
            <a:srgbClr val="D4E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0914" y="5739267"/>
            <a:ext cx="1914448" cy="143779"/>
          </a:xfrm>
          <a:prstGeom prst="rect">
            <a:avLst/>
          </a:prstGeom>
        </p:spPr>
      </p:pic>
      <p:pic>
        <p:nvPicPr>
          <p:cNvPr id="23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6305" y="5321909"/>
            <a:ext cx="139785" cy="139785"/>
          </a:xfrm>
          <a:prstGeom prst="rect">
            <a:avLst/>
          </a:prstGeom>
        </p:spPr>
      </p:pic>
      <p:pic>
        <p:nvPicPr>
          <p:cNvPr id="24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3625" y="5370983"/>
            <a:ext cx="1658455" cy="102692"/>
          </a:xfrm>
          <a:prstGeom prst="rect">
            <a:avLst/>
          </a:prstGeom>
        </p:spPr>
      </p:pic>
      <p:pic>
        <p:nvPicPr>
          <p:cNvPr id="25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6397" y="5940957"/>
            <a:ext cx="2231569" cy="693933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891221" y="5473675"/>
            <a:ext cx="2362200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Нажмите кнопку </a:t>
            </a:r>
          </a:p>
          <a:p>
            <a:pPr algn="just"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получить выписку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7" name="object 34"/>
          <p:cNvGrpSpPr/>
          <p:nvPr/>
        </p:nvGrpSpPr>
        <p:grpSpPr>
          <a:xfrm>
            <a:off x="7772400" y="2343655"/>
            <a:ext cx="4018215" cy="4286502"/>
            <a:chOff x="823733" y="12685502"/>
            <a:chExt cx="4892675" cy="6904990"/>
          </a:xfrm>
        </p:grpSpPr>
        <p:pic>
          <p:nvPicPr>
            <p:cNvPr id="28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733" y="12685502"/>
              <a:ext cx="4892480" cy="6904387"/>
            </a:xfrm>
            <a:prstGeom prst="rect">
              <a:avLst/>
            </a:prstGeom>
          </p:spPr>
        </p:pic>
        <p:pic>
          <p:nvPicPr>
            <p:cNvPr id="29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703" y="12685502"/>
              <a:ext cx="4852541" cy="6864449"/>
            </a:xfrm>
            <a:prstGeom prst="rect">
              <a:avLst/>
            </a:prstGeom>
          </p:spPr>
        </p:pic>
        <p:sp>
          <p:nvSpPr>
            <p:cNvPr id="30" name="object 37"/>
            <p:cNvSpPr/>
            <p:nvPr/>
          </p:nvSpPr>
          <p:spPr>
            <a:xfrm>
              <a:off x="843703" y="12685502"/>
              <a:ext cx="4852670" cy="6864984"/>
            </a:xfrm>
            <a:custGeom>
              <a:avLst/>
              <a:gdLst/>
              <a:ahLst/>
              <a:cxnLst/>
              <a:rect l="l" t="t" r="r" b="b"/>
              <a:pathLst>
                <a:path w="4852670" h="6864984">
                  <a:moveTo>
                    <a:pt x="4992" y="39938"/>
                  </a:moveTo>
                  <a:lnTo>
                    <a:pt x="0" y="39938"/>
                  </a:lnTo>
                  <a:lnTo>
                    <a:pt x="0" y="6824510"/>
                  </a:lnTo>
                  <a:lnTo>
                    <a:pt x="3138" y="6840056"/>
                  </a:lnTo>
                  <a:lnTo>
                    <a:pt x="11697" y="6852751"/>
                  </a:lnTo>
                  <a:lnTo>
                    <a:pt x="24392" y="6861310"/>
                  </a:lnTo>
                  <a:lnTo>
                    <a:pt x="39938" y="6864449"/>
                  </a:lnTo>
                  <a:lnTo>
                    <a:pt x="39938" y="6859456"/>
                  </a:lnTo>
                  <a:lnTo>
                    <a:pt x="26335" y="6856710"/>
                  </a:lnTo>
                  <a:lnTo>
                    <a:pt x="15227" y="6849221"/>
                  </a:lnTo>
                  <a:lnTo>
                    <a:pt x="7738" y="6838112"/>
                  </a:lnTo>
                  <a:lnTo>
                    <a:pt x="4992" y="6824510"/>
                  </a:lnTo>
                  <a:lnTo>
                    <a:pt x="4992" y="39938"/>
                  </a:lnTo>
                  <a:close/>
                </a:path>
                <a:path w="4852670" h="6864984">
                  <a:moveTo>
                    <a:pt x="4812603" y="6859456"/>
                  </a:moveTo>
                  <a:lnTo>
                    <a:pt x="39938" y="6859456"/>
                  </a:lnTo>
                  <a:lnTo>
                    <a:pt x="39938" y="6864449"/>
                  </a:lnTo>
                  <a:lnTo>
                    <a:pt x="4812603" y="6864448"/>
                  </a:lnTo>
                  <a:lnTo>
                    <a:pt x="4812603" y="6859456"/>
                  </a:lnTo>
                  <a:close/>
                </a:path>
                <a:path w="4852670" h="6864984">
                  <a:moveTo>
                    <a:pt x="4812603" y="0"/>
                  </a:moveTo>
                  <a:lnTo>
                    <a:pt x="4812603" y="4991"/>
                  </a:lnTo>
                  <a:lnTo>
                    <a:pt x="4826205" y="7738"/>
                  </a:lnTo>
                  <a:lnTo>
                    <a:pt x="4837313" y="15227"/>
                  </a:lnTo>
                  <a:lnTo>
                    <a:pt x="4844803" y="26335"/>
                  </a:lnTo>
                  <a:lnTo>
                    <a:pt x="4847549" y="39938"/>
                  </a:lnTo>
                  <a:lnTo>
                    <a:pt x="4847549" y="6824510"/>
                  </a:lnTo>
                  <a:lnTo>
                    <a:pt x="4844803" y="6838112"/>
                  </a:lnTo>
                  <a:lnTo>
                    <a:pt x="4837313" y="6849221"/>
                  </a:lnTo>
                  <a:lnTo>
                    <a:pt x="4826205" y="6856710"/>
                  </a:lnTo>
                  <a:lnTo>
                    <a:pt x="4812603" y="6859456"/>
                  </a:lnTo>
                  <a:lnTo>
                    <a:pt x="4812603" y="6864448"/>
                  </a:lnTo>
                  <a:lnTo>
                    <a:pt x="4828148" y="6861310"/>
                  </a:lnTo>
                  <a:lnTo>
                    <a:pt x="4840843" y="6852751"/>
                  </a:lnTo>
                  <a:lnTo>
                    <a:pt x="4849402" y="6840056"/>
                  </a:lnTo>
                  <a:lnTo>
                    <a:pt x="4852541" y="6824510"/>
                  </a:lnTo>
                  <a:lnTo>
                    <a:pt x="4852541" y="39938"/>
                  </a:lnTo>
                  <a:lnTo>
                    <a:pt x="4849402" y="24392"/>
                  </a:lnTo>
                  <a:lnTo>
                    <a:pt x="4840843" y="11697"/>
                  </a:lnTo>
                  <a:lnTo>
                    <a:pt x="4828148" y="3138"/>
                  </a:lnTo>
                  <a:lnTo>
                    <a:pt x="4812603" y="0"/>
                  </a:lnTo>
                  <a:close/>
                </a:path>
                <a:path w="4852670" h="6864984">
                  <a:moveTo>
                    <a:pt x="39938" y="0"/>
                  </a:moveTo>
                  <a:lnTo>
                    <a:pt x="24392" y="3138"/>
                  </a:lnTo>
                  <a:lnTo>
                    <a:pt x="11697" y="11697"/>
                  </a:lnTo>
                  <a:lnTo>
                    <a:pt x="3138" y="24392"/>
                  </a:lnTo>
                  <a:lnTo>
                    <a:pt x="0" y="39938"/>
                  </a:lnTo>
                  <a:lnTo>
                    <a:pt x="4992" y="39938"/>
                  </a:lnTo>
                  <a:lnTo>
                    <a:pt x="7738" y="26335"/>
                  </a:lnTo>
                  <a:lnTo>
                    <a:pt x="15227" y="15227"/>
                  </a:lnTo>
                  <a:lnTo>
                    <a:pt x="26335" y="7738"/>
                  </a:lnTo>
                  <a:lnTo>
                    <a:pt x="39938" y="4991"/>
                  </a:lnTo>
                  <a:lnTo>
                    <a:pt x="39938" y="0"/>
                  </a:lnTo>
                  <a:close/>
                </a:path>
                <a:path w="4852670" h="6864984">
                  <a:moveTo>
                    <a:pt x="4812602" y="0"/>
                  </a:moveTo>
                  <a:lnTo>
                    <a:pt x="39938" y="0"/>
                  </a:lnTo>
                  <a:lnTo>
                    <a:pt x="39938" y="4991"/>
                  </a:lnTo>
                  <a:lnTo>
                    <a:pt x="4812603" y="4991"/>
                  </a:lnTo>
                  <a:lnTo>
                    <a:pt x="4812602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"/>
          <p:cNvSpPr/>
          <p:nvPr/>
        </p:nvSpPr>
        <p:spPr>
          <a:xfrm>
            <a:off x="7344410" y="1392890"/>
            <a:ext cx="4847590" cy="779145"/>
          </a:xfrm>
          <a:custGeom>
            <a:avLst/>
            <a:gdLst/>
            <a:ahLst/>
            <a:cxnLst/>
            <a:rect l="l" t="t" r="r" b="b"/>
            <a:pathLst>
              <a:path w="4847590" h="779145">
                <a:moveTo>
                  <a:pt x="4807610" y="0"/>
                </a:moveTo>
                <a:lnTo>
                  <a:pt x="39938" y="0"/>
                </a:lnTo>
                <a:lnTo>
                  <a:pt x="24392" y="3138"/>
                </a:lnTo>
                <a:lnTo>
                  <a:pt x="11697" y="11697"/>
                </a:lnTo>
                <a:lnTo>
                  <a:pt x="3138" y="24392"/>
                </a:lnTo>
                <a:lnTo>
                  <a:pt x="0" y="39938"/>
                </a:lnTo>
                <a:lnTo>
                  <a:pt x="0" y="738864"/>
                </a:lnTo>
                <a:lnTo>
                  <a:pt x="3138" y="754410"/>
                </a:lnTo>
                <a:lnTo>
                  <a:pt x="11697" y="767105"/>
                </a:lnTo>
                <a:lnTo>
                  <a:pt x="24392" y="775664"/>
                </a:lnTo>
                <a:lnTo>
                  <a:pt x="39938" y="778802"/>
                </a:lnTo>
                <a:lnTo>
                  <a:pt x="4807610" y="778802"/>
                </a:lnTo>
                <a:lnTo>
                  <a:pt x="4823156" y="775664"/>
                </a:lnTo>
                <a:lnTo>
                  <a:pt x="4835851" y="767105"/>
                </a:lnTo>
                <a:lnTo>
                  <a:pt x="4844410" y="754410"/>
                </a:lnTo>
                <a:lnTo>
                  <a:pt x="4847549" y="738864"/>
                </a:lnTo>
                <a:lnTo>
                  <a:pt x="4847549" y="39938"/>
                </a:lnTo>
                <a:lnTo>
                  <a:pt x="4844410" y="24392"/>
                </a:lnTo>
                <a:lnTo>
                  <a:pt x="4835851" y="11697"/>
                </a:lnTo>
                <a:lnTo>
                  <a:pt x="4823156" y="3138"/>
                </a:lnTo>
                <a:lnTo>
                  <a:pt x="4807610" y="0"/>
                </a:lnTo>
                <a:close/>
              </a:path>
            </a:pathLst>
          </a:custGeom>
          <a:solidFill>
            <a:srgbClr val="F6B33A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65609" y="1541163"/>
            <a:ext cx="3716936" cy="468779"/>
          </a:xfrm>
          <a:prstGeom prst="rect">
            <a:avLst/>
          </a:prstGeom>
        </p:spPr>
      </p:pic>
      <p:pic>
        <p:nvPicPr>
          <p:cNvPr id="34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34192" y="1707407"/>
            <a:ext cx="169577" cy="148498"/>
          </a:xfrm>
          <a:prstGeom prst="rect">
            <a:avLst/>
          </a:prstGeom>
        </p:spPr>
      </p:pic>
      <p:sp>
        <p:nvSpPr>
          <p:cNvPr id="40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50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401" y="845658"/>
            <a:ext cx="782003" cy="796936"/>
          </a:xfrm>
          <a:prstGeom prst="rect">
            <a:avLst/>
          </a:prstGeom>
        </p:spPr>
      </p:pic>
      <p:sp>
        <p:nvSpPr>
          <p:cNvPr id="51" name="object 25"/>
          <p:cNvSpPr/>
          <p:nvPr/>
        </p:nvSpPr>
        <p:spPr>
          <a:xfrm>
            <a:off x="90538" y="919321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5244" y="1063398"/>
            <a:ext cx="261413" cy="354288"/>
          </a:xfrm>
          <a:prstGeom prst="rect">
            <a:avLst/>
          </a:prstGeom>
        </p:spPr>
      </p:pic>
      <p:pic>
        <p:nvPicPr>
          <p:cNvPr id="5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588" y="2083650"/>
            <a:ext cx="782003" cy="796936"/>
          </a:xfrm>
          <a:prstGeom prst="rect">
            <a:avLst/>
          </a:prstGeom>
        </p:spPr>
      </p:pic>
      <p:sp>
        <p:nvSpPr>
          <p:cNvPr id="55" name="object 25"/>
          <p:cNvSpPr/>
          <p:nvPr/>
        </p:nvSpPr>
        <p:spPr>
          <a:xfrm>
            <a:off x="99725" y="2157313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7768" y="2249114"/>
            <a:ext cx="312432" cy="437598"/>
          </a:xfrm>
          <a:prstGeom prst="rect">
            <a:avLst/>
          </a:prstGeom>
        </p:spPr>
      </p:pic>
      <p:pic>
        <p:nvPicPr>
          <p:cNvPr id="57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504" y="5547978"/>
            <a:ext cx="782003" cy="796936"/>
          </a:xfrm>
          <a:prstGeom prst="rect">
            <a:avLst/>
          </a:prstGeom>
        </p:spPr>
      </p:pic>
      <p:sp>
        <p:nvSpPr>
          <p:cNvPr id="58" name="object 25"/>
          <p:cNvSpPr/>
          <p:nvPr/>
        </p:nvSpPr>
        <p:spPr>
          <a:xfrm>
            <a:off x="117641" y="5621641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4760" y="5749976"/>
            <a:ext cx="363489" cy="392940"/>
          </a:xfrm>
          <a:prstGeom prst="rect">
            <a:avLst/>
          </a:prstGeom>
        </p:spPr>
      </p:pic>
      <p:pic>
        <p:nvPicPr>
          <p:cNvPr id="60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38368" y="2314970"/>
            <a:ext cx="782003" cy="796936"/>
          </a:xfrm>
          <a:prstGeom prst="rect">
            <a:avLst/>
          </a:prstGeom>
        </p:spPr>
      </p:pic>
      <p:sp>
        <p:nvSpPr>
          <p:cNvPr id="61" name="object 25"/>
          <p:cNvSpPr/>
          <p:nvPr/>
        </p:nvSpPr>
        <p:spPr>
          <a:xfrm>
            <a:off x="6910505" y="2388633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7068149" y="2550620"/>
            <a:ext cx="391025" cy="342274"/>
          </a:xfrm>
          <a:custGeom>
            <a:avLst/>
            <a:gdLst/>
            <a:ahLst/>
            <a:cxnLst/>
            <a:rect l="l" t="t" r="r" b="b"/>
            <a:pathLst>
              <a:path w="264795" h="144779">
                <a:moveTo>
                  <a:pt x="9989" y="63328"/>
                </a:moveTo>
                <a:lnTo>
                  <a:pt x="6488" y="63328"/>
                </a:lnTo>
                <a:lnTo>
                  <a:pt x="4242" y="64282"/>
                </a:lnTo>
                <a:lnTo>
                  <a:pt x="930" y="67679"/>
                </a:lnTo>
                <a:lnTo>
                  <a:pt x="0" y="69983"/>
                </a:lnTo>
                <a:lnTo>
                  <a:pt x="0" y="74788"/>
                </a:lnTo>
                <a:lnTo>
                  <a:pt x="65138" y="142962"/>
                </a:lnTo>
                <a:lnTo>
                  <a:pt x="69403" y="144777"/>
                </a:lnTo>
                <a:lnTo>
                  <a:pt x="71723" y="144777"/>
                </a:lnTo>
                <a:lnTo>
                  <a:pt x="72872" y="144542"/>
                </a:lnTo>
                <a:lnTo>
                  <a:pt x="75014" y="143630"/>
                </a:lnTo>
                <a:lnTo>
                  <a:pt x="75988" y="142962"/>
                </a:lnTo>
                <a:lnTo>
                  <a:pt x="95523" y="122922"/>
                </a:lnTo>
                <a:lnTo>
                  <a:pt x="70563" y="122922"/>
                </a:lnTo>
                <a:lnTo>
                  <a:pt x="14254" y="65140"/>
                </a:lnTo>
                <a:lnTo>
                  <a:pt x="13280" y="64472"/>
                </a:lnTo>
                <a:lnTo>
                  <a:pt x="11138" y="63562"/>
                </a:lnTo>
                <a:lnTo>
                  <a:pt x="9989" y="63328"/>
                </a:lnTo>
                <a:close/>
              </a:path>
              <a:path w="264795" h="144779">
                <a:moveTo>
                  <a:pt x="122719" y="113097"/>
                </a:moveTo>
                <a:lnTo>
                  <a:pt x="131136" y="144777"/>
                </a:lnTo>
                <a:lnTo>
                  <a:pt x="133456" y="144777"/>
                </a:lnTo>
                <a:lnTo>
                  <a:pt x="134605" y="144542"/>
                </a:lnTo>
                <a:lnTo>
                  <a:pt x="136748" y="143630"/>
                </a:lnTo>
                <a:lnTo>
                  <a:pt x="137721" y="142962"/>
                </a:lnTo>
                <a:lnTo>
                  <a:pt x="157256" y="122922"/>
                </a:lnTo>
                <a:lnTo>
                  <a:pt x="132296" y="122922"/>
                </a:lnTo>
                <a:lnTo>
                  <a:pt x="122719" y="113097"/>
                </a:lnTo>
                <a:close/>
              </a:path>
              <a:path w="264795" h="144779">
                <a:moveTo>
                  <a:pt x="195189" y="0"/>
                </a:moveTo>
                <a:lnTo>
                  <a:pt x="192870" y="0"/>
                </a:lnTo>
                <a:lnTo>
                  <a:pt x="191722" y="234"/>
                </a:lnTo>
                <a:lnTo>
                  <a:pt x="189579" y="1144"/>
                </a:lnTo>
                <a:lnTo>
                  <a:pt x="188605" y="1811"/>
                </a:lnTo>
                <a:lnTo>
                  <a:pt x="70563" y="122922"/>
                </a:lnTo>
                <a:lnTo>
                  <a:pt x="95523" y="122922"/>
                </a:lnTo>
                <a:lnTo>
                  <a:pt x="201093" y="14622"/>
                </a:lnTo>
                <a:lnTo>
                  <a:pt x="201744" y="13623"/>
                </a:lnTo>
                <a:lnTo>
                  <a:pt x="202631" y="11425"/>
                </a:lnTo>
                <a:lnTo>
                  <a:pt x="202860" y="10247"/>
                </a:lnTo>
                <a:lnTo>
                  <a:pt x="202860" y="7868"/>
                </a:lnTo>
                <a:lnTo>
                  <a:pt x="195189" y="0"/>
                </a:lnTo>
                <a:close/>
              </a:path>
              <a:path w="264795" h="144779">
                <a:moveTo>
                  <a:pt x="258105" y="0"/>
                </a:moveTo>
                <a:lnTo>
                  <a:pt x="253421" y="0"/>
                </a:lnTo>
                <a:lnTo>
                  <a:pt x="251175" y="954"/>
                </a:lnTo>
                <a:lnTo>
                  <a:pt x="132296" y="122922"/>
                </a:lnTo>
                <a:lnTo>
                  <a:pt x="157256" y="122922"/>
                </a:lnTo>
                <a:lnTo>
                  <a:pt x="263663" y="13764"/>
                </a:lnTo>
                <a:lnTo>
                  <a:pt x="264593" y="11460"/>
                </a:lnTo>
                <a:lnTo>
                  <a:pt x="264593" y="6655"/>
                </a:lnTo>
                <a:lnTo>
                  <a:pt x="263663" y="4351"/>
                </a:lnTo>
                <a:lnTo>
                  <a:pt x="260351" y="954"/>
                </a:lnTo>
                <a:lnTo>
                  <a:pt x="25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7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774191"/>
            <a:ext cx="6400800" cy="60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>
                <a:latin typeface="Trebuchet MS"/>
                <a:cs typeface="Trebuchet MS"/>
              </a:rPr>
              <a:t>6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Сервис государственной онлайн регистрации бизнеса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77" y="868359"/>
            <a:ext cx="5383148" cy="16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76" y="2582066"/>
            <a:ext cx="34829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9" y="2590559"/>
            <a:ext cx="3224212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8333"/>
            <a:ext cx="5791201" cy="60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17677" y="1660598"/>
            <a:ext cx="5140465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Авторизоваться с помощью </a:t>
            </a:r>
          </a:p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кнопки 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800632" y="3057666"/>
            <a:ext cx="1181100" cy="6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82292">
              <a:defRPr/>
            </a:pPr>
            <a:r>
              <a:rPr lang="ru-RU" sz="16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Нажмите</a:t>
            </a:r>
            <a:endParaRPr lang="ru-RU" sz="16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C:\Users\2\Desktop\Снимок экрана 2023-08-22 17535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9" y="1069754"/>
            <a:ext cx="2757680" cy="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48" y="2101573"/>
            <a:ext cx="708025" cy="3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4" y="3546321"/>
            <a:ext cx="1225615" cy="3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" y="4115400"/>
            <a:ext cx="4327400" cy="262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17" y="4263198"/>
            <a:ext cx="2660789" cy="11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185860" y="3269206"/>
            <a:ext cx="3605341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выберите нужный вид регистрационных действий заполните анкету заявления и направьте в регистрирующий орган</a:t>
            </a:r>
            <a:endParaRPr lang="ru-RU" sz="1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" y="2806553"/>
            <a:ext cx="552069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4" y="2505722"/>
            <a:ext cx="1812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43034"/>
            <a:ext cx="333851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6781800" y="5077816"/>
            <a:ext cx="5230747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Получить результат оказанной услуги в сервисе и на указанный в заявлении адрес э/п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767385" y="4060353"/>
            <a:ext cx="4414215" cy="1578447"/>
          </a:xfrm>
          <a:prstGeom prst="bentConnector3">
            <a:avLst>
              <a:gd name="adj1" fmla="val 292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67385" y="704542"/>
            <a:ext cx="4191000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Откройте сервис на сайте </a:t>
            </a:r>
            <a:r>
              <a:rPr lang="ru-RU" sz="1800" cap="all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фнс</a:t>
            </a:r>
            <a:r>
              <a:rPr lang="ru-RU" sz="18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России</a:t>
            </a:r>
            <a:endParaRPr lang="ru-RU" sz="18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35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-14619" y="790417"/>
            <a:ext cx="782003" cy="796936"/>
          </a:xfrm>
          <a:prstGeom prst="rect">
            <a:avLst/>
          </a:prstGeom>
        </p:spPr>
      </p:pic>
      <p:sp>
        <p:nvSpPr>
          <p:cNvPr id="44" name="object 25"/>
          <p:cNvSpPr/>
          <p:nvPr/>
        </p:nvSpPr>
        <p:spPr>
          <a:xfrm>
            <a:off x="57518" y="864080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2224" y="1008157"/>
            <a:ext cx="261413" cy="354288"/>
          </a:xfrm>
          <a:prstGeom prst="rect">
            <a:avLst/>
          </a:prstGeom>
        </p:spPr>
      </p:pic>
      <p:pic>
        <p:nvPicPr>
          <p:cNvPr id="46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728095"/>
            <a:ext cx="782003" cy="796936"/>
          </a:xfrm>
          <a:prstGeom prst="rect">
            <a:avLst/>
          </a:prstGeom>
        </p:spPr>
      </p:pic>
      <p:sp>
        <p:nvSpPr>
          <p:cNvPr id="47" name="object 25"/>
          <p:cNvSpPr/>
          <p:nvPr/>
        </p:nvSpPr>
        <p:spPr>
          <a:xfrm>
            <a:off x="72137" y="1801758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0180" y="1893559"/>
            <a:ext cx="312432" cy="437598"/>
          </a:xfrm>
          <a:prstGeom prst="rect">
            <a:avLst/>
          </a:prstGeom>
        </p:spPr>
      </p:pic>
      <p:pic>
        <p:nvPicPr>
          <p:cNvPr id="49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14" y="3221522"/>
            <a:ext cx="782003" cy="796936"/>
          </a:xfrm>
          <a:prstGeom prst="rect">
            <a:avLst/>
          </a:prstGeom>
        </p:spPr>
      </p:pic>
      <p:sp>
        <p:nvSpPr>
          <p:cNvPr id="52" name="object 25"/>
          <p:cNvSpPr/>
          <p:nvPr/>
        </p:nvSpPr>
        <p:spPr>
          <a:xfrm>
            <a:off x="81451" y="3295185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8570" y="3423520"/>
            <a:ext cx="363489" cy="392940"/>
          </a:xfrm>
          <a:prstGeom prst="rect">
            <a:avLst/>
          </a:prstGeom>
        </p:spPr>
      </p:pic>
      <p:pic>
        <p:nvPicPr>
          <p:cNvPr id="55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31991" y="5086669"/>
            <a:ext cx="782003" cy="796936"/>
          </a:xfrm>
          <a:prstGeom prst="rect">
            <a:avLst/>
          </a:prstGeom>
        </p:spPr>
      </p:pic>
      <p:sp>
        <p:nvSpPr>
          <p:cNvPr id="56" name="object 25"/>
          <p:cNvSpPr/>
          <p:nvPr/>
        </p:nvSpPr>
        <p:spPr>
          <a:xfrm>
            <a:off x="6004128" y="5160332"/>
            <a:ext cx="637730" cy="650369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/>
          <p:cNvSpPr/>
          <p:nvPr/>
        </p:nvSpPr>
        <p:spPr>
          <a:xfrm>
            <a:off x="6161772" y="5322319"/>
            <a:ext cx="391025" cy="342274"/>
          </a:xfrm>
          <a:custGeom>
            <a:avLst/>
            <a:gdLst/>
            <a:ahLst/>
            <a:cxnLst/>
            <a:rect l="l" t="t" r="r" b="b"/>
            <a:pathLst>
              <a:path w="264795" h="144779">
                <a:moveTo>
                  <a:pt x="9989" y="63328"/>
                </a:moveTo>
                <a:lnTo>
                  <a:pt x="6488" y="63328"/>
                </a:lnTo>
                <a:lnTo>
                  <a:pt x="4242" y="64282"/>
                </a:lnTo>
                <a:lnTo>
                  <a:pt x="930" y="67679"/>
                </a:lnTo>
                <a:lnTo>
                  <a:pt x="0" y="69983"/>
                </a:lnTo>
                <a:lnTo>
                  <a:pt x="0" y="74788"/>
                </a:lnTo>
                <a:lnTo>
                  <a:pt x="65138" y="142962"/>
                </a:lnTo>
                <a:lnTo>
                  <a:pt x="69403" y="144777"/>
                </a:lnTo>
                <a:lnTo>
                  <a:pt x="71723" y="144777"/>
                </a:lnTo>
                <a:lnTo>
                  <a:pt x="72872" y="144542"/>
                </a:lnTo>
                <a:lnTo>
                  <a:pt x="75014" y="143630"/>
                </a:lnTo>
                <a:lnTo>
                  <a:pt x="75988" y="142962"/>
                </a:lnTo>
                <a:lnTo>
                  <a:pt x="95523" y="122922"/>
                </a:lnTo>
                <a:lnTo>
                  <a:pt x="70563" y="122922"/>
                </a:lnTo>
                <a:lnTo>
                  <a:pt x="14254" y="65140"/>
                </a:lnTo>
                <a:lnTo>
                  <a:pt x="13280" y="64472"/>
                </a:lnTo>
                <a:lnTo>
                  <a:pt x="11138" y="63562"/>
                </a:lnTo>
                <a:lnTo>
                  <a:pt x="9989" y="63328"/>
                </a:lnTo>
                <a:close/>
              </a:path>
              <a:path w="264795" h="144779">
                <a:moveTo>
                  <a:pt x="122719" y="113097"/>
                </a:moveTo>
                <a:lnTo>
                  <a:pt x="131136" y="144777"/>
                </a:lnTo>
                <a:lnTo>
                  <a:pt x="133456" y="144777"/>
                </a:lnTo>
                <a:lnTo>
                  <a:pt x="134605" y="144542"/>
                </a:lnTo>
                <a:lnTo>
                  <a:pt x="136748" y="143630"/>
                </a:lnTo>
                <a:lnTo>
                  <a:pt x="137721" y="142962"/>
                </a:lnTo>
                <a:lnTo>
                  <a:pt x="157256" y="122922"/>
                </a:lnTo>
                <a:lnTo>
                  <a:pt x="132296" y="122922"/>
                </a:lnTo>
                <a:lnTo>
                  <a:pt x="122719" y="113097"/>
                </a:lnTo>
                <a:close/>
              </a:path>
              <a:path w="264795" h="144779">
                <a:moveTo>
                  <a:pt x="195189" y="0"/>
                </a:moveTo>
                <a:lnTo>
                  <a:pt x="192870" y="0"/>
                </a:lnTo>
                <a:lnTo>
                  <a:pt x="191722" y="234"/>
                </a:lnTo>
                <a:lnTo>
                  <a:pt x="189579" y="1144"/>
                </a:lnTo>
                <a:lnTo>
                  <a:pt x="188605" y="1811"/>
                </a:lnTo>
                <a:lnTo>
                  <a:pt x="70563" y="122922"/>
                </a:lnTo>
                <a:lnTo>
                  <a:pt x="95523" y="122922"/>
                </a:lnTo>
                <a:lnTo>
                  <a:pt x="201093" y="14622"/>
                </a:lnTo>
                <a:lnTo>
                  <a:pt x="201744" y="13623"/>
                </a:lnTo>
                <a:lnTo>
                  <a:pt x="202631" y="11425"/>
                </a:lnTo>
                <a:lnTo>
                  <a:pt x="202860" y="10247"/>
                </a:lnTo>
                <a:lnTo>
                  <a:pt x="202860" y="7868"/>
                </a:lnTo>
                <a:lnTo>
                  <a:pt x="195189" y="0"/>
                </a:lnTo>
                <a:close/>
              </a:path>
              <a:path w="264795" h="144779">
                <a:moveTo>
                  <a:pt x="258105" y="0"/>
                </a:moveTo>
                <a:lnTo>
                  <a:pt x="253421" y="0"/>
                </a:lnTo>
                <a:lnTo>
                  <a:pt x="251175" y="954"/>
                </a:lnTo>
                <a:lnTo>
                  <a:pt x="132296" y="122922"/>
                </a:lnTo>
                <a:lnTo>
                  <a:pt x="157256" y="122922"/>
                </a:lnTo>
                <a:lnTo>
                  <a:pt x="263663" y="13764"/>
                </a:lnTo>
                <a:lnTo>
                  <a:pt x="264593" y="11460"/>
                </a:lnTo>
                <a:lnTo>
                  <a:pt x="264593" y="6655"/>
                </a:lnTo>
                <a:lnTo>
                  <a:pt x="263663" y="4351"/>
                </a:lnTo>
                <a:lnTo>
                  <a:pt x="260351" y="954"/>
                </a:lnTo>
                <a:lnTo>
                  <a:pt x="25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>
                <a:latin typeface="Trebuchet MS"/>
                <a:cs typeface="Trebuchet MS"/>
              </a:rPr>
              <a:t>7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Сервис «прозрачный бизнес»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0" name="object 4"/>
          <p:cNvGrpSpPr/>
          <p:nvPr/>
        </p:nvGrpSpPr>
        <p:grpSpPr>
          <a:xfrm>
            <a:off x="-1" y="-28958"/>
            <a:ext cx="12192001" cy="6857998"/>
            <a:chOff x="0" y="0"/>
            <a:chExt cx="12192001" cy="6857998"/>
          </a:xfrm>
        </p:grpSpPr>
        <p:pic>
          <p:nvPicPr>
            <p:cNvPr id="4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820" cy="774191"/>
            </a:xfrm>
            <a:prstGeom prst="rect">
              <a:avLst/>
            </a:prstGeom>
          </p:spPr>
        </p:pic>
        <p:pic>
          <p:nvPicPr>
            <p:cNvPr id="4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1" y="880445"/>
              <a:ext cx="7086600" cy="3450063"/>
            </a:xfrm>
            <a:prstGeom prst="rect">
              <a:avLst/>
            </a:prstGeom>
          </p:spPr>
        </p:pic>
        <p:pic>
          <p:nvPicPr>
            <p:cNvPr id="4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5675"/>
              <a:ext cx="1746504" cy="2071116"/>
            </a:xfrm>
            <a:prstGeom prst="rect">
              <a:avLst/>
            </a:prstGeom>
          </p:spPr>
        </p:pic>
        <p:pic>
          <p:nvPicPr>
            <p:cNvPr id="4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1022603"/>
              <a:ext cx="935736" cy="937260"/>
            </a:xfrm>
            <a:prstGeom prst="rect">
              <a:avLst/>
            </a:prstGeom>
          </p:spPr>
        </p:pic>
        <p:sp>
          <p:nvSpPr>
            <p:cNvPr id="49" name="object 10"/>
            <p:cNvSpPr/>
            <p:nvPr/>
          </p:nvSpPr>
          <p:spPr>
            <a:xfrm>
              <a:off x="348995" y="1127760"/>
              <a:ext cx="725805" cy="727075"/>
            </a:xfrm>
            <a:custGeom>
              <a:avLst/>
              <a:gdLst/>
              <a:ahLst/>
              <a:cxnLst/>
              <a:rect l="l" t="t" r="r" b="b"/>
              <a:pathLst>
                <a:path w="725805" h="727075">
                  <a:moveTo>
                    <a:pt x="362712" y="0"/>
                  </a:moveTo>
                  <a:lnTo>
                    <a:pt x="313494" y="3317"/>
                  </a:lnTo>
                  <a:lnTo>
                    <a:pt x="266289" y="12980"/>
                  </a:lnTo>
                  <a:lnTo>
                    <a:pt x="221529" y="28557"/>
                  </a:lnTo>
                  <a:lnTo>
                    <a:pt x="179645" y="49614"/>
                  </a:lnTo>
                  <a:lnTo>
                    <a:pt x="141070" y="75720"/>
                  </a:lnTo>
                  <a:lnTo>
                    <a:pt x="106237" y="106441"/>
                  </a:lnTo>
                  <a:lnTo>
                    <a:pt x="75576" y="141346"/>
                  </a:lnTo>
                  <a:lnTo>
                    <a:pt x="49521" y="180001"/>
                  </a:lnTo>
                  <a:lnTo>
                    <a:pt x="28504" y="221974"/>
                  </a:lnTo>
                  <a:lnTo>
                    <a:pt x="12956" y="266832"/>
                  </a:lnTo>
                  <a:lnTo>
                    <a:pt x="3311" y="314143"/>
                  </a:lnTo>
                  <a:lnTo>
                    <a:pt x="0" y="363474"/>
                  </a:lnTo>
                  <a:lnTo>
                    <a:pt x="3311" y="412804"/>
                  </a:lnTo>
                  <a:lnTo>
                    <a:pt x="12956" y="460115"/>
                  </a:lnTo>
                  <a:lnTo>
                    <a:pt x="28504" y="504973"/>
                  </a:lnTo>
                  <a:lnTo>
                    <a:pt x="49521" y="546946"/>
                  </a:lnTo>
                  <a:lnTo>
                    <a:pt x="75576" y="585601"/>
                  </a:lnTo>
                  <a:lnTo>
                    <a:pt x="106237" y="620506"/>
                  </a:lnTo>
                  <a:lnTo>
                    <a:pt x="141070" y="651227"/>
                  </a:lnTo>
                  <a:lnTo>
                    <a:pt x="179645" y="677333"/>
                  </a:lnTo>
                  <a:lnTo>
                    <a:pt x="221529" y="698390"/>
                  </a:lnTo>
                  <a:lnTo>
                    <a:pt x="266289" y="713967"/>
                  </a:lnTo>
                  <a:lnTo>
                    <a:pt x="313494" y="723630"/>
                  </a:lnTo>
                  <a:lnTo>
                    <a:pt x="362712" y="726948"/>
                  </a:lnTo>
                  <a:lnTo>
                    <a:pt x="411929" y="723630"/>
                  </a:lnTo>
                  <a:lnTo>
                    <a:pt x="459134" y="713967"/>
                  </a:lnTo>
                  <a:lnTo>
                    <a:pt x="503894" y="698390"/>
                  </a:lnTo>
                  <a:lnTo>
                    <a:pt x="545778" y="677333"/>
                  </a:lnTo>
                  <a:lnTo>
                    <a:pt x="584353" y="651227"/>
                  </a:lnTo>
                  <a:lnTo>
                    <a:pt x="619186" y="620506"/>
                  </a:lnTo>
                  <a:lnTo>
                    <a:pt x="649847" y="585601"/>
                  </a:lnTo>
                  <a:lnTo>
                    <a:pt x="675902" y="546946"/>
                  </a:lnTo>
                  <a:lnTo>
                    <a:pt x="696919" y="504973"/>
                  </a:lnTo>
                  <a:lnTo>
                    <a:pt x="712467" y="460115"/>
                  </a:lnTo>
                  <a:lnTo>
                    <a:pt x="722112" y="412804"/>
                  </a:lnTo>
                  <a:lnTo>
                    <a:pt x="725423" y="363474"/>
                  </a:lnTo>
                  <a:lnTo>
                    <a:pt x="722112" y="314143"/>
                  </a:lnTo>
                  <a:lnTo>
                    <a:pt x="712467" y="266832"/>
                  </a:lnTo>
                  <a:lnTo>
                    <a:pt x="696919" y="221974"/>
                  </a:lnTo>
                  <a:lnTo>
                    <a:pt x="675902" y="180001"/>
                  </a:lnTo>
                  <a:lnTo>
                    <a:pt x="649847" y="141346"/>
                  </a:lnTo>
                  <a:lnTo>
                    <a:pt x="619186" y="106441"/>
                  </a:lnTo>
                  <a:lnTo>
                    <a:pt x="584353" y="75720"/>
                  </a:lnTo>
                  <a:lnTo>
                    <a:pt x="545778" y="49614"/>
                  </a:lnTo>
                  <a:lnTo>
                    <a:pt x="503894" y="28557"/>
                  </a:lnTo>
                  <a:lnTo>
                    <a:pt x="459134" y="12980"/>
                  </a:lnTo>
                  <a:lnTo>
                    <a:pt x="411929" y="3317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09E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04" y="1078991"/>
              <a:ext cx="826008" cy="824484"/>
            </a:xfrm>
            <a:prstGeom prst="rect">
              <a:avLst/>
            </a:prstGeom>
          </p:spPr>
        </p:pic>
        <p:pic>
          <p:nvPicPr>
            <p:cNvPr id="51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623" y="1199388"/>
              <a:ext cx="583692" cy="583691"/>
            </a:xfrm>
            <a:prstGeom prst="rect">
              <a:avLst/>
            </a:prstGeom>
          </p:spPr>
        </p:pic>
        <p:pic>
          <p:nvPicPr>
            <p:cNvPr id="5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2001011"/>
              <a:ext cx="935736" cy="938784"/>
            </a:xfrm>
            <a:prstGeom prst="rect">
              <a:avLst/>
            </a:prstGeom>
          </p:spPr>
        </p:pic>
        <p:sp>
          <p:nvSpPr>
            <p:cNvPr id="55" name="object 15"/>
            <p:cNvSpPr/>
            <p:nvPr/>
          </p:nvSpPr>
          <p:spPr>
            <a:xfrm>
              <a:off x="348995" y="2106167"/>
              <a:ext cx="725805" cy="728980"/>
            </a:xfrm>
            <a:custGeom>
              <a:avLst/>
              <a:gdLst/>
              <a:ahLst/>
              <a:cxnLst/>
              <a:rect l="l" t="t" r="r" b="b"/>
              <a:pathLst>
                <a:path w="725805" h="728980">
                  <a:moveTo>
                    <a:pt x="362712" y="0"/>
                  </a:moveTo>
                  <a:lnTo>
                    <a:pt x="313494" y="3324"/>
                  </a:lnTo>
                  <a:lnTo>
                    <a:pt x="266289" y="13010"/>
                  </a:lnTo>
                  <a:lnTo>
                    <a:pt x="221529" y="28622"/>
                  </a:lnTo>
                  <a:lnTo>
                    <a:pt x="179645" y="49727"/>
                  </a:lnTo>
                  <a:lnTo>
                    <a:pt x="141070" y="75891"/>
                  </a:lnTo>
                  <a:lnTo>
                    <a:pt x="106237" y="106679"/>
                  </a:lnTo>
                  <a:lnTo>
                    <a:pt x="75576" y="141659"/>
                  </a:lnTo>
                  <a:lnTo>
                    <a:pt x="49521" y="180396"/>
                  </a:lnTo>
                  <a:lnTo>
                    <a:pt x="28504" y="222456"/>
                  </a:lnTo>
                  <a:lnTo>
                    <a:pt x="12956" y="267405"/>
                  </a:lnTo>
                  <a:lnTo>
                    <a:pt x="3311" y="314810"/>
                  </a:lnTo>
                  <a:lnTo>
                    <a:pt x="0" y="364236"/>
                  </a:lnTo>
                  <a:lnTo>
                    <a:pt x="3311" y="413661"/>
                  </a:lnTo>
                  <a:lnTo>
                    <a:pt x="12956" y="461066"/>
                  </a:lnTo>
                  <a:lnTo>
                    <a:pt x="28504" y="506015"/>
                  </a:lnTo>
                  <a:lnTo>
                    <a:pt x="49521" y="548075"/>
                  </a:lnTo>
                  <a:lnTo>
                    <a:pt x="75576" y="586812"/>
                  </a:lnTo>
                  <a:lnTo>
                    <a:pt x="106237" y="621792"/>
                  </a:lnTo>
                  <a:lnTo>
                    <a:pt x="141070" y="652580"/>
                  </a:lnTo>
                  <a:lnTo>
                    <a:pt x="179645" y="678744"/>
                  </a:lnTo>
                  <a:lnTo>
                    <a:pt x="221529" y="699849"/>
                  </a:lnTo>
                  <a:lnTo>
                    <a:pt x="266289" y="715461"/>
                  </a:lnTo>
                  <a:lnTo>
                    <a:pt x="313494" y="725147"/>
                  </a:lnTo>
                  <a:lnTo>
                    <a:pt x="362712" y="728472"/>
                  </a:lnTo>
                  <a:lnTo>
                    <a:pt x="411929" y="725147"/>
                  </a:lnTo>
                  <a:lnTo>
                    <a:pt x="459134" y="715461"/>
                  </a:lnTo>
                  <a:lnTo>
                    <a:pt x="503894" y="699849"/>
                  </a:lnTo>
                  <a:lnTo>
                    <a:pt x="545778" y="678744"/>
                  </a:lnTo>
                  <a:lnTo>
                    <a:pt x="584353" y="652580"/>
                  </a:lnTo>
                  <a:lnTo>
                    <a:pt x="619186" y="621792"/>
                  </a:lnTo>
                  <a:lnTo>
                    <a:pt x="649847" y="586812"/>
                  </a:lnTo>
                  <a:lnTo>
                    <a:pt x="675902" y="548075"/>
                  </a:lnTo>
                  <a:lnTo>
                    <a:pt x="696919" y="506015"/>
                  </a:lnTo>
                  <a:lnTo>
                    <a:pt x="712467" y="461066"/>
                  </a:lnTo>
                  <a:lnTo>
                    <a:pt x="722112" y="413661"/>
                  </a:lnTo>
                  <a:lnTo>
                    <a:pt x="725423" y="364236"/>
                  </a:lnTo>
                  <a:lnTo>
                    <a:pt x="722112" y="314810"/>
                  </a:lnTo>
                  <a:lnTo>
                    <a:pt x="712467" y="267405"/>
                  </a:lnTo>
                  <a:lnTo>
                    <a:pt x="696919" y="222456"/>
                  </a:lnTo>
                  <a:lnTo>
                    <a:pt x="675902" y="180396"/>
                  </a:lnTo>
                  <a:lnTo>
                    <a:pt x="649847" y="141659"/>
                  </a:lnTo>
                  <a:lnTo>
                    <a:pt x="619186" y="106680"/>
                  </a:lnTo>
                  <a:lnTo>
                    <a:pt x="584353" y="75891"/>
                  </a:lnTo>
                  <a:lnTo>
                    <a:pt x="545778" y="49727"/>
                  </a:lnTo>
                  <a:lnTo>
                    <a:pt x="503894" y="28622"/>
                  </a:lnTo>
                  <a:lnTo>
                    <a:pt x="459134" y="13010"/>
                  </a:lnTo>
                  <a:lnTo>
                    <a:pt x="411929" y="3324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12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816" y="2189988"/>
              <a:ext cx="559308" cy="559308"/>
            </a:xfrm>
            <a:prstGeom prst="rect">
              <a:avLst/>
            </a:prstGeom>
          </p:spPr>
        </p:pic>
        <p:pic>
          <p:nvPicPr>
            <p:cNvPr id="5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363723"/>
              <a:ext cx="1746504" cy="2072639"/>
            </a:xfrm>
            <a:prstGeom prst="rect">
              <a:avLst/>
            </a:prstGeom>
          </p:spPr>
        </p:pic>
        <p:pic>
          <p:nvPicPr>
            <p:cNvPr id="5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2930651"/>
              <a:ext cx="935736" cy="938784"/>
            </a:xfrm>
            <a:prstGeom prst="rect">
              <a:avLst/>
            </a:prstGeom>
          </p:spPr>
        </p:pic>
        <p:sp>
          <p:nvSpPr>
            <p:cNvPr id="59" name="object 19"/>
            <p:cNvSpPr/>
            <p:nvPr/>
          </p:nvSpPr>
          <p:spPr>
            <a:xfrm>
              <a:off x="348995" y="3035807"/>
              <a:ext cx="725805" cy="728980"/>
            </a:xfrm>
            <a:custGeom>
              <a:avLst/>
              <a:gdLst/>
              <a:ahLst/>
              <a:cxnLst/>
              <a:rect l="l" t="t" r="r" b="b"/>
              <a:pathLst>
                <a:path w="725805" h="728979">
                  <a:moveTo>
                    <a:pt x="362712" y="0"/>
                  </a:moveTo>
                  <a:lnTo>
                    <a:pt x="313494" y="3324"/>
                  </a:lnTo>
                  <a:lnTo>
                    <a:pt x="266289" y="13010"/>
                  </a:lnTo>
                  <a:lnTo>
                    <a:pt x="221529" y="28622"/>
                  </a:lnTo>
                  <a:lnTo>
                    <a:pt x="179645" y="49727"/>
                  </a:lnTo>
                  <a:lnTo>
                    <a:pt x="141070" y="75891"/>
                  </a:lnTo>
                  <a:lnTo>
                    <a:pt x="106237" y="106679"/>
                  </a:lnTo>
                  <a:lnTo>
                    <a:pt x="75576" y="141659"/>
                  </a:lnTo>
                  <a:lnTo>
                    <a:pt x="49521" y="180396"/>
                  </a:lnTo>
                  <a:lnTo>
                    <a:pt x="28504" y="222456"/>
                  </a:lnTo>
                  <a:lnTo>
                    <a:pt x="12956" y="267405"/>
                  </a:lnTo>
                  <a:lnTo>
                    <a:pt x="3311" y="314810"/>
                  </a:lnTo>
                  <a:lnTo>
                    <a:pt x="0" y="364236"/>
                  </a:lnTo>
                  <a:lnTo>
                    <a:pt x="3311" y="413661"/>
                  </a:lnTo>
                  <a:lnTo>
                    <a:pt x="12956" y="461066"/>
                  </a:lnTo>
                  <a:lnTo>
                    <a:pt x="28504" y="506015"/>
                  </a:lnTo>
                  <a:lnTo>
                    <a:pt x="49521" y="548075"/>
                  </a:lnTo>
                  <a:lnTo>
                    <a:pt x="75576" y="586812"/>
                  </a:lnTo>
                  <a:lnTo>
                    <a:pt x="106237" y="621791"/>
                  </a:lnTo>
                  <a:lnTo>
                    <a:pt x="141070" y="652580"/>
                  </a:lnTo>
                  <a:lnTo>
                    <a:pt x="179645" y="678744"/>
                  </a:lnTo>
                  <a:lnTo>
                    <a:pt x="221529" y="699849"/>
                  </a:lnTo>
                  <a:lnTo>
                    <a:pt x="266289" y="715461"/>
                  </a:lnTo>
                  <a:lnTo>
                    <a:pt x="313494" y="725147"/>
                  </a:lnTo>
                  <a:lnTo>
                    <a:pt x="362712" y="728471"/>
                  </a:lnTo>
                  <a:lnTo>
                    <a:pt x="411929" y="725147"/>
                  </a:lnTo>
                  <a:lnTo>
                    <a:pt x="459134" y="715461"/>
                  </a:lnTo>
                  <a:lnTo>
                    <a:pt x="503894" y="699849"/>
                  </a:lnTo>
                  <a:lnTo>
                    <a:pt x="545778" y="678744"/>
                  </a:lnTo>
                  <a:lnTo>
                    <a:pt x="584353" y="652580"/>
                  </a:lnTo>
                  <a:lnTo>
                    <a:pt x="619186" y="621791"/>
                  </a:lnTo>
                  <a:lnTo>
                    <a:pt x="649847" y="586812"/>
                  </a:lnTo>
                  <a:lnTo>
                    <a:pt x="675902" y="548075"/>
                  </a:lnTo>
                  <a:lnTo>
                    <a:pt x="696919" y="506015"/>
                  </a:lnTo>
                  <a:lnTo>
                    <a:pt x="712467" y="461066"/>
                  </a:lnTo>
                  <a:lnTo>
                    <a:pt x="722112" y="413661"/>
                  </a:lnTo>
                  <a:lnTo>
                    <a:pt x="725423" y="364236"/>
                  </a:lnTo>
                  <a:lnTo>
                    <a:pt x="722112" y="314810"/>
                  </a:lnTo>
                  <a:lnTo>
                    <a:pt x="712467" y="267405"/>
                  </a:lnTo>
                  <a:lnTo>
                    <a:pt x="696919" y="222456"/>
                  </a:lnTo>
                  <a:lnTo>
                    <a:pt x="675902" y="180396"/>
                  </a:lnTo>
                  <a:lnTo>
                    <a:pt x="649847" y="141659"/>
                  </a:lnTo>
                  <a:lnTo>
                    <a:pt x="619186" y="106679"/>
                  </a:lnTo>
                  <a:lnTo>
                    <a:pt x="584353" y="75891"/>
                  </a:lnTo>
                  <a:lnTo>
                    <a:pt x="545778" y="49727"/>
                  </a:lnTo>
                  <a:lnTo>
                    <a:pt x="503894" y="28622"/>
                  </a:lnTo>
                  <a:lnTo>
                    <a:pt x="459134" y="13010"/>
                  </a:lnTo>
                  <a:lnTo>
                    <a:pt x="411929" y="3324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20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531" y="3134867"/>
              <a:ext cx="531876" cy="530352"/>
            </a:xfrm>
            <a:prstGeom prst="rect">
              <a:avLst/>
            </a:prstGeom>
          </p:spPr>
        </p:pic>
        <p:pic>
          <p:nvPicPr>
            <p:cNvPr id="62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94888"/>
              <a:ext cx="1746504" cy="2071115"/>
            </a:xfrm>
            <a:prstGeom prst="rect">
              <a:avLst/>
            </a:prstGeom>
          </p:spPr>
        </p:pic>
        <p:pic>
          <p:nvPicPr>
            <p:cNvPr id="63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3861815"/>
              <a:ext cx="935736" cy="937260"/>
            </a:xfrm>
            <a:prstGeom prst="rect">
              <a:avLst/>
            </a:prstGeom>
          </p:spPr>
        </p:pic>
        <p:sp>
          <p:nvSpPr>
            <p:cNvPr id="64" name="object 23"/>
            <p:cNvSpPr/>
            <p:nvPr/>
          </p:nvSpPr>
          <p:spPr>
            <a:xfrm>
              <a:off x="348995" y="3966971"/>
              <a:ext cx="725805" cy="727075"/>
            </a:xfrm>
            <a:custGeom>
              <a:avLst/>
              <a:gdLst/>
              <a:ahLst/>
              <a:cxnLst/>
              <a:rect l="l" t="t" r="r" b="b"/>
              <a:pathLst>
                <a:path w="725805" h="727075">
                  <a:moveTo>
                    <a:pt x="362712" y="0"/>
                  </a:moveTo>
                  <a:lnTo>
                    <a:pt x="313494" y="3317"/>
                  </a:lnTo>
                  <a:lnTo>
                    <a:pt x="266289" y="12980"/>
                  </a:lnTo>
                  <a:lnTo>
                    <a:pt x="221529" y="28557"/>
                  </a:lnTo>
                  <a:lnTo>
                    <a:pt x="179645" y="49614"/>
                  </a:lnTo>
                  <a:lnTo>
                    <a:pt x="141070" y="75720"/>
                  </a:lnTo>
                  <a:lnTo>
                    <a:pt x="106237" y="106441"/>
                  </a:lnTo>
                  <a:lnTo>
                    <a:pt x="75576" y="141346"/>
                  </a:lnTo>
                  <a:lnTo>
                    <a:pt x="49521" y="180001"/>
                  </a:lnTo>
                  <a:lnTo>
                    <a:pt x="28504" y="221974"/>
                  </a:lnTo>
                  <a:lnTo>
                    <a:pt x="12956" y="266832"/>
                  </a:lnTo>
                  <a:lnTo>
                    <a:pt x="3311" y="314143"/>
                  </a:lnTo>
                  <a:lnTo>
                    <a:pt x="0" y="363473"/>
                  </a:lnTo>
                  <a:lnTo>
                    <a:pt x="3311" y="412804"/>
                  </a:lnTo>
                  <a:lnTo>
                    <a:pt x="12956" y="460115"/>
                  </a:lnTo>
                  <a:lnTo>
                    <a:pt x="28504" y="504973"/>
                  </a:lnTo>
                  <a:lnTo>
                    <a:pt x="49521" y="546946"/>
                  </a:lnTo>
                  <a:lnTo>
                    <a:pt x="75576" y="585601"/>
                  </a:lnTo>
                  <a:lnTo>
                    <a:pt x="106237" y="620506"/>
                  </a:lnTo>
                  <a:lnTo>
                    <a:pt x="141070" y="651227"/>
                  </a:lnTo>
                  <a:lnTo>
                    <a:pt x="179645" y="677333"/>
                  </a:lnTo>
                  <a:lnTo>
                    <a:pt x="221529" y="698390"/>
                  </a:lnTo>
                  <a:lnTo>
                    <a:pt x="266289" y="713967"/>
                  </a:lnTo>
                  <a:lnTo>
                    <a:pt x="313494" y="723630"/>
                  </a:lnTo>
                  <a:lnTo>
                    <a:pt x="362712" y="726947"/>
                  </a:lnTo>
                  <a:lnTo>
                    <a:pt x="411929" y="723630"/>
                  </a:lnTo>
                  <a:lnTo>
                    <a:pt x="459134" y="713967"/>
                  </a:lnTo>
                  <a:lnTo>
                    <a:pt x="503894" y="698390"/>
                  </a:lnTo>
                  <a:lnTo>
                    <a:pt x="545778" y="677333"/>
                  </a:lnTo>
                  <a:lnTo>
                    <a:pt x="584353" y="651227"/>
                  </a:lnTo>
                  <a:lnTo>
                    <a:pt x="619186" y="620506"/>
                  </a:lnTo>
                  <a:lnTo>
                    <a:pt x="649847" y="585601"/>
                  </a:lnTo>
                  <a:lnTo>
                    <a:pt x="675902" y="546946"/>
                  </a:lnTo>
                  <a:lnTo>
                    <a:pt x="696919" y="504973"/>
                  </a:lnTo>
                  <a:lnTo>
                    <a:pt x="712467" y="460115"/>
                  </a:lnTo>
                  <a:lnTo>
                    <a:pt x="722112" y="412804"/>
                  </a:lnTo>
                  <a:lnTo>
                    <a:pt x="725423" y="363473"/>
                  </a:lnTo>
                  <a:lnTo>
                    <a:pt x="722112" y="314143"/>
                  </a:lnTo>
                  <a:lnTo>
                    <a:pt x="712467" y="266832"/>
                  </a:lnTo>
                  <a:lnTo>
                    <a:pt x="696919" y="221974"/>
                  </a:lnTo>
                  <a:lnTo>
                    <a:pt x="675902" y="180001"/>
                  </a:lnTo>
                  <a:lnTo>
                    <a:pt x="649847" y="141346"/>
                  </a:lnTo>
                  <a:lnTo>
                    <a:pt x="619186" y="106441"/>
                  </a:lnTo>
                  <a:lnTo>
                    <a:pt x="584353" y="75720"/>
                  </a:lnTo>
                  <a:lnTo>
                    <a:pt x="545778" y="49614"/>
                  </a:lnTo>
                  <a:lnTo>
                    <a:pt x="503894" y="28557"/>
                  </a:lnTo>
                  <a:lnTo>
                    <a:pt x="459134" y="12980"/>
                  </a:lnTo>
                  <a:lnTo>
                    <a:pt x="411929" y="3317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2AA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483" y="4061459"/>
              <a:ext cx="537972" cy="537971"/>
            </a:xfrm>
            <a:prstGeom prst="rect">
              <a:avLst/>
            </a:prstGeom>
          </p:spPr>
        </p:pic>
        <p:pic>
          <p:nvPicPr>
            <p:cNvPr id="66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24528"/>
              <a:ext cx="1746504" cy="2071116"/>
            </a:xfrm>
            <a:prstGeom prst="rect">
              <a:avLst/>
            </a:prstGeom>
          </p:spPr>
        </p:pic>
        <p:pic>
          <p:nvPicPr>
            <p:cNvPr id="67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4791455"/>
              <a:ext cx="935736" cy="937260"/>
            </a:xfrm>
            <a:prstGeom prst="rect">
              <a:avLst/>
            </a:prstGeom>
          </p:spPr>
        </p:pic>
        <p:sp>
          <p:nvSpPr>
            <p:cNvPr id="68" name="object 27"/>
            <p:cNvSpPr/>
            <p:nvPr/>
          </p:nvSpPr>
          <p:spPr>
            <a:xfrm>
              <a:off x="348995" y="4896611"/>
              <a:ext cx="725805" cy="727075"/>
            </a:xfrm>
            <a:custGeom>
              <a:avLst/>
              <a:gdLst/>
              <a:ahLst/>
              <a:cxnLst/>
              <a:rect l="l" t="t" r="r" b="b"/>
              <a:pathLst>
                <a:path w="725805" h="727075">
                  <a:moveTo>
                    <a:pt x="362712" y="0"/>
                  </a:moveTo>
                  <a:lnTo>
                    <a:pt x="313494" y="3317"/>
                  </a:lnTo>
                  <a:lnTo>
                    <a:pt x="266289" y="12980"/>
                  </a:lnTo>
                  <a:lnTo>
                    <a:pt x="221529" y="28557"/>
                  </a:lnTo>
                  <a:lnTo>
                    <a:pt x="179645" y="49614"/>
                  </a:lnTo>
                  <a:lnTo>
                    <a:pt x="141070" y="75720"/>
                  </a:lnTo>
                  <a:lnTo>
                    <a:pt x="106237" y="106441"/>
                  </a:lnTo>
                  <a:lnTo>
                    <a:pt x="75576" y="141346"/>
                  </a:lnTo>
                  <a:lnTo>
                    <a:pt x="49521" y="180001"/>
                  </a:lnTo>
                  <a:lnTo>
                    <a:pt x="28504" y="221974"/>
                  </a:lnTo>
                  <a:lnTo>
                    <a:pt x="12956" y="266832"/>
                  </a:lnTo>
                  <a:lnTo>
                    <a:pt x="3311" y="314143"/>
                  </a:lnTo>
                  <a:lnTo>
                    <a:pt x="0" y="363474"/>
                  </a:lnTo>
                  <a:lnTo>
                    <a:pt x="3311" y="412804"/>
                  </a:lnTo>
                  <a:lnTo>
                    <a:pt x="12956" y="460115"/>
                  </a:lnTo>
                  <a:lnTo>
                    <a:pt x="28504" y="504973"/>
                  </a:lnTo>
                  <a:lnTo>
                    <a:pt x="49521" y="546946"/>
                  </a:lnTo>
                  <a:lnTo>
                    <a:pt x="75576" y="585601"/>
                  </a:lnTo>
                  <a:lnTo>
                    <a:pt x="106237" y="620506"/>
                  </a:lnTo>
                  <a:lnTo>
                    <a:pt x="141070" y="651227"/>
                  </a:lnTo>
                  <a:lnTo>
                    <a:pt x="179645" y="677333"/>
                  </a:lnTo>
                  <a:lnTo>
                    <a:pt x="221529" y="698390"/>
                  </a:lnTo>
                  <a:lnTo>
                    <a:pt x="266289" y="713967"/>
                  </a:lnTo>
                  <a:lnTo>
                    <a:pt x="313494" y="723630"/>
                  </a:lnTo>
                  <a:lnTo>
                    <a:pt x="362712" y="726947"/>
                  </a:lnTo>
                  <a:lnTo>
                    <a:pt x="411929" y="723630"/>
                  </a:lnTo>
                  <a:lnTo>
                    <a:pt x="459134" y="713967"/>
                  </a:lnTo>
                  <a:lnTo>
                    <a:pt x="503894" y="698390"/>
                  </a:lnTo>
                  <a:lnTo>
                    <a:pt x="545778" y="677333"/>
                  </a:lnTo>
                  <a:lnTo>
                    <a:pt x="584353" y="651227"/>
                  </a:lnTo>
                  <a:lnTo>
                    <a:pt x="619186" y="620506"/>
                  </a:lnTo>
                  <a:lnTo>
                    <a:pt x="649847" y="585601"/>
                  </a:lnTo>
                  <a:lnTo>
                    <a:pt x="675902" y="546946"/>
                  </a:lnTo>
                  <a:lnTo>
                    <a:pt x="696919" y="504973"/>
                  </a:lnTo>
                  <a:lnTo>
                    <a:pt x="712467" y="460115"/>
                  </a:lnTo>
                  <a:lnTo>
                    <a:pt x="722112" y="412804"/>
                  </a:lnTo>
                  <a:lnTo>
                    <a:pt x="725423" y="363474"/>
                  </a:lnTo>
                  <a:lnTo>
                    <a:pt x="722112" y="314143"/>
                  </a:lnTo>
                  <a:lnTo>
                    <a:pt x="712467" y="266832"/>
                  </a:lnTo>
                  <a:lnTo>
                    <a:pt x="696919" y="221974"/>
                  </a:lnTo>
                  <a:lnTo>
                    <a:pt x="675902" y="180001"/>
                  </a:lnTo>
                  <a:lnTo>
                    <a:pt x="649847" y="141346"/>
                  </a:lnTo>
                  <a:lnTo>
                    <a:pt x="619186" y="106441"/>
                  </a:lnTo>
                  <a:lnTo>
                    <a:pt x="584353" y="75720"/>
                  </a:lnTo>
                  <a:lnTo>
                    <a:pt x="545778" y="49614"/>
                  </a:lnTo>
                  <a:lnTo>
                    <a:pt x="503894" y="28557"/>
                  </a:lnTo>
                  <a:lnTo>
                    <a:pt x="459134" y="12980"/>
                  </a:lnTo>
                  <a:lnTo>
                    <a:pt x="411929" y="3317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2AA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0" y="4931664"/>
              <a:ext cx="623315" cy="623316"/>
            </a:xfrm>
            <a:prstGeom prst="rect">
              <a:avLst/>
            </a:prstGeom>
          </p:spPr>
        </p:pic>
        <p:pic>
          <p:nvPicPr>
            <p:cNvPr id="70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154167"/>
              <a:ext cx="1746504" cy="1703831"/>
            </a:xfrm>
            <a:prstGeom prst="rect">
              <a:avLst/>
            </a:prstGeom>
          </p:spPr>
        </p:pic>
        <p:pic>
          <p:nvPicPr>
            <p:cNvPr id="71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5721096"/>
              <a:ext cx="935736" cy="938784"/>
            </a:xfrm>
            <a:prstGeom prst="rect">
              <a:avLst/>
            </a:prstGeom>
          </p:spPr>
        </p:pic>
        <p:sp>
          <p:nvSpPr>
            <p:cNvPr id="72" name="object 31"/>
            <p:cNvSpPr/>
            <p:nvPr/>
          </p:nvSpPr>
          <p:spPr>
            <a:xfrm>
              <a:off x="348995" y="5826252"/>
              <a:ext cx="725805" cy="728980"/>
            </a:xfrm>
            <a:custGeom>
              <a:avLst/>
              <a:gdLst/>
              <a:ahLst/>
              <a:cxnLst/>
              <a:rect l="l" t="t" r="r" b="b"/>
              <a:pathLst>
                <a:path w="725805" h="728979">
                  <a:moveTo>
                    <a:pt x="362712" y="0"/>
                  </a:moveTo>
                  <a:lnTo>
                    <a:pt x="313494" y="3324"/>
                  </a:lnTo>
                  <a:lnTo>
                    <a:pt x="266289" y="13010"/>
                  </a:lnTo>
                  <a:lnTo>
                    <a:pt x="221529" y="28622"/>
                  </a:lnTo>
                  <a:lnTo>
                    <a:pt x="179645" y="49727"/>
                  </a:lnTo>
                  <a:lnTo>
                    <a:pt x="141070" y="75891"/>
                  </a:lnTo>
                  <a:lnTo>
                    <a:pt x="106237" y="106680"/>
                  </a:lnTo>
                  <a:lnTo>
                    <a:pt x="75576" y="141659"/>
                  </a:lnTo>
                  <a:lnTo>
                    <a:pt x="49521" y="180396"/>
                  </a:lnTo>
                  <a:lnTo>
                    <a:pt x="28504" y="222456"/>
                  </a:lnTo>
                  <a:lnTo>
                    <a:pt x="12956" y="267405"/>
                  </a:lnTo>
                  <a:lnTo>
                    <a:pt x="3311" y="314810"/>
                  </a:lnTo>
                  <a:lnTo>
                    <a:pt x="0" y="364236"/>
                  </a:lnTo>
                  <a:lnTo>
                    <a:pt x="3311" y="413661"/>
                  </a:lnTo>
                  <a:lnTo>
                    <a:pt x="12956" y="461066"/>
                  </a:lnTo>
                  <a:lnTo>
                    <a:pt x="28504" y="506015"/>
                  </a:lnTo>
                  <a:lnTo>
                    <a:pt x="49521" y="548075"/>
                  </a:lnTo>
                  <a:lnTo>
                    <a:pt x="75576" y="586812"/>
                  </a:lnTo>
                  <a:lnTo>
                    <a:pt x="106237" y="621792"/>
                  </a:lnTo>
                  <a:lnTo>
                    <a:pt x="141070" y="652580"/>
                  </a:lnTo>
                  <a:lnTo>
                    <a:pt x="179645" y="678744"/>
                  </a:lnTo>
                  <a:lnTo>
                    <a:pt x="221529" y="699849"/>
                  </a:lnTo>
                  <a:lnTo>
                    <a:pt x="266289" y="715461"/>
                  </a:lnTo>
                  <a:lnTo>
                    <a:pt x="313494" y="725147"/>
                  </a:lnTo>
                  <a:lnTo>
                    <a:pt x="362712" y="728472"/>
                  </a:lnTo>
                  <a:lnTo>
                    <a:pt x="411929" y="725147"/>
                  </a:lnTo>
                  <a:lnTo>
                    <a:pt x="459134" y="715461"/>
                  </a:lnTo>
                  <a:lnTo>
                    <a:pt x="503894" y="699849"/>
                  </a:lnTo>
                  <a:lnTo>
                    <a:pt x="545778" y="678744"/>
                  </a:lnTo>
                  <a:lnTo>
                    <a:pt x="584353" y="652580"/>
                  </a:lnTo>
                  <a:lnTo>
                    <a:pt x="619186" y="621792"/>
                  </a:lnTo>
                  <a:lnTo>
                    <a:pt x="649847" y="586812"/>
                  </a:lnTo>
                  <a:lnTo>
                    <a:pt x="675902" y="548075"/>
                  </a:lnTo>
                  <a:lnTo>
                    <a:pt x="696919" y="506015"/>
                  </a:lnTo>
                  <a:lnTo>
                    <a:pt x="712467" y="461066"/>
                  </a:lnTo>
                  <a:lnTo>
                    <a:pt x="722112" y="413661"/>
                  </a:lnTo>
                  <a:lnTo>
                    <a:pt x="725423" y="364236"/>
                  </a:lnTo>
                  <a:lnTo>
                    <a:pt x="722112" y="314810"/>
                  </a:lnTo>
                  <a:lnTo>
                    <a:pt x="712467" y="267405"/>
                  </a:lnTo>
                  <a:lnTo>
                    <a:pt x="696919" y="222456"/>
                  </a:lnTo>
                  <a:lnTo>
                    <a:pt x="675902" y="180396"/>
                  </a:lnTo>
                  <a:lnTo>
                    <a:pt x="649847" y="141659"/>
                  </a:lnTo>
                  <a:lnTo>
                    <a:pt x="619186" y="106680"/>
                  </a:lnTo>
                  <a:lnTo>
                    <a:pt x="584353" y="75891"/>
                  </a:lnTo>
                  <a:lnTo>
                    <a:pt x="545778" y="49727"/>
                  </a:lnTo>
                  <a:lnTo>
                    <a:pt x="503894" y="28622"/>
                  </a:lnTo>
                  <a:lnTo>
                    <a:pt x="459134" y="13010"/>
                  </a:lnTo>
                  <a:lnTo>
                    <a:pt x="411929" y="3324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21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955" y="5887211"/>
              <a:ext cx="605028" cy="606552"/>
            </a:xfrm>
            <a:prstGeom prst="rect">
              <a:avLst/>
            </a:prstGeom>
          </p:spPr>
        </p:pic>
      </p:grpSp>
      <p:sp>
        <p:nvSpPr>
          <p:cNvPr id="74" name="object 34"/>
          <p:cNvSpPr txBox="1"/>
          <p:nvPr/>
        </p:nvSpPr>
        <p:spPr>
          <a:xfrm>
            <a:off x="1226007" y="1042415"/>
            <a:ext cx="3562350" cy="3520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Б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е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пл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т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4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Trebuchet MS"/>
                <a:cs typeface="Trebuchet MS"/>
              </a:rPr>
              <a:t>в</a:t>
            </a:r>
            <a:r>
              <a:rPr sz="1600" spc="-12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режим</a:t>
            </a:r>
            <a:r>
              <a:rPr sz="1600" spc="-100" dirty="0">
                <a:solidFill>
                  <a:srgbClr val="0070C0"/>
                </a:solidFill>
                <a:latin typeface="Trebuchet MS"/>
                <a:cs typeface="Trebuchet MS"/>
              </a:rPr>
              <a:t>е</a:t>
            </a:r>
            <a:r>
              <a:rPr sz="1600" spc="-11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o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n</a:t>
            </a:r>
            <a:r>
              <a:rPr sz="1600" spc="-200" dirty="0">
                <a:solidFill>
                  <a:srgbClr val="0070C0"/>
                </a:solidFill>
                <a:latin typeface="Trebuchet MS"/>
                <a:cs typeface="Trebuchet MS"/>
              </a:rPr>
              <a:t>-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lin</a:t>
            </a:r>
            <a:r>
              <a:rPr sz="1600" spc="-140" dirty="0">
                <a:solidFill>
                  <a:srgbClr val="0070C0"/>
                </a:solidFill>
                <a:latin typeface="Trebuchet MS"/>
                <a:cs typeface="Trebuchet MS"/>
              </a:rPr>
              <a:t>e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по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л</a:t>
            </a:r>
            <a:r>
              <a:rPr sz="1600" spc="-140" dirty="0">
                <a:solidFill>
                  <a:srgbClr val="0070C0"/>
                </a:solidFill>
                <a:latin typeface="Trebuchet MS"/>
                <a:cs typeface="Trebuchet MS"/>
              </a:rPr>
              <a:t>у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чение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комплексной</a:t>
            </a:r>
            <a:r>
              <a:rPr sz="1600" spc="-14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0070C0"/>
                </a:solidFill>
                <a:latin typeface="Trebuchet MS"/>
                <a:cs typeface="Trebuchet MS"/>
              </a:rPr>
              <a:t>информации</a:t>
            </a:r>
            <a:r>
              <a:rPr sz="1600" spc="-15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0070C0"/>
                </a:solidFill>
                <a:latin typeface="Trebuchet MS"/>
                <a:cs typeface="Trebuchet MS"/>
              </a:rPr>
              <a:t>ЮЛ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5" dirty="0" smtClean="0">
                <a:solidFill>
                  <a:srgbClr val="0070C0"/>
                </a:solidFill>
                <a:latin typeface="Trebuchet MS"/>
                <a:cs typeface="Trebuchet MS"/>
              </a:rPr>
              <a:t>ИП</a:t>
            </a:r>
            <a:r>
              <a:rPr lang="ru-RU" sz="1600" spc="-65" dirty="0" smtClean="0">
                <a:solidFill>
                  <a:srgbClr val="0070C0"/>
                </a:solidFill>
                <a:latin typeface="Trebuchet MS"/>
                <a:cs typeface="Trebuchet MS"/>
              </a:rPr>
              <a:t> в виде выписки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 marR="56515">
              <a:lnSpc>
                <a:spcPct val="100000"/>
              </a:lnSpc>
            </a:pP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Инф</a:t>
            </a:r>
            <a:r>
              <a:rPr sz="1600" spc="-10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ма</a:t>
            </a:r>
            <a:r>
              <a:rPr sz="1600" spc="-50" dirty="0">
                <a:solidFill>
                  <a:srgbClr val="0070C0"/>
                </a:solidFill>
                <a:latin typeface="Trebuchet MS"/>
                <a:cs typeface="Trebuchet MS"/>
              </a:rPr>
              <a:t>ц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я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55" dirty="0">
                <a:solidFill>
                  <a:srgbClr val="0070C0"/>
                </a:solidFill>
                <a:latin typeface="Trebuchet MS"/>
                <a:cs typeface="Trebuchet MS"/>
              </a:rPr>
              <a:t>з</a:t>
            </a:r>
            <a:r>
              <a:rPr sz="1600" spc="-12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0070C0"/>
                </a:solidFill>
                <a:latin typeface="Trebuchet MS"/>
                <a:cs typeface="Trebuchet MS"/>
              </a:rPr>
              <a:t>20</a:t>
            </a: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ист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чн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к</a:t>
            </a:r>
            <a:r>
              <a:rPr sz="1600" spc="-40" dirty="0">
                <a:solidFill>
                  <a:srgbClr val="0070C0"/>
                </a:solidFill>
                <a:latin typeface="Trebuchet MS"/>
                <a:cs typeface="Trebuchet MS"/>
              </a:rPr>
              <a:t>ов</a:t>
            </a: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Trebuchet MS"/>
                <a:cs typeface="Trebuchet MS"/>
              </a:rPr>
              <a:t>в</a:t>
            </a:r>
            <a:r>
              <a:rPr sz="1600" spc="-16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одно</a:t>
            </a:r>
            <a:r>
              <a:rPr sz="1600" spc="-40" dirty="0">
                <a:solidFill>
                  <a:srgbClr val="0070C0"/>
                </a:solidFill>
                <a:latin typeface="Trebuchet MS"/>
                <a:cs typeface="Trebuchet MS"/>
              </a:rPr>
              <a:t>м  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ме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45" dirty="0">
                <a:solidFill>
                  <a:srgbClr val="0070C0"/>
                </a:solidFill>
                <a:latin typeface="Trebuchet MS"/>
                <a:cs typeface="Trebuchet MS"/>
              </a:rPr>
              <a:t>т</a:t>
            </a: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е</a:t>
            </a:r>
            <a:r>
              <a:rPr sz="1600" spc="-12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Trebuchet MS"/>
                <a:cs typeface="Trebuchet MS"/>
              </a:rPr>
              <a:t>+</a:t>
            </a:r>
            <a:r>
              <a:rPr sz="1600" spc="-11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ка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л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ь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куля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т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ор</a:t>
            </a:r>
            <a:r>
              <a:rPr sz="1600" spc="-15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логовой</a:t>
            </a:r>
            <a:r>
              <a:rPr sz="1600" spc="-15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груз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ки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120" dirty="0">
                <a:solidFill>
                  <a:srgbClr val="0070C0"/>
                </a:solidFill>
                <a:latin typeface="Trebuchet MS"/>
                <a:cs typeface="Trebuchet MS"/>
              </a:rPr>
              <a:t>Ле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г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ки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й</a:t>
            </a:r>
            <a:r>
              <a:rPr sz="1600" spc="-12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по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к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п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3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звани</a:t>
            </a:r>
            <a:r>
              <a:rPr sz="1600" spc="-210" dirty="0">
                <a:solidFill>
                  <a:srgbClr val="0070C0"/>
                </a:solidFill>
                <a:latin typeface="Trebuchet MS"/>
                <a:cs typeface="Trebuchet MS"/>
              </a:rPr>
              <a:t>ю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,</a:t>
            </a:r>
            <a:r>
              <a:rPr sz="1600" spc="-15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адр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е</a:t>
            </a:r>
            <a:r>
              <a:rPr sz="1600" spc="-100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у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100" dirty="0">
                <a:solidFill>
                  <a:srgbClr val="0070C0"/>
                </a:solidFill>
                <a:latin typeface="Trebuchet MS"/>
                <a:cs typeface="Trebuchet MS"/>
              </a:rPr>
              <a:t>компании,</a:t>
            </a:r>
            <a:r>
              <a:rPr sz="1600" spc="-16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участию</a:t>
            </a:r>
            <a:r>
              <a:rPr sz="1600" spc="-14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Trebuchet MS"/>
                <a:cs typeface="Trebuchet MS"/>
              </a:rPr>
              <a:t>в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юридических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лицах,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ди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квали</a:t>
            </a:r>
            <a:r>
              <a:rPr sz="1600" spc="-170" dirty="0">
                <a:solidFill>
                  <a:srgbClr val="0070C0"/>
                </a:solidFill>
                <a:latin typeface="Trebuchet MS"/>
                <a:cs typeface="Trebuchet MS"/>
              </a:rPr>
              <a:t>фи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ц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40" dirty="0">
                <a:solidFill>
                  <a:srgbClr val="0070C0"/>
                </a:solidFill>
                <a:latin typeface="Trebuchet MS"/>
                <a:cs typeface="Trebuchet MS"/>
              </a:rPr>
              <a:t>в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ан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20" dirty="0">
                <a:solidFill>
                  <a:srgbClr val="0070C0"/>
                </a:solidFill>
                <a:latin typeface="Trebuchet MS"/>
                <a:cs typeface="Trebuchet MS"/>
              </a:rPr>
              <a:t>ы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м</a:t>
            </a:r>
            <a:r>
              <a:rPr sz="1600" spc="-15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ли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ц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ам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12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т.д.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Режи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м</a:t>
            </a:r>
            <a:r>
              <a:rPr sz="1600" spc="-11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обра</a:t>
            </a:r>
            <a:r>
              <a:rPr sz="1600" spc="-45" dirty="0">
                <a:solidFill>
                  <a:srgbClr val="0070C0"/>
                </a:solidFill>
                <a:latin typeface="Trebuchet MS"/>
                <a:cs typeface="Trebuchet MS"/>
              </a:rPr>
              <a:t>т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й</a:t>
            </a:r>
            <a:r>
              <a:rPr sz="1600" spc="-16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вязи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75" name="object 35"/>
          <p:cNvSpPr txBox="1"/>
          <p:nvPr/>
        </p:nvSpPr>
        <p:spPr>
          <a:xfrm>
            <a:off x="1226007" y="5116448"/>
            <a:ext cx="2658110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0" dirty="0">
                <a:solidFill>
                  <a:srgbClr val="0070C0"/>
                </a:solidFill>
                <a:latin typeface="Trebuchet MS"/>
                <a:cs typeface="Trebuchet MS"/>
              </a:rPr>
              <a:t>Ф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у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нк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ц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ия</a:t>
            </a:r>
            <a:r>
              <a:rPr sz="1600" spc="-12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асши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енн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г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5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п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иска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0070C0"/>
                </a:solidFill>
                <a:latin typeface="Trebuchet MS"/>
                <a:cs typeface="Trebuchet MS"/>
              </a:rPr>
              <a:t>С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внени</a:t>
            </a:r>
            <a:r>
              <a:rPr sz="1600" spc="-90" dirty="0">
                <a:solidFill>
                  <a:srgbClr val="0070C0"/>
                </a:solidFill>
                <a:latin typeface="Trebuchet MS"/>
                <a:cs typeface="Trebuchet MS"/>
              </a:rPr>
              <a:t>е</a:t>
            </a:r>
            <a:r>
              <a:rPr sz="1600" spc="-14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0070C0"/>
                </a:solidFill>
                <a:latin typeface="Trebuchet MS"/>
                <a:cs typeface="Trebuchet MS"/>
              </a:rPr>
              <a:t>ЮЛ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25" dirty="0">
                <a:solidFill>
                  <a:srgbClr val="0070C0"/>
                </a:solidFill>
                <a:latin typeface="Trebuchet MS"/>
                <a:cs typeface="Trebuchet MS"/>
              </a:rPr>
              <a:t>П</a:t>
            </a:r>
            <a:r>
              <a:rPr sz="1600" spc="-114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п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о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одному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95" dirty="0">
                <a:solidFill>
                  <a:srgbClr val="0070C0"/>
                </a:solidFill>
                <a:latin typeface="Trebuchet MS"/>
                <a:cs typeface="Trebuchet MS"/>
              </a:rPr>
              <a:t>л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и</a:t>
            </a:r>
            <a:r>
              <a:rPr sz="1600" spc="-135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0070C0"/>
                </a:solidFill>
                <a:latin typeface="Trebuchet MS"/>
                <a:cs typeface="Trebuchet MS"/>
              </a:rPr>
              <a:t>нескол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ь</a:t>
            </a:r>
            <a:r>
              <a:rPr sz="1600" spc="-85" dirty="0">
                <a:solidFill>
                  <a:srgbClr val="0070C0"/>
                </a:solidFill>
                <a:latin typeface="Trebuchet MS"/>
                <a:cs typeface="Trebuchet MS"/>
              </a:rPr>
              <a:t>ки</a:t>
            </a:r>
            <a:r>
              <a:rPr sz="1600" spc="-65" dirty="0">
                <a:solidFill>
                  <a:srgbClr val="0070C0"/>
                </a:solidFill>
                <a:latin typeface="Trebuchet MS"/>
                <a:cs typeface="Trebuchet MS"/>
              </a:rPr>
              <a:t>м</a:t>
            </a:r>
            <a:r>
              <a:rPr sz="1600" spc="-150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0070C0"/>
                </a:solidFill>
                <a:latin typeface="Trebuchet MS"/>
                <a:cs typeface="Trebuchet MS"/>
              </a:rPr>
              <a:t>п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а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80" dirty="0">
                <a:solidFill>
                  <a:srgbClr val="0070C0"/>
                </a:solidFill>
                <a:latin typeface="Trebuchet MS"/>
                <a:cs typeface="Trebuchet MS"/>
              </a:rPr>
              <a:t>аме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т</a:t>
            </a:r>
            <a:r>
              <a:rPr sz="1600" spc="-105" dirty="0">
                <a:solidFill>
                  <a:srgbClr val="0070C0"/>
                </a:solidFill>
                <a:latin typeface="Trebuchet MS"/>
                <a:cs typeface="Trebuchet MS"/>
              </a:rPr>
              <a:t>р</a:t>
            </a:r>
            <a:r>
              <a:rPr sz="1600" spc="-60" dirty="0">
                <a:solidFill>
                  <a:srgbClr val="0070C0"/>
                </a:solidFill>
                <a:latin typeface="Trebuchet MS"/>
                <a:cs typeface="Trebuchet MS"/>
              </a:rPr>
              <a:t>ам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39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10200" y="4665088"/>
            <a:ext cx="1139952" cy="1141476"/>
          </a:xfrm>
          <a:prstGeom prst="rect">
            <a:avLst/>
          </a:prstGeom>
        </p:spPr>
      </p:pic>
      <p:sp>
        <p:nvSpPr>
          <p:cNvPr id="41" name="object 25"/>
          <p:cNvSpPr/>
          <p:nvPr/>
        </p:nvSpPr>
        <p:spPr>
          <a:xfrm>
            <a:off x="5515356" y="4770054"/>
            <a:ext cx="929640" cy="931544"/>
          </a:xfrm>
          <a:custGeom>
            <a:avLst/>
            <a:gdLst/>
            <a:ahLst/>
            <a:cxnLst/>
            <a:rect l="l" t="t" r="r" b="b"/>
            <a:pathLst>
              <a:path w="929639" h="931544">
                <a:moveTo>
                  <a:pt x="464820" y="0"/>
                </a:moveTo>
                <a:lnTo>
                  <a:pt x="417302" y="2403"/>
                </a:lnTo>
                <a:lnTo>
                  <a:pt x="371155" y="9457"/>
                </a:lnTo>
                <a:lnTo>
                  <a:pt x="326613" y="20928"/>
                </a:lnTo>
                <a:lnTo>
                  <a:pt x="283910" y="36581"/>
                </a:lnTo>
                <a:lnTo>
                  <a:pt x="243279" y="56184"/>
                </a:lnTo>
                <a:lnTo>
                  <a:pt x="204954" y="79503"/>
                </a:lnTo>
                <a:lnTo>
                  <a:pt x="169170" y="106302"/>
                </a:lnTo>
                <a:lnTo>
                  <a:pt x="136159" y="136350"/>
                </a:lnTo>
                <a:lnTo>
                  <a:pt x="106157" y="169411"/>
                </a:lnTo>
                <a:lnTo>
                  <a:pt x="79396" y="205252"/>
                </a:lnTo>
                <a:lnTo>
                  <a:pt x="56110" y="243639"/>
                </a:lnTo>
                <a:lnTo>
                  <a:pt x="36534" y="284339"/>
                </a:lnTo>
                <a:lnTo>
                  <a:pt x="20901" y="327116"/>
                </a:lnTo>
                <a:lnTo>
                  <a:pt x="9445" y="371739"/>
                </a:lnTo>
                <a:lnTo>
                  <a:pt x="2400" y="417972"/>
                </a:lnTo>
                <a:lnTo>
                  <a:pt x="0" y="465581"/>
                </a:lnTo>
                <a:lnTo>
                  <a:pt x="2400" y="513191"/>
                </a:lnTo>
                <a:lnTo>
                  <a:pt x="9445" y="559424"/>
                </a:lnTo>
                <a:lnTo>
                  <a:pt x="20901" y="604047"/>
                </a:lnTo>
                <a:lnTo>
                  <a:pt x="36534" y="646824"/>
                </a:lnTo>
                <a:lnTo>
                  <a:pt x="56110" y="687524"/>
                </a:lnTo>
                <a:lnTo>
                  <a:pt x="79396" y="725911"/>
                </a:lnTo>
                <a:lnTo>
                  <a:pt x="106157" y="761752"/>
                </a:lnTo>
                <a:lnTo>
                  <a:pt x="136159" y="794813"/>
                </a:lnTo>
                <a:lnTo>
                  <a:pt x="169170" y="824861"/>
                </a:lnTo>
                <a:lnTo>
                  <a:pt x="204954" y="851660"/>
                </a:lnTo>
                <a:lnTo>
                  <a:pt x="243279" y="874979"/>
                </a:lnTo>
                <a:lnTo>
                  <a:pt x="283910" y="894582"/>
                </a:lnTo>
                <a:lnTo>
                  <a:pt x="326613" y="910235"/>
                </a:lnTo>
                <a:lnTo>
                  <a:pt x="371155" y="921706"/>
                </a:lnTo>
                <a:lnTo>
                  <a:pt x="417302" y="928760"/>
                </a:lnTo>
                <a:lnTo>
                  <a:pt x="464820" y="931163"/>
                </a:lnTo>
                <a:lnTo>
                  <a:pt x="512337" y="928760"/>
                </a:lnTo>
                <a:lnTo>
                  <a:pt x="558484" y="921706"/>
                </a:lnTo>
                <a:lnTo>
                  <a:pt x="603026" y="910235"/>
                </a:lnTo>
                <a:lnTo>
                  <a:pt x="645729" y="894582"/>
                </a:lnTo>
                <a:lnTo>
                  <a:pt x="686360" y="874979"/>
                </a:lnTo>
                <a:lnTo>
                  <a:pt x="724685" y="851660"/>
                </a:lnTo>
                <a:lnTo>
                  <a:pt x="760469" y="824861"/>
                </a:lnTo>
                <a:lnTo>
                  <a:pt x="793480" y="794813"/>
                </a:lnTo>
                <a:lnTo>
                  <a:pt x="823482" y="761752"/>
                </a:lnTo>
                <a:lnTo>
                  <a:pt x="850243" y="725911"/>
                </a:lnTo>
                <a:lnTo>
                  <a:pt x="873529" y="687524"/>
                </a:lnTo>
                <a:lnTo>
                  <a:pt x="893105" y="646824"/>
                </a:lnTo>
                <a:lnTo>
                  <a:pt x="908738" y="604047"/>
                </a:lnTo>
                <a:lnTo>
                  <a:pt x="920194" y="559424"/>
                </a:lnTo>
                <a:lnTo>
                  <a:pt x="927239" y="513191"/>
                </a:lnTo>
                <a:lnTo>
                  <a:pt x="929639" y="465581"/>
                </a:lnTo>
                <a:lnTo>
                  <a:pt x="927239" y="417972"/>
                </a:lnTo>
                <a:lnTo>
                  <a:pt x="920194" y="371739"/>
                </a:lnTo>
                <a:lnTo>
                  <a:pt x="908738" y="327116"/>
                </a:lnTo>
                <a:lnTo>
                  <a:pt x="893105" y="284339"/>
                </a:lnTo>
                <a:lnTo>
                  <a:pt x="873529" y="243639"/>
                </a:lnTo>
                <a:lnTo>
                  <a:pt x="850243" y="205252"/>
                </a:lnTo>
                <a:lnTo>
                  <a:pt x="823482" y="169411"/>
                </a:lnTo>
                <a:lnTo>
                  <a:pt x="793480" y="136350"/>
                </a:lnTo>
                <a:lnTo>
                  <a:pt x="760469" y="106302"/>
                </a:lnTo>
                <a:lnTo>
                  <a:pt x="724685" y="79503"/>
                </a:lnTo>
                <a:lnTo>
                  <a:pt x="686360" y="56184"/>
                </a:lnTo>
                <a:lnTo>
                  <a:pt x="645729" y="36581"/>
                </a:lnTo>
                <a:lnTo>
                  <a:pt x="603026" y="20928"/>
                </a:lnTo>
                <a:lnTo>
                  <a:pt x="558484" y="9457"/>
                </a:lnTo>
                <a:lnTo>
                  <a:pt x="512337" y="2403"/>
                </a:lnTo>
                <a:lnTo>
                  <a:pt x="464820" y="0"/>
                </a:lnTo>
                <a:close/>
              </a:path>
            </a:pathLst>
          </a:custGeom>
          <a:solidFill>
            <a:srgbClr val="0F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5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28132" y="4895974"/>
            <a:ext cx="679703" cy="679703"/>
          </a:xfrm>
          <a:prstGeom prst="rect">
            <a:avLst/>
          </a:prstGeom>
        </p:spPr>
      </p:pic>
      <p:sp>
        <p:nvSpPr>
          <p:cNvPr id="42" name="object 35"/>
          <p:cNvSpPr txBox="1"/>
          <p:nvPr/>
        </p:nvSpPr>
        <p:spPr>
          <a:xfrm>
            <a:off x="4788357" y="5909471"/>
            <a:ext cx="26581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40" dirty="0" smtClean="0">
                <a:solidFill>
                  <a:srgbClr val="0070C0"/>
                </a:solidFill>
                <a:latin typeface="Trebuchet MS"/>
                <a:cs typeface="Trebuchet MS"/>
              </a:rPr>
              <a:t>Возможность получить справку о том что вы не являетесь ИП</a:t>
            </a:r>
            <a:endParaRPr sz="16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83152"/>
            <a:ext cx="4648200" cy="256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2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8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Единый реестр субъектов малого и среднего предпринимательства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99274"/>
            <a:ext cx="6705600" cy="31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52" y="1069848"/>
            <a:ext cx="794004" cy="775951"/>
          </a:xfrm>
          <a:prstGeom prst="rect">
            <a:avLst/>
          </a:prstGeom>
        </p:spPr>
      </p:pic>
      <p:sp>
        <p:nvSpPr>
          <p:cNvPr id="45" name="object 10"/>
          <p:cNvSpPr/>
          <p:nvPr/>
        </p:nvSpPr>
        <p:spPr>
          <a:xfrm>
            <a:off x="77131" y="1066800"/>
            <a:ext cx="805625" cy="778999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0" y="520446"/>
                </a:moveTo>
                <a:lnTo>
                  <a:pt x="2127" y="473079"/>
                </a:lnTo>
                <a:lnTo>
                  <a:pt x="8386" y="426903"/>
                </a:lnTo>
                <a:lnTo>
                  <a:pt x="18593" y="382102"/>
                </a:lnTo>
                <a:lnTo>
                  <a:pt x="32564" y="338858"/>
                </a:lnTo>
                <a:lnTo>
                  <a:pt x="50115" y="297357"/>
                </a:lnTo>
                <a:lnTo>
                  <a:pt x="71063" y="257781"/>
                </a:lnTo>
                <a:lnTo>
                  <a:pt x="95224" y="220315"/>
                </a:lnTo>
                <a:lnTo>
                  <a:pt x="122413" y="185143"/>
                </a:lnTo>
                <a:lnTo>
                  <a:pt x="152447" y="152447"/>
                </a:lnTo>
                <a:lnTo>
                  <a:pt x="185143" y="122413"/>
                </a:lnTo>
                <a:lnTo>
                  <a:pt x="220315" y="95224"/>
                </a:lnTo>
                <a:lnTo>
                  <a:pt x="257781" y="71063"/>
                </a:lnTo>
                <a:lnTo>
                  <a:pt x="297357" y="50115"/>
                </a:lnTo>
                <a:lnTo>
                  <a:pt x="338858" y="32564"/>
                </a:lnTo>
                <a:lnTo>
                  <a:pt x="382102" y="18593"/>
                </a:lnTo>
                <a:lnTo>
                  <a:pt x="426903" y="8386"/>
                </a:lnTo>
                <a:lnTo>
                  <a:pt x="473079" y="2127"/>
                </a:lnTo>
                <a:lnTo>
                  <a:pt x="520446" y="0"/>
                </a:lnTo>
                <a:lnTo>
                  <a:pt x="567812" y="2127"/>
                </a:lnTo>
                <a:lnTo>
                  <a:pt x="613988" y="8386"/>
                </a:lnTo>
                <a:lnTo>
                  <a:pt x="658789" y="18593"/>
                </a:lnTo>
                <a:lnTo>
                  <a:pt x="702033" y="32564"/>
                </a:lnTo>
                <a:lnTo>
                  <a:pt x="743534" y="50115"/>
                </a:lnTo>
                <a:lnTo>
                  <a:pt x="783110" y="71063"/>
                </a:lnTo>
                <a:lnTo>
                  <a:pt x="820576" y="95224"/>
                </a:lnTo>
                <a:lnTo>
                  <a:pt x="855748" y="122413"/>
                </a:lnTo>
                <a:lnTo>
                  <a:pt x="888444" y="152447"/>
                </a:lnTo>
                <a:lnTo>
                  <a:pt x="918478" y="185143"/>
                </a:lnTo>
                <a:lnTo>
                  <a:pt x="945667" y="220315"/>
                </a:lnTo>
                <a:lnTo>
                  <a:pt x="969828" y="257781"/>
                </a:lnTo>
                <a:lnTo>
                  <a:pt x="990776" y="297357"/>
                </a:lnTo>
                <a:lnTo>
                  <a:pt x="1008327" y="338858"/>
                </a:lnTo>
                <a:lnTo>
                  <a:pt x="1022298" y="382102"/>
                </a:lnTo>
                <a:lnTo>
                  <a:pt x="1032505" y="426903"/>
                </a:lnTo>
                <a:lnTo>
                  <a:pt x="1038764" y="473079"/>
                </a:lnTo>
                <a:lnTo>
                  <a:pt x="1040892" y="520446"/>
                </a:lnTo>
                <a:lnTo>
                  <a:pt x="1038764" y="567812"/>
                </a:lnTo>
                <a:lnTo>
                  <a:pt x="1032505" y="613988"/>
                </a:lnTo>
                <a:lnTo>
                  <a:pt x="1022298" y="658789"/>
                </a:lnTo>
                <a:lnTo>
                  <a:pt x="1008327" y="702033"/>
                </a:lnTo>
                <a:lnTo>
                  <a:pt x="990776" y="743534"/>
                </a:lnTo>
                <a:lnTo>
                  <a:pt x="969828" y="783110"/>
                </a:lnTo>
                <a:lnTo>
                  <a:pt x="945667" y="820576"/>
                </a:lnTo>
                <a:lnTo>
                  <a:pt x="918478" y="855748"/>
                </a:lnTo>
                <a:lnTo>
                  <a:pt x="888444" y="888444"/>
                </a:lnTo>
                <a:lnTo>
                  <a:pt x="855748" y="918478"/>
                </a:lnTo>
                <a:lnTo>
                  <a:pt x="820576" y="945667"/>
                </a:lnTo>
                <a:lnTo>
                  <a:pt x="783110" y="969828"/>
                </a:lnTo>
                <a:lnTo>
                  <a:pt x="743534" y="990776"/>
                </a:lnTo>
                <a:lnTo>
                  <a:pt x="702033" y="1008327"/>
                </a:lnTo>
                <a:lnTo>
                  <a:pt x="658789" y="1022298"/>
                </a:lnTo>
                <a:lnTo>
                  <a:pt x="613988" y="1032505"/>
                </a:lnTo>
                <a:lnTo>
                  <a:pt x="567812" y="1038764"/>
                </a:lnTo>
                <a:lnTo>
                  <a:pt x="520446" y="1040892"/>
                </a:lnTo>
                <a:lnTo>
                  <a:pt x="473079" y="1038764"/>
                </a:lnTo>
                <a:lnTo>
                  <a:pt x="426903" y="1032505"/>
                </a:lnTo>
                <a:lnTo>
                  <a:pt x="382102" y="1022298"/>
                </a:lnTo>
                <a:lnTo>
                  <a:pt x="338858" y="1008327"/>
                </a:lnTo>
                <a:lnTo>
                  <a:pt x="297357" y="990776"/>
                </a:lnTo>
                <a:lnTo>
                  <a:pt x="257781" y="969828"/>
                </a:lnTo>
                <a:lnTo>
                  <a:pt x="220315" y="945667"/>
                </a:lnTo>
                <a:lnTo>
                  <a:pt x="185143" y="918478"/>
                </a:lnTo>
                <a:lnTo>
                  <a:pt x="152447" y="888444"/>
                </a:lnTo>
                <a:lnTo>
                  <a:pt x="122413" y="855748"/>
                </a:lnTo>
                <a:lnTo>
                  <a:pt x="95224" y="820576"/>
                </a:lnTo>
                <a:lnTo>
                  <a:pt x="71063" y="783110"/>
                </a:lnTo>
                <a:lnTo>
                  <a:pt x="50115" y="743534"/>
                </a:lnTo>
                <a:lnTo>
                  <a:pt x="32564" y="702033"/>
                </a:lnTo>
                <a:lnTo>
                  <a:pt x="18593" y="658789"/>
                </a:lnTo>
                <a:lnTo>
                  <a:pt x="8386" y="613988"/>
                </a:lnTo>
                <a:lnTo>
                  <a:pt x="2127" y="567812"/>
                </a:lnTo>
                <a:lnTo>
                  <a:pt x="0" y="520446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071" y="1214745"/>
            <a:ext cx="519366" cy="483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694" y="908307"/>
            <a:ext cx="435330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sz="2000" b="1" dirty="0">
                <a:solidFill>
                  <a:srgbClr val="0070C0"/>
                </a:solidFill>
              </a:rPr>
              <a:t>Реестр представляет данные о субъектах малого и среднего предпринимательства в открытом доступе.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24" y="2226027"/>
            <a:ext cx="5788152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Внесение сведений о юридических лицах и об индивидуальных предпринимателях, отвечающих условиям отнесения к субъектам малого и среднего предпринимательства, в единый реестр субъектов малого и среднего предпринимательства и исключение таких сведений из указанного реестра осуществляются Федеральной налоговой службой на основании</a:t>
            </a:r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365" y="4164145"/>
            <a:ext cx="116450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sz="1600" b="1" dirty="0">
                <a:solidFill>
                  <a:srgbClr val="0070C0"/>
                </a:solidFill>
              </a:rPr>
              <a:t>С</a:t>
            </a:r>
            <a:r>
              <a:rPr lang="ru-RU" sz="1600" b="1" dirty="0" smtClean="0">
                <a:solidFill>
                  <a:srgbClr val="0070C0"/>
                </a:solidFill>
              </a:rPr>
              <a:t>ведений</a:t>
            </a:r>
            <a:r>
              <a:rPr lang="ru-RU" sz="1600" b="1" dirty="0">
                <a:solidFill>
                  <a:srgbClr val="0070C0"/>
                </a:solidFill>
              </a:rPr>
              <a:t>, содержащихся в Едином государственном реестре юридических лиц, Едином государственном реестре индивидуальных предпринимателей;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943" y="4800600"/>
            <a:ext cx="1166652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редставленных </a:t>
            </a:r>
            <a:r>
              <a:rPr lang="ru-RU" sz="1600" b="1" dirty="0">
                <a:solidFill>
                  <a:srgbClr val="0070C0"/>
                </a:solidFill>
              </a:rPr>
              <a:t>в соответствии с законодательством Российской Федерации о налогах и сборах сведений о среднесписочной численности работников за предшествующий календарный год, сведений о доходе, полученном от осуществления предпринимательской деятельности за предшествующий календарный год, сведений, содержащихся в документах, связанных с применением специальных налоговых режимов в предшествующем календарном году;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378" y="5898755"/>
            <a:ext cx="111994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sz="1600" b="1" dirty="0">
                <a:solidFill>
                  <a:srgbClr val="0070C0"/>
                </a:solidFill>
              </a:rPr>
              <a:t>сведений, представленных биржами, </a:t>
            </a:r>
            <a:r>
              <a:rPr lang="ru-RU" sz="1600" b="1" dirty="0" err="1">
                <a:solidFill>
                  <a:srgbClr val="0070C0"/>
                </a:solidFill>
              </a:rPr>
              <a:t>Минобрнауки</a:t>
            </a:r>
            <a:r>
              <a:rPr lang="ru-RU" sz="1600" b="1" dirty="0">
                <a:solidFill>
                  <a:srgbClr val="0070C0"/>
                </a:solidFill>
              </a:rPr>
              <a:t> России, Фондом «</a:t>
            </a:r>
            <a:r>
              <a:rPr lang="ru-RU" sz="1600" b="1" dirty="0" err="1">
                <a:solidFill>
                  <a:srgbClr val="0070C0"/>
                </a:solidFill>
              </a:rPr>
              <a:t>Сколково</a:t>
            </a:r>
            <a:r>
              <a:rPr lang="ru-RU" sz="1600" b="1" dirty="0">
                <a:solidFill>
                  <a:srgbClr val="0070C0"/>
                </a:solidFill>
              </a:rPr>
              <a:t>», Минэкономразвития России, </a:t>
            </a:r>
            <a:r>
              <a:rPr lang="ru-RU" sz="1600" b="1" dirty="0" err="1">
                <a:solidFill>
                  <a:srgbClr val="0070C0"/>
                </a:solidFill>
              </a:rPr>
              <a:t>Минпромторгом</a:t>
            </a:r>
            <a:r>
              <a:rPr lang="ru-RU" sz="1600" b="1" dirty="0">
                <a:solidFill>
                  <a:srgbClr val="0070C0"/>
                </a:solidFill>
              </a:rPr>
              <a:t> России, держателями реестров акционеров акционерных обществ, аудиторскими организациями (поставщики).</a:t>
            </a:r>
          </a:p>
        </p:txBody>
      </p:sp>
      <p:pic>
        <p:nvPicPr>
          <p:cNvPr id="77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40" y="6089999"/>
            <a:ext cx="757115" cy="368999"/>
          </a:xfrm>
          <a:prstGeom prst="rect">
            <a:avLst/>
          </a:prstGeom>
        </p:spPr>
      </p:pic>
      <p:pic>
        <p:nvPicPr>
          <p:cNvPr id="7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31" y="5114954"/>
            <a:ext cx="757115" cy="368999"/>
          </a:xfrm>
          <a:prstGeom prst="rect">
            <a:avLst/>
          </a:prstGeom>
        </p:spPr>
      </p:pic>
      <p:pic>
        <p:nvPicPr>
          <p:cNvPr id="79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30" y="4232278"/>
            <a:ext cx="757115" cy="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8683" y="167639"/>
            <a:ext cx="443865" cy="2988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ru-RU" sz="1100" dirty="0" smtClean="0">
                <a:latin typeface="Trebuchet MS"/>
                <a:cs typeface="Trebuchet MS"/>
              </a:rPr>
              <a:t>4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20" cy="774191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09257" y="-100000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82292">
              <a:defRPr/>
            </a:pP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Сведения о </a:t>
            </a:r>
            <a:r>
              <a:rPr lang="ru-RU" sz="2400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счетах в Личном кабинете</a:t>
            </a:r>
            <a:endParaRPr lang="ru-RU" sz="2400" cap="all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2030347" y="1382479"/>
            <a:ext cx="99822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24510" algn="ctr">
              <a:spcBef>
                <a:spcPts val="100"/>
              </a:spcBef>
              <a:defRPr sz="1200" b="1">
                <a:solidFill>
                  <a:srgbClr val="0070C0"/>
                </a:solidFill>
              </a:defRPr>
            </a:lvl1pPr>
          </a:lstStyle>
          <a:p>
            <a:pPr algn="just"/>
            <a:r>
              <a:rPr lang="ru-RU" sz="1800" dirty="0" smtClean="0"/>
              <a:t>Сведения </a:t>
            </a:r>
            <a:r>
              <a:rPr lang="ru-RU" sz="1800" dirty="0"/>
              <a:t>о своих банковских счетах можно получить в электронном сервисе ФНС России «Личный кабинет налогоплательщика для физических лиц». </a:t>
            </a:r>
            <a:endParaRPr sz="1800" dirty="0"/>
          </a:p>
        </p:txBody>
      </p:sp>
      <p:sp>
        <p:nvSpPr>
          <p:cNvPr id="22" name="object 3"/>
          <p:cNvSpPr txBox="1"/>
          <p:nvPr/>
        </p:nvSpPr>
        <p:spPr>
          <a:xfrm>
            <a:off x="181684" y="46165"/>
            <a:ext cx="3067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40" dirty="0" smtClean="0">
                <a:solidFill>
                  <a:srgbClr val="FFFFFF"/>
                </a:solidFill>
                <a:latin typeface="Trebuchet MS"/>
                <a:cs typeface="Trebuchet MS"/>
              </a:rPr>
              <a:t>Актуальные вопросы государственной регистрации и учета налогоплательщиков</a:t>
            </a:r>
            <a:endParaRPr sz="1400" b="1" spc="-14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4" y="1059273"/>
            <a:ext cx="1712478" cy="10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35"/>
          <p:cNvSpPr txBox="1"/>
          <p:nvPr/>
        </p:nvSpPr>
        <p:spPr>
          <a:xfrm>
            <a:off x="6096000" y="2663486"/>
            <a:ext cx="655483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24510" algn="ctr">
              <a:spcBef>
                <a:spcPts val="100"/>
              </a:spcBef>
              <a:defRPr sz="1200" b="1">
                <a:solidFill>
                  <a:srgbClr val="0070C0"/>
                </a:solidFill>
              </a:defRPr>
            </a:lvl1pPr>
          </a:lstStyle>
          <a:p>
            <a:pPr algn="just"/>
            <a:r>
              <a:rPr lang="ru-RU" sz="1800" dirty="0" smtClean="0"/>
              <a:t>В сервисе </a:t>
            </a:r>
            <a:r>
              <a:rPr lang="ru-RU" sz="1800" dirty="0"/>
              <a:t>отражены наименования банков, номера счетов, даты их открытия/закрытия, виды счетов и их состояние. Просмотр сведений возможен как в режиме онлайн, так и в виде выгрузки  данных о них в файл в формате </a:t>
            </a:r>
            <a:r>
              <a:rPr lang="ru-RU" sz="1800" dirty="0" err="1"/>
              <a:t>xlsx</a:t>
            </a:r>
            <a:r>
              <a:rPr lang="ru-RU" sz="1800" dirty="0"/>
              <a:t>.</a:t>
            </a:r>
            <a:endParaRPr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967" y="2693643"/>
            <a:ext cx="564043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 algn="just">
              <a:spcBef>
                <a:spcPts val="100"/>
              </a:spcBef>
            </a:pPr>
            <a:r>
              <a:rPr lang="ru-RU" b="1" dirty="0">
                <a:solidFill>
                  <a:srgbClr val="0070C0"/>
                </a:solidFill>
              </a:rPr>
              <a:t>Для просмотра сведений о своих банковских счетах необходимо перейти в режим «Профиль» и найти вкладку «Сведения о банковских счетах».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391"/>
            <a:ext cx="5956892" cy="2959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98390"/>
            <a:ext cx="6324601" cy="2959609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2378" y="2279957"/>
            <a:ext cx="757115" cy="368999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4858" y="2239302"/>
            <a:ext cx="757115" cy="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799</Words>
  <Application>Microsoft Office PowerPoint</Application>
  <PresentationFormat>Широкоэкранный</PresentationFormat>
  <Paragraphs>146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Trebuchet MS</vt:lpstr>
      <vt:lpstr>Verdana</vt:lpstr>
      <vt:lpstr>Wingdings</vt:lpstr>
      <vt:lpstr>Office Theme</vt:lpstr>
      <vt:lpstr>Актуальные вопросы государственной регистрации и учета налогоплательщиков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Горбань Антон Валериевич</cp:lastModifiedBy>
  <cp:revision>144</cp:revision>
  <cp:lastPrinted>2023-07-20T06:18:27Z</cp:lastPrinted>
  <dcterms:created xsi:type="dcterms:W3CDTF">2022-04-13T10:49:32Z</dcterms:created>
  <dcterms:modified xsi:type="dcterms:W3CDTF">2023-08-23T13:58:28Z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2022-04-13T00:00:00Z</vt:filetime>
  </property>
</Properties>
</file>