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799" r:id="rId3"/>
    <p:sldId id="801" r:id="rId4"/>
    <p:sldId id="800" r:id="rId5"/>
    <p:sldId id="802" r:id="rId6"/>
    <p:sldId id="450" r:id="rId7"/>
    <p:sldId id="466" r:id="rId8"/>
    <p:sldId id="469" r:id="rId9"/>
    <p:sldId id="470" r:id="rId10"/>
    <p:sldId id="280" r:id="rId11"/>
    <p:sldId id="257" r:id="rId12"/>
    <p:sldId id="261" r:id="rId13"/>
    <p:sldId id="798" r:id="rId14"/>
    <p:sldId id="805" r:id="rId15"/>
    <p:sldId id="804" r:id="rId16"/>
    <p:sldId id="806" r:id="rId17"/>
    <p:sldId id="807" r:id="rId18"/>
    <p:sldId id="808" r:id="rId19"/>
    <p:sldId id="809" r:id="rId20"/>
    <p:sldId id="810" r:id="rId21"/>
    <p:sldId id="813" r:id="rId22"/>
    <p:sldId id="812" r:id="rId23"/>
    <p:sldId id="814" r:id="rId24"/>
    <p:sldId id="816" r:id="rId25"/>
    <p:sldId id="815" r:id="rId26"/>
    <p:sldId id="817" r:id="rId27"/>
    <p:sldId id="818" r:id="rId28"/>
    <p:sldId id="819" r:id="rId29"/>
    <p:sldId id="821" r:id="rId30"/>
  </p:sldIdLst>
  <p:sldSz cx="12192000" cy="6858000"/>
  <p:notesSz cx="12192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Элана Элана" initials="ЭЭ" lastIdx="1" clrIdx="0">
    <p:extLst>
      <p:ext uri="{19B8F6BF-5375-455C-9EA6-DF929625EA0E}">
        <p15:presenceInfo xmlns:p15="http://schemas.microsoft.com/office/powerpoint/2012/main" userId="766228e2ba315c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0"/>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9" autoAdjust="0"/>
    <p:restoredTop sz="83425" autoAdjust="0"/>
  </p:normalViewPr>
  <p:slideViewPr>
    <p:cSldViewPr>
      <p:cViewPr varScale="1">
        <p:scale>
          <a:sx n="118" d="100"/>
          <a:sy n="118" d="100"/>
        </p:scale>
        <p:origin x="684" y="13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DC3665-03B0-4D71-B83A-DC90EE85897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6C1AF91F-09DB-4BEF-A5C0-586FCCFD8176}">
      <dgm:prSet phldrT="[Текст]"/>
      <dgm:spPr/>
      <dgm:t>
        <a:bodyPr/>
        <a:lstStyle/>
        <a:p>
          <a:r>
            <a:rPr lang="ru-RU" dirty="0"/>
            <a:t>Экономика</a:t>
          </a:r>
        </a:p>
      </dgm:t>
    </dgm:pt>
    <dgm:pt modelId="{018F6C06-1B93-4D52-AAD4-019A456032DD}" type="parTrans" cxnId="{24B1083A-6D4E-4697-87BF-644CC9600536}">
      <dgm:prSet/>
      <dgm:spPr/>
      <dgm:t>
        <a:bodyPr/>
        <a:lstStyle/>
        <a:p>
          <a:endParaRPr lang="ru-RU"/>
        </a:p>
      </dgm:t>
    </dgm:pt>
    <dgm:pt modelId="{6CA83F9B-1FD0-4C0A-A1EC-033E3FABDCC9}" type="sibTrans" cxnId="{24B1083A-6D4E-4697-87BF-644CC9600536}">
      <dgm:prSet/>
      <dgm:spPr/>
      <dgm:t>
        <a:bodyPr/>
        <a:lstStyle/>
        <a:p>
          <a:endParaRPr lang="ru-RU"/>
        </a:p>
      </dgm:t>
    </dgm:pt>
    <dgm:pt modelId="{5549C574-FFAD-496D-B130-EDDBE9CE4865}">
      <dgm:prSet phldrT="[Текст]"/>
      <dgm:spPr/>
      <dgm:t>
        <a:bodyPr/>
        <a:lstStyle/>
        <a:p>
          <a:r>
            <a:rPr lang="ru-RU" dirty="0"/>
            <a:t>10-11 классы (ФГОС СОО)</a:t>
          </a:r>
        </a:p>
      </dgm:t>
    </dgm:pt>
    <dgm:pt modelId="{3CEF2BF6-B649-4591-ADA6-1BBE9766AE05}" type="parTrans" cxnId="{2DEFB281-2558-44BB-B78C-41F557BC0A65}">
      <dgm:prSet/>
      <dgm:spPr/>
      <dgm:t>
        <a:bodyPr/>
        <a:lstStyle/>
        <a:p>
          <a:endParaRPr lang="ru-RU"/>
        </a:p>
      </dgm:t>
    </dgm:pt>
    <dgm:pt modelId="{411D0456-EAAB-4838-AE1F-3AEE5176C161}" type="sibTrans" cxnId="{2DEFB281-2558-44BB-B78C-41F557BC0A65}">
      <dgm:prSet/>
      <dgm:spPr/>
      <dgm:t>
        <a:bodyPr/>
        <a:lstStyle/>
        <a:p>
          <a:endParaRPr lang="ru-RU"/>
        </a:p>
      </dgm:t>
    </dgm:pt>
    <dgm:pt modelId="{19587670-FF49-4A90-B470-9EF1A07E5BFC}">
      <dgm:prSet phldrT="[Текст]"/>
      <dgm:spPr/>
      <dgm:t>
        <a:bodyPr/>
        <a:lstStyle/>
        <a:p>
          <a:r>
            <a:rPr lang="ru-RU" dirty="0"/>
            <a:t>Экономика</a:t>
          </a:r>
        </a:p>
      </dgm:t>
    </dgm:pt>
    <dgm:pt modelId="{F84742C3-81C5-4AA6-8842-724C76ADB73E}" type="parTrans" cxnId="{BC603EC9-1BD9-42F1-A1E4-D93E2FF84197}">
      <dgm:prSet/>
      <dgm:spPr/>
      <dgm:t>
        <a:bodyPr/>
        <a:lstStyle/>
        <a:p>
          <a:endParaRPr lang="ru-RU"/>
        </a:p>
      </dgm:t>
    </dgm:pt>
    <dgm:pt modelId="{D7FDA676-F370-482E-AD27-19E233B12209}" type="sibTrans" cxnId="{BC603EC9-1BD9-42F1-A1E4-D93E2FF84197}">
      <dgm:prSet/>
      <dgm:spPr/>
      <dgm:t>
        <a:bodyPr/>
        <a:lstStyle/>
        <a:p>
          <a:endParaRPr lang="ru-RU"/>
        </a:p>
      </dgm:t>
    </dgm:pt>
    <dgm:pt modelId="{8EE87BB7-477F-4692-B18C-C5BB23F3335A}">
      <dgm:prSet phldrT="[Текст]"/>
      <dgm:spPr/>
      <dgm:t>
        <a:bodyPr/>
        <a:lstStyle/>
        <a:p>
          <a:r>
            <a:rPr lang="ru-RU" dirty="0"/>
            <a:t>5-9 классы (ФГОС ООО)</a:t>
          </a:r>
        </a:p>
      </dgm:t>
    </dgm:pt>
    <dgm:pt modelId="{78FDF3FB-81F5-4518-AAFE-404B731ADE40}" type="parTrans" cxnId="{DC65F9C3-8E84-4011-9CEC-EA5A3CDC3346}">
      <dgm:prSet/>
      <dgm:spPr/>
      <dgm:t>
        <a:bodyPr/>
        <a:lstStyle/>
        <a:p>
          <a:endParaRPr lang="ru-RU"/>
        </a:p>
      </dgm:t>
    </dgm:pt>
    <dgm:pt modelId="{5A8BD895-1B24-43B1-9173-5D1F48707425}" type="sibTrans" cxnId="{DC65F9C3-8E84-4011-9CEC-EA5A3CDC3346}">
      <dgm:prSet/>
      <dgm:spPr/>
      <dgm:t>
        <a:bodyPr/>
        <a:lstStyle/>
        <a:p>
          <a:endParaRPr lang="ru-RU"/>
        </a:p>
      </dgm:t>
    </dgm:pt>
    <dgm:pt modelId="{7657D234-D4CA-43BF-B766-992702D355DB}">
      <dgm:prSet phldrT="[Текст]"/>
      <dgm:spPr/>
      <dgm:t>
        <a:bodyPr/>
        <a:lstStyle/>
        <a:p>
          <a:r>
            <a:rPr lang="ru-RU" b="1" dirty="0">
              <a:solidFill>
                <a:srgbClr val="FF0000"/>
              </a:solidFill>
            </a:rPr>
            <a:t>Обществознание</a:t>
          </a:r>
        </a:p>
      </dgm:t>
    </dgm:pt>
    <dgm:pt modelId="{5CDC02BF-0028-4FE8-8FA1-724981F8AE7D}" type="parTrans" cxnId="{DBC9E152-8FAD-4D03-A0C1-4A4595950451}">
      <dgm:prSet/>
      <dgm:spPr/>
      <dgm:t>
        <a:bodyPr/>
        <a:lstStyle/>
        <a:p>
          <a:endParaRPr lang="ru-RU"/>
        </a:p>
      </dgm:t>
    </dgm:pt>
    <dgm:pt modelId="{BFF89F0C-4C3E-4ACF-8F63-2F1C29C303AF}" type="sibTrans" cxnId="{DBC9E152-8FAD-4D03-A0C1-4A4595950451}">
      <dgm:prSet/>
      <dgm:spPr/>
      <dgm:t>
        <a:bodyPr/>
        <a:lstStyle/>
        <a:p>
          <a:endParaRPr lang="ru-RU"/>
        </a:p>
      </dgm:t>
    </dgm:pt>
    <dgm:pt modelId="{D4A1681C-4AF6-4324-81F3-BF844C9D01F4}">
      <dgm:prSet phldrT="[Текст]"/>
      <dgm:spPr/>
      <dgm:t>
        <a:bodyPr/>
        <a:lstStyle/>
        <a:p>
          <a:r>
            <a:rPr lang="ru-RU" dirty="0"/>
            <a:t>Экономика</a:t>
          </a:r>
        </a:p>
      </dgm:t>
    </dgm:pt>
    <dgm:pt modelId="{7D5A0E48-4476-490E-871C-89E75AFCB162}" type="parTrans" cxnId="{F34D3D69-AD69-4E14-8B03-26B6633C97C9}">
      <dgm:prSet/>
      <dgm:spPr/>
      <dgm:t>
        <a:bodyPr/>
        <a:lstStyle/>
        <a:p>
          <a:endParaRPr lang="ru-RU"/>
        </a:p>
      </dgm:t>
    </dgm:pt>
    <dgm:pt modelId="{AADA6945-D1F7-4EF9-AFBF-54BB85F8F6C1}" type="sibTrans" cxnId="{F34D3D69-AD69-4E14-8B03-26B6633C97C9}">
      <dgm:prSet/>
      <dgm:spPr/>
      <dgm:t>
        <a:bodyPr/>
        <a:lstStyle/>
        <a:p>
          <a:endParaRPr lang="ru-RU"/>
        </a:p>
      </dgm:t>
    </dgm:pt>
    <dgm:pt modelId="{89BA4D3B-27A8-4FE0-BAF4-2BC47E9C1E98}">
      <dgm:prSet phldrT="[Текст]"/>
      <dgm:spPr/>
      <dgm:t>
        <a:bodyPr/>
        <a:lstStyle/>
        <a:p>
          <a:r>
            <a:rPr lang="ru-RU" dirty="0"/>
            <a:t>1-4 классы (ФГОС НОО)</a:t>
          </a:r>
        </a:p>
      </dgm:t>
    </dgm:pt>
    <dgm:pt modelId="{EC417145-2314-4019-BDB8-2FCD076A805F}" type="parTrans" cxnId="{0C360E40-F598-41AB-85A1-813C3D95370E}">
      <dgm:prSet/>
      <dgm:spPr/>
      <dgm:t>
        <a:bodyPr/>
        <a:lstStyle/>
        <a:p>
          <a:endParaRPr lang="ru-RU"/>
        </a:p>
      </dgm:t>
    </dgm:pt>
    <dgm:pt modelId="{13DB38FD-D3CA-47F2-AD5E-66A789EBF76A}" type="sibTrans" cxnId="{0C360E40-F598-41AB-85A1-813C3D95370E}">
      <dgm:prSet/>
      <dgm:spPr/>
      <dgm:t>
        <a:bodyPr/>
        <a:lstStyle/>
        <a:p>
          <a:endParaRPr lang="ru-RU"/>
        </a:p>
      </dgm:t>
    </dgm:pt>
    <dgm:pt modelId="{B78A0330-79AE-4716-BDDB-FFF9328D9389}">
      <dgm:prSet phldrT="[Текст]"/>
      <dgm:spPr/>
      <dgm:t>
        <a:bodyPr/>
        <a:lstStyle/>
        <a:p>
          <a:r>
            <a:rPr lang="ru-RU" b="1" dirty="0">
              <a:solidFill>
                <a:srgbClr val="FF0000"/>
              </a:solidFill>
            </a:rPr>
            <a:t>Окружающий мир</a:t>
          </a:r>
        </a:p>
      </dgm:t>
    </dgm:pt>
    <dgm:pt modelId="{5D0CCC34-070B-48D1-975E-93BDD928C7C5}" type="parTrans" cxnId="{CD18B8A6-A5ED-4CC4-8048-B4C873C0266F}">
      <dgm:prSet/>
      <dgm:spPr/>
      <dgm:t>
        <a:bodyPr/>
        <a:lstStyle/>
        <a:p>
          <a:endParaRPr lang="ru-RU"/>
        </a:p>
      </dgm:t>
    </dgm:pt>
    <dgm:pt modelId="{2CED8553-577F-459F-A5FB-A7336BCDFD03}" type="sibTrans" cxnId="{CD18B8A6-A5ED-4CC4-8048-B4C873C0266F}">
      <dgm:prSet/>
      <dgm:spPr/>
      <dgm:t>
        <a:bodyPr/>
        <a:lstStyle/>
        <a:p>
          <a:endParaRPr lang="ru-RU"/>
        </a:p>
      </dgm:t>
    </dgm:pt>
    <dgm:pt modelId="{151D877D-3CD6-42CA-B47E-DDBDEBAD9DA0}">
      <dgm:prSet phldrT="[Текст]"/>
      <dgm:spPr/>
      <dgm:t>
        <a:bodyPr/>
        <a:lstStyle/>
        <a:p>
          <a:r>
            <a:rPr lang="ru-RU" b="0" i="1" dirty="0">
              <a:solidFill>
                <a:srgbClr val="FF0000"/>
              </a:solidFill>
            </a:rPr>
            <a:t>Технология</a:t>
          </a:r>
        </a:p>
      </dgm:t>
    </dgm:pt>
    <dgm:pt modelId="{952E9138-89E4-4E22-A0C7-7BBC2066BED0}" type="parTrans" cxnId="{DF82000F-6D37-40E7-9F56-EF6A690A6B30}">
      <dgm:prSet/>
      <dgm:spPr/>
      <dgm:t>
        <a:bodyPr/>
        <a:lstStyle/>
        <a:p>
          <a:endParaRPr lang="ru-RU"/>
        </a:p>
      </dgm:t>
    </dgm:pt>
    <dgm:pt modelId="{AC172B2C-1C7B-474D-9FC8-6F7D1C468582}" type="sibTrans" cxnId="{DF82000F-6D37-40E7-9F56-EF6A690A6B30}">
      <dgm:prSet/>
      <dgm:spPr/>
      <dgm:t>
        <a:bodyPr/>
        <a:lstStyle/>
        <a:p>
          <a:endParaRPr lang="ru-RU"/>
        </a:p>
      </dgm:t>
    </dgm:pt>
    <dgm:pt modelId="{1937A636-8A92-4FC4-A618-1A531C6AF60D}">
      <dgm:prSet phldrT="[Текст]"/>
      <dgm:spPr/>
      <dgm:t>
        <a:bodyPr/>
        <a:lstStyle/>
        <a:p>
          <a:r>
            <a:rPr lang="ru-RU" b="1" dirty="0">
              <a:solidFill>
                <a:srgbClr val="FF0000"/>
              </a:solidFill>
            </a:rPr>
            <a:t>Обществознание</a:t>
          </a:r>
        </a:p>
      </dgm:t>
    </dgm:pt>
    <dgm:pt modelId="{5927FD08-B59D-4EEA-9B52-2B0D558DF9EE}" type="sibTrans" cxnId="{0272390C-9B50-4350-A845-5D9C1927C919}">
      <dgm:prSet/>
      <dgm:spPr/>
      <dgm:t>
        <a:bodyPr/>
        <a:lstStyle/>
        <a:p>
          <a:endParaRPr lang="ru-RU"/>
        </a:p>
      </dgm:t>
    </dgm:pt>
    <dgm:pt modelId="{03CAB778-4B3B-4B98-B837-1CFBA0A28B82}" type="parTrans" cxnId="{0272390C-9B50-4350-A845-5D9C1927C919}">
      <dgm:prSet/>
      <dgm:spPr/>
      <dgm:t>
        <a:bodyPr/>
        <a:lstStyle/>
        <a:p>
          <a:endParaRPr lang="ru-RU"/>
        </a:p>
      </dgm:t>
    </dgm:pt>
    <dgm:pt modelId="{5FA6302C-691A-46C5-A138-0472FDFCC31D}">
      <dgm:prSet phldrT="[Текст]"/>
      <dgm:spPr/>
      <dgm:t>
        <a:bodyPr/>
        <a:lstStyle/>
        <a:p>
          <a:r>
            <a:rPr lang="ru-RU" b="1" dirty="0">
              <a:solidFill>
                <a:srgbClr val="FF0000"/>
              </a:solidFill>
            </a:rPr>
            <a:t>Экономика </a:t>
          </a:r>
          <a:r>
            <a:rPr lang="ru-RU" b="0" i="1" dirty="0">
              <a:solidFill>
                <a:srgbClr val="FF0000"/>
              </a:solidFill>
            </a:rPr>
            <a:t>(базовый, углубленный уровень только для профильных11 классов)</a:t>
          </a:r>
        </a:p>
      </dgm:t>
    </dgm:pt>
    <dgm:pt modelId="{653C0260-06F1-4B4C-AEFF-20D5A25A2C9C}" type="parTrans" cxnId="{B38BE083-05BC-492C-9660-F3D2A98CD2AE}">
      <dgm:prSet/>
      <dgm:spPr/>
      <dgm:t>
        <a:bodyPr/>
        <a:lstStyle/>
        <a:p>
          <a:endParaRPr lang="ru-RU"/>
        </a:p>
      </dgm:t>
    </dgm:pt>
    <dgm:pt modelId="{EECCEFC2-49EF-4053-9D00-8372222FA4D7}" type="sibTrans" cxnId="{B38BE083-05BC-492C-9660-F3D2A98CD2AE}">
      <dgm:prSet/>
      <dgm:spPr/>
      <dgm:t>
        <a:bodyPr/>
        <a:lstStyle/>
        <a:p>
          <a:endParaRPr lang="ru-RU"/>
        </a:p>
      </dgm:t>
    </dgm:pt>
    <dgm:pt modelId="{C9B1CC8D-4F45-4CE9-B9EF-004C229A6FA1}">
      <dgm:prSet phldrT="[Текст]"/>
      <dgm:spPr/>
      <dgm:t>
        <a:bodyPr/>
        <a:lstStyle/>
        <a:p>
          <a:r>
            <a:rPr lang="ru-RU" b="0" i="1" dirty="0">
              <a:solidFill>
                <a:srgbClr val="FF0000"/>
              </a:solidFill>
            </a:rPr>
            <a:t>Технология</a:t>
          </a:r>
        </a:p>
      </dgm:t>
    </dgm:pt>
    <dgm:pt modelId="{2C26FB52-FAEC-427B-8C5D-17B1694F3453}" type="parTrans" cxnId="{25994AB5-42AC-4171-BDD2-3FD6BEE69174}">
      <dgm:prSet/>
      <dgm:spPr/>
      <dgm:t>
        <a:bodyPr/>
        <a:lstStyle/>
        <a:p>
          <a:endParaRPr lang="ru-RU"/>
        </a:p>
      </dgm:t>
    </dgm:pt>
    <dgm:pt modelId="{570A9EC0-1A7C-427D-9223-9FCED19AA5B7}" type="sibTrans" cxnId="{25994AB5-42AC-4171-BDD2-3FD6BEE69174}">
      <dgm:prSet/>
      <dgm:spPr/>
      <dgm:t>
        <a:bodyPr/>
        <a:lstStyle/>
        <a:p>
          <a:endParaRPr lang="ru-RU"/>
        </a:p>
      </dgm:t>
    </dgm:pt>
    <dgm:pt modelId="{8A79BC5E-A523-4FAC-9951-706153B2EAAF}" type="pres">
      <dgm:prSet presAssocID="{7BDC3665-03B0-4D71-B83A-DC90EE85897D}" presName="Name0" presStyleCnt="0">
        <dgm:presLayoutVars>
          <dgm:chMax val="7"/>
          <dgm:dir/>
          <dgm:animLvl val="lvl"/>
          <dgm:resizeHandles val="exact"/>
        </dgm:presLayoutVars>
      </dgm:prSet>
      <dgm:spPr/>
    </dgm:pt>
    <dgm:pt modelId="{E672B28B-6BFA-4770-9231-49DF47EF91DF}" type="pres">
      <dgm:prSet presAssocID="{6C1AF91F-09DB-4BEF-A5C0-586FCCFD8176}" presName="circle1" presStyleLbl="node1" presStyleIdx="0" presStyleCnt="3"/>
      <dgm:spPr/>
    </dgm:pt>
    <dgm:pt modelId="{E16A616D-4EEE-4ED7-8513-B919FC10E271}" type="pres">
      <dgm:prSet presAssocID="{6C1AF91F-09DB-4BEF-A5C0-586FCCFD8176}" presName="space" presStyleCnt="0"/>
      <dgm:spPr/>
    </dgm:pt>
    <dgm:pt modelId="{019DD1A9-0FE5-461F-8A87-4A456574BD3E}" type="pres">
      <dgm:prSet presAssocID="{6C1AF91F-09DB-4BEF-A5C0-586FCCFD8176}" presName="rect1" presStyleLbl="alignAcc1" presStyleIdx="0" presStyleCnt="3"/>
      <dgm:spPr/>
    </dgm:pt>
    <dgm:pt modelId="{DA899533-6327-4449-96F7-CEFE674A5883}" type="pres">
      <dgm:prSet presAssocID="{19587670-FF49-4A90-B470-9EF1A07E5BFC}" presName="vertSpace2" presStyleLbl="node1" presStyleIdx="0" presStyleCnt="3"/>
      <dgm:spPr/>
    </dgm:pt>
    <dgm:pt modelId="{DB19B281-23DC-4631-ABEB-BDAD5B16521F}" type="pres">
      <dgm:prSet presAssocID="{19587670-FF49-4A90-B470-9EF1A07E5BFC}" presName="circle2" presStyleLbl="node1" presStyleIdx="1" presStyleCnt="3"/>
      <dgm:spPr/>
    </dgm:pt>
    <dgm:pt modelId="{F21183CC-D3F0-49A9-AE84-7167B219FE33}" type="pres">
      <dgm:prSet presAssocID="{19587670-FF49-4A90-B470-9EF1A07E5BFC}" presName="rect2" presStyleLbl="alignAcc1" presStyleIdx="1" presStyleCnt="3"/>
      <dgm:spPr/>
    </dgm:pt>
    <dgm:pt modelId="{75593133-2D6F-4BB5-90A5-FC35109A9341}" type="pres">
      <dgm:prSet presAssocID="{D4A1681C-4AF6-4324-81F3-BF844C9D01F4}" presName="vertSpace3" presStyleLbl="node1" presStyleIdx="1" presStyleCnt="3"/>
      <dgm:spPr/>
    </dgm:pt>
    <dgm:pt modelId="{A95EB8A4-A823-4A00-8368-510355815BCC}" type="pres">
      <dgm:prSet presAssocID="{D4A1681C-4AF6-4324-81F3-BF844C9D01F4}" presName="circle3" presStyleLbl="node1" presStyleIdx="2" presStyleCnt="3"/>
      <dgm:spPr/>
    </dgm:pt>
    <dgm:pt modelId="{B3A2BA29-ED3A-4E23-8C18-2D6D9CDB4FA7}" type="pres">
      <dgm:prSet presAssocID="{D4A1681C-4AF6-4324-81F3-BF844C9D01F4}" presName="rect3" presStyleLbl="alignAcc1" presStyleIdx="2" presStyleCnt="3" custLinFactNeighborX="490" custLinFactNeighborY="-2793"/>
      <dgm:spPr/>
    </dgm:pt>
    <dgm:pt modelId="{FBA3853A-993E-41C2-8408-4CC81D1BDB28}" type="pres">
      <dgm:prSet presAssocID="{6C1AF91F-09DB-4BEF-A5C0-586FCCFD8176}" presName="rect1ParTx" presStyleLbl="alignAcc1" presStyleIdx="2" presStyleCnt="3">
        <dgm:presLayoutVars>
          <dgm:chMax val="1"/>
          <dgm:bulletEnabled val="1"/>
        </dgm:presLayoutVars>
      </dgm:prSet>
      <dgm:spPr/>
    </dgm:pt>
    <dgm:pt modelId="{2FF8C04B-9A8F-4323-9A5D-3F34D9D61162}" type="pres">
      <dgm:prSet presAssocID="{6C1AF91F-09DB-4BEF-A5C0-586FCCFD8176}" presName="rect1ChTx" presStyleLbl="alignAcc1" presStyleIdx="2" presStyleCnt="3">
        <dgm:presLayoutVars>
          <dgm:bulletEnabled val="1"/>
        </dgm:presLayoutVars>
      </dgm:prSet>
      <dgm:spPr/>
    </dgm:pt>
    <dgm:pt modelId="{2FCF288E-F9CC-4E4B-8FEC-EEA35A47FF56}" type="pres">
      <dgm:prSet presAssocID="{19587670-FF49-4A90-B470-9EF1A07E5BFC}" presName="rect2ParTx" presStyleLbl="alignAcc1" presStyleIdx="2" presStyleCnt="3">
        <dgm:presLayoutVars>
          <dgm:chMax val="1"/>
          <dgm:bulletEnabled val="1"/>
        </dgm:presLayoutVars>
      </dgm:prSet>
      <dgm:spPr/>
    </dgm:pt>
    <dgm:pt modelId="{26E8F477-3E5F-4245-A01D-FB2CCFC91A9F}" type="pres">
      <dgm:prSet presAssocID="{19587670-FF49-4A90-B470-9EF1A07E5BFC}" presName="rect2ChTx" presStyleLbl="alignAcc1" presStyleIdx="2" presStyleCnt="3">
        <dgm:presLayoutVars>
          <dgm:bulletEnabled val="1"/>
        </dgm:presLayoutVars>
      </dgm:prSet>
      <dgm:spPr/>
    </dgm:pt>
    <dgm:pt modelId="{ADC9CAB5-9891-4361-BC63-60497A245592}" type="pres">
      <dgm:prSet presAssocID="{D4A1681C-4AF6-4324-81F3-BF844C9D01F4}" presName="rect3ParTx" presStyleLbl="alignAcc1" presStyleIdx="2" presStyleCnt="3">
        <dgm:presLayoutVars>
          <dgm:chMax val="1"/>
          <dgm:bulletEnabled val="1"/>
        </dgm:presLayoutVars>
      </dgm:prSet>
      <dgm:spPr/>
    </dgm:pt>
    <dgm:pt modelId="{D8108310-8305-4598-9880-A1E7CBF3BD87}" type="pres">
      <dgm:prSet presAssocID="{D4A1681C-4AF6-4324-81F3-BF844C9D01F4}" presName="rect3ChTx" presStyleLbl="alignAcc1" presStyleIdx="2" presStyleCnt="3">
        <dgm:presLayoutVars>
          <dgm:bulletEnabled val="1"/>
        </dgm:presLayoutVars>
      </dgm:prSet>
      <dgm:spPr/>
    </dgm:pt>
  </dgm:ptLst>
  <dgm:cxnLst>
    <dgm:cxn modelId="{0272390C-9B50-4350-A845-5D9C1927C919}" srcId="{6C1AF91F-09DB-4BEF-A5C0-586FCCFD8176}" destId="{1937A636-8A92-4FC4-A618-1A531C6AF60D}" srcOrd="1" destOrd="0" parTransId="{03CAB778-4B3B-4B98-B837-1CFBA0A28B82}" sibTransId="{5927FD08-B59D-4EEA-9B52-2B0D558DF9EE}"/>
    <dgm:cxn modelId="{E03A500C-810D-4F40-BEED-9FF4203C93CE}" type="presOf" srcId="{151D877D-3CD6-42CA-B47E-DDBDEBAD9DA0}" destId="{26E8F477-3E5F-4245-A01D-FB2CCFC91A9F}" srcOrd="0" destOrd="2" presId="urn:microsoft.com/office/officeart/2005/8/layout/target3"/>
    <dgm:cxn modelId="{DF82000F-6D37-40E7-9F56-EF6A690A6B30}" srcId="{19587670-FF49-4A90-B470-9EF1A07E5BFC}" destId="{151D877D-3CD6-42CA-B47E-DDBDEBAD9DA0}" srcOrd="2" destOrd="0" parTransId="{952E9138-89E4-4E22-A0C7-7BBC2066BED0}" sibTransId="{AC172B2C-1C7B-474D-9FC8-6F7D1C468582}"/>
    <dgm:cxn modelId="{1189C22A-3CE4-4A49-9F3F-418D76418A30}" type="presOf" srcId="{C9B1CC8D-4F45-4CE9-B9EF-004C229A6FA1}" destId="{D8108310-8305-4598-9880-A1E7CBF3BD87}" srcOrd="0" destOrd="2" presId="urn:microsoft.com/office/officeart/2005/8/layout/target3"/>
    <dgm:cxn modelId="{24B1083A-6D4E-4697-87BF-644CC9600536}" srcId="{7BDC3665-03B0-4D71-B83A-DC90EE85897D}" destId="{6C1AF91F-09DB-4BEF-A5C0-586FCCFD8176}" srcOrd="0" destOrd="0" parTransId="{018F6C06-1B93-4D52-AAD4-019A456032DD}" sibTransId="{6CA83F9B-1FD0-4C0A-A1EC-033E3FABDCC9}"/>
    <dgm:cxn modelId="{0C360E40-F598-41AB-85A1-813C3D95370E}" srcId="{D4A1681C-4AF6-4324-81F3-BF844C9D01F4}" destId="{89BA4D3B-27A8-4FE0-BAF4-2BC47E9C1E98}" srcOrd="0" destOrd="0" parTransId="{EC417145-2314-4019-BDB8-2FCD076A805F}" sibTransId="{13DB38FD-D3CA-47F2-AD5E-66A789EBF76A}"/>
    <dgm:cxn modelId="{3D458742-BCC9-47AE-B9EF-8604FF44B83D}" type="presOf" srcId="{8EE87BB7-477F-4692-B18C-C5BB23F3335A}" destId="{26E8F477-3E5F-4245-A01D-FB2CCFC91A9F}" srcOrd="0" destOrd="0" presId="urn:microsoft.com/office/officeart/2005/8/layout/target3"/>
    <dgm:cxn modelId="{BA906F48-CBDD-4ABE-AABA-54ACB25AFBD2}" type="presOf" srcId="{6C1AF91F-09DB-4BEF-A5C0-586FCCFD8176}" destId="{019DD1A9-0FE5-461F-8A87-4A456574BD3E}" srcOrd="0" destOrd="0" presId="urn:microsoft.com/office/officeart/2005/8/layout/target3"/>
    <dgm:cxn modelId="{F34D3D69-AD69-4E14-8B03-26B6633C97C9}" srcId="{7BDC3665-03B0-4D71-B83A-DC90EE85897D}" destId="{D4A1681C-4AF6-4324-81F3-BF844C9D01F4}" srcOrd="2" destOrd="0" parTransId="{7D5A0E48-4476-490E-871C-89E75AFCB162}" sibTransId="{AADA6945-D1F7-4EF9-AFBF-54BB85F8F6C1}"/>
    <dgm:cxn modelId="{D7A5E370-992B-4C4F-BAD2-3A82831F568D}" type="presOf" srcId="{5549C574-FFAD-496D-B130-EDDBE9CE4865}" destId="{2FF8C04B-9A8F-4323-9A5D-3F34D9D61162}" srcOrd="0" destOrd="0" presId="urn:microsoft.com/office/officeart/2005/8/layout/target3"/>
    <dgm:cxn modelId="{DBC9E152-8FAD-4D03-A0C1-4A4595950451}" srcId="{19587670-FF49-4A90-B470-9EF1A07E5BFC}" destId="{7657D234-D4CA-43BF-B766-992702D355DB}" srcOrd="1" destOrd="0" parTransId="{5CDC02BF-0028-4FE8-8FA1-724981F8AE7D}" sibTransId="{BFF89F0C-4C3E-4ACF-8F63-2F1C29C303AF}"/>
    <dgm:cxn modelId="{3F6AFB75-34CD-49D2-B400-10DDFC7D05E4}" type="presOf" srcId="{89BA4D3B-27A8-4FE0-BAF4-2BC47E9C1E98}" destId="{D8108310-8305-4598-9880-A1E7CBF3BD87}" srcOrd="0" destOrd="0" presId="urn:microsoft.com/office/officeart/2005/8/layout/target3"/>
    <dgm:cxn modelId="{2DEFB281-2558-44BB-B78C-41F557BC0A65}" srcId="{6C1AF91F-09DB-4BEF-A5C0-586FCCFD8176}" destId="{5549C574-FFAD-496D-B130-EDDBE9CE4865}" srcOrd="0" destOrd="0" parTransId="{3CEF2BF6-B649-4591-ADA6-1BBE9766AE05}" sibTransId="{411D0456-EAAB-4838-AE1F-3AEE5176C161}"/>
    <dgm:cxn modelId="{B38BE083-05BC-492C-9660-F3D2A98CD2AE}" srcId="{6C1AF91F-09DB-4BEF-A5C0-586FCCFD8176}" destId="{5FA6302C-691A-46C5-A138-0472FDFCC31D}" srcOrd="2" destOrd="0" parTransId="{653C0260-06F1-4B4C-AEFF-20D5A25A2C9C}" sibTransId="{EECCEFC2-49EF-4053-9D00-8372222FA4D7}"/>
    <dgm:cxn modelId="{AB465491-CBAB-48E7-846F-4ACDA85A26DF}" type="presOf" srcId="{19587670-FF49-4A90-B470-9EF1A07E5BFC}" destId="{2FCF288E-F9CC-4E4B-8FEC-EEA35A47FF56}" srcOrd="1" destOrd="0" presId="urn:microsoft.com/office/officeart/2005/8/layout/target3"/>
    <dgm:cxn modelId="{F3A0089B-FF05-4F38-B256-E82F28AE9501}" type="presOf" srcId="{5FA6302C-691A-46C5-A138-0472FDFCC31D}" destId="{2FF8C04B-9A8F-4323-9A5D-3F34D9D61162}" srcOrd="0" destOrd="2" presId="urn:microsoft.com/office/officeart/2005/8/layout/target3"/>
    <dgm:cxn modelId="{E7EB88A0-B0B3-4C0C-AE8A-E9792303B76D}" type="presOf" srcId="{7657D234-D4CA-43BF-B766-992702D355DB}" destId="{26E8F477-3E5F-4245-A01D-FB2CCFC91A9F}" srcOrd="0" destOrd="1" presId="urn:microsoft.com/office/officeart/2005/8/layout/target3"/>
    <dgm:cxn modelId="{CD18B8A6-A5ED-4CC4-8048-B4C873C0266F}" srcId="{D4A1681C-4AF6-4324-81F3-BF844C9D01F4}" destId="{B78A0330-79AE-4716-BDDB-FFF9328D9389}" srcOrd="1" destOrd="0" parTransId="{5D0CCC34-070B-48D1-975E-93BDD928C7C5}" sibTransId="{2CED8553-577F-459F-A5FB-A7336BCDFD03}"/>
    <dgm:cxn modelId="{D679EAA6-D5B8-4EFC-A5E4-07BE4437BFAE}" type="presOf" srcId="{B78A0330-79AE-4716-BDDB-FFF9328D9389}" destId="{D8108310-8305-4598-9880-A1E7CBF3BD87}" srcOrd="0" destOrd="1" presId="urn:microsoft.com/office/officeart/2005/8/layout/target3"/>
    <dgm:cxn modelId="{BD3124AE-0085-4049-B676-A0F09CE79F7C}" type="presOf" srcId="{6C1AF91F-09DB-4BEF-A5C0-586FCCFD8176}" destId="{FBA3853A-993E-41C2-8408-4CC81D1BDB28}" srcOrd="1" destOrd="0" presId="urn:microsoft.com/office/officeart/2005/8/layout/target3"/>
    <dgm:cxn modelId="{25994AB5-42AC-4171-BDD2-3FD6BEE69174}" srcId="{D4A1681C-4AF6-4324-81F3-BF844C9D01F4}" destId="{C9B1CC8D-4F45-4CE9-B9EF-004C229A6FA1}" srcOrd="2" destOrd="0" parTransId="{2C26FB52-FAEC-427B-8C5D-17B1694F3453}" sibTransId="{570A9EC0-1A7C-427D-9223-9FCED19AA5B7}"/>
    <dgm:cxn modelId="{F5897CB7-9CDF-4717-BC7D-9179C6FBF6A1}" type="presOf" srcId="{7BDC3665-03B0-4D71-B83A-DC90EE85897D}" destId="{8A79BC5E-A523-4FAC-9951-706153B2EAAF}" srcOrd="0" destOrd="0" presId="urn:microsoft.com/office/officeart/2005/8/layout/target3"/>
    <dgm:cxn modelId="{DC65F9C3-8E84-4011-9CEC-EA5A3CDC3346}" srcId="{19587670-FF49-4A90-B470-9EF1A07E5BFC}" destId="{8EE87BB7-477F-4692-B18C-C5BB23F3335A}" srcOrd="0" destOrd="0" parTransId="{78FDF3FB-81F5-4518-AAFE-404B731ADE40}" sibTransId="{5A8BD895-1B24-43B1-9173-5D1F48707425}"/>
    <dgm:cxn modelId="{27EBDCC4-6F2E-4880-A9E7-8145E2613225}" type="presOf" srcId="{19587670-FF49-4A90-B470-9EF1A07E5BFC}" destId="{F21183CC-D3F0-49A9-AE84-7167B219FE33}" srcOrd="0" destOrd="0" presId="urn:microsoft.com/office/officeart/2005/8/layout/target3"/>
    <dgm:cxn modelId="{BC603EC9-1BD9-42F1-A1E4-D93E2FF84197}" srcId="{7BDC3665-03B0-4D71-B83A-DC90EE85897D}" destId="{19587670-FF49-4A90-B470-9EF1A07E5BFC}" srcOrd="1" destOrd="0" parTransId="{F84742C3-81C5-4AA6-8842-724C76ADB73E}" sibTransId="{D7FDA676-F370-482E-AD27-19E233B12209}"/>
    <dgm:cxn modelId="{7E576BCB-4F63-4521-976B-8774943B1584}" type="presOf" srcId="{1937A636-8A92-4FC4-A618-1A531C6AF60D}" destId="{2FF8C04B-9A8F-4323-9A5D-3F34D9D61162}" srcOrd="0" destOrd="1" presId="urn:microsoft.com/office/officeart/2005/8/layout/target3"/>
    <dgm:cxn modelId="{146DD4DD-67F4-4A7B-B712-35F52B10218D}" type="presOf" srcId="{D4A1681C-4AF6-4324-81F3-BF844C9D01F4}" destId="{ADC9CAB5-9891-4361-BC63-60497A245592}" srcOrd="1" destOrd="0" presId="urn:microsoft.com/office/officeart/2005/8/layout/target3"/>
    <dgm:cxn modelId="{18F54AE7-9670-4CE0-AF44-92155C0EC951}" type="presOf" srcId="{D4A1681C-4AF6-4324-81F3-BF844C9D01F4}" destId="{B3A2BA29-ED3A-4E23-8C18-2D6D9CDB4FA7}" srcOrd="0" destOrd="0" presId="urn:microsoft.com/office/officeart/2005/8/layout/target3"/>
    <dgm:cxn modelId="{A250791D-744D-41CE-B35F-516DE27A64FD}" type="presParOf" srcId="{8A79BC5E-A523-4FAC-9951-706153B2EAAF}" destId="{E672B28B-6BFA-4770-9231-49DF47EF91DF}" srcOrd="0" destOrd="0" presId="urn:microsoft.com/office/officeart/2005/8/layout/target3"/>
    <dgm:cxn modelId="{AA3D51FA-28F2-41BD-9CF9-581B2A292042}" type="presParOf" srcId="{8A79BC5E-A523-4FAC-9951-706153B2EAAF}" destId="{E16A616D-4EEE-4ED7-8513-B919FC10E271}" srcOrd="1" destOrd="0" presId="urn:microsoft.com/office/officeart/2005/8/layout/target3"/>
    <dgm:cxn modelId="{9ECC7C59-4108-414B-9480-99501681B3FC}" type="presParOf" srcId="{8A79BC5E-A523-4FAC-9951-706153B2EAAF}" destId="{019DD1A9-0FE5-461F-8A87-4A456574BD3E}" srcOrd="2" destOrd="0" presId="urn:microsoft.com/office/officeart/2005/8/layout/target3"/>
    <dgm:cxn modelId="{18505414-5FC7-4F2B-B141-8E0C0E4BCCE1}" type="presParOf" srcId="{8A79BC5E-A523-4FAC-9951-706153B2EAAF}" destId="{DA899533-6327-4449-96F7-CEFE674A5883}" srcOrd="3" destOrd="0" presId="urn:microsoft.com/office/officeart/2005/8/layout/target3"/>
    <dgm:cxn modelId="{8D0AFDD7-43A2-47F7-BFC8-55D98C8461AD}" type="presParOf" srcId="{8A79BC5E-A523-4FAC-9951-706153B2EAAF}" destId="{DB19B281-23DC-4631-ABEB-BDAD5B16521F}" srcOrd="4" destOrd="0" presId="urn:microsoft.com/office/officeart/2005/8/layout/target3"/>
    <dgm:cxn modelId="{1A708F0A-C7AE-4121-ACFB-46901B00DDC7}" type="presParOf" srcId="{8A79BC5E-A523-4FAC-9951-706153B2EAAF}" destId="{F21183CC-D3F0-49A9-AE84-7167B219FE33}" srcOrd="5" destOrd="0" presId="urn:microsoft.com/office/officeart/2005/8/layout/target3"/>
    <dgm:cxn modelId="{00B03EF1-62D4-4035-90DB-B3318C1AEDC1}" type="presParOf" srcId="{8A79BC5E-A523-4FAC-9951-706153B2EAAF}" destId="{75593133-2D6F-4BB5-90A5-FC35109A9341}" srcOrd="6" destOrd="0" presId="urn:microsoft.com/office/officeart/2005/8/layout/target3"/>
    <dgm:cxn modelId="{622D9187-B5B6-4524-A9F5-C144ABA97565}" type="presParOf" srcId="{8A79BC5E-A523-4FAC-9951-706153B2EAAF}" destId="{A95EB8A4-A823-4A00-8368-510355815BCC}" srcOrd="7" destOrd="0" presId="urn:microsoft.com/office/officeart/2005/8/layout/target3"/>
    <dgm:cxn modelId="{13AC1A5C-E2D8-4B80-88A1-DAA1CA5B9486}" type="presParOf" srcId="{8A79BC5E-A523-4FAC-9951-706153B2EAAF}" destId="{B3A2BA29-ED3A-4E23-8C18-2D6D9CDB4FA7}" srcOrd="8" destOrd="0" presId="urn:microsoft.com/office/officeart/2005/8/layout/target3"/>
    <dgm:cxn modelId="{3CFE5C33-FB6D-4040-9986-BA756E25222B}" type="presParOf" srcId="{8A79BC5E-A523-4FAC-9951-706153B2EAAF}" destId="{FBA3853A-993E-41C2-8408-4CC81D1BDB28}" srcOrd="9" destOrd="0" presId="urn:microsoft.com/office/officeart/2005/8/layout/target3"/>
    <dgm:cxn modelId="{B94C46F0-DFE2-4E47-971D-CBFC43D511F3}" type="presParOf" srcId="{8A79BC5E-A523-4FAC-9951-706153B2EAAF}" destId="{2FF8C04B-9A8F-4323-9A5D-3F34D9D61162}" srcOrd="10" destOrd="0" presId="urn:microsoft.com/office/officeart/2005/8/layout/target3"/>
    <dgm:cxn modelId="{4FD81B01-1E10-4F76-A075-4CD7B5308210}" type="presParOf" srcId="{8A79BC5E-A523-4FAC-9951-706153B2EAAF}" destId="{2FCF288E-F9CC-4E4B-8FEC-EEA35A47FF56}" srcOrd="11" destOrd="0" presId="urn:microsoft.com/office/officeart/2005/8/layout/target3"/>
    <dgm:cxn modelId="{8878DE77-625C-444F-9789-25AF6645DADE}" type="presParOf" srcId="{8A79BC5E-A523-4FAC-9951-706153B2EAAF}" destId="{26E8F477-3E5F-4245-A01D-FB2CCFC91A9F}" srcOrd="12" destOrd="0" presId="urn:microsoft.com/office/officeart/2005/8/layout/target3"/>
    <dgm:cxn modelId="{34965682-3D1B-475A-9251-C6647EDE8B72}" type="presParOf" srcId="{8A79BC5E-A523-4FAC-9951-706153B2EAAF}" destId="{ADC9CAB5-9891-4361-BC63-60497A245592}" srcOrd="13" destOrd="0" presId="urn:microsoft.com/office/officeart/2005/8/layout/target3"/>
    <dgm:cxn modelId="{322899C3-BF61-47BD-B746-79C81DF58106}" type="presParOf" srcId="{8A79BC5E-A523-4FAC-9951-706153B2EAAF}" destId="{D8108310-8305-4598-9880-A1E7CBF3BD87}" srcOrd="14"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0B3683-3551-4678-B6F0-1F98412A0AF5}" type="doc">
      <dgm:prSet loTypeId="urn:microsoft.com/office/officeart/2005/8/layout/arrow2" loCatId="process" qsTypeId="urn:microsoft.com/office/officeart/2005/8/quickstyle/simple1" qsCatId="simple" csTypeId="urn:microsoft.com/office/officeart/2005/8/colors/accent1_2" csCatId="accent1" phldr="1"/>
      <dgm:spPr/>
    </dgm:pt>
    <dgm:pt modelId="{B42D29AE-37EF-45D7-B3C0-30714C0A1932}">
      <dgm:prSet phldrT="[Текст]" custT="1"/>
      <dgm:spPr/>
      <dgm:t>
        <a:bodyPr/>
        <a:lstStyle/>
        <a:p>
          <a:pPr>
            <a:spcAft>
              <a:spcPct val="35000"/>
            </a:spcAft>
          </a:pPr>
          <a:r>
            <a:rPr lang="ru-RU" sz="2200" b="1" dirty="0">
              <a:solidFill>
                <a:srgbClr val="CC0000"/>
              </a:solidFill>
              <a:latin typeface="Times New Roman" panose="02020603050405020304" pitchFamily="18" charset="0"/>
              <a:cs typeface="Times New Roman" panose="02020603050405020304" pitchFamily="18" charset="0"/>
            </a:rPr>
            <a:t>Первый уровень (1-4 классы)</a:t>
          </a:r>
        </a:p>
        <a:p>
          <a:pPr>
            <a:spcAft>
              <a:spcPts val="0"/>
            </a:spcAft>
          </a:pPr>
          <a:r>
            <a:rPr lang="ru-RU" sz="2200" b="1" dirty="0">
              <a:latin typeface="Times New Roman" panose="02020603050405020304" pitchFamily="18" charset="0"/>
              <a:cs typeface="Times New Roman" panose="02020603050405020304" pitchFamily="18" charset="0"/>
            </a:rPr>
            <a:t>Базовые понятия экономики</a:t>
          </a:r>
          <a:r>
            <a:rPr lang="ru-RU" sz="2200" b="0" dirty="0">
              <a:latin typeface="Times New Roman" panose="02020603050405020304" pitchFamily="18" charset="0"/>
              <a:cs typeface="Times New Roman" panose="02020603050405020304" pitchFamily="18" charset="0"/>
            </a:rPr>
            <a:t>. Цель экономического образования- формирование поколения, способного к жизненному и профессиональному самоопределению  в условиях рыночных отношений</a:t>
          </a:r>
        </a:p>
      </dgm:t>
    </dgm:pt>
    <dgm:pt modelId="{15B5D47E-3409-46A4-836C-3DFC908532E9}" type="parTrans" cxnId="{DB53D934-67AF-43D2-A370-D4743929F753}">
      <dgm:prSet/>
      <dgm:spPr/>
      <dgm:t>
        <a:bodyPr/>
        <a:lstStyle/>
        <a:p>
          <a:endParaRPr lang="ru-RU" sz="2200">
            <a:latin typeface="Times New Roman" panose="02020603050405020304" pitchFamily="18" charset="0"/>
            <a:cs typeface="Times New Roman" panose="02020603050405020304" pitchFamily="18" charset="0"/>
          </a:endParaRPr>
        </a:p>
      </dgm:t>
    </dgm:pt>
    <dgm:pt modelId="{AFBE90EA-5F52-4BC0-96A8-4C3344A85B8A}" type="sibTrans" cxnId="{DB53D934-67AF-43D2-A370-D4743929F753}">
      <dgm:prSet/>
      <dgm:spPr/>
      <dgm:t>
        <a:bodyPr/>
        <a:lstStyle/>
        <a:p>
          <a:endParaRPr lang="ru-RU" sz="2200">
            <a:latin typeface="Times New Roman" panose="02020603050405020304" pitchFamily="18" charset="0"/>
            <a:cs typeface="Times New Roman" panose="02020603050405020304" pitchFamily="18" charset="0"/>
          </a:endParaRPr>
        </a:p>
      </dgm:t>
    </dgm:pt>
    <dgm:pt modelId="{9D96E39F-D928-43D5-A755-1D63D21C7ABD}">
      <dgm:prSet phldrT="[Текст]" custT="1"/>
      <dgm:spPr/>
      <dgm:t>
        <a:bodyPr/>
        <a:lstStyle/>
        <a:p>
          <a:r>
            <a:rPr lang="ru-RU" sz="2200" b="1" dirty="0">
              <a:solidFill>
                <a:srgbClr val="CC0000"/>
              </a:solidFill>
              <a:latin typeface="Times New Roman" panose="02020603050405020304" pitchFamily="18" charset="0"/>
              <a:cs typeface="Times New Roman" panose="02020603050405020304" pitchFamily="18" charset="0"/>
            </a:rPr>
            <a:t>Второй уровень (5-9 классы)</a:t>
          </a:r>
        </a:p>
        <a:p>
          <a:r>
            <a:rPr lang="ru-RU" sz="2200" b="1" dirty="0">
              <a:latin typeface="Times New Roman" panose="02020603050405020304" pitchFamily="18" charset="0"/>
              <a:cs typeface="Times New Roman" panose="02020603050405020304" pitchFamily="18" charset="0"/>
            </a:rPr>
            <a:t>Углублённая социально-экономическая подготовка</a:t>
          </a:r>
          <a:r>
            <a:rPr lang="ru-RU" sz="2200" b="0" dirty="0">
              <a:latin typeface="Times New Roman" panose="02020603050405020304" pitchFamily="18" charset="0"/>
              <a:cs typeface="Times New Roman" panose="02020603050405020304" pitchFamily="18" charset="0"/>
            </a:rPr>
            <a:t>. Целенаправленный отбор учащихся.Обучение способствует поступлению учеников в высшие учебные заведения экономической направленности.</a:t>
          </a:r>
        </a:p>
      </dgm:t>
    </dgm:pt>
    <dgm:pt modelId="{ABF74F5D-2BFA-4835-87B3-DF9E9B807B29}" type="parTrans" cxnId="{B34C5886-AB73-4F92-BFA8-853161FE1C7D}">
      <dgm:prSet/>
      <dgm:spPr/>
      <dgm:t>
        <a:bodyPr/>
        <a:lstStyle/>
        <a:p>
          <a:endParaRPr lang="ru-RU" sz="2200">
            <a:latin typeface="Times New Roman" panose="02020603050405020304" pitchFamily="18" charset="0"/>
            <a:cs typeface="Times New Roman" panose="02020603050405020304" pitchFamily="18" charset="0"/>
          </a:endParaRPr>
        </a:p>
      </dgm:t>
    </dgm:pt>
    <dgm:pt modelId="{DF44CACE-FF15-4A42-8155-064349A103CC}" type="sibTrans" cxnId="{B34C5886-AB73-4F92-BFA8-853161FE1C7D}">
      <dgm:prSet/>
      <dgm:spPr/>
      <dgm:t>
        <a:bodyPr/>
        <a:lstStyle/>
        <a:p>
          <a:endParaRPr lang="ru-RU" sz="2200">
            <a:latin typeface="Times New Roman" panose="02020603050405020304" pitchFamily="18" charset="0"/>
            <a:cs typeface="Times New Roman" panose="02020603050405020304" pitchFamily="18" charset="0"/>
          </a:endParaRPr>
        </a:p>
      </dgm:t>
    </dgm:pt>
    <dgm:pt modelId="{F5E245C1-8703-4142-B958-BEDB72375A43}">
      <dgm:prSet phldrT="[Текст]" custT="1"/>
      <dgm:spPr/>
      <dgm:t>
        <a:bodyPr/>
        <a:lstStyle/>
        <a:p>
          <a:r>
            <a:rPr lang="ru-RU" sz="2200" b="1" dirty="0">
              <a:solidFill>
                <a:srgbClr val="CC0000"/>
              </a:solidFill>
              <a:latin typeface="Times New Roman" panose="02020603050405020304" pitchFamily="18" charset="0"/>
              <a:cs typeface="Times New Roman" panose="02020603050405020304" pitchFamily="18" charset="0"/>
            </a:rPr>
            <a:t>Третий уровень (10-11 классы)</a:t>
          </a:r>
        </a:p>
        <a:p>
          <a:r>
            <a:rPr lang="ru-RU" sz="2200" b="1" dirty="0">
              <a:latin typeface="Times New Roman" panose="02020603050405020304" pitchFamily="18" charset="0"/>
              <a:cs typeface="Times New Roman" panose="02020603050405020304" pitchFamily="18" charset="0"/>
            </a:rPr>
            <a:t>Предпрофессиональная   и начальная профессиональная  подготовка </a:t>
          </a:r>
          <a:r>
            <a:rPr lang="ru-RU" sz="2200" b="0" dirty="0">
              <a:latin typeface="Times New Roman" panose="02020603050405020304" pitchFamily="18" charset="0"/>
              <a:cs typeface="Times New Roman" panose="02020603050405020304" pitchFamily="18" charset="0"/>
            </a:rPr>
            <a:t>старшеклассников в области экономики и бизнеса. </a:t>
          </a:r>
        </a:p>
        <a:p>
          <a:endParaRPr lang="ru-RU" sz="2200" b="0" dirty="0">
            <a:latin typeface="Times New Roman" panose="02020603050405020304" pitchFamily="18" charset="0"/>
            <a:cs typeface="Times New Roman" panose="02020603050405020304" pitchFamily="18" charset="0"/>
          </a:endParaRPr>
        </a:p>
      </dgm:t>
    </dgm:pt>
    <dgm:pt modelId="{451D8737-D81C-46A2-8CDA-02FD38541D69}" type="parTrans" cxnId="{5C71E72D-ECDA-49F1-9C99-30181733899F}">
      <dgm:prSet/>
      <dgm:spPr/>
      <dgm:t>
        <a:bodyPr/>
        <a:lstStyle/>
        <a:p>
          <a:endParaRPr lang="ru-RU" sz="2200">
            <a:latin typeface="Times New Roman" panose="02020603050405020304" pitchFamily="18" charset="0"/>
            <a:cs typeface="Times New Roman" panose="02020603050405020304" pitchFamily="18" charset="0"/>
          </a:endParaRPr>
        </a:p>
      </dgm:t>
    </dgm:pt>
    <dgm:pt modelId="{3B36DF1A-08A1-4B54-8DE3-65C8D1532A7E}" type="sibTrans" cxnId="{5C71E72D-ECDA-49F1-9C99-30181733899F}">
      <dgm:prSet/>
      <dgm:spPr/>
      <dgm:t>
        <a:bodyPr/>
        <a:lstStyle/>
        <a:p>
          <a:endParaRPr lang="ru-RU" sz="2200">
            <a:latin typeface="Times New Roman" panose="02020603050405020304" pitchFamily="18" charset="0"/>
            <a:cs typeface="Times New Roman" panose="02020603050405020304" pitchFamily="18" charset="0"/>
          </a:endParaRPr>
        </a:p>
      </dgm:t>
    </dgm:pt>
    <dgm:pt modelId="{C0DA9BDA-6157-4DB0-80A3-398B29641A74}" type="pres">
      <dgm:prSet presAssocID="{D90B3683-3551-4678-B6F0-1F98412A0AF5}" presName="arrowDiagram" presStyleCnt="0">
        <dgm:presLayoutVars>
          <dgm:chMax val="5"/>
          <dgm:dir/>
          <dgm:resizeHandles val="exact"/>
        </dgm:presLayoutVars>
      </dgm:prSet>
      <dgm:spPr/>
    </dgm:pt>
    <dgm:pt modelId="{96C3584A-FD40-430C-B9DB-A41278160CC7}" type="pres">
      <dgm:prSet presAssocID="{D90B3683-3551-4678-B6F0-1F98412A0AF5}" presName="arrow" presStyleLbl="bgShp" presStyleIdx="0" presStyleCnt="1" custLinFactNeighborX="-9227" custLinFactNeighborY="-2800"/>
      <dgm:spPr>
        <a:solidFill>
          <a:schemeClr val="accent5">
            <a:lumMod val="40000"/>
            <a:lumOff val="60000"/>
          </a:schemeClr>
        </a:solidFill>
      </dgm:spPr>
    </dgm:pt>
    <dgm:pt modelId="{0154485B-3461-4B3D-8821-4FA3E0E93077}" type="pres">
      <dgm:prSet presAssocID="{D90B3683-3551-4678-B6F0-1F98412A0AF5}" presName="arrowDiagram3" presStyleCnt="0"/>
      <dgm:spPr/>
    </dgm:pt>
    <dgm:pt modelId="{D9DC606B-991F-4308-A159-E195E99174DD}" type="pres">
      <dgm:prSet presAssocID="{B42D29AE-37EF-45D7-B3C0-30714C0A1932}" presName="bullet3a" presStyleLbl="node1" presStyleIdx="0" presStyleCnt="3" custLinFactX="-100000" custLinFactNeighborX="-158071" custLinFactNeighborY="-87654"/>
      <dgm:spPr/>
    </dgm:pt>
    <dgm:pt modelId="{48DC0612-006E-42CD-A0AD-FEDFB94AA6AA}" type="pres">
      <dgm:prSet presAssocID="{B42D29AE-37EF-45D7-B3C0-30714C0A1932}" presName="textBox3a" presStyleLbl="revTx" presStyleIdx="0" presStyleCnt="3" custScaleX="347080" custScaleY="65264" custLinFactNeighborX="44378" custLinFactNeighborY="-8297">
        <dgm:presLayoutVars>
          <dgm:bulletEnabled val="1"/>
        </dgm:presLayoutVars>
      </dgm:prSet>
      <dgm:spPr/>
    </dgm:pt>
    <dgm:pt modelId="{CDB8BFD6-9853-41B6-932C-B08628DCE2FA}" type="pres">
      <dgm:prSet presAssocID="{9D96E39F-D928-43D5-A755-1D63D21C7ABD}" presName="bullet3b" presStyleLbl="node1" presStyleIdx="1" presStyleCnt="3" custLinFactNeighborX="-57518" custLinFactNeighborY="-75582"/>
      <dgm:spPr/>
    </dgm:pt>
    <dgm:pt modelId="{7AC80846-942F-429A-9FB2-0276C3D2AD6D}" type="pres">
      <dgm:prSet presAssocID="{9D96E39F-D928-43D5-A755-1D63D21C7ABD}" presName="textBox3b" presStyleLbl="revTx" presStyleIdx="1" presStyleCnt="3" custAng="0" custScaleX="289048" custScaleY="50389" custLinFactNeighborX="-4586" custLinFactNeighborY="-24887">
        <dgm:presLayoutVars>
          <dgm:bulletEnabled val="1"/>
        </dgm:presLayoutVars>
      </dgm:prSet>
      <dgm:spPr/>
    </dgm:pt>
    <dgm:pt modelId="{023A0B89-9B14-4DC1-9044-E18C7698AD17}" type="pres">
      <dgm:prSet presAssocID="{F5E245C1-8703-4142-B958-BEDB72375A43}" presName="bullet3c" presStyleLbl="node1" presStyleIdx="2" presStyleCnt="3" custLinFactX="69246" custLinFactNeighborX="100000" custLinFactNeighborY="-96282"/>
      <dgm:spPr/>
    </dgm:pt>
    <dgm:pt modelId="{FD224E2A-77B9-47F4-8773-D0DEB2F2E899}" type="pres">
      <dgm:prSet presAssocID="{F5E245C1-8703-4142-B958-BEDB72375A43}" presName="textBox3c" presStyleLbl="revTx" presStyleIdx="2" presStyleCnt="3" custScaleX="226766" custScaleY="93278" custLinFactNeighborX="-53204" custLinFactNeighborY="-17407">
        <dgm:presLayoutVars>
          <dgm:bulletEnabled val="1"/>
        </dgm:presLayoutVars>
      </dgm:prSet>
      <dgm:spPr/>
    </dgm:pt>
  </dgm:ptLst>
  <dgm:cxnLst>
    <dgm:cxn modelId="{5C71E72D-ECDA-49F1-9C99-30181733899F}" srcId="{D90B3683-3551-4678-B6F0-1F98412A0AF5}" destId="{F5E245C1-8703-4142-B958-BEDB72375A43}" srcOrd="2" destOrd="0" parTransId="{451D8737-D81C-46A2-8CDA-02FD38541D69}" sibTransId="{3B36DF1A-08A1-4B54-8DE3-65C8D1532A7E}"/>
    <dgm:cxn modelId="{DB53D934-67AF-43D2-A370-D4743929F753}" srcId="{D90B3683-3551-4678-B6F0-1F98412A0AF5}" destId="{B42D29AE-37EF-45D7-B3C0-30714C0A1932}" srcOrd="0" destOrd="0" parTransId="{15B5D47E-3409-46A4-836C-3DFC908532E9}" sibTransId="{AFBE90EA-5F52-4BC0-96A8-4C3344A85B8A}"/>
    <dgm:cxn modelId="{83400F6A-9F1E-4A75-BA3E-E9BE412BD688}" type="presOf" srcId="{B42D29AE-37EF-45D7-B3C0-30714C0A1932}" destId="{48DC0612-006E-42CD-A0AD-FEDFB94AA6AA}" srcOrd="0" destOrd="0" presId="urn:microsoft.com/office/officeart/2005/8/layout/arrow2"/>
    <dgm:cxn modelId="{5C80AB50-6234-4DB8-A55E-849EC5CD8A60}" type="presOf" srcId="{D90B3683-3551-4678-B6F0-1F98412A0AF5}" destId="{C0DA9BDA-6157-4DB0-80A3-398B29641A74}" srcOrd="0" destOrd="0" presId="urn:microsoft.com/office/officeart/2005/8/layout/arrow2"/>
    <dgm:cxn modelId="{B34C5886-AB73-4F92-BFA8-853161FE1C7D}" srcId="{D90B3683-3551-4678-B6F0-1F98412A0AF5}" destId="{9D96E39F-D928-43D5-A755-1D63D21C7ABD}" srcOrd="1" destOrd="0" parTransId="{ABF74F5D-2BFA-4835-87B3-DF9E9B807B29}" sibTransId="{DF44CACE-FF15-4A42-8155-064349A103CC}"/>
    <dgm:cxn modelId="{73304AB0-19A9-407E-9528-A27849FE54D7}" type="presOf" srcId="{9D96E39F-D928-43D5-A755-1D63D21C7ABD}" destId="{7AC80846-942F-429A-9FB2-0276C3D2AD6D}" srcOrd="0" destOrd="0" presId="urn:microsoft.com/office/officeart/2005/8/layout/arrow2"/>
    <dgm:cxn modelId="{9F6091B0-3284-4EA2-A50D-16D71A7B6447}" type="presOf" srcId="{F5E245C1-8703-4142-B958-BEDB72375A43}" destId="{FD224E2A-77B9-47F4-8773-D0DEB2F2E899}" srcOrd="0" destOrd="0" presId="urn:microsoft.com/office/officeart/2005/8/layout/arrow2"/>
    <dgm:cxn modelId="{B1C1CDAC-F516-4672-B2FE-1698E6CC6B5B}" type="presParOf" srcId="{C0DA9BDA-6157-4DB0-80A3-398B29641A74}" destId="{96C3584A-FD40-430C-B9DB-A41278160CC7}" srcOrd="0" destOrd="0" presId="urn:microsoft.com/office/officeart/2005/8/layout/arrow2"/>
    <dgm:cxn modelId="{C6A77DFC-09C3-4527-B145-E70E16CE8510}" type="presParOf" srcId="{C0DA9BDA-6157-4DB0-80A3-398B29641A74}" destId="{0154485B-3461-4B3D-8821-4FA3E0E93077}" srcOrd="1" destOrd="0" presId="urn:microsoft.com/office/officeart/2005/8/layout/arrow2"/>
    <dgm:cxn modelId="{E0EC24F1-B6EA-4156-9675-A07548FEEE17}" type="presParOf" srcId="{0154485B-3461-4B3D-8821-4FA3E0E93077}" destId="{D9DC606B-991F-4308-A159-E195E99174DD}" srcOrd="0" destOrd="0" presId="urn:microsoft.com/office/officeart/2005/8/layout/arrow2"/>
    <dgm:cxn modelId="{627B71A9-6959-44E2-A9AE-C54380D8CE2F}" type="presParOf" srcId="{0154485B-3461-4B3D-8821-4FA3E0E93077}" destId="{48DC0612-006E-42CD-A0AD-FEDFB94AA6AA}" srcOrd="1" destOrd="0" presId="urn:microsoft.com/office/officeart/2005/8/layout/arrow2"/>
    <dgm:cxn modelId="{800AE5DA-D0F5-40A2-9318-AE60B6FA1416}" type="presParOf" srcId="{0154485B-3461-4B3D-8821-4FA3E0E93077}" destId="{CDB8BFD6-9853-41B6-932C-B08628DCE2FA}" srcOrd="2" destOrd="0" presId="urn:microsoft.com/office/officeart/2005/8/layout/arrow2"/>
    <dgm:cxn modelId="{86AEAFFC-EFE7-4795-81E8-FBA19F9BC557}" type="presParOf" srcId="{0154485B-3461-4B3D-8821-4FA3E0E93077}" destId="{7AC80846-942F-429A-9FB2-0276C3D2AD6D}" srcOrd="3" destOrd="0" presId="urn:microsoft.com/office/officeart/2005/8/layout/arrow2"/>
    <dgm:cxn modelId="{E397D446-3D4F-437C-AE82-737DFE42DF6C}" type="presParOf" srcId="{0154485B-3461-4B3D-8821-4FA3E0E93077}" destId="{023A0B89-9B14-4DC1-9044-E18C7698AD17}" srcOrd="4" destOrd="0" presId="urn:microsoft.com/office/officeart/2005/8/layout/arrow2"/>
    <dgm:cxn modelId="{A3384821-D044-4B48-96C9-3DB8DD7FF565}" type="presParOf" srcId="{0154485B-3461-4B3D-8821-4FA3E0E93077}" destId="{FD224E2A-77B9-47F4-8773-D0DEB2F2E899}"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2B28B-6BFA-4770-9231-49DF47EF91DF}">
      <dsp:nvSpPr>
        <dsp:cNvPr id="0" name=""/>
        <dsp:cNvSpPr/>
      </dsp:nvSpPr>
      <dsp:spPr>
        <a:xfrm>
          <a:off x="0" y="377851"/>
          <a:ext cx="3451029" cy="345102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9DD1A9-0FE5-461F-8A87-4A456574BD3E}">
      <dsp:nvSpPr>
        <dsp:cNvPr id="0" name=""/>
        <dsp:cNvSpPr/>
      </dsp:nvSpPr>
      <dsp:spPr>
        <a:xfrm>
          <a:off x="1725514" y="377851"/>
          <a:ext cx="4026200" cy="34510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ru-RU" sz="2900" kern="1200" dirty="0"/>
            <a:t>Экономика</a:t>
          </a:r>
        </a:p>
      </dsp:txBody>
      <dsp:txXfrm>
        <a:off x="1725514" y="377851"/>
        <a:ext cx="2013100" cy="1035310"/>
      </dsp:txXfrm>
    </dsp:sp>
    <dsp:sp modelId="{DB19B281-23DC-4631-ABEB-BDAD5B16521F}">
      <dsp:nvSpPr>
        <dsp:cNvPr id="0" name=""/>
        <dsp:cNvSpPr/>
      </dsp:nvSpPr>
      <dsp:spPr>
        <a:xfrm>
          <a:off x="603931" y="1413162"/>
          <a:ext cx="2243166" cy="224316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1183CC-D3F0-49A9-AE84-7167B219FE33}">
      <dsp:nvSpPr>
        <dsp:cNvPr id="0" name=""/>
        <dsp:cNvSpPr/>
      </dsp:nvSpPr>
      <dsp:spPr>
        <a:xfrm>
          <a:off x="1725514" y="1413162"/>
          <a:ext cx="4026200" cy="224316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ru-RU" sz="2900" kern="1200" dirty="0"/>
            <a:t>Экономика</a:t>
          </a:r>
        </a:p>
      </dsp:txBody>
      <dsp:txXfrm>
        <a:off x="1725514" y="1413162"/>
        <a:ext cx="2013100" cy="1035307"/>
      </dsp:txXfrm>
    </dsp:sp>
    <dsp:sp modelId="{A95EB8A4-A823-4A00-8368-510355815BCC}">
      <dsp:nvSpPr>
        <dsp:cNvPr id="0" name=""/>
        <dsp:cNvSpPr/>
      </dsp:nvSpPr>
      <dsp:spPr>
        <a:xfrm>
          <a:off x="1207860" y="2448469"/>
          <a:ext cx="1035307" cy="103530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A2BA29-ED3A-4E23-8C18-2D6D9CDB4FA7}">
      <dsp:nvSpPr>
        <dsp:cNvPr id="0" name=""/>
        <dsp:cNvSpPr/>
      </dsp:nvSpPr>
      <dsp:spPr>
        <a:xfrm>
          <a:off x="1725514" y="2419553"/>
          <a:ext cx="4026200" cy="103530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ru-RU" sz="2900" kern="1200" dirty="0"/>
            <a:t>Экономика</a:t>
          </a:r>
        </a:p>
      </dsp:txBody>
      <dsp:txXfrm>
        <a:off x="1725514" y="2419553"/>
        <a:ext cx="2013100" cy="1035307"/>
      </dsp:txXfrm>
    </dsp:sp>
    <dsp:sp modelId="{2FF8C04B-9A8F-4323-9A5D-3F34D9D61162}">
      <dsp:nvSpPr>
        <dsp:cNvPr id="0" name=""/>
        <dsp:cNvSpPr/>
      </dsp:nvSpPr>
      <dsp:spPr>
        <a:xfrm>
          <a:off x="3738614" y="377851"/>
          <a:ext cx="2013100" cy="103531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ru-RU" sz="1100" kern="1200" dirty="0"/>
            <a:t>10-11 классы (ФГОС СОО)</a:t>
          </a:r>
        </a:p>
        <a:p>
          <a:pPr marL="57150" lvl="1" indent="-57150" algn="l" defTabSz="488950">
            <a:lnSpc>
              <a:spcPct val="90000"/>
            </a:lnSpc>
            <a:spcBef>
              <a:spcPct val="0"/>
            </a:spcBef>
            <a:spcAft>
              <a:spcPct val="15000"/>
            </a:spcAft>
            <a:buChar char="•"/>
          </a:pPr>
          <a:r>
            <a:rPr lang="ru-RU" sz="1100" b="1" kern="1200" dirty="0">
              <a:solidFill>
                <a:srgbClr val="FF0000"/>
              </a:solidFill>
            </a:rPr>
            <a:t>Обществознание</a:t>
          </a:r>
        </a:p>
        <a:p>
          <a:pPr marL="57150" lvl="1" indent="-57150" algn="l" defTabSz="488950">
            <a:lnSpc>
              <a:spcPct val="90000"/>
            </a:lnSpc>
            <a:spcBef>
              <a:spcPct val="0"/>
            </a:spcBef>
            <a:spcAft>
              <a:spcPct val="15000"/>
            </a:spcAft>
            <a:buChar char="•"/>
          </a:pPr>
          <a:r>
            <a:rPr lang="ru-RU" sz="1100" b="1" kern="1200" dirty="0">
              <a:solidFill>
                <a:srgbClr val="FF0000"/>
              </a:solidFill>
            </a:rPr>
            <a:t>Экономика </a:t>
          </a:r>
          <a:r>
            <a:rPr lang="ru-RU" sz="1100" b="0" i="1" kern="1200" dirty="0">
              <a:solidFill>
                <a:srgbClr val="FF0000"/>
              </a:solidFill>
            </a:rPr>
            <a:t>(базовый, углубленный уровень только для профильных11 классов)</a:t>
          </a:r>
        </a:p>
      </dsp:txBody>
      <dsp:txXfrm>
        <a:off x="3738614" y="377851"/>
        <a:ext cx="2013100" cy="1035310"/>
      </dsp:txXfrm>
    </dsp:sp>
    <dsp:sp modelId="{26E8F477-3E5F-4245-A01D-FB2CCFC91A9F}">
      <dsp:nvSpPr>
        <dsp:cNvPr id="0" name=""/>
        <dsp:cNvSpPr/>
      </dsp:nvSpPr>
      <dsp:spPr>
        <a:xfrm>
          <a:off x="3738614" y="1413162"/>
          <a:ext cx="2013100" cy="10353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ru-RU" sz="1100" kern="1200" dirty="0"/>
            <a:t>5-9 классы (ФГОС ООО)</a:t>
          </a:r>
        </a:p>
        <a:p>
          <a:pPr marL="57150" lvl="1" indent="-57150" algn="l" defTabSz="488950">
            <a:lnSpc>
              <a:spcPct val="90000"/>
            </a:lnSpc>
            <a:spcBef>
              <a:spcPct val="0"/>
            </a:spcBef>
            <a:spcAft>
              <a:spcPct val="15000"/>
            </a:spcAft>
            <a:buChar char="•"/>
          </a:pPr>
          <a:r>
            <a:rPr lang="ru-RU" sz="1100" b="1" kern="1200" dirty="0">
              <a:solidFill>
                <a:srgbClr val="FF0000"/>
              </a:solidFill>
            </a:rPr>
            <a:t>Обществознание</a:t>
          </a:r>
        </a:p>
        <a:p>
          <a:pPr marL="57150" lvl="1" indent="-57150" algn="l" defTabSz="488950">
            <a:lnSpc>
              <a:spcPct val="90000"/>
            </a:lnSpc>
            <a:spcBef>
              <a:spcPct val="0"/>
            </a:spcBef>
            <a:spcAft>
              <a:spcPct val="15000"/>
            </a:spcAft>
            <a:buChar char="•"/>
          </a:pPr>
          <a:r>
            <a:rPr lang="ru-RU" sz="1100" b="0" i="1" kern="1200" dirty="0">
              <a:solidFill>
                <a:srgbClr val="FF0000"/>
              </a:solidFill>
            </a:rPr>
            <a:t>Технология</a:t>
          </a:r>
        </a:p>
      </dsp:txBody>
      <dsp:txXfrm>
        <a:off x="3738614" y="1413162"/>
        <a:ext cx="2013100" cy="1035307"/>
      </dsp:txXfrm>
    </dsp:sp>
    <dsp:sp modelId="{D8108310-8305-4598-9880-A1E7CBF3BD87}">
      <dsp:nvSpPr>
        <dsp:cNvPr id="0" name=""/>
        <dsp:cNvSpPr/>
      </dsp:nvSpPr>
      <dsp:spPr>
        <a:xfrm>
          <a:off x="3738614" y="2448469"/>
          <a:ext cx="2013100" cy="10353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ru-RU" sz="1100" kern="1200" dirty="0"/>
            <a:t>1-4 классы (ФГОС НОО)</a:t>
          </a:r>
        </a:p>
        <a:p>
          <a:pPr marL="57150" lvl="1" indent="-57150" algn="l" defTabSz="488950">
            <a:lnSpc>
              <a:spcPct val="90000"/>
            </a:lnSpc>
            <a:spcBef>
              <a:spcPct val="0"/>
            </a:spcBef>
            <a:spcAft>
              <a:spcPct val="15000"/>
            </a:spcAft>
            <a:buChar char="•"/>
          </a:pPr>
          <a:r>
            <a:rPr lang="ru-RU" sz="1100" b="1" kern="1200" dirty="0">
              <a:solidFill>
                <a:srgbClr val="FF0000"/>
              </a:solidFill>
            </a:rPr>
            <a:t>Окружающий мир</a:t>
          </a:r>
        </a:p>
        <a:p>
          <a:pPr marL="57150" lvl="1" indent="-57150" algn="l" defTabSz="488950">
            <a:lnSpc>
              <a:spcPct val="90000"/>
            </a:lnSpc>
            <a:spcBef>
              <a:spcPct val="0"/>
            </a:spcBef>
            <a:spcAft>
              <a:spcPct val="15000"/>
            </a:spcAft>
            <a:buChar char="•"/>
          </a:pPr>
          <a:r>
            <a:rPr lang="ru-RU" sz="1100" b="0" i="1" kern="1200" dirty="0">
              <a:solidFill>
                <a:srgbClr val="FF0000"/>
              </a:solidFill>
            </a:rPr>
            <a:t>Технология</a:t>
          </a:r>
        </a:p>
      </dsp:txBody>
      <dsp:txXfrm>
        <a:off x="3738614" y="2448469"/>
        <a:ext cx="2013100" cy="1035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3584A-FD40-430C-B9DB-A41278160CC7}">
      <dsp:nvSpPr>
        <dsp:cNvPr id="0" name=""/>
        <dsp:cNvSpPr/>
      </dsp:nvSpPr>
      <dsp:spPr>
        <a:xfrm>
          <a:off x="0" y="0"/>
          <a:ext cx="10972800" cy="6858000"/>
        </a:xfrm>
        <a:prstGeom prst="swooshArrow">
          <a:avLst>
            <a:gd name="adj1" fmla="val 25000"/>
            <a:gd name="adj2" fmla="val 25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D9DC606B-991F-4308-A159-E195E99174DD}">
      <dsp:nvSpPr>
        <dsp:cNvPr id="0" name=""/>
        <dsp:cNvSpPr/>
      </dsp:nvSpPr>
      <dsp:spPr>
        <a:xfrm>
          <a:off x="1383663" y="4483321"/>
          <a:ext cx="285292" cy="2852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C0612-006E-42CD-A0AD-FEDFB94AA6AA}">
      <dsp:nvSpPr>
        <dsp:cNvPr id="0" name=""/>
        <dsp:cNvSpPr/>
      </dsp:nvSpPr>
      <dsp:spPr>
        <a:xfrm>
          <a:off x="238662" y="5055821"/>
          <a:ext cx="8873663" cy="1293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71" tIns="0" rIns="0" bIns="0" numCol="1" spcCol="1270" anchor="t" anchorCtr="0">
          <a:noAutofit/>
        </a:bodyPr>
        <a:lstStyle/>
        <a:p>
          <a:pPr marL="0" lvl="0" indent="0" algn="l" defTabSz="977900">
            <a:lnSpc>
              <a:spcPct val="90000"/>
            </a:lnSpc>
            <a:spcBef>
              <a:spcPct val="0"/>
            </a:spcBef>
            <a:spcAft>
              <a:spcPct val="35000"/>
            </a:spcAft>
            <a:buNone/>
          </a:pPr>
          <a:r>
            <a:rPr lang="ru-RU" sz="2200" b="1" kern="1200" dirty="0">
              <a:solidFill>
                <a:srgbClr val="CC0000"/>
              </a:solidFill>
              <a:latin typeface="Times New Roman" panose="02020603050405020304" pitchFamily="18" charset="0"/>
              <a:cs typeface="Times New Roman" panose="02020603050405020304" pitchFamily="18" charset="0"/>
            </a:rPr>
            <a:t>Первый уровень (1-4 классы)</a:t>
          </a:r>
        </a:p>
        <a:p>
          <a:pPr marL="0" lvl="0" indent="0" algn="l" defTabSz="977900">
            <a:lnSpc>
              <a:spcPct val="90000"/>
            </a:lnSpc>
            <a:spcBef>
              <a:spcPct val="0"/>
            </a:spcBef>
            <a:spcAft>
              <a:spcPts val="0"/>
            </a:spcAft>
            <a:buNone/>
          </a:pPr>
          <a:r>
            <a:rPr lang="ru-RU" sz="2200" b="1" kern="1200" dirty="0">
              <a:latin typeface="Times New Roman" panose="02020603050405020304" pitchFamily="18" charset="0"/>
              <a:cs typeface="Times New Roman" panose="02020603050405020304" pitchFamily="18" charset="0"/>
            </a:rPr>
            <a:t>Базовые понятия экономики</a:t>
          </a:r>
          <a:r>
            <a:rPr lang="ru-RU" sz="2200" b="0" kern="1200" dirty="0">
              <a:latin typeface="Times New Roman" panose="02020603050405020304" pitchFamily="18" charset="0"/>
              <a:cs typeface="Times New Roman" panose="02020603050405020304" pitchFamily="18" charset="0"/>
            </a:rPr>
            <a:t>. Цель экономического образования- формирование поколения, способного к жизненному и профессиональному самоопределению  в условиях рыночных отношений</a:t>
          </a:r>
        </a:p>
      </dsp:txBody>
      <dsp:txXfrm>
        <a:off x="238662" y="5055821"/>
        <a:ext cx="8873663" cy="1293507"/>
      </dsp:txXfrm>
    </dsp:sp>
    <dsp:sp modelId="{CDB8BFD6-9853-41B6-932C-B08628DCE2FA}">
      <dsp:nvSpPr>
        <dsp:cNvPr id="0" name=""/>
        <dsp:cNvSpPr/>
      </dsp:nvSpPr>
      <dsp:spPr>
        <a:xfrm>
          <a:off x="4341546" y="2479594"/>
          <a:ext cx="515721" cy="5157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80846-942F-429A-9FB2-0276C3D2AD6D}">
      <dsp:nvSpPr>
        <dsp:cNvPr id="0" name=""/>
        <dsp:cNvSpPr/>
      </dsp:nvSpPr>
      <dsp:spPr>
        <a:xfrm>
          <a:off x="2286005" y="3124207"/>
          <a:ext cx="7611998" cy="1879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270" tIns="0" rIns="0" bIns="0" numCol="1" spcCol="1270" anchor="t" anchorCtr="0">
          <a:noAutofit/>
        </a:bodyPr>
        <a:lstStyle/>
        <a:p>
          <a:pPr marL="0" lvl="0" indent="0" algn="l" defTabSz="977900">
            <a:lnSpc>
              <a:spcPct val="90000"/>
            </a:lnSpc>
            <a:spcBef>
              <a:spcPct val="0"/>
            </a:spcBef>
            <a:spcAft>
              <a:spcPct val="35000"/>
            </a:spcAft>
            <a:buNone/>
          </a:pPr>
          <a:r>
            <a:rPr lang="ru-RU" sz="2200" b="1" kern="1200" dirty="0">
              <a:solidFill>
                <a:srgbClr val="CC0000"/>
              </a:solidFill>
              <a:latin typeface="Times New Roman" panose="02020603050405020304" pitchFamily="18" charset="0"/>
              <a:cs typeface="Times New Roman" panose="02020603050405020304" pitchFamily="18" charset="0"/>
            </a:rPr>
            <a:t>Второй уровень (5-9 классы)</a:t>
          </a:r>
        </a:p>
        <a:p>
          <a:pPr marL="0" lvl="0" indent="0" algn="l" defTabSz="977900">
            <a:lnSpc>
              <a:spcPct val="90000"/>
            </a:lnSpc>
            <a:spcBef>
              <a:spcPct val="0"/>
            </a:spcBef>
            <a:spcAft>
              <a:spcPct val="35000"/>
            </a:spcAft>
            <a:buNone/>
          </a:pPr>
          <a:r>
            <a:rPr lang="ru-RU" sz="2200" b="1" kern="1200" dirty="0">
              <a:latin typeface="Times New Roman" panose="02020603050405020304" pitchFamily="18" charset="0"/>
              <a:cs typeface="Times New Roman" panose="02020603050405020304" pitchFamily="18" charset="0"/>
            </a:rPr>
            <a:t>Углублённая социально-экономическая подготовка</a:t>
          </a:r>
          <a:r>
            <a:rPr lang="ru-RU" sz="2200" b="0" kern="1200" dirty="0">
              <a:latin typeface="Times New Roman" panose="02020603050405020304" pitchFamily="18" charset="0"/>
              <a:cs typeface="Times New Roman" panose="02020603050405020304" pitchFamily="18" charset="0"/>
            </a:rPr>
            <a:t>. Целенаправленный отбор учащихся.Обучение способствует поступлению учеников в высшие учебные заведения экономической направленности.</a:t>
          </a:r>
        </a:p>
      </dsp:txBody>
      <dsp:txXfrm>
        <a:off x="2286005" y="3124207"/>
        <a:ext cx="7611998" cy="1879888"/>
      </dsp:txXfrm>
    </dsp:sp>
    <dsp:sp modelId="{023A0B89-9B14-4DC1-9044-E18C7698AD17}">
      <dsp:nvSpPr>
        <dsp:cNvPr id="0" name=""/>
        <dsp:cNvSpPr/>
      </dsp:nvSpPr>
      <dsp:spPr>
        <a:xfrm>
          <a:off x="8873788" y="1048359"/>
          <a:ext cx="713232" cy="7132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224E2A-77B9-47F4-8773-D0DEB2F2E899}">
      <dsp:nvSpPr>
        <dsp:cNvPr id="0" name=""/>
        <dsp:cNvSpPr/>
      </dsp:nvSpPr>
      <dsp:spPr>
        <a:xfrm>
          <a:off x="4953001" y="1422214"/>
          <a:ext cx="5971819" cy="444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927" tIns="0" rIns="0" bIns="0" numCol="1" spcCol="1270" anchor="t" anchorCtr="0">
          <a:noAutofit/>
        </a:bodyPr>
        <a:lstStyle/>
        <a:p>
          <a:pPr marL="0" lvl="0" indent="0" algn="l" defTabSz="977900">
            <a:lnSpc>
              <a:spcPct val="90000"/>
            </a:lnSpc>
            <a:spcBef>
              <a:spcPct val="0"/>
            </a:spcBef>
            <a:spcAft>
              <a:spcPct val="35000"/>
            </a:spcAft>
            <a:buNone/>
          </a:pPr>
          <a:r>
            <a:rPr lang="ru-RU" sz="2200" b="1" kern="1200" dirty="0">
              <a:solidFill>
                <a:srgbClr val="CC0000"/>
              </a:solidFill>
              <a:latin typeface="Times New Roman" panose="02020603050405020304" pitchFamily="18" charset="0"/>
              <a:cs typeface="Times New Roman" panose="02020603050405020304" pitchFamily="18" charset="0"/>
            </a:rPr>
            <a:t>Третий уровень (10-11 классы)</a:t>
          </a:r>
        </a:p>
        <a:p>
          <a:pPr marL="0" lvl="0" indent="0" algn="l" defTabSz="977900">
            <a:lnSpc>
              <a:spcPct val="90000"/>
            </a:lnSpc>
            <a:spcBef>
              <a:spcPct val="0"/>
            </a:spcBef>
            <a:spcAft>
              <a:spcPct val="35000"/>
            </a:spcAft>
            <a:buNone/>
          </a:pPr>
          <a:r>
            <a:rPr lang="ru-RU" sz="2200" b="1" kern="1200" dirty="0">
              <a:latin typeface="Times New Roman" panose="02020603050405020304" pitchFamily="18" charset="0"/>
              <a:cs typeface="Times New Roman" panose="02020603050405020304" pitchFamily="18" charset="0"/>
            </a:rPr>
            <a:t>Предпрофессиональная   и начальная профессиональная  подготовка </a:t>
          </a:r>
          <a:r>
            <a:rPr lang="ru-RU" sz="2200" b="0" kern="1200" dirty="0">
              <a:latin typeface="Times New Roman" panose="02020603050405020304" pitchFamily="18" charset="0"/>
              <a:cs typeface="Times New Roman" panose="02020603050405020304" pitchFamily="18" charset="0"/>
            </a:rPr>
            <a:t>старшеклассников в области экономики и бизнеса. </a:t>
          </a:r>
        </a:p>
        <a:p>
          <a:pPr marL="0" lvl="0" indent="0" algn="l" defTabSz="977900">
            <a:lnSpc>
              <a:spcPct val="90000"/>
            </a:lnSpc>
            <a:spcBef>
              <a:spcPct val="0"/>
            </a:spcBef>
            <a:spcAft>
              <a:spcPct val="35000"/>
            </a:spcAft>
            <a:buNone/>
          </a:pPr>
          <a:endParaRPr lang="ru-RU" sz="2200" b="0" kern="1200" dirty="0">
            <a:latin typeface="Times New Roman" panose="02020603050405020304" pitchFamily="18" charset="0"/>
            <a:cs typeface="Times New Roman" panose="02020603050405020304" pitchFamily="18" charset="0"/>
          </a:endParaRPr>
        </a:p>
      </dsp:txBody>
      <dsp:txXfrm>
        <a:off x="4953001" y="1422214"/>
        <a:ext cx="5971819" cy="444591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C97DE06-8FA2-4BEB-91EA-11E0F4D04FC7}" type="datetimeFigureOut">
              <a:rPr lang="ru-RU" smtClean="0"/>
              <a:t>24.08.2023</a:t>
            </a:fld>
            <a:endParaRPr lang="ru-RU"/>
          </a:p>
        </p:txBody>
      </p:sp>
      <p:sp>
        <p:nvSpPr>
          <p:cNvPr id="4" name="Образ слайда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B783678-2B18-4EE4-AE25-D41E20FB240C}" type="slidenum">
              <a:rPr lang="ru-RU" smtClean="0"/>
              <a:t>‹#›</a:t>
            </a:fld>
            <a:endParaRPr lang="ru-RU"/>
          </a:p>
        </p:txBody>
      </p:sp>
    </p:spTree>
    <p:extLst>
      <p:ext uri="{BB962C8B-B14F-4D97-AF65-F5344CB8AC3E}">
        <p14:creationId xmlns:p14="http://schemas.microsoft.com/office/powerpoint/2010/main" val="16078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B783678-2B18-4EE4-AE25-D41E20FB240C}" type="slidenum">
              <a:rPr lang="ru-RU" smtClean="0"/>
              <a:t>1</a:t>
            </a:fld>
            <a:endParaRPr lang="ru-RU" dirty="0"/>
          </a:p>
        </p:txBody>
      </p:sp>
    </p:spTree>
    <p:extLst>
      <p:ext uri="{BB962C8B-B14F-4D97-AF65-F5344CB8AC3E}">
        <p14:creationId xmlns:p14="http://schemas.microsoft.com/office/powerpoint/2010/main" val="114408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a:xfrm>
            <a:off x="381000" y="685800"/>
            <a:ext cx="6096000" cy="3429000"/>
          </a:xfrm>
          <a:ln/>
        </p:spPr>
      </p:sp>
      <p:sp>
        <p:nvSpPr>
          <p:cNvPr id="29699"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29700" name="Номер слайда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defRPr/>
            </a:pPr>
            <a:fld id="{0B2F1A54-3F6B-429D-9637-B438635B5BB0}" type="slidenum">
              <a:rPr lang="ru-RU" altLang="ru-RU" sz="1300" smtClean="0"/>
              <a:pPr>
                <a:defRPr/>
              </a:pPr>
              <a:t>5</a:t>
            </a:fld>
            <a:endParaRPr lang="ru-RU" altLang="ru-RU" sz="1300"/>
          </a:p>
        </p:txBody>
      </p:sp>
    </p:spTree>
    <p:extLst>
      <p:ext uri="{BB962C8B-B14F-4D97-AF65-F5344CB8AC3E}">
        <p14:creationId xmlns:p14="http://schemas.microsoft.com/office/powerpoint/2010/main" val="1374145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a:xfrm>
            <a:off x="381000" y="685800"/>
            <a:ext cx="6096000" cy="3429000"/>
          </a:xfrm>
          <a:ln/>
        </p:spPr>
      </p:sp>
      <p:sp>
        <p:nvSpPr>
          <p:cNvPr id="29699"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29700" name="Номер слайда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defRPr/>
            </a:pPr>
            <a:fld id="{0B2F1A54-3F6B-429D-9637-B438635B5BB0}" type="slidenum">
              <a:rPr lang="ru-RU" altLang="ru-RU" sz="1300" smtClean="0"/>
              <a:pPr>
                <a:defRPr/>
              </a:pPr>
              <a:t>6</a:t>
            </a:fld>
            <a:endParaRPr lang="ru-RU" altLang="ru-RU" sz="1300"/>
          </a:p>
        </p:txBody>
      </p:sp>
    </p:spTree>
    <p:extLst>
      <p:ext uri="{BB962C8B-B14F-4D97-AF65-F5344CB8AC3E}">
        <p14:creationId xmlns:p14="http://schemas.microsoft.com/office/powerpoint/2010/main" val="261057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1F5F"/>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1F5F"/>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1F5F"/>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B03A7E3-5835-48FD-B330-4A0A3B9D2DBB}"/>
              </a:ext>
            </a:extLst>
          </p:cNvPr>
          <p:cNvSpPr>
            <a:spLocks noGrp="1"/>
          </p:cNvSpPr>
          <p:nvPr>
            <p:ph type="dt" sz="half" idx="10"/>
          </p:nvPr>
        </p:nvSpPr>
        <p:spPr/>
        <p:txBody>
          <a:bodyPr/>
          <a:lstStyle/>
          <a:p>
            <a:fld id="{6F8B2900-2416-4EA7-A933-123122F686B9}" type="datetimeFigureOut">
              <a:rPr lang="ru-RU" smtClean="0"/>
              <a:pPr/>
              <a:t>24.08.2023</a:t>
            </a:fld>
            <a:endParaRPr lang="ru-RU"/>
          </a:p>
        </p:txBody>
      </p:sp>
      <p:sp>
        <p:nvSpPr>
          <p:cNvPr id="3" name="Нижний колонтитул 2">
            <a:extLst>
              <a:ext uri="{FF2B5EF4-FFF2-40B4-BE49-F238E27FC236}">
                <a16:creationId xmlns:a16="http://schemas.microsoft.com/office/drawing/2014/main" id="{B8D3408A-0682-4093-9808-3145A430EA1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C9FEB87-507F-4BCE-858E-761D534CBFD9}"/>
              </a:ext>
            </a:extLst>
          </p:cNvPr>
          <p:cNvSpPr>
            <a:spLocks noGrp="1"/>
          </p:cNvSpPr>
          <p:nvPr>
            <p:ph type="sldNum" sz="quarter" idx="12"/>
          </p:nvPr>
        </p:nvSpPr>
        <p:spPr/>
        <p:txBody>
          <a:bodyPr/>
          <a:lstStyle/>
          <a:p>
            <a:fld id="{5D1DE9B2-D332-45BB-A611-8B8C55BB94DA}" type="slidenum">
              <a:rPr lang="ru-RU" smtClean="0"/>
              <a:pPr/>
              <a:t>‹#›</a:t>
            </a:fld>
            <a:endParaRPr lang="ru-RU"/>
          </a:p>
        </p:txBody>
      </p:sp>
    </p:spTree>
    <p:extLst>
      <p:ext uri="{BB962C8B-B14F-4D97-AF65-F5344CB8AC3E}">
        <p14:creationId xmlns:p14="http://schemas.microsoft.com/office/powerpoint/2010/main" val="128275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6496" y="-20066"/>
            <a:ext cx="11659006" cy="1003300"/>
          </a:xfrm>
          <a:prstGeom prst="rect">
            <a:avLst/>
          </a:prstGeom>
        </p:spPr>
        <p:txBody>
          <a:bodyPr wrap="square" lIns="0" tIns="0" rIns="0" bIns="0">
            <a:spAutoFit/>
          </a:bodyPr>
          <a:lstStyle>
            <a:lvl1pPr>
              <a:defRPr sz="2600" b="1" i="0">
                <a:solidFill>
                  <a:srgbClr val="001F5F"/>
                </a:solidFill>
                <a:latin typeface="Times New Roman"/>
                <a:cs typeface="Times New Roman"/>
              </a:defRPr>
            </a:lvl1pPr>
          </a:lstStyle>
          <a:p>
            <a:endParaRPr/>
          </a:p>
        </p:txBody>
      </p:sp>
      <p:sp>
        <p:nvSpPr>
          <p:cNvPr id="3" name="Holder 3"/>
          <p:cNvSpPr>
            <a:spLocks noGrp="1"/>
          </p:cNvSpPr>
          <p:nvPr>
            <p:ph type="body" idx="1"/>
          </p:nvPr>
        </p:nvSpPr>
        <p:spPr>
          <a:xfrm>
            <a:off x="1206372" y="2660523"/>
            <a:ext cx="9554210" cy="2971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hkola7kogalym-r86.gosweb.gosuslugi.ru/netcat_files/30/69/FEDERAL_NYY_PEREChEN_UChEBNIKOV.pdf" TargetMode="Externa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hyperlink" Target="https://firpo.ru/netcat_files/353/664/h_0fa7f0ad2d96159249a437994d65bbf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1371600"/>
            <a:chOff x="-6350" y="0"/>
            <a:chExt cx="12204700" cy="1390650"/>
          </a:xfrm>
        </p:grpSpPr>
        <p:sp>
          <p:nvSpPr>
            <p:cNvPr id="3" name="object 3"/>
            <p:cNvSpPr/>
            <p:nvPr/>
          </p:nvSpPr>
          <p:spPr>
            <a:xfrm>
              <a:off x="0" y="0"/>
              <a:ext cx="12192000" cy="1377950"/>
            </a:xfrm>
            <a:custGeom>
              <a:avLst/>
              <a:gdLst/>
              <a:ahLst/>
              <a:cxnLst/>
              <a:rect l="l" t="t" r="r" b="b"/>
              <a:pathLst>
                <a:path w="12192000" h="1377950">
                  <a:moveTo>
                    <a:pt x="11962384" y="0"/>
                  </a:moveTo>
                  <a:lnTo>
                    <a:pt x="0" y="0"/>
                  </a:lnTo>
                  <a:lnTo>
                    <a:pt x="0" y="1148079"/>
                  </a:lnTo>
                  <a:lnTo>
                    <a:pt x="229628" y="1377696"/>
                  </a:lnTo>
                  <a:lnTo>
                    <a:pt x="12192000" y="1377696"/>
                  </a:lnTo>
                  <a:lnTo>
                    <a:pt x="12192000" y="229616"/>
                  </a:lnTo>
                  <a:lnTo>
                    <a:pt x="11962384" y="0"/>
                  </a:lnTo>
                  <a:close/>
                </a:path>
              </a:pathLst>
            </a:custGeom>
            <a:solidFill>
              <a:srgbClr val="0070C0"/>
            </a:solidFill>
          </p:spPr>
          <p:txBody>
            <a:bodyPr wrap="square" lIns="0" tIns="0" rIns="0" bIns="0" rtlCol="0"/>
            <a:lstStyle/>
            <a:p>
              <a:endParaRPr dirty="0"/>
            </a:p>
          </p:txBody>
        </p:sp>
        <p:sp>
          <p:nvSpPr>
            <p:cNvPr id="4" name="object 4"/>
            <p:cNvSpPr/>
            <p:nvPr/>
          </p:nvSpPr>
          <p:spPr>
            <a:xfrm>
              <a:off x="0" y="0"/>
              <a:ext cx="12192000" cy="1377950"/>
            </a:xfrm>
            <a:custGeom>
              <a:avLst/>
              <a:gdLst/>
              <a:ahLst/>
              <a:cxnLst/>
              <a:rect l="l" t="t" r="r" b="b"/>
              <a:pathLst>
                <a:path w="12192000" h="1377950">
                  <a:moveTo>
                    <a:pt x="0" y="0"/>
                  </a:moveTo>
                  <a:lnTo>
                    <a:pt x="11962384" y="0"/>
                  </a:lnTo>
                  <a:lnTo>
                    <a:pt x="12192000" y="229616"/>
                  </a:lnTo>
                  <a:lnTo>
                    <a:pt x="12192000" y="1377696"/>
                  </a:lnTo>
                  <a:lnTo>
                    <a:pt x="229628" y="1377696"/>
                  </a:lnTo>
                  <a:lnTo>
                    <a:pt x="0" y="1148079"/>
                  </a:lnTo>
                  <a:lnTo>
                    <a:pt x="0" y="0"/>
                  </a:lnTo>
                  <a:close/>
                </a:path>
              </a:pathLst>
            </a:custGeom>
            <a:ln w="12192">
              <a:solidFill>
                <a:srgbClr val="25533A"/>
              </a:solidFill>
            </a:ln>
          </p:spPr>
          <p:txBody>
            <a:bodyPr wrap="square" lIns="0" tIns="0" rIns="0" bIns="0" rtlCol="0"/>
            <a:lstStyle/>
            <a:p>
              <a:endParaRPr dirty="0"/>
            </a:p>
          </p:txBody>
        </p:sp>
      </p:grpSp>
      <p:sp>
        <p:nvSpPr>
          <p:cNvPr id="5" name="object 5"/>
          <p:cNvSpPr txBox="1">
            <a:spLocks noGrp="1"/>
          </p:cNvSpPr>
          <p:nvPr>
            <p:ph type="title"/>
          </p:nvPr>
        </p:nvSpPr>
        <p:spPr>
          <a:prstGeom prst="rect">
            <a:avLst/>
          </a:prstGeom>
        </p:spPr>
        <p:txBody>
          <a:bodyPr vert="horz" wrap="square" lIns="0" tIns="365887" rIns="0" bIns="0" rtlCol="0">
            <a:spAutoFit/>
          </a:bodyPr>
          <a:lstStyle/>
          <a:p>
            <a:pPr marL="3058160" marR="5080" indent="-100965">
              <a:lnSpc>
                <a:spcPts val="2590"/>
              </a:lnSpc>
              <a:spcBef>
                <a:spcPts val="425"/>
              </a:spcBef>
            </a:pPr>
            <a:r>
              <a:rPr sz="2400" spc="-15" dirty="0">
                <a:solidFill>
                  <a:srgbClr val="FFFFFF"/>
                </a:solidFill>
                <a:latin typeface="Calibri"/>
                <a:cs typeface="Calibri"/>
              </a:rPr>
              <a:t>ГБОУ </a:t>
            </a:r>
            <a:r>
              <a:rPr sz="2400" spc="-5" dirty="0">
                <a:solidFill>
                  <a:srgbClr val="FFFFFF"/>
                </a:solidFill>
                <a:latin typeface="Calibri"/>
                <a:cs typeface="Calibri"/>
              </a:rPr>
              <a:t>ДПО РК «КРЫМСКИЙ РЕСПУБЛИКАНСКИЙ </a:t>
            </a:r>
            <a:r>
              <a:rPr sz="2400" dirty="0">
                <a:solidFill>
                  <a:srgbClr val="FFFFFF"/>
                </a:solidFill>
                <a:latin typeface="Calibri"/>
                <a:cs typeface="Calibri"/>
              </a:rPr>
              <a:t>ИНСТИТУТ </a:t>
            </a:r>
            <a:r>
              <a:rPr sz="2400" spc="-530" dirty="0">
                <a:solidFill>
                  <a:srgbClr val="FFFFFF"/>
                </a:solidFill>
                <a:latin typeface="Calibri"/>
                <a:cs typeface="Calibri"/>
              </a:rPr>
              <a:t> </a:t>
            </a:r>
            <a:r>
              <a:rPr sz="2400" spc="-20" dirty="0">
                <a:solidFill>
                  <a:srgbClr val="FFFFFF"/>
                </a:solidFill>
                <a:latin typeface="Calibri"/>
                <a:cs typeface="Calibri"/>
              </a:rPr>
              <a:t>ПОСТДИПЛОМНОГО</a:t>
            </a:r>
            <a:r>
              <a:rPr sz="2400" spc="-5" dirty="0">
                <a:solidFill>
                  <a:srgbClr val="FFFFFF"/>
                </a:solidFill>
                <a:latin typeface="Calibri"/>
                <a:cs typeface="Calibri"/>
              </a:rPr>
              <a:t> </a:t>
            </a:r>
            <a:r>
              <a:rPr sz="2400" spc="-20" dirty="0">
                <a:solidFill>
                  <a:srgbClr val="FFFFFF"/>
                </a:solidFill>
                <a:latin typeface="Calibri"/>
                <a:cs typeface="Calibri"/>
              </a:rPr>
              <a:t>ПЕДАГОГИЧЕСКОГО</a:t>
            </a:r>
            <a:r>
              <a:rPr sz="2400" dirty="0">
                <a:solidFill>
                  <a:srgbClr val="FFFFFF"/>
                </a:solidFill>
                <a:latin typeface="Calibri"/>
                <a:cs typeface="Calibri"/>
              </a:rPr>
              <a:t> </a:t>
            </a:r>
            <a:r>
              <a:rPr sz="2400" spc="-20" dirty="0">
                <a:solidFill>
                  <a:srgbClr val="FFFFFF"/>
                </a:solidFill>
                <a:latin typeface="Calibri"/>
                <a:cs typeface="Calibri"/>
              </a:rPr>
              <a:t>ОБРАЗОВАНИЯ»</a:t>
            </a:r>
            <a:endParaRPr sz="2400" dirty="0">
              <a:latin typeface="Calibri"/>
              <a:cs typeface="Calibri"/>
            </a:endParaRPr>
          </a:p>
        </p:txBody>
      </p:sp>
      <p:sp>
        <p:nvSpPr>
          <p:cNvPr id="7" name="object 7"/>
          <p:cNvSpPr txBox="1"/>
          <p:nvPr/>
        </p:nvSpPr>
        <p:spPr>
          <a:xfrm>
            <a:off x="429600" y="2003210"/>
            <a:ext cx="11313271" cy="871521"/>
          </a:xfrm>
          <a:prstGeom prst="rect">
            <a:avLst/>
          </a:prstGeom>
        </p:spPr>
        <p:txBody>
          <a:bodyPr vert="horz" wrap="square" lIns="0" tIns="12700" rIns="0" bIns="0" rtlCol="0">
            <a:spAutoFit/>
          </a:bodyPr>
          <a:lstStyle/>
          <a:p>
            <a:pPr algn="ctr">
              <a:lnSpc>
                <a:spcPct val="90000"/>
              </a:lnSpc>
            </a:pPr>
            <a:r>
              <a:rPr lang="ru-RU" sz="3100" b="1" spc="-2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Формирование экономической грамотности учащихся общеобразовательных организаций</a:t>
            </a:r>
          </a:p>
        </p:txBody>
      </p:sp>
      <p:pic>
        <p:nvPicPr>
          <p:cNvPr id="11" name="Picture 8" descr="Крымский республиканский институт постдипломного педагогического  образования (КРИППО) – Симферополь | Повышение квалификации – Симферополь,  Крым | Единая справочная">
            <a:extLst>
              <a:ext uri="{FF2B5EF4-FFF2-40B4-BE49-F238E27FC236}">
                <a16:creationId xmlns:a16="http://schemas.microsoft.com/office/drawing/2014/main" id="{20F8494E-7EB0-D57A-1C4C-A868E3796F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018" y="119268"/>
            <a:ext cx="1861878" cy="11658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Таблица 5">
            <a:extLst>
              <a:ext uri="{FF2B5EF4-FFF2-40B4-BE49-F238E27FC236}">
                <a16:creationId xmlns:a16="http://schemas.microsoft.com/office/drawing/2014/main" id="{0C366AE6-29BC-4C20-D6E7-E2E02B6853D7}"/>
              </a:ext>
            </a:extLst>
          </p:cNvPr>
          <p:cNvGraphicFramePr>
            <a:graphicFrameLocks noGrp="1"/>
          </p:cNvGraphicFramePr>
          <p:nvPr>
            <p:extLst>
              <p:ext uri="{D42A27DB-BD31-4B8C-83A1-F6EECF244321}">
                <p14:modId xmlns:p14="http://schemas.microsoft.com/office/powerpoint/2010/main" val="974800760"/>
              </p:ext>
            </p:extLst>
          </p:nvPr>
        </p:nvGraphicFramePr>
        <p:xfrm>
          <a:off x="533400" y="3505200"/>
          <a:ext cx="11313271" cy="2971268"/>
        </p:xfrm>
        <a:graphic>
          <a:graphicData uri="http://schemas.openxmlformats.org/drawingml/2006/table">
            <a:tbl>
              <a:tblPr firstRow="1" bandRow="1">
                <a:tableStyleId>{5C22544A-7EE6-4342-B048-85BDC9FD1C3A}</a:tableStyleId>
              </a:tblPr>
              <a:tblGrid>
                <a:gridCol w="2003969">
                  <a:extLst>
                    <a:ext uri="{9D8B030D-6E8A-4147-A177-3AD203B41FA5}">
                      <a16:colId xmlns:a16="http://schemas.microsoft.com/office/drawing/2014/main" val="20000"/>
                    </a:ext>
                  </a:extLst>
                </a:gridCol>
                <a:gridCol w="9309302">
                  <a:extLst>
                    <a:ext uri="{9D8B030D-6E8A-4147-A177-3AD203B41FA5}">
                      <a16:colId xmlns:a16="http://schemas.microsoft.com/office/drawing/2014/main" val="20001"/>
                    </a:ext>
                  </a:extLst>
                </a:gridCol>
              </a:tblGrid>
              <a:tr h="540849">
                <a:tc>
                  <a:txBody>
                    <a:bodyPr/>
                    <a:lstStyle/>
                    <a:p>
                      <a:pPr>
                        <a:lnSpc>
                          <a:spcPct val="95000"/>
                        </a:lnSpc>
                      </a:pPr>
                      <a:r>
                        <a:rPr lang="ru-RU" sz="1600" b="1" dirty="0">
                          <a:solidFill>
                            <a:schemeClr val="tx1"/>
                          </a:solidFill>
                          <a:latin typeface="Times New Roman" panose="02020603050405020304" pitchFamily="18" charset="0"/>
                          <a:cs typeface="Times New Roman" panose="02020603050405020304" pitchFamily="18" charset="0"/>
                        </a:rPr>
                        <a:t>Республиканский семинар:</a:t>
                      </a:r>
                    </a:p>
                  </a:txBody>
                  <a:tcPr marL="91459" marR="91459" marT="45705" marB="45705">
                    <a:noFill/>
                  </a:tcPr>
                </a:tc>
                <a:tc>
                  <a:txBody>
                    <a:bodyPr/>
                    <a:lstStyle/>
                    <a:p>
                      <a:pPr algn="l"/>
                      <a:r>
                        <a:rPr lang="ru-RU" sz="1600" b="0" dirty="0">
                          <a:solidFill>
                            <a:schemeClr val="tx1"/>
                          </a:solidFill>
                          <a:latin typeface="Times New Roman" panose="02020603050405020304" pitchFamily="18" charset="0"/>
                          <a:cs typeface="Times New Roman" panose="02020603050405020304" pitchFamily="18" charset="0"/>
                        </a:rPr>
                        <a:t>«</a:t>
                      </a:r>
                      <a:r>
                        <a:rPr lang="ru-RU" sz="1600" b="0" kern="1200" dirty="0">
                          <a:solidFill>
                            <a:schemeClr val="tx1"/>
                          </a:solidFill>
                          <a:effectLst/>
                          <a:latin typeface="Times New Roman" panose="02020603050405020304" pitchFamily="18" charset="0"/>
                          <a:ea typeface="+mn-ea"/>
                          <a:cs typeface="Times New Roman" panose="02020603050405020304" pitchFamily="18" charset="0"/>
                        </a:rPr>
                        <a:t>Об особенностях преподавания экономики и финансовой грамотности в общеобразовательных организациях Республики Крым в 2022/2023 учебном году</a:t>
                      </a:r>
                      <a:r>
                        <a:rPr lang="ru-RU" sz="1600" b="0" dirty="0">
                          <a:solidFill>
                            <a:schemeClr val="tx1"/>
                          </a:solidFill>
                          <a:latin typeface="Times New Roman" panose="02020603050405020304" pitchFamily="18" charset="0"/>
                          <a:cs typeface="Times New Roman" panose="02020603050405020304" pitchFamily="18" charset="0"/>
                        </a:rPr>
                        <a:t>»</a:t>
                      </a:r>
                    </a:p>
                  </a:txBody>
                  <a:tcPr marL="91459" marR="91459" marT="45705" marB="45705">
                    <a:noFill/>
                  </a:tcPr>
                </a:tc>
                <a:extLst>
                  <a:ext uri="{0D108BD9-81ED-4DB2-BD59-A6C34878D82A}">
                    <a16:rowId xmlns:a16="http://schemas.microsoft.com/office/drawing/2014/main" val="10000"/>
                  </a:ext>
                </a:extLst>
              </a:tr>
              <a:tr h="431160">
                <a:tc>
                  <a:txBody>
                    <a:bodyPr/>
                    <a:lstStyle/>
                    <a:p>
                      <a:pPr>
                        <a:lnSpc>
                          <a:spcPct val="95000"/>
                        </a:lnSpc>
                      </a:pPr>
                      <a:r>
                        <a:rPr lang="ru-RU" sz="1600" b="1" dirty="0">
                          <a:solidFill>
                            <a:schemeClr val="tx1"/>
                          </a:solidFill>
                          <a:latin typeface="Times New Roman" panose="02020603050405020304" pitchFamily="18" charset="0"/>
                          <a:cs typeface="Times New Roman" panose="02020603050405020304" pitchFamily="18" charset="0"/>
                        </a:rPr>
                        <a:t>Категория слушателей:</a:t>
                      </a:r>
                    </a:p>
                  </a:txBody>
                  <a:tcPr marL="91459" marR="91459" marT="45705" marB="45705">
                    <a:noFill/>
                  </a:tcPr>
                </a:tc>
                <a:tc>
                  <a:txBody>
                    <a:bodyPr/>
                    <a:lstStyle/>
                    <a:p>
                      <a:pPr algn="l">
                        <a:lnSpc>
                          <a:spcPct val="95000"/>
                        </a:lnSpc>
                      </a:pPr>
                      <a:r>
                        <a:rPr lang="ru-RU" sz="1600" b="0" kern="1200" dirty="0">
                          <a:solidFill>
                            <a:schemeClr val="tx1"/>
                          </a:solidFill>
                          <a:effectLst/>
                          <a:latin typeface="Times New Roman" panose="02020603050405020304" pitchFamily="18" charset="0"/>
                          <a:ea typeface="+mn-ea"/>
                          <a:cs typeface="Times New Roman" panose="02020603050405020304" pitchFamily="18" charset="0"/>
                        </a:rPr>
                        <a:t>методисты (специалисты) муниципальных методических служб; педагогические работники общеобразовательных организаций, реализующие программы по финансовой грамотности</a:t>
                      </a:r>
                    </a:p>
                  </a:txBody>
                  <a:tcPr marL="91459" marR="91459" marT="45705" marB="45705">
                    <a:noFill/>
                  </a:tcPr>
                </a:tc>
                <a:extLst>
                  <a:ext uri="{0D108BD9-81ED-4DB2-BD59-A6C34878D82A}">
                    <a16:rowId xmlns:a16="http://schemas.microsoft.com/office/drawing/2014/main" val="10001"/>
                  </a:ext>
                </a:extLst>
              </a:tr>
              <a:tr h="255246">
                <a:tc>
                  <a:txBody>
                    <a:bodyPr/>
                    <a:lstStyle/>
                    <a:p>
                      <a:pPr>
                        <a:lnSpc>
                          <a:spcPct val="95000"/>
                        </a:lnSpc>
                      </a:pPr>
                      <a:r>
                        <a:rPr lang="ru-RU" sz="1600" b="1" dirty="0">
                          <a:solidFill>
                            <a:schemeClr val="tx1"/>
                          </a:solidFill>
                          <a:latin typeface="Times New Roman" panose="02020603050405020304" pitchFamily="18" charset="0"/>
                          <a:cs typeface="Times New Roman" panose="02020603050405020304" pitchFamily="18" charset="0"/>
                        </a:rPr>
                        <a:t>Сроки проведения:</a:t>
                      </a:r>
                    </a:p>
                  </a:txBody>
                  <a:tcPr marL="91459" marR="91459" marT="45705" marB="45705">
                    <a:noFill/>
                  </a:tcPr>
                </a:tc>
                <a:tc>
                  <a:txBody>
                    <a:bodyPr/>
                    <a:lstStyle/>
                    <a:p>
                      <a:pPr marL="0" marR="0" indent="0" algn="l" defTabSz="914400" rtl="0" eaLnBrk="1" fontAlgn="auto" latinLnBrk="0" hangingPunct="1">
                        <a:lnSpc>
                          <a:spcPct val="95000"/>
                        </a:lnSpc>
                        <a:spcBef>
                          <a:spcPts val="0"/>
                        </a:spcBef>
                        <a:spcAft>
                          <a:spcPts val="0"/>
                        </a:spcAft>
                        <a:buClrTx/>
                        <a:buSzTx/>
                        <a:buFontTx/>
                        <a:buNone/>
                        <a:tabLst/>
                        <a:defRPr/>
                      </a:pPr>
                      <a:r>
                        <a:rPr lang="ru-RU" sz="1600" b="0" dirty="0">
                          <a:solidFill>
                            <a:schemeClr val="tx1"/>
                          </a:solidFill>
                          <a:latin typeface="Times New Roman" panose="02020603050405020304" pitchFamily="18" charset="0"/>
                          <a:cs typeface="Times New Roman" panose="02020603050405020304" pitchFamily="18" charset="0"/>
                        </a:rPr>
                        <a:t>2</a:t>
                      </a:r>
                      <a:r>
                        <a:rPr lang="en-US" sz="1600" b="0" dirty="0">
                          <a:solidFill>
                            <a:schemeClr val="tx1"/>
                          </a:solidFill>
                          <a:latin typeface="Times New Roman" panose="02020603050405020304" pitchFamily="18" charset="0"/>
                          <a:cs typeface="Times New Roman" panose="02020603050405020304" pitchFamily="18" charset="0"/>
                        </a:rPr>
                        <a:t>4</a:t>
                      </a:r>
                      <a:r>
                        <a:rPr lang="ru-RU" sz="1600" b="0" dirty="0">
                          <a:solidFill>
                            <a:schemeClr val="tx1"/>
                          </a:solidFill>
                          <a:latin typeface="Times New Roman" panose="02020603050405020304" pitchFamily="18" charset="0"/>
                          <a:cs typeface="Times New Roman" panose="02020603050405020304" pitchFamily="18" charset="0"/>
                        </a:rPr>
                        <a:t> августа 202</a:t>
                      </a:r>
                      <a:r>
                        <a:rPr lang="en-US" sz="1600" b="0" dirty="0">
                          <a:solidFill>
                            <a:schemeClr val="tx1"/>
                          </a:solidFill>
                          <a:latin typeface="Times New Roman" panose="02020603050405020304" pitchFamily="18" charset="0"/>
                          <a:cs typeface="Times New Roman" panose="02020603050405020304" pitchFamily="18" charset="0"/>
                        </a:rPr>
                        <a:t>3</a:t>
                      </a:r>
                      <a:r>
                        <a:rPr lang="ru-RU" sz="1600" b="0" dirty="0">
                          <a:solidFill>
                            <a:schemeClr val="tx1"/>
                          </a:solidFill>
                          <a:latin typeface="Times New Roman" panose="02020603050405020304" pitchFamily="18" charset="0"/>
                          <a:cs typeface="Times New Roman" panose="02020603050405020304" pitchFamily="18" charset="0"/>
                        </a:rPr>
                        <a:t> года </a:t>
                      </a:r>
                    </a:p>
                  </a:txBody>
                  <a:tcPr marL="91459" marR="91459" marT="45705" marB="45705">
                    <a:noFill/>
                  </a:tcPr>
                </a:tc>
                <a:extLst>
                  <a:ext uri="{0D108BD9-81ED-4DB2-BD59-A6C34878D82A}">
                    <a16:rowId xmlns:a16="http://schemas.microsoft.com/office/drawing/2014/main" val="10002"/>
                  </a:ext>
                </a:extLst>
              </a:tr>
              <a:tr h="1514414">
                <a:tc>
                  <a:txBody>
                    <a:bodyPr/>
                    <a:lstStyle/>
                    <a:p>
                      <a:pPr>
                        <a:lnSpc>
                          <a:spcPct val="95000"/>
                        </a:lnSpc>
                      </a:pPr>
                      <a:r>
                        <a:rPr lang="ru-RU" sz="1600" b="1" dirty="0">
                          <a:solidFill>
                            <a:schemeClr val="tx1"/>
                          </a:solidFill>
                          <a:latin typeface="Times New Roman" panose="02020603050405020304" pitchFamily="18" charset="0"/>
                          <a:cs typeface="Times New Roman" panose="02020603050405020304" pitchFamily="18" charset="0"/>
                        </a:rPr>
                        <a:t>Место проведения: </a:t>
                      </a:r>
                    </a:p>
                  </a:txBody>
                  <a:tcPr marL="91459" marR="91459" marT="45705" marB="45705">
                    <a:noFill/>
                  </a:tcPr>
                </a:tc>
                <a:tc>
                  <a:txBody>
                    <a:bodyPr/>
                    <a:lstStyle/>
                    <a:p>
                      <a:pPr marL="0" marR="0" indent="0" algn="l" defTabSz="914400" rtl="0" eaLnBrk="1" fontAlgn="auto" latinLnBrk="0" hangingPunct="1">
                        <a:lnSpc>
                          <a:spcPct val="95000"/>
                        </a:lnSpc>
                        <a:spcBef>
                          <a:spcPts val="0"/>
                        </a:spcBef>
                        <a:spcAft>
                          <a:spcPts val="0"/>
                        </a:spcAft>
                        <a:buClrTx/>
                        <a:buSzTx/>
                        <a:buFontTx/>
                        <a:buNone/>
                        <a:tabLst/>
                        <a:defRPr/>
                      </a:pPr>
                      <a:r>
                        <a:rPr lang="ru-RU" sz="1600" b="0" dirty="0">
                          <a:solidFill>
                            <a:schemeClr val="tx1"/>
                          </a:solidFill>
                          <a:latin typeface="Times New Roman" panose="02020603050405020304" pitchFamily="18" charset="0"/>
                          <a:cs typeface="Times New Roman" panose="02020603050405020304" pitchFamily="18" charset="0"/>
                        </a:rPr>
                        <a:t>г. Симферополь, ГБОУ ДПО РК КРИППО</a:t>
                      </a:r>
                    </a:p>
                    <a:p>
                      <a:pPr marL="0" marR="0" indent="0" algn="l" defTabSz="914400" rtl="0" eaLnBrk="1" fontAlgn="auto" latinLnBrk="0" hangingPunct="1">
                        <a:lnSpc>
                          <a:spcPct val="95000"/>
                        </a:lnSpc>
                        <a:spcBef>
                          <a:spcPts val="0"/>
                        </a:spcBef>
                        <a:spcAft>
                          <a:spcPts val="0"/>
                        </a:spcAft>
                        <a:buClrTx/>
                        <a:buSzTx/>
                        <a:buFontTx/>
                        <a:buNone/>
                        <a:tabLst/>
                        <a:defRPr/>
                      </a:pPr>
                      <a:endParaRPr lang="ru-RU" sz="1600" b="0" dirty="0">
                        <a:solidFill>
                          <a:schemeClr val="tx1"/>
                        </a:solidFill>
                        <a:latin typeface="Times New Roman" panose="02020603050405020304" pitchFamily="18" charset="0"/>
                        <a:cs typeface="Times New Roman" panose="02020603050405020304" pitchFamily="18" charset="0"/>
                      </a:endParaRPr>
                    </a:p>
                    <a:p>
                      <a:pPr marL="4298950" marR="0" indent="0" algn="l" defTabSz="914400" rtl="0" eaLnBrk="1" fontAlgn="auto" latinLnBrk="0" hangingPunct="1">
                        <a:lnSpc>
                          <a:spcPct val="95000"/>
                        </a:lnSpc>
                        <a:spcBef>
                          <a:spcPts val="0"/>
                        </a:spcBef>
                        <a:spcAft>
                          <a:spcPts val="0"/>
                        </a:spcAft>
                        <a:buClrTx/>
                        <a:buSzTx/>
                        <a:buFontTx/>
                        <a:buNone/>
                        <a:tabLst/>
                        <a:defRPr/>
                      </a:pPr>
                      <a:r>
                        <a:rPr lang="ru-RU" sz="1600" b="1" dirty="0">
                          <a:latin typeface="Times New Roman" panose="02020603050405020304" pitchFamily="18" charset="0"/>
                          <a:cs typeface="Times New Roman" panose="02020603050405020304" pitchFamily="18" charset="0"/>
                        </a:rPr>
                        <a:t>Докладчик</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Рогатенюк</a:t>
                      </a:r>
                      <a:r>
                        <a:rPr lang="ru-RU" sz="1600" b="0" dirty="0">
                          <a:latin typeface="Times New Roman" panose="02020603050405020304" pitchFamily="18" charset="0"/>
                          <a:cs typeface="Times New Roman" panose="02020603050405020304" pitchFamily="18" charset="0"/>
                        </a:rPr>
                        <a:t> Элана Владимировна, заведующий кафедрой естественно-математического образования и финансовой грамотности, </a:t>
                      </a:r>
                      <a:r>
                        <a:rPr lang="ru-RU" sz="1600" b="0" kern="1200" dirty="0">
                          <a:solidFill>
                            <a:schemeClr val="dk1"/>
                          </a:solidFill>
                          <a:latin typeface="Times New Roman" panose="02020603050405020304" pitchFamily="18" charset="0"/>
                          <a:ea typeface="+mn-ea"/>
                          <a:cs typeface="Times New Roman" panose="02020603050405020304" pitchFamily="18" charset="0"/>
                        </a:rPr>
                        <a:t>кандидат экономических наук, </a:t>
                      </a:r>
                      <a:r>
                        <a:rPr lang="ru-RU" sz="1600" b="0" dirty="0">
                          <a:latin typeface="Times New Roman" panose="02020603050405020304" pitchFamily="18" charset="0"/>
                          <a:cs typeface="Times New Roman" panose="02020603050405020304" pitchFamily="18" charset="0"/>
                        </a:rPr>
                        <a:t>доцент</a:t>
                      </a:r>
                    </a:p>
                  </a:txBody>
                  <a:tcPr marL="91459" marR="91459" marT="45705" marB="45705">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2">
            <a:extLst>
              <a:ext uri="{FF2B5EF4-FFF2-40B4-BE49-F238E27FC236}">
                <a16:creationId xmlns:a16="http://schemas.microsoft.com/office/drawing/2014/main" id="{5734430D-4F0B-4D89-879C-2AA81943732C}"/>
              </a:ext>
            </a:extLst>
          </p:cNvPr>
          <p:cNvSpPr txBox="1">
            <a:spLocks/>
          </p:cNvSpPr>
          <p:nvPr/>
        </p:nvSpPr>
        <p:spPr>
          <a:xfrm>
            <a:off x="152400" y="720440"/>
            <a:ext cx="11963400" cy="1295400"/>
          </a:xfrm>
          <a:prstGeom prst="rect">
            <a:avLst/>
          </a:prstGeom>
          <a:ln w="28575" cap="flat" cmpd="sng" algn="ctr">
            <a:solidFill>
              <a:schemeClr val="accent1"/>
            </a:solidFill>
            <a:prstDash val="lgDash"/>
          </a:ln>
        </p:spPr>
        <p:style>
          <a:lnRef idx="2">
            <a:schemeClr val="accent1"/>
          </a:lnRef>
          <a:fillRef idx="1">
            <a:schemeClr val="lt1"/>
          </a:fillRef>
          <a:effectRef idx="0">
            <a:schemeClr val="accent1"/>
          </a:effectRef>
          <a:fontRef idx="minor">
            <a:schemeClr val="dk1"/>
          </a:fontRef>
        </p:style>
        <p:txBody>
          <a:bodyPr>
            <a:noAutofit/>
          </a:bodyPr>
          <a:lstStyle>
            <a:lvl1pPr marL="0">
              <a:defRPr>
                <a:solidFill>
                  <a:schemeClr val="dk1"/>
                </a:solidFill>
                <a:latin typeface="+mn-lt"/>
                <a:ea typeface="+mn-ea"/>
                <a:cs typeface="+mn-cs"/>
              </a:defRPr>
            </a:lvl1pPr>
            <a:lvl2pPr marL="457200">
              <a:defRPr>
                <a:solidFill>
                  <a:schemeClr val="dk1"/>
                </a:solidFill>
                <a:latin typeface="+mn-lt"/>
                <a:ea typeface="+mn-ea"/>
                <a:cs typeface="+mn-cs"/>
              </a:defRPr>
            </a:lvl2pPr>
            <a:lvl3pPr marL="914400">
              <a:defRPr>
                <a:solidFill>
                  <a:schemeClr val="dk1"/>
                </a:solidFill>
                <a:latin typeface="+mn-lt"/>
                <a:ea typeface="+mn-ea"/>
                <a:cs typeface="+mn-cs"/>
              </a:defRPr>
            </a:lvl3pPr>
            <a:lvl4pPr marL="1371600">
              <a:defRPr>
                <a:solidFill>
                  <a:schemeClr val="dk1"/>
                </a:solidFill>
                <a:latin typeface="+mn-lt"/>
                <a:ea typeface="+mn-ea"/>
                <a:cs typeface="+mn-cs"/>
              </a:defRPr>
            </a:lvl4pPr>
            <a:lvl5pPr marL="1828800">
              <a:defRPr>
                <a:solidFill>
                  <a:schemeClr val="dk1"/>
                </a:solidFill>
                <a:latin typeface="+mn-lt"/>
                <a:ea typeface="+mn-ea"/>
                <a:cs typeface="+mn-cs"/>
              </a:defRPr>
            </a:lvl5pPr>
            <a:lvl6pPr marL="2286000">
              <a:defRPr>
                <a:solidFill>
                  <a:schemeClr val="dk1"/>
                </a:solidFill>
                <a:latin typeface="+mn-lt"/>
                <a:ea typeface="+mn-ea"/>
                <a:cs typeface="+mn-cs"/>
              </a:defRPr>
            </a:lvl6pPr>
            <a:lvl7pPr marL="2743200">
              <a:defRPr>
                <a:solidFill>
                  <a:schemeClr val="dk1"/>
                </a:solidFill>
                <a:latin typeface="+mn-lt"/>
                <a:ea typeface="+mn-ea"/>
                <a:cs typeface="+mn-cs"/>
              </a:defRPr>
            </a:lvl7pPr>
            <a:lvl8pPr marL="3200400">
              <a:defRPr>
                <a:solidFill>
                  <a:schemeClr val="dk1"/>
                </a:solidFill>
                <a:latin typeface="+mn-lt"/>
                <a:ea typeface="+mn-ea"/>
                <a:cs typeface="+mn-cs"/>
              </a:defRPr>
            </a:lvl8pPr>
            <a:lvl9pPr marL="3657600">
              <a:defRPr>
                <a:solidFill>
                  <a:schemeClr val="dk1"/>
                </a:solidFill>
                <a:latin typeface="+mn-lt"/>
                <a:ea typeface="+mn-ea"/>
                <a:cs typeface="+mn-cs"/>
              </a:defRPr>
            </a:lvl9pPr>
          </a:lstStyle>
          <a:p>
            <a:pPr marL="285750" indent="-285750" eaLnBrk="0" hangingPunct="0">
              <a:lnSpc>
                <a:spcPct val="85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Конституция Российской Федерации (принята всенародным голосованием 12.12.1993 с изменениями, одобренными в ходе общероссийского голосования 01.07.2020)</a:t>
            </a:r>
          </a:p>
          <a:p>
            <a:pPr marL="285750" indent="-285750" eaLnBrk="0" hangingPunct="0">
              <a:lnSpc>
                <a:spcPct val="85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Федерального закона от 29.12.2012 № 273-ФЗ «Об образовании в Российской Федерации» (с изменениями и дополнениями)</a:t>
            </a:r>
          </a:p>
          <a:p>
            <a:pPr marL="285750" indent="-285750" eaLnBrk="0" hangingPunct="0">
              <a:lnSpc>
                <a:spcPct val="85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Федерального закона от 24.09.2022 №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a:t>
            </a:r>
          </a:p>
          <a:p>
            <a:pPr marL="285750" indent="-285750" eaLnBrk="0" hangingPunct="0">
              <a:lnSpc>
                <a:spcPct val="85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Закона Республики Крым от 06.07.2015 №131-ЗРК/2015 «Об образовании в Республике Крым» (с изменениями и дополнениями)</a:t>
            </a:r>
          </a:p>
        </p:txBody>
      </p:sp>
      <p:sp>
        <p:nvSpPr>
          <p:cNvPr id="9" name="Объект 2">
            <a:extLst>
              <a:ext uri="{FF2B5EF4-FFF2-40B4-BE49-F238E27FC236}">
                <a16:creationId xmlns:a16="http://schemas.microsoft.com/office/drawing/2014/main" id="{03DECFC6-EFDC-4FC2-8590-9261F6438866}"/>
              </a:ext>
            </a:extLst>
          </p:cNvPr>
          <p:cNvSpPr txBox="1">
            <a:spLocks/>
          </p:cNvSpPr>
          <p:nvPr/>
        </p:nvSpPr>
        <p:spPr>
          <a:xfrm>
            <a:off x="157120" y="2119708"/>
            <a:ext cx="11963400" cy="949077"/>
          </a:xfrm>
          <a:prstGeom prst="rect">
            <a:avLst/>
          </a:prstGeom>
          <a:ln w="28575" cap="flat" cmpd="sng" algn="ctr">
            <a:solidFill>
              <a:schemeClr val="accent1"/>
            </a:solidFill>
            <a:prstDash val="lgDash"/>
          </a:ln>
        </p:spPr>
        <p:style>
          <a:lnRef idx="2">
            <a:schemeClr val="accent1"/>
          </a:lnRef>
          <a:fillRef idx="1">
            <a:schemeClr val="lt1"/>
          </a:fillRef>
          <a:effectRef idx="0">
            <a:schemeClr val="accent1"/>
          </a:effectRef>
          <a:fontRef idx="minor">
            <a:schemeClr val="dk1"/>
          </a:fontRef>
        </p:style>
        <p:txBody>
          <a:bodyPr>
            <a:noAutofit/>
          </a:bodyPr>
          <a:lstStyle>
            <a:lvl1pPr marL="0">
              <a:defRPr>
                <a:solidFill>
                  <a:schemeClr val="dk1"/>
                </a:solidFill>
                <a:latin typeface="+mn-lt"/>
                <a:ea typeface="+mn-ea"/>
                <a:cs typeface="+mn-cs"/>
              </a:defRPr>
            </a:lvl1pPr>
            <a:lvl2pPr marL="457200">
              <a:defRPr>
                <a:solidFill>
                  <a:schemeClr val="dk1"/>
                </a:solidFill>
                <a:latin typeface="+mn-lt"/>
                <a:ea typeface="+mn-ea"/>
                <a:cs typeface="+mn-cs"/>
              </a:defRPr>
            </a:lvl2pPr>
            <a:lvl3pPr marL="914400">
              <a:defRPr>
                <a:solidFill>
                  <a:schemeClr val="dk1"/>
                </a:solidFill>
                <a:latin typeface="+mn-lt"/>
                <a:ea typeface="+mn-ea"/>
                <a:cs typeface="+mn-cs"/>
              </a:defRPr>
            </a:lvl3pPr>
            <a:lvl4pPr marL="1371600">
              <a:defRPr>
                <a:solidFill>
                  <a:schemeClr val="dk1"/>
                </a:solidFill>
                <a:latin typeface="+mn-lt"/>
                <a:ea typeface="+mn-ea"/>
                <a:cs typeface="+mn-cs"/>
              </a:defRPr>
            </a:lvl4pPr>
            <a:lvl5pPr marL="1828800">
              <a:defRPr>
                <a:solidFill>
                  <a:schemeClr val="dk1"/>
                </a:solidFill>
                <a:latin typeface="+mn-lt"/>
                <a:ea typeface="+mn-ea"/>
                <a:cs typeface="+mn-cs"/>
              </a:defRPr>
            </a:lvl5pPr>
            <a:lvl6pPr marL="2286000">
              <a:defRPr>
                <a:solidFill>
                  <a:schemeClr val="dk1"/>
                </a:solidFill>
                <a:latin typeface="+mn-lt"/>
                <a:ea typeface="+mn-ea"/>
                <a:cs typeface="+mn-cs"/>
              </a:defRPr>
            </a:lvl6pPr>
            <a:lvl7pPr marL="2743200">
              <a:defRPr>
                <a:solidFill>
                  <a:schemeClr val="dk1"/>
                </a:solidFill>
                <a:latin typeface="+mn-lt"/>
                <a:ea typeface="+mn-ea"/>
                <a:cs typeface="+mn-cs"/>
              </a:defRPr>
            </a:lvl7pPr>
            <a:lvl8pPr marL="3200400">
              <a:defRPr>
                <a:solidFill>
                  <a:schemeClr val="dk1"/>
                </a:solidFill>
                <a:latin typeface="+mn-lt"/>
                <a:ea typeface="+mn-ea"/>
                <a:cs typeface="+mn-cs"/>
              </a:defRPr>
            </a:lvl8pPr>
            <a:lvl9pPr marL="3657600">
              <a:defRPr>
                <a:solidFill>
                  <a:schemeClr val="dk1"/>
                </a:solidFill>
                <a:latin typeface="+mn-lt"/>
                <a:ea typeface="+mn-ea"/>
                <a:cs typeface="+mn-cs"/>
              </a:defRPr>
            </a:lvl9pPr>
          </a:lstStyle>
          <a:p>
            <a:pPr marL="285750" indent="-285750" eaLnBrk="0" hangingPunct="0">
              <a:lnSpc>
                <a:spcPct val="85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Приказа Министерства просвещения Российской Федерации от 31.05.2021 № 286 «Об утверждении ФГОС НОО»</a:t>
            </a:r>
          </a:p>
          <a:p>
            <a:pPr marL="285750" lvl="0" indent="-285750" eaLnBrk="0" hangingPunct="0">
              <a:lnSpc>
                <a:spcPct val="85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Приказа Министерства просвещения Российской Федерации от 31.05.2021 № 287 «Об утверждении ФГОС ООО»</a:t>
            </a:r>
          </a:p>
          <a:p>
            <a:pPr marL="285750" lvl="0" indent="-285750" eaLnBrk="0" hangingPunct="0">
              <a:lnSpc>
                <a:spcPct val="85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Приказа Министерства просвещения Российской Федерации от 12.08.2022 № 732 «О внесении изменений в ФГОС СОО, утвержденный приказом Министерства образования и науки Российской Федерации от 17.05.2012 № 413»</a:t>
            </a:r>
          </a:p>
        </p:txBody>
      </p:sp>
      <p:sp>
        <p:nvSpPr>
          <p:cNvPr id="17" name="Объект 2">
            <a:extLst>
              <a:ext uri="{FF2B5EF4-FFF2-40B4-BE49-F238E27FC236}">
                <a16:creationId xmlns:a16="http://schemas.microsoft.com/office/drawing/2014/main" id="{D436CBAE-5B63-4957-BDFF-B303F23838AC}"/>
              </a:ext>
            </a:extLst>
          </p:cNvPr>
          <p:cNvSpPr txBox="1">
            <a:spLocks/>
          </p:cNvSpPr>
          <p:nvPr/>
        </p:nvSpPr>
        <p:spPr>
          <a:xfrm>
            <a:off x="152400" y="3169579"/>
            <a:ext cx="11963400" cy="751261"/>
          </a:xfrm>
          <a:prstGeom prst="rect">
            <a:avLst/>
          </a:prstGeom>
          <a:ln w="28575" cap="flat" cmpd="sng" algn="ctr">
            <a:solidFill>
              <a:schemeClr val="accent1"/>
            </a:solidFill>
            <a:prstDash val="lgDash"/>
          </a:ln>
        </p:spPr>
        <p:style>
          <a:lnRef idx="2">
            <a:schemeClr val="accent1"/>
          </a:lnRef>
          <a:fillRef idx="1">
            <a:schemeClr val="lt1"/>
          </a:fillRef>
          <a:effectRef idx="0">
            <a:schemeClr val="accent1"/>
          </a:effectRef>
          <a:fontRef idx="minor">
            <a:schemeClr val="dk1"/>
          </a:fontRef>
        </p:style>
        <p:txBody>
          <a:bodyPr>
            <a:noAutofit/>
          </a:bodyPr>
          <a:lstStyle>
            <a:lvl1pPr marL="0">
              <a:defRPr>
                <a:solidFill>
                  <a:schemeClr val="dk1"/>
                </a:solidFill>
                <a:latin typeface="+mn-lt"/>
                <a:ea typeface="+mn-ea"/>
                <a:cs typeface="+mn-cs"/>
              </a:defRPr>
            </a:lvl1pPr>
            <a:lvl2pPr marL="457200">
              <a:defRPr>
                <a:solidFill>
                  <a:schemeClr val="dk1"/>
                </a:solidFill>
                <a:latin typeface="+mn-lt"/>
                <a:ea typeface="+mn-ea"/>
                <a:cs typeface="+mn-cs"/>
              </a:defRPr>
            </a:lvl2pPr>
            <a:lvl3pPr marL="914400">
              <a:defRPr>
                <a:solidFill>
                  <a:schemeClr val="dk1"/>
                </a:solidFill>
                <a:latin typeface="+mn-lt"/>
                <a:ea typeface="+mn-ea"/>
                <a:cs typeface="+mn-cs"/>
              </a:defRPr>
            </a:lvl3pPr>
            <a:lvl4pPr marL="1371600">
              <a:defRPr>
                <a:solidFill>
                  <a:schemeClr val="dk1"/>
                </a:solidFill>
                <a:latin typeface="+mn-lt"/>
                <a:ea typeface="+mn-ea"/>
                <a:cs typeface="+mn-cs"/>
              </a:defRPr>
            </a:lvl4pPr>
            <a:lvl5pPr marL="1828800">
              <a:defRPr>
                <a:solidFill>
                  <a:schemeClr val="dk1"/>
                </a:solidFill>
                <a:latin typeface="+mn-lt"/>
                <a:ea typeface="+mn-ea"/>
                <a:cs typeface="+mn-cs"/>
              </a:defRPr>
            </a:lvl5pPr>
            <a:lvl6pPr marL="2286000">
              <a:defRPr>
                <a:solidFill>
                  <a:schemeClr val="dk1"/>
                </a:solidFill>
                <a:latin typeface="+mn-lt"/>
                <a:ea typeface="+mn-ea"/>
                <a:cs typeface="+mn-cs"/>
              </a:defRPr>
            </a:lvl6pPr>
            <a:lvl7pPr marL="2743200">
              <a:defRPr>
                <a:solidFill>
                  <a:schemeClr val="dk1"/>
                </a:solidFill>
                <a:latin typeface="+mn-lt"/>
                <a:ea typeface="+mn-ea"/>
                <a:cs typeface="+mn-cs"/>
              </a:defRPr>
            </a:lvl7pPr>
            <a:lvl8pPr marL="3200400">
              <a:defRPr>
                <a:solidFill>
                  <a:schemeClr val="dk1"/>
                </a:solidFill>
                <a:latin typeface="+mn-lt"/>
                <a:ea typeface="+mn-ea"/>
                <a:cs typeface="+mn-cs"/>
              </a:defRPr>
            </a:lvl8pPr>
            <a:lvl9pPr marL="3657600">
              <a:defRPr>
                <a:solidFill>
                  <a:schemeClr val="dk1"/>
                </a:solidFill>
                <a:latin typeface="+mn-lt"/>
                <a:ea typeface="+mn-ea"/>
                <a:cs typeface="+mn-cs"/>
              </a:defRPr>
            </a:lvl9pPr>
          </a:lstStyle>
          <a:p>
            <a:pPr marL="285750" lvl="0" indent="-285750" eaLnBrk="0" hangingPunct="0">
              <a:lnSpc>
                <a:spcPct val="85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Приказа Министерства просвещения Российской Федерации от 18.05.2023 № 372 «Об утверждении ФОП НОО»</a:t>
            </a:r>
          </a:p>
          <a:p>
            <a:pPr marL="285750" lvl="0" indent="-285750" eaLnBrk="0" hangingPunct="0">
              <a:lnSpc>
                <a:spcPct val="85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Приказа Министерства просвещения Российской Федерации от 18.05.2023 № 370 «Об утверждении ФОП ООО»</a:t>
            </a:r>
          </a:p>
          <a:p>
            <a:pPr marL="285750" lvl="0" indent="-285750" eaLnBrk="0" hangingPunct="0">
              <a:lnSpc>
                <a:spcPct val="85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Приказа Министерства просвещения Российской Федерации от 18.05.2023 № 371 «Об утверждении ФОП СОО»</a:t>
            </a:r>
          </a:p>
        </p:txBody>
      </p:sp>
      <p:sp>
        <p:nvSpPr>
          <p:cNvPr id="6" name="Прямоугольник 5">
            <a:extLst>
              <a:ext uri="{FF2B5EF4-FFF2-40B4-BE49-F238E27FC236}">
                <a16:creationId xmlns:a16="http://schemas.microsoft.com/office/drawing/2014/main" id="{C8C406B1-5EFF-46E5-9958-1FCD20EFBCA4}"/>
              </a:ext>
            </a:extLst>
          </p:cNvPr>
          <p:cNvSpPr/>
          <p:nvPr/>
        </p:nvSpPr>
        <p:spPr>
          <a:xfrm>
            <a:off x="152400" y="9948"/>
            <a:ext cx="11963401" cy="772519"/>
          </a:xfrm>
          <a:prstGeom prst="rect">
            <a:avLst/>
          </a:prstGeom>
        </p:spPr>
        <p:txBody>
          <a:bodyPr wrap="square">
            <a:spAutoFit/>
          </a:bodyPr>
          <a:lstStyle/>
          <a:p>
            <a:pPr algn="ctr">
              <a:lnSpc>
                <a:spcPct val="85000"/>
              </a:lnSpc>
            </a:pPr>
            <a:r>
              <a:rPr lang="ru-RU" sz="2600" b="1" spc="-5" dirty="0">
                <a:solidFill>
                  <a:srgbClr val="C00000"/>
                </a:solidFill>
                <a:latin typeface="Times New Roman"/>
                <a:ea typeface="+mj-ea"/>
                <a:cs typeface="Times New Roman"/>
              </a:rPr>
              <a:t>3. Нормативно-правовое обеспечение преподавания экономики в общеобразовательных организациях</a:t>
            </a:r>
          </a:p>
        </p:txBody>
      </p:sp>
      <p:sp>
        <p:nvSpPr>
          <p:cNvPr id="25" name="Объект 2">
            <a:extLst>
              <a:ext uri="{FF2B5EF4-FFF2-40B4-BE49-F238E27FC236}">
                <a16:creationId xmlns:a16="http://schemas.microsoft.com/office/drawing/2014/main" id="{C7432472-DD88-4478-A813-3C3215C44900}"/>
              </a:ext>
            </a:extLst>
          </p:cNvPr>
          <p:cNvSpPr txBox="1">
            <a:spLocks/>
          </p:cNvSpPr>
          <p:nvPr/>
        </p:nvSpPr>
        <p:spPr>
          <a:xfrm>
            <a:off x="152400" y="4017821"/>
            <a:ext cx="11983308" cy="990599"/>
          </a:xfrm>
          <a:prstGeom prst="rect">
            <a:avLst/>
          </a:prstGeom>
          <a:ln w="28575" cap="flat" cmpd="sng" algn="ctr">
            <a:solidFill>
              <a:schemeClr val="accent1"/>
            </a:solidFill>
            <a:prstDash val="lgDash"/>
          </a:ln>
        </p:spPr>
        <p:style>
          <a:lnRef idx="2">
            <a:schemeClr val="accent1"/>
          </a:lnRef>
          <a:fillRef idx="1">
            <a:schemeClr val="lt1"/>
          </a:fillRef>
          <a:effectRef idx="0">
            <a:schemeClr val="accent1"/>
          </a:effectRef>
          <a:fontRef idx="minor">
            <a:schemeClr val="dk1"/>
          </a:fontRef>
        </p:style>
        <p:txBody>
          <a:bodyPr>
            <a:noAutofit/>
          </a:bodyPr>
          <a:lstStyle>
            <a:lvl1pPr marL="0">
              <a:defRPr>
                <a:solidFill>
                  <a:schemeClr val="dk1"/>
                </a:solidFill>
                <a:latin typeface="+mn-lt"/>
                <a:ea typeface="+mn-ea"/>
                <a:cs typeface="+mn-cs"/>
              </a:defRPr>
            </a:lvl1pPr>
            <a:lvl2pPr marL="457200">
              <a:defRPr>
                <a:solidFill>
                  <a:schemeClr val="dk1"/>
                </a:solidFill>
                <a:latin typeface="+mn-lt"/>
                <a:ea typeface="+mn-ea"/>
                <a:cs typeface="+mn-cs"/>
              </a:defRPr>
            </a:lvl2pPr>
            <a:lvl3pPr marL="914400">
              <a:defRPr>
                <a:solidFill>
                  <a:schemeClr val="dk1"/>
                </a:solidFill>
                <a:latin typeface="+mn-lt"/>
                <a:ea typeface="+mn-ea"/>
                <a:cs typeface="+mn-cs"/>
              </a:defRPr>
            </a:lvl3pPr>
            <a:lvl4pPr marL="1371600">
              <a:defRPr>
                <a:solidFill>
                  <a:schemeClr val="dk1"/>
                </a:solidFill>
                <a:latin typeface="+mn-lt"/>
                <a:ea typeface="+mn-ea"/>
                <a:cs typeface="+mn-cs"/>
              </a:defRPr>
            </a:lvl4pPr>
            <a:lvl5pPr marL="1828800">
              <a:defRPr>
                <a:solidFill>
                  <a:schemeClr val="dk1"/>
                </a:solidFill>
                <a:latin typeface="+mn-lt"/>
                <a:ea typeface="+mn-ea"/>
                <a:cs typeface="+mn-cs"/>
              </a:defRPr>
            </a:lvl5pPr>
            <a:lvl6pPr marL="2286000">
              <a:defRPr>
                <a:solidFill>
                  <a:schemeClr val="dk1"/>
                </a:solidFill>
                <a:latin typeface="+mn-lt"/>
                <a:ea typeface="+mn-ea"/>
                <a:cs typeface="+mn-cs"/>
              </a:defRPr>
            </a:lvl6pPr>
            <a:lvl7pPr marL="2743200">
              <a:defRPr>
                <a:solidFill>
                  <a:schemeClr val="dk1"/>
                </a:solidFill>
                <a:latin typeface="+mn-lt"/>
                <a:ea typeface="+mn-ea"/>
                <a:cs typeface="+mn-cs"/>
              </a:defRPr>
            </a:lvl7pPr>
            <a:lvl8pPr marL="3200400">
              <a:defRPr>
                <a:solidFill>
                  <a:schemeClr val="dk1"/>
                </a:solidFill>
                <a:latin typeface="+mn-lt"/>
                <a:ea typeface="+mn-ea"/>
                <a:cs typeface="+mn-cs"/>
              </a:defRPr>
            </a:lvl8pPr>
            <a:lvl9pPr marL="3657600">
              <a:defRPr>
                <a:solidFill>
                  <a:schemeClr val="dk1"/>
                </a:solidFill>
                <a:latin typeface="+mn-lt"/>
                <a:ea typeface="+mn-ea"/>
                <a:cs typeface="+mn-cs"/>
              </a:defRPr>
            </a:lvl9pPr>
          </a:lstStyle>
          <a:p>
            <a:pPr marL="285750" lvl="0" indent="-285750" eaLnBrk="0" hangingPunct="0">
              <a:lnSpc>
                <a:spcPct val="85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Приказа Министерства просвещения РФ от 21.09.2022 № 858 «Об утверждении федерального перечня учебников, допущенных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организациями, осуществляющими образовательную деятельность и установления предельного срока использования исключенных учебников»</a:t>
            </a:r>
          </a:p>
        </p:txBody>
      </p:sp>
      <p:sp>
        <p:nvSpPr>
          <p:cNvPr id="26" name="Объект 2">
            <a:extLst>
              <a:ext uri="{FF2B5EF4-FFF2-40B4-BE49-F238E27FC236}">
                <a16:creationId xmlns:a16="http://schemas.microsoft.com/office/drawing/2014/main" id="{E6918391-77D8-4108-A439-14E0BFA02248}"/>
              </a:ext>
            </a:extLst>
          </p:cNvPr>
          <p:cNvSpPr txBox="1">
            <a:spLocks/>
          </p:cNvSpPr>
          <p:nvPr/>
        </p:nvSpPr>
        <p:spPr>
          <a:xfrm>
            <a:off x="173641" y="5105400"/>
            <a:ext cx="11953960" cy="1737253"/>
          </a:xfrm>
          <a:prstGeom prst="rect">
            <a:avLst/>
          </a:prstGeom>
          <a:ln w="28575" cap="flat" cmpd="sng" algn="ctr">
            <a:solidFill>
              <a:schemeClr val="accent1"/>
            </a:solidFill>
            <a:prstDash val="lgDash"/>
          </a:ln>
        </p:spPr>
        <p:style>
          <a:lnRef idx="2">
            <a:schemeClr val="accent1"/>
          </a:lnRef>
          <a:fillRef idx="1">
            <a:schemeClr val="lt1"/>
          </a:fillRef>
          <a:effectRef idx="0">
            <a:schemeClr val="accent1"/>
          </a:effectRef>
          <a:fontRef idx="minor">
            <a:schemeClr val="dk1"/>
          </a:fontRef>
        </p:style>
        <p:txBody>
          <a:bodyPr>
            <a:noAutofit/>
          </a:bodyPr>
          <a:lstStyle>
            <a:lvl1pPr marL="0">
              <a:defRPr>
                <a:solidFill>
                  <a:schemeClr val="dk1"/>
                </a:solidFill>
                <a:latin typeface="+mn-lt"/>
                <a:ea typeface="+mn-ea"/>
                <a:cs typeface="+mn-cs"/>
              </a:defRPr>
            </a:lvl1pPr>
            <a:lvl2pPr marL="457200">
              <a:defRPr>
                <a:solidFill>
                  <a:schemeClr val="dk1"/>
                </a:solidFill>
                <a:latin typeface="+mn-lt"/>
                <a:ea typeface="+mn-ea"/>
                <a:cs typeface="+mn-cs"/>
              </a:defRPr>
            </a:lvl2pPr>
            <a:lvl3pPr marL="914400">
              <a:defRPr>
                <a:solidFill>
                  <a:schemeClr val="dk1"/>
                </a:solidFill>
                <a:latin typeface="+mn-lt"/>
                <a:ea typeface="+mn-ea"/>
                <a:cs typeface="+mn-cs"/>
              </a:defRPr>
            </a:lvl3pPr>
            <a:lvl4pPr marL="1371600">
              <a:defRPr>
                <a:solidFill>
                  <a:schemeClr val="dk1"/>
                </a:solidFill>
                <a:latin typeface="+mn-lt"/>
                <a:ea typeface="+mn-ea"/>
                <a:cs typeface="+mn-cs"/>
              </a:defRPr>
            </a:lvl4pPr>
            <a:lvl5pPr marL="1828800">
              <a:defRPr>
                <a:solidFill>
                  <a:schemeClr val="dk1"/>
                </a:solidFill>
                <a:latin typeface="+mn-lt"/>
                <a:ea typeface="+mn-ea"/>
                <a:cs typeface="+mn-cs"/>
              </a:defRPr>
            </a:lvl5pPr>
            <a:lvl6pPr marL="2286000">
              <a:defRPr>
                <a:solidFill>
                  <a:schemeClr val="dk1"/>
                </a:solidFill>
                <a:latin typeface="+mn-lt"/>
                <a:ea typeface="+mn-ea"/>
                <a:cs typeface="+mn-cs"/>
              </a:defRPr>
            </a:lvl6pPr>
            <a:lvl7pPr marL="2743200">
              <a:defRPr>
                <a:solidFill>
                  <a:schemeClr val="dk1"/>
                </a:solidFill>
                <a:latin typeface="+mn-lt"/>
                <a:ea typeface="+mn-ea"/>
                <a:cs typeface="+mn-cs"/>
              </a:defRPr>
            </a:lvl7pPr>
            <a:lvl8pPr marL="3200400">
              <a:defRPr>
                <a:solidFill>
                  <a:schemeClr val="dk1"/>
                </a:solidFill>
                <a:latin typeface="+mn-lt"/>
                <a:ea typeface="+mn-ea"/>
                <a:cs typeface="+mn-cs"/>
              </a:defRPr>
            </a:lvl8pPr>
            <a:lvl9pPr marL="3657600">
              <a:defRPr>
                <a:solidFill>
                  <a:schemeClr val="dk1"/>
                </a:solidFill>
                <a:latin typeface="+mn-lt"/>
                <a:ea typeface="+mn-ea"/>
                <a:cs typeface="+mn-cs"/>
              </a:defRPr>
            </a:lvl9pPr>
          </a:lstStyle>
          <a:p>
            <a:pPr marL="285750" lvl="0" indent="-285750" eaLnBrk="0" hangingPunct="0">
              <a:lnSpc>
                <a:spcPct val="85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Распоряжения Правительства РФ от 04.09.2014 № 1726-р «Об утверждении Концепции развития дополнительного образования детей» (в части поддержки внеурочной деятельности и блока дополнительного образования)</a:t>
            </a:r>
          </a:p>
          <a:p>
            <a:pPr marL="285750" lvl="0" indent="-285750" eaLnBrk="0" hangingPunct="0">
              <a:lnSpc>
                <a:spcPct val="85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Письма </a:t>
            </a:r>
            <a:r>
              <a:rPr lang="ru-RU" sz="1600" dirty="0" err="1">
                <a:latin typeface="Times New Roman" panose="02020603050405020304" pitchFamily="18" charset="0"/>
                <a:cs typeface="Times New Roman" panose="02020603050405020304" pitchFamily="18" charset="0"/>
              </a:rPr>
              <a:t>Минпросвещения</a:t>
            </a:r>
            <a:r>
              <a:rPr lang="ru-RU" sz="1600" dirty="0">
                <a:latin typeface="Times New Roman" panose="02020603050405020304" pitchFamily="18" charset="0"/>
                <a:cs typeface="Times New Roman" panose="02020603050405020304" pitchFamily="18" charset="0"/>
              </a:rPr>
              <a:t> России от 15.02.2022 № АЗ-113/03 «О направлении методических рекомендаций» (вместе с «Информационно-методическим письмом о введении федеральных государственных образовательных стандартов начального общего и основного общего образования»)</a:t>
            </a:r>
          </a:p>
          <a:p>
            <a:pPr marL="285750" lvl="0" indent="-285750" eaLnBrk="0" hangingPunct="0">
              <a:lnSpc>
                <a:spcPct val="85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Письма </a:t>
            </a:r>
            <a:r>
              <a:rPr lang="ru-RU" sz="1600" dirty="0" err="1">
                <a:latin typeface="Times New Roman" panose="02020603050405020304" pitchFamily="18" charset="0"/>
                <a:cs typeface="Times New Roman" panose="02020603050405020304" pitchFamily="18" charset="0"/>
              </a:rPr>
              <a:t>Минпросвещения</a:t>
            </a:r>
            <a:r>
              <a:rPr lang="ru-RU" sz="1600" dirty="0">
                <a:latin typeface="Times New Roman" panose="02020603050405020304" pitchFamily="18" charset="0"/>
                <a:cs typeface="Times New Roman" panose="02020603050405020304" pitchFamily="18" charset="0"/>
              </a:rPr>
              <a:t> России от 05.07.2022 № ТВ-1290/03 «О направлении методических рекомендаций об организации внеурочной деятельности в рамках реализации обновленных федеральных государственных образовательных стандартов начального общего и основного общего образования»</a:t>
            </a:r>
          </a:p>
        </p:txBody>
      </p:sp>
    </p:spTree>
    <p:extLst>
      <p:ext uri="{BB962C8B-B14F-4D97-AF65-F5344CB8AC3E}">
        <p14:creationId xmlns:p14="http://schemas.microsoft.com/office/powerpoint/2010/main" val="1819305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1700" y="47095"/>
            <a:ext cx="9938242" cy="505267"/>
          </a:xfrm>
          <a:prstGeom prst="rect">
            <a:avLst/>
          </a:prstGeom>
        </p:spPr>
        <p:txBody>
          <a:bodyPr vert="horz" wrap="square" lIns="0" tIns="12700" rIns="0" bIns="0" rtlCol="0">
            <a:spAutoFit/>
          </a:bodyPr>
          <a:lstStyle/>
          <a:p>
            <a:pPr marL="12700" algn="ctr">
              <a:spcBef>
                <a:spcPts val="100"/>
              </a:spcBef>
            </a:pPr>
            <a:r>
              <a:rPr sz="3200" spc="-5" dirty="0">
                <a:solidFill>
                  <a:srgbClr val="C00000"/>
                </a:solidFill>
              </a:rPr>
              <a:t>ЕДИНОЕ ОБРАЗОВАТЕЛЬНОЕ ПРОСТРАНСТВО</a:t>
            </a:r>
          </a:p>
        </p:txBody>
      </p:sp>
      <p:sp>
        <p:nvSpPr>
          <p:cNvPr id="3" name="object 3"/>
          <p:cNvSpPr txBox="1"/>
          <p:nvPr/>
        </p:nvSpPr>
        <p:spPr>
          <a:xfrm>
            <a:off x="95329" y="1468824"/>
            <a:ext cx="5276087" cy="596958"/>
          </a:xfrm>
          <a:prstGeom prst="rect">
            <a:avLst/>
          </a:prstGeom>
        </p:spPr>
        <p:txBody>
          <a:bodyPr vert="horz" wrap="square" lIns="0" tIns="12065" rIns="0" bIns="0" rtlCol="0">
            <a:spAutoFit/>
          </a:bodyPr>
          <a:lstStyle/>
          <a:p>
            <a:pPr marL="12700" algn="ctr">
              <a:lnSpc>
                <a:spcPct val="100000"/>
              </a:lnSpc>
              <a:spcBef>
                <a:spcPts val="95"/>
              </a:spcBef>
            </a:pPr>
            <a:r>
              <a:rPr sz="1900" b="1" spc="-20" dirty="0">
                <a:solidFill>
                  <a:srgbClr val="426E8E"/>
                </a:solidFill>
                <a:latin typeface="Arial"/>
                <a:cs typeface="Arial"/>
              </a:rPr>
              <a:t>ФЕДЕРАЛЬНЫ</a:t>
            </a:r>
            <a:r>
              <a:rPr lang="ru-RU" sz="1900" b="1" spc="-20" dirty="0">
                <a:solidFill>
                  <a:srgbClr val="426E8E"/>
                </a:solidFill>
                <a:latin typeface="Arial"/>
                <a:cs typeface="Arial"/>
              </a:rPr>
              <a:t>Е </a:t>
            </a:r>
            <a:r>
              <a:rPr sz="1900" b="1" spc="-20" dirty="0">
                <a:solidFill>
                  <a:srgbClr val="426E8E"/>
                </a:solidFill>
                <a:latin typeface="Arial"/>
                <a:cs typeface="Arial"/>
              </a:rPr>
              <a:t>ГОСУДАРСТВЕННЫ</a:t>
            </a:r>
            <a:r>
              <a:rPr lang="ru-RU" sz="1900" b="1" spc="-20" dirty="0">
                <a:solidFill>
                  <a:srgbClr val="426E8E"/>
                </a:solidFill>
                <a:latin typeface="Arial"/>
                <a:cs typeface="Arial"/>
              </a:rPr>
              <a:t>Е</a:t>
            </a:r>
            <a:r>
              <a:rPr sz="1900" b="1" spc="-20" dirty="0">
                <a:solidFill>
                  <a:srgbClr val="426E8E"/>
                </a:solidFill>
                <a:latin typeface="Arial"/>
                <a:cs typeface="Arial"/>
              </a:rPr>
              <a:t> </a:t>
            </a:r>
            <a:r>
              <a:rPr sz="1900" b="1" spc="-520" dirty="0">
                <a:solidFill>
                  <a:srgbClr val="426E8E"/>
                </a:solidFill>
                <a:latin typeface="Arial"/>
                <a:cs typeface="Arial"/>
              </a:rPr>
              <a:t> </a:t>
            </a:r>
            <a:r>
              <a:rPr sz="1900" b="1" spc="-5" dirty="0">
                <a:solidFill>
                  <a:srgbClr val="426E8E"/>
                </a:solidFill>
                <a:latin typeface="Arial"/>
                <a:cs typeface="Arial"/>
              </a:rPr>
              <a:t>ОБ</a:t>
            </a:r>
            <a:r>
              <a:rPr sz="1900" b="1" spc="-180" dirty="0">
                <a:solidFill>
                  <a:srgbClr val="426E8E"/>
                </a:solidFill>
                <a:latin typeface="Arial"/>
                <a:cs typeface="Arial"/>
              </a:rPr>
              <a:t>Р</a:t>
            </a:r>
            <a:r>
              <a:rPr sz="1900" b="1" spc="-10" dirty="0">
                <a:solidFill>
                  <a:srgbClr val="426E8E"/>
                </a:solidFill>
                <a:latin typeface="Arial"/>
                <a:cs typeface="Arial"/>
              </a:rPr>
              <a:t>А</a:t>
            </a:r>
            <a:r>
              <a:rPr sz="1900" b="1" spc="-30" dirty="0">
                <a:solidFill>
                  <a:srgbClr val="426E8E"/>
                </a:solidFill>
                <a:latin typeface="Arial"/>
                <a:cs typeface="Arial"/>
              </a:rPr>
              <a:t>З</a:t>
            </a:r>
            <a:r>
              <a:rPr sz="1900" b="1" spc="-5" dirty="0">
                <a:solidFill>
                  <a:srgbClr val="426E8E"/>
                </a:solidFill>
                <a:latin typeface="Arial"/>
                <a:cs typeface="Arial"/>
              </a:rPr>
              <a:t>О</a:t>
            </a:r>
            <a:r>
              <a:rPr sz="1900" b="1" spc="-105" dirty="0">
                <a:solidFill>
                  <a:srgbClr val="426E8E"/>
                </a:solidFill>
                <a:latin typeface="Arial"/>
                <a:cs typeface="Arial"/>
              </a:rPr>
              <a:t>ВА</a:t>
            </a:r>
            <a:r>
              <a:rPr sz="1900" b="1" spc="-5" dirty="0">
                <a:solidFill>
                  <a:srgbClr val="426E8E"/>
                </a:solidFill>
                <a:latin typeface="Arial"/>
                <a:cs typeface="Arial"/>
              </a:rPr>
              <a:t>ТЕЛ</a:t>
            </a:r>
            <a:r>
              <a:rPr sz="1900" b="1" dirty="0">
                <a:solidFill>
                  <a:srgbClr val="426E8E"/>
                </a:solidFill>
                <a:latin typeface="Arial"/>
                <a:cs typeface="Arial"/>
              </a:rPr>
              <a:t>Ь</a:t>
            </a:r>
            <a:r>
              <a:rPr sz="1900" b="1" spc="-10" dirty="0">
                <a:solidFill>
                  <a:srgbClr val="426E8E"/>
                </a:solidFill>
                <a:latin typeface="Arial"/>
                <a:cs typeface="Arial"/>
              </a:rPr>
              <a:t>НЫ</a:t>
            </a:r>
            <a:r>
              <a:rPr lang="ru-RU" sz="1900" b="1" spc="-10" dirty="0">
                <a:solidFill>
                  <a:srgbClr val="426E8E"/>
                </a:solidFill>
                <a:latin typeface="Arial"/>
                <a:cs typeface="Arial"/>
              </a:rPr>
              <a:t>Е</a:t>
            </a:r>
            <a:r>
              <a:rPr sz="1900" b="1" spc="-10" dirty="0">
                <a:solidFill>
                  <a:srgbClr val="426E8E"/>
                </a:solidFill>
                <a:latin typeface="Arial"/>
                <a:cs typeface="Arial"/>
              </a:rPr>
              <a:t>  </a:t>
            </a:r>
            <a:r>
              <a:rPr sz="1900" b="1" spc="-30" dirty="0">
                <a:solidFill>
                  <a:srgbClr val="426E8E"/>
                </a:solidFill>
                <a:latin typeface="Arial"/>
                <a:cs typeface="Arial"/>
              </a:rPr>
              <a:t>СТАНДАРТ</a:t>
            </a:r>
            <a:r>
              <a:rPr lang="ru-RU" sz="1900" b="1" spc="-30" dirty="0">
                <a:solidFill>
                  <a:srgbClr val="426E8E"/>
                </a:solidFill>
                <a:latin typeface="Arial"/>
                <a:cs typeface="Arial"/>
              </a:rPr>
              <a:t>Ы</a:t>
            </a:r>
            <a:endParaRPr sz="1900" dirty="0">
              <a:latin typeface="Arial"/>
              <a:cs typeface="Arial"/>
            </a:endParaRPr>
          </a:p>
        </p:txBody>
      </p:sp>
      <p:sp>
        <p:nvSpPr>
          <p:cNvPr id="7" name="object 7"/>
          <p:cNvSpPr txBox="1"/>
          <p:nvPr/>
        </p:nvSpPr>
        <p:spPr>
          <a:xfrm>
            <a:off x="5745682" y="1201955"/>
            <a:ext cx="6446318" cy="304571"/>
          </a:xfrm>
          <a:prstGeom prst="rect">
            <a:avLst/>
          </a:prstGeom>
        </p:spPr>
        <p:txBody>
          <a:bodyPr vert="horz" wrap="square" lIns="0" tIns="12065" rIns="0" bIns="0" rtlCol="0">
            <a:spAutoFit/>
          </a:bodyPr>
          <a:lstStyle/>
          <a:p>
            <a:pPr marL="64135" algn="ctr">
              <a:lnSpc>
                <a:spcPct val="100000"/>
              </a:lnSpc>
              <a:spcBef>
                <a:spcPts val="95"/>
              </a:spcBef>
            </a:pPr>
            <a:r>
              <a:rPr sz="1900" b="1" spc="-20" dirty="0">
                <a:solidFill>
                  <a:srgbClr val="426E8E"/>
                </a:solidFill>
                <a:latin typeface="Arial"/>
                <a:cs typeface="Arial"/>
              </a:rPr>
              <a:t>ФЕДЕРАЛЬН</a:t>
            </a:r>
            <a:r>
              <a:rPr lang="ru-RU" sz="1900" b="1" spc="-20" dirty="0">
                <a:solidFill>
                  <a:srgbClr val="426E8E"/>
                </a:solidFill>
                <a:latin typeface="Arial"/>
                <a:cs typeface="Arial"/>
              </a:rPr>
              <a:t>ЫЕ </a:t>
            </a:r>
            <a:r>
              <a:rPr sz="1900" b="1" spc="-5" dirty="0">
                <a:solidFill>
                  <a:srgbClr val="426E8E"/>
                </a:solidFill>
                <a:latin typeface="Arial"/>
                <a:cs typeface="Arial"/>
              </a:rPr>
              <a:t>ОБ</a:t>
            </a:r>
            <a:r>
              <a:rPr sz="1900" b="1" spc="-180" dirty="0">
                <a:solidFill>
                  <a:srgbClr val="426E8E"/>
                </a:solidFill>
                <a:latin typeface="Arial"/>
                <a:cs typeface="Arial"/>
              </a:rPr>
              <a:t>Р</a:t>
            </a:r>
            <a:r>
              <a:rPr sz="1900" b="1" spc="-10" dirty="0">
                <a:solidFill>
                  <a:srgbClr val="426E8E"/>
                </a:solidFill>
                <a:latin typeface="Arial"/>
                <a:cs typeface="Arial"/>
              </a:rPr>
              <a:t>А</a:t>
            </a:r>
            <a:r>
              <a:rPr sz="1900" b="1" spc="-30" dirty="0">
                <a:solidFill>
                  <a:srgbClr val="426E8E"/>
                </a:solidFill>
                <a:latin typeface="Arial"/>
                <a:cs typeface="Arial"/>
              </a:rPr>
              <a:t>З</a:t>
            </a:r>
            <a:r>
              <a:rPr sz="1900" b="1" spc="-5" dirty="0">
                <a:solidFill>
                  <a:srgbClr val="426E8E"/>
                </a:solidFill>
                <a:latin typeface="Arial"/>
                <a:cs typeface="Arial"/>
              </a:rPr>
              <a:t>О</a:t>
            </a:r>
            <a:r>
              <a:rPr sz="1900" b="1" spc="-105" dirty="0">
                <a:solidFill>
                  <a:srgbClr val="426E8E"/>
                </a:solidFill>
                <a:latin typeface="Arial"/>
                <a:cs typeface="Arial"/>
              </a:rPr>
              <a:t>ВА</a:t>
            </a:r>
            <a:r>
              <a:rPr sz="1900" b="1" spc="-5" dirty="0">
                <a:solidFill>
                  <a:srgbClr val="426E8E"/>
                </a:solidFill>
                <a:latin typeface="Arial"/>
                <a:cs typeface="Arial"/>
              </a:rPr>
              <a:t>ТЕЛ</a:t>
            </a:r>
            <a:r>
              <a:rPr sz="1900" b="1" dirty="0">
                <a:solidFill>
                  <a:srgbClr val="426E8E"/>
                </a:solidFill>
                <a:latin typeface="Arial"/>
                <a:cs typeface="Arial"/>
              </a:rPr>
              <a:t>Ь</a:t>
            </a:r>
            <a:r>
              <a:rPr sz="1900" b="1" spc="-10" dirty="0">
                <a:solidFill>
                  <a:srgbClr val="426E8E"/>
                </a:solidFill>
                <a:latin typeface="Arial"/>
                <a:cs typeface="Arial"/>
              </a:rPr>
              <a:t>Н</a:t>
            </a:r>
            <a:r>
              <a:rPr lang="ru-RU" sz="1900" b="1" spc="-10" dirty="0">
                <a:solidFill>
                  <a:srgbClr val="426E8E"/>
                </a:solidFill>
                <a:latin typeface="Arial"/>
                <a:cs typeface="Arial"/>
              </a:rPr>
              <a:t>ЫЕ</a:t>
            </a:r>
            <a:r>
              <a:rPr sz="1900" b="1" spc="-10" dirty="0">
                <a:solidFill>
                  <a:srgbClr val="426E8E"/>
                </a:solidFill>
                <a:latin typeface="Arial"/>
                <a:cs typeface="Arial"/>
              </a:rPr>
              <a:t>  </a:t>
            </a:r>
            <a:r>
              <a:rPr sz="1900" b="1" spc="-30" dirty="0">
                <a:solidFill>
                  <a:srgbClr val="426E8E"/>
                </a:solidFill>
                <a:latin typeface="Arial"/>
                <a:cs typeface="Arial"/>
              </a:rPr>
              <a:t>ПРОГРАММ</a:t>
            </a:r>
            <a:r>
              <a:rPr lang="ru-RU" sz="1900" b="1" spc="-30" dirty="0">
                <a:solidFill>
                  <a:srgbClr val="426E8E"/>
                </a:solidFill>
                <a:latin typeface="Arial"/>
                <a:cs typeface="Arial"/>
              </a:rPr>
              <a:t>Ы</a:t>
            </a:r>
            <a:endParaRPr sz="1900" dirty="0">
              <a:latin typeface="Arial"/>
              <a:cs typeface="Arial"/>
            </a:endParaRPr>
          </a:p>
        </p:txBody>
      </p:sp>
      <p:sp>
        <p:nvSpPr>
          <p:cNvPr id="8" name="object 8"/>
          <p:cNvSpPr txBox="1"/>
          <p:nvPr/>
        </p:nvSpPr>
        <p:spPr>
          <a:xfrm>
            <a:off x="6456259" y="1574528"/>
            <a:ext cx="574675" cy="314960"/>
          </a:xfrm>
          <a:prstGeom prst="rect">
            <a:avLst/>
          </a:prstGeom>
        </p:spPr>
        <p:txBody>
          <a:bodyPr vert="horz" wrap="square" lIns="0" tIns="12065" rIns="0" bIns="0" rtlCol="0">
            <a:spAutoFit/>
          </a:bodyPr>
          <a:lstStyle/>
          <a:p>
            <a:pPr marL="12700">
              <a:lnSpc>
                <a:spcPct val="100000"/>
              </a:lnSpc>
              <a:spcBef>
                <a:spcPts val="95"/>
              </a:spcBef>
            </a:pPr>
            <a:r>
              <a:rPr sz="1900" b="1" spc="-10" dirty="0">
                <a:solidFill>
                  <a:srgbClr val="426E8E"/>
                </a:solidFill>
                <a:latin typeface="Arial"/>
                <a:cs typeface="Arial"/>
              </a:rPr>
              <a:t>НОО</a:t>
            </a:r>
            <a:endParaRPr sz="1900" dirty="0">
              <a:latin typeface="Arial"/>
              <a:cs typeface="Arial"/>
            </a:endParaRPr>
          </a:p>
        </p:txBody>
      </p:sp>
      <p:sp>
        <p:nvSpPr>
          <p:cNvPr id="9" name="object 9"/>
          <p:cNvSpPr txBox="1"/>
          <p:nvPr/>
        </p:nvSpPr>
        <p:spPr>
          <a:xfrm>
            <a:off x="8570106" y="1615018"/>
            <a:ext cx="685800" cy="304571"/>
          </a:xfrm>
          <a:prstGeom prst="rect">
            <a:avLst/>
          </a:prstGeom>
        </p:spPr>
        <p:txBody>
          <a:bodyPr vert="horz" wrap="square" lIns="0" tIns="12065" rIns="0" bIns="0" rtlCol="0">
            <a:spAutoFit/>
          </a:bodyPr>
          <a:lstStyle/>
          <a:p>
            <a:pPr marL="12700">
              <a:lnSpc>
                <a:spcPct val="100000"/>
              </a:lnSpc>
              <a:spcBef>
                <a:spcPts val="95"/>
              </a:spcBef>
            </a:pPr>
            <a:r>
              <a:rPr sz="1900" b="1" spc="-5" dirty="0">
                <a:solidFill>
                  <a:srgbClr val="426E8E"/>
                </a:solidFill>
                <a:latin typeface="Arial"/>
                <a:cs typeface="Arial"/>
              </a:rPr>
              <a:t>ООО</a:t>
            </a:r>
            <a:endParaRPr sz="1900" dirty="0">
              <a:latin typeface="Arial"/>
              <a:cs typeface="Arial"/>
            </a:endParaRPr>
          </a:p>
        </p:txBody>
      </p:sp>
      <p:sp>
        <p:nvSpPr>
          <p:cNvPr id="10" name="object 10"/>
          <p:cNvSpPr txBox="1"/>
          <p:nvPr/>
        </p:nvSpPr>
        <p:spPr>
          <a:xfrm>
            <a:off x="10751051" y="1591233"/>
            <a:ext cx="565667" cy="304571"/>
          </a:xfrm>
          <a:prstGeom prst="rect">
            <a:avLst/>
          </a:prstGeom>
        </p:spPr>
        <p:txBody>
          <a:bodyPr vert="horz" wrap="square" lIns="0" tIns="12065" rIns="0" bIns="0" rtlCol="0">
            <a:spAutoFit/>
          </a:bodyPr>
          <a:lstStyle/>
          <a:p>
            <a:pPr marL="12700">
              <a:lnSpc>
                <a:spcPct val="100000"/>
              </a:lnSpc>
              <a:spcBef>
                <a:spcPts val="95"/>
              </a:spcBef>
            </a:pPr>
            <a:r>
              <a:rPr sz="1900" b="1" spc="-55" dirty="0">
                <a:solidFill>
                  <a:srgbClr val="426E8E"/>
                </a:solidFill>
                <a:latin typeface="Arial"/>
                <a:cs typeface="Arial"/>
              </a:rPr>
              <a:t>С</a:t>
            </a:r>
            <a:r>
              <a:rPr sz="1900" b="1" spc="-5" dirty="0">
                <a:solidFill>
                  <a:srgbClr val="426E8E"/>
                </a:solidFill>
                <a:latin typeface="Arial"/>
                <a:cs typeface="Arial"/>
              </a:rPr>
              <a:t>ОО</a:t>
            </a:r>
            <a:endParaRPr sz="1900" dirty="0">
              <a:latin typeface="Arial"/>
              <a:cs typeface="Arial"/>
            </a:endParaRPr>
          </a:p>
        </p:txBody>
      </p:sp>
      <p:sp>
        <p:nvSpPr>
          <p:cNvPr id="11" name="object 11"/>
          <p:cNvSpPr/>
          <p:nvPr/>
        </p:nvSpPr>
        <p:spPr>
          <a:xfrm>
            <a:off x="184225" y="1238008"/>
            <a:ext cx="11734800" cy="2834043"/>
          </a:xfrm>
          <a:custGeom>
            <a:avLst/>
            <a:gdLst/>
            <a:ahLst/>
            <a:cxnLst/>
            <a:rect l="l" t="t" r="r" b="b"/>
            <a:pathLst>
              <a:path w="10429875" h="2346325">
                <a:moveTo>
                  <a:pt x="4755705" y="0"/>
                </a:moveTo>
                <a:lnTo>
                  <a:pt x="4755705" y="2336800"/>
                </a:lnTo>
              </a:path>
              <a:path w="10429875" h="2346325">
                <a:moveTo>
                  <a:pt x="10429557" y="2313051"/>
                </a:moveTo>
                <a:lnTo>
                  <a:pt x="0" y="2346325"/>
                </a:lnTo>
              </a:path>
            </a:pathLst>
          </a:custGeom>
          <a:ln w="28575">
            <a:solidFill>
              <a:srgbClr val="487CB9"/>
            </a:solidFill>
            <a:prstDash val="lgDash"/>
          </a:ln>
        </p:spPr>
        <p:txBody>
          <a:bodyPr wrap="square" lIns="0" tIns="0" rIns="0" bIns="0" rtlCol="0"/>
          <a:lstStyle/>
          <a:p>
            <a:endParaRPr/>
          </a:p>
        </p:txBody>
      </p:sp>
      <p:sp>
        <p:nvSpPr>
          <p:cNvPr id="12" name="object 12"/>
          <p:cNvSpPr txBox="1"/>
          <p:nvPr/>
        </p:nvSpPr>
        <p:spPr>
          <a:xfrm>
            <a:off x="3240402" y="4332708"/>
            <a:ext cx="7831455" cy="314960"/>
          </a:xfrm>
          <a:prstGeom prst="rect">
            <a:avLst/>
          </a:prstGeom>
        </p:spPr>
        <p:txBody>
          <a:bodyPr vert="horz" wrap="square" lIns="0" tIns="12065" rIns="0" bIns="0" rtlCol="0">
            <a:spAutoFit/>
          </a:bodyPr>
          <a:lstStyle/>
          <a:p>
            <a:pPr marL="12700">
              <a:lnSpc>
                <a:spcPct val="100000"/>
              </a:lnSpc>
              <a:spcBef>
                <a:spcPts val="95"/>
              </a:spcBef>
            </a:pPr>
            <a:r>
              <a:rPr sz="1900" b="1" spc="-5" dirty="0">
                <a:solidFill>
                  <a:srgbClr val="585858"/>
                </a:solidFill>
                <a:latin typeface="Arial"/>
                <a:cs typeface="Arial"/>
              </a:rPr>
              <a:t>100</a:t>
            </a:r>
            <a:r>
              <a:rPr sz="1900" b="1" spc="-15" dirty="0">
                <a:solidFill>
                  <a:srgbClr val="585858"/>
                </a:solidFill>
                <a:latin typeface="Arial"/>
                <a:cs typeface="Arial"/>
              </a:rPr>
              <a:t> </a:t>
            </a:r>
            <a:r>
              <a:rPr sz="1900" b="1" spc="-50" dirty="0">
                <a:solidFill>
                  <a:srgbClr val="585858"/>
                </a:solidFill>
                <a:latin typeface="Arial"/>
                <a:cs typeface="Arial"/>
              </a:rPr>
              <a:t>РАБОЧИХ</a:t>
            </a:r>
            <a:r>
              <a:rPr sz="1900" b="1" spc="20" dirty="0">
                <a:solidFill>
                  <a:srgbClr val="585858"/>
                </a:solidFill>
                <a:latin typeface="Arial"/>
                <a:cs typeface="Arial"/>
              </a:rPr>
              <a:t> </a:t>
            </a:r>
            <a:r>
              <a:rPr sz="1900" b="1" spc="-50" dirty="0">
                <a:solidFill>
                  <a:srgbClr val="585858"/>
                </a:solidFill>
                <a:latin typeface="Arial"/>
                <a:cs typeface="Arial"/>
              </a:rPr>
              <a:t>ПРОГРАММ</a:t>
            </a:r>
            <a:r>
              <a:rPr sz="1900" b="1" spc="40" dirty="0">
                <a:solidFill>
                  <a:srgbClr val="585858"/>
                </a:solidFill>
                <a:latin typeface="Arial"/>
                <a:cs typeface="Arial"/>
              </a:rPr>
              <a:t> </a:t>
            </a:r>
            <a:r>
              <a:rPr sz="1900" b="1" spc="-5" dirty="0">
                <a:solidFill>
                  <a:srgbClr val="585858"/>
                </a:solidFill>
                <a:latin typeface="Arial"/>
                <a:cs typeface="Arial"/>
              </a:rPr>
              <a:t>ПО</a:t>
            </a:r>
            <a:r>
              <a:rPr sz="1900" b="1" spc="-10" dirty="0">
                <a:solidFill>
                  <a:srgbClr val="585858"/>
                </a:solidFill>
                <a:latin typeface="Arial"/>
                <a:cs typeface="Arial"/>
              </a:rPr>
              <a:t> </a:t>
            </a:r>
            <a:r>
              <a:rPr sz="1900" b="1" spc="-20" dirty="0">
                <a:solidFill>
                  <a:srgbClr val="585858"/>
                </a:solidFill>
                <a:latin typeface="Arial"/>
                <a:cs typeface="Arial"/>
              </a:rPr>
              <a:t>УЧЕБНЫМ</a:t>
            </a:r>
            <a:r>
              <a:rPr sz="1900" b="1" spc="25" dirty="0">
                <a:solidFill>
                  <a:srgbClr val="585858"/>
                </a:solidFill>
                <a:latin typeface="Arial"/>
                <a:cs typeface="Arial"/>
              </a:rPr>
              <a:t> </a:t>
            </a:r>
            <a:r>
              <a:rPr sz="1900" b="1" spc="-40" dirty="0">
                <a:solidFill>
                  <a:srgbClr val="585858"/>
                </a:solidFill>
                <a:latin typeface="Arial"/>
                <a:cs typeface="Arial"/>
              </a:rPr>
              <a:t>ПРЕДМЕТАМ</a:t>
            </a:r>
            <a:r>
              <a:rPr sz="1900" b="1" spc="5" dirty="0">
                <a:solidFill>
                  <a:srgbClr val="585858"/>
                </a:solidFill>
                <a:latin typeface="Arial"/>
                <a:cs typeface="Arial"/>
              </a:rPr>
              <a:t> </a:t>
            </a:r>
            <a:r>
              <a:rPr sz="1900" b="1" spc="-30" dirty="0">
                <a:solidFill>
                  <a:srgbClr val="585858"/>
                </a:solidFill>
                <a:latin typeface="Arial"/>
                <a:cs typeface="Arial"/>
              </a:rPr>
              <a:t>1-11</a:t>
            </a:r>
            <a:r>
              <a:rPr sz="1900" b="1" spc="35" dirty="0">
                <a:solidFill>
                  <a:srgbClr val="585858"/>
                </a:solidFill>
                <a:latin typeface="Arial"/>
                <a:cs typeface="Arial"/>
              </a:rPr>
              <a:t> </a:t>
            </a:r>
            <a:r>
              <a:rPr sz="1900" b="1" spc="-35" dirty="0">
                <a:solidFill>
                  <a:srgbClr val="585858"/>
                </a:solidFill>
                <a:latin typeface="Arial"/>
                <a:cs typeface="Arial"/>
              </a:rPr>
              <a:t>КЛАСС</a:t>
            </a:r>
            <a:endParaRPr sz="1900" dirty="0">
              <a:latin typeface="Arial"/>
              <a:cs typeface="Arial"/>
            </a:endParaRPr>
          </a:p>
        </p:txBody>
      </p:sp>
      <p:sp>
        <p:nvSpPr>
          <p:cNvPr id="13" name="object 13"/>
          <p:cNvSpPr txBox="1"/>
          <p:nvPr/>
        </p:nvSpPr>
        <p:spPr>
          <a:xfrm>
            <a:off x="3284301" y="4757779"/>
            <a:ext cx="7194550" cy="314960"/>
          </a:xfrm>
          <a:prstGeom prst="rect">
            <a:avLst/>
          </a:prstGeom>
        </p:spPr>
        <p:txBody>
          <a:bodyPr vert="horz" wrap="square" lIns="0" tIns="12065" rIns="0" bIns="0" rtlCol="0">
            <a:spAutoFit/>
          </a:bodyPr>
          <a:lstStyle/>
          <a:p>
            <a:pPr marL="12700">
              <a:lnSpc>
                <a:spcPct val="100000"/>
              </a:lnSpc>
              <a:spcBef>
                <a:spcPts val="95"/>
              </a:spcBef>
            </a:pPr>
            <a:r>
              <a:rPr sz="1900" b="1" spc="-5" dirty="0">
                <a:solidFill>
                  <a:srgbClr val="585858"/>
                </a:solidFill>
                <a:latin typeface="Arial"/>
                <a:cs typeface="Arial"/>
              </a:rPr>
              <a:t>12</a:t>
            </a:r>
            <a:r>
              <a:rPr sz="1900" b="1" spc="-25" dirty="0">
                <a:solidFill>
                  <a:srgbClr val="585858"/>
                </a:solidFill>
                <a:latin typeface="Arial"/>
                <a:cs typeface="Arial"/>
              </a:rPr>
              <a:t> </a:t>
            </a:r>
            <a:r>
              <a:rPr sz="1900" b="1" spc="-50" dirty="0">
                <a:solidFill>
                  <a:srgbClr val="585858"/>
                </a:solidFill>
                <a:latin typeface="Arial"/>
                <a:cs typeface="Arial"/>
              </a:rPr>
              <a:t>РАБОЧИХ</a:t>
            </a:r>
            <a:r>
              <a:rPr sz="1900" b="1" spc="-10" dirty="0">
                <a:solidFill>
                  <a:srgbClr val="585858"/>
                </a:solidFill>
                <a:latin typeface="Arial"/>
                <a:cs typeface="Arial"/>
              </a:rPr>
              <a:t> </a:t>
            </a:r>
            <a:r>
              <a:rPr sz="1900" b="1" spc="-50" dirty="0">
                <a:solidFill>
                  <a:srgbClr val="585858"/>
                </a:solidFill>
                <a:latin typeface="Arial"/>
                <a:cs typeface="Arial"/>
              </a:rPr>
              <a:t>ПРОГРАММ</a:t>
            </a:r>
            <a:r>
              <a:rPr sz="1900" b="1" spc="40" dirty="0">
                <a:solidFill>
                  <a:srgbClr val="585858"/>
                </a:solidFill>
                <a:latin typeface="Arial"/>
                <a:cs typeface="Arial"/>
              </a:rPr>
              <a:t> </a:t>
            </a:r>
            <a:r>
              <a:rPr sz="1900" b="1" spc="-5" dirty="0">
                <a:solidFill>
                  <a:srgbClr val="585858"/>
                </a:solidFill>
                <a:latin typeface="Arial"/>
                <a:cs typeface="Arial"/>
              </a:rPr>
              <a:t>ПО</a:t>
            </a:r>
            <a:r>
              <a:rPr sz="1900" b="1" spc="-30" dirty="0">
                <a:solidFill>
                  <a:srgbClr val="585858"/>
                </a:solidFill>
                <a:latin typeface="Arial"/>
                <a:cs typeface="Arial"/>
              </a:rPr>
              <a:t> </a:t>
            </a:r>
            <a:r>
              <a:rPr sz="1900" b="1" spc="-10" dirty="0">
                <a:solidFill>
                  <a:srgbClr val="585858"/>
                </a:solidFill>
                <a:latin typeface="Arial"/>
                <a:cs typeface="Arial"/>
              </a:rPr>
              <a:t>ВНЕУРОЧНОЙ</a:t>
            </a:r>
            <a:r>
              <a:rPr sz="1900" b="1" dirty="0">
                <a:solidFill>
                  <a:srgbClr val="585858"/>
                </a:solidFill>
                <a:latin typeface="Arial"/>
                <a:cs typeface="Arial"/>
              </a:rPr>
              <a:t> </a:t>
            </a:r>
            <a:r>
              <a:rPr sz="1900" b="1" spc="-20" dirty="0">
                <a:solidFill>
                  <a:srgbClr val="585858"/>
                </a:solidFill>
                <a:latin typeface="Arial"/>
                <a:cs typeface="Arial"/>
              </a:rPr>
              <a:t>ДЕЯТЕЛЬНОСТИ</a:t>
            </a:r>
            <a:endParaRPr sz="1900" dirty="0">
              <a:latin typeface="Arial"/>
              <a:cs typeface="Arial"/>
            </a:endParaRPr>
          </a:p>
        </p:txBody>
      </p:sp>
      <p:sp>
        <p:nvSpPr>
          <p:cNvPr id="14" name="object 14"/>
          <p:cNvSpPr txBox="1"/>
          <p:nvPr/>
        </p:nvSpPr>
        <p:spPr>
          <a:xfrm>
            <a:off x="230733" y="4305026"/>
            <a:ext cx="2418080" cy="604520"/>
          </a:xfrm>
          <a:prstGeom prst="rect">
            <a:avLst/>
          </a:prstGeom>
        </p:spPr>
        <p:txBody>
          <a:bodyPr vert="horz" wrap="square" lIns="0" tIns="12065" rIns="0" bIns="0" rtlCol="0">
            <a:spAutoFit/>
          </a:bodyPr>
          <a:lstStyle/>
          <a:p>
            <a:pPr marL="12700" marR="5080">
              <a:lnSpc>
                <a:spcPct val="100000"/>
              </a:lnSpc>
              <a:spcBef>
                <a:spcPts val="95"/>
              </a:spcBef>
            </a:pPr>
            <a:r>
              <a:rPr sz="1900" b="1" spc="-55" dirty="0">
                <a:latin typeface="Arial"/>
                <a:cs typeface="Arial"/>
              </a:rPr>
              <a:t>С</a:t>
            </a:r>
            <a:r>
              <a:rPr sz="1900" b="1" spc="-30" dirty="0">
                <a:latin typeface="Arial"/>
                <a:cs typeface="Arial"/>
              </a:rPr>
              <a:t>О</a:t>
            </a:r>
            <a:r>
              <a:rPr sz="1900" b="1" spc="-5" dirty="0">
                <a:latin typeface="Arial"/>
                <a:cs typeface="Arial"/>
              </a:rPr>
              <a:t>ДЕ</a:t>
            </a:r>
            <a:r>
              <a:rPr sz="1900" b="1" spc="-40" dirty="0">
                <a:latin typeface="Arial"/>
                <a:cs typeface="Arial"/>
              </a:rPr>
              <a:t>Р</a:t>
            </a:r>
            <a:r>
              <a:rPr sz="1900" b="1" spc="-5" dirty="0">
                <a:latin typeface="Arial"/>
                <a:cs typeface="Arial"/>
              </a:rPr>
              <a:t>Ж</a:t>
            </a:r>
            <a:r>
              <a:rPr sz="1900" b="1" spc="-100" dirty="0">
                <a:latin typeface="Arial"/>
                <a:cs typeface="Arial"/>
              </a:rPr>
              <a:t>А</a:t>
            </a:r>
            <a:r>
              <a:rPr sz="1900" b="1" spc="-5" dirty="0">
                <a:latin typeface="Arial"/>
                <a:cs typeface="Arial"/>
              </a:rPr>
              <a:t>ТЕЛ</a:t>
            </a:r>
            <a:r>
              <a:rPr sz="1900" b="1" dirty="0">
                <a:latin typeface="Arial"/>
                <a:cs typeface="Arial"/>
              </a:rPr>
              <a:t>Ь</a:t>
            </a:r>
            <a:r>
              <a:rPr sz="1900" b="1" spc="-10" dirty="0">
                <a:latin typeface="Arial"/>
                <a:cs typeface="Arial"/>
              </a:rPr>
              <a:t>НОЕ  </a:t>
            </a:r>
            <a:r>
              <a:rPr sz="1900" b="1" spc="-5" dirty="0">
                <a:latin typeface="Arial"/>
                <a:cs typeface="Arial"/>
              </a:rPr>
              <a:t>ОБЕСПЕЧЕНИЕ:</a:t>
            </a:r>
            <a:endParaRPr sz="1900" dirty="0">
              <a:latin typeface="Arial"/>
              <a:cs typeface="Arial"/>
            </a:endParaRPr>
          </a:p>
        </p:txBody>
      </p:sp>
      <p:sp>
        <p:nvSpPr>
          <p:cNvPr id="15" name="object 15"/>
          <p:cNvSpPr txBox="1"/>
          <p:nvPr/>
        </p:nvSpPr>
        <p:spPr>
          <a:xfrm>
            <a:off x="311451" y="5876672"/>
            <a:ext cx="2006599" cy="304571"/>
          </a:xfrm>
          <a:prstGeom prst="rect">
            <a:avLst/>
          </a:prstGeom>
        </p:spPr>
        <p:txBody>
          <a:bodyPr vert="horz" wrap="square" lIns="0" tIns="12065" rIns="0" bIns="0" rtlCol="0">
            <a:spAutoFit/>
          </a:bodyPr>
          <a:lstStyle/>
          <a:p>
            <a:pPr marL="12700" marR="5080">
              <a:lnSpc>
                <a:spcPct val="100000"/>
              </a:lnSpc>
              <a:spcBef>
                <a:spcPts val="95"/>
              </a:spcBef>
            </a:pPr>
            <a:r>
              <a:rPr sz="1900" b="1" spc="-15" dirty="0">
                <a:latin typeface="Arial"/>
                <a:cs typeface="Arial"/>
              </a:rPr>
              <a:t>И</a:t>
            </a:r>
            <a:r>
              <a:rPr sz="1900" b="1" spc="-20" dirty="0">
                <a:latin typeface="Arial"/>
                <a:cs typeface="Arial"/>
              </a:rPr>
              <a:t>Н</a:t>
            </a:r>
            <a:r>
              <a:rPr sz="1900" b="1" spc="-70" dirty="0">
                <a:latin typeface="Arial"/>
                <a:cs typeface="Arial"/>
              </a:rPr>
              <a:t>С</a:t>
            </a:r>
            <a:r>
              <a:rPr sz="1900" b="1" spc="-15" dirty="0">
                <a:latin typeface="Arial"/>
                <a:cs typeface="Arial"/>
              </a:rPr>
              <a:t>Т</a:t>
            </a:r>
            <a:r>
              <a:rPr sz="1900" b="1" spc="-45" dirty="0">
                <a:latin typeface="Arial"/>
                <a:cs typeface="Arial"/>
              </a:rPr>
              <a:t>Р</a:t>
            </a:r>
            <a:r>
              <a:rPr sz="1900" b="1" spc="-25" dirty="0">
                <a:latin typeface="Arial"/>
                <a:cs typeface="Arial"/>
              </a:rPr>
              <a:t>У</a:t>
            </a:r>
            <a:r>
              <a:rPr sz="1900" b="1" spc="-15" dirty="0">
                <a:latin typeface="Arial"/>
                <a:cs typeface="Arial"/>
              </a:rPr>
              <a:t>М</a:t>
            </a:r>
            <a:r>
              <a:rPr sz="1900" b="1" spc="-25" dirty="0">
                <a:latin typeface="Arial"/>
                <a:cs typeface="Arial"/>
              </a:rPr>
              <a:t>Е</a:t>
            </a:r>
            <a:r>
              <a:rPr sz="1900" b="1" spc="-20" dirty="0">
                <a:latin typeface="Arial"/>
                <a:cs typeface="Arial"/>
              </a:rPr>
              <a:t>Н</a:t>
            </a:r>
            <a:r>
              <a:rPr sz="1900" b="1" spc="-35" dirty="0">
                <a:latin typeface="Arial"/>
                <a:cs typeface="Arial"/>
              </a:rPr>
              <a:t>Т</a:t>
            </a:r>
            <a:r>
              <a:rPr lang="ru-RU" sz="1900" b="1" spc="-35" dirty="0">
                <a:latin typeface="Arial"/>
                <a:cs typeface="Arial"/>
              </a:rPr>
              <a:t>Ы</a:t>
            </a:r>
            <a:r>
              <a:rPr sz="1900" b="1" spc="-5" dirty="0">
                <a:latin typeface="Arial"/>
                <a:cs typeface="Arial"/>
              </a:rPr>
              <a:t>:</a:t>
            </a:r>
            <a:endParaRPr sz="1900" dirty="0">
              <a:latin typeface="Arial"/>
              <a:cs typeface="Arial"/>
            </a:endParaRPr>
          </a:p>
        </p:txBody>
      </p:sp>
      <p:sp>
        <p:nvSpPr>
          <p:cNvPr id="17" name="object 17"/>
          <p:cNvSpPr/>
          <p:nvPr/>
        </p:nvSpPr>
        <p:spPr>
          <a:xfrm>
            <a:off x="95329" y="5611115"/>
            <a:ext cx="11734800" cy="45719"/>
          </a:xfrm>
          <a:custGeom>
            <a:avLst/>
            <a:gdLst/>
            <a:ahLst/>
            <a:cxnLst/>
            <a:rect l="l" t="t" r="r" b="b"/>
            <a:pathLst>
              <a:path w="10429875" h="31750">
                <a:moveTo>
                  <a:pt x="10429557" y="0"/>
                </a:moveTo>
                <a:lnTo>
                  <a:pt x="0" y="31750"/>
                </a:lnTo>
              </a:path>
            </a:pathLst>
          </a:custGeom>
          <a:ln w="28575">
            <a:solidFill>
              <a:srgbClr val="487CB9"/>
            </a:solidFill>
            <a:prstDash val="lgDash"/>
          </a:ln>
        </p:spPr>
        <p:txBody>
          <a:bodyPr wrap="square" lIns="0" tIns="0" rIns="0" bIns="0" rtlCol="0"/>
          <a:lstStyle/>
          <a:p>
            <a:endParaRPr/>
          </a:p>
        </p:txBody>
      </p:sp>
      <p:pic>
        <p:nvPicPr>
          <p:cNvPr id="18" name="Picture 2" descr="Государственное бюджетное общеобразовательное учреждение средняя  общеобразовательная школа №290 Красносельского района Санкт-Петербурга">
            <a:extLst>
              <a:ext uri="{FF2B5EF4-FFF2-40B4-BE49-F238E27FC236}">
                <a16:creationId xmlns:a16="http://schemas.microsoft.com/office/drawing/2014/main" id="{4DCD113F-3AEC-4B76-BE79-8D399D786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50" y="2226949"/>
            <a:ext cx="1905000" cy="8529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ФГОС ООО">
            <a:extLst>
              <a:ext uri="{FF2B5EF4-FFF2-40B4-BE49-F238E27FC236}">
                <a16:creationId xmlns:a16="http://schemas.microsoft.com/office/drawing/2014/main" id="{335F7ADA-3C65-4196-A939-504D2D76C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246" y="2226526"/>
            <a:ext cx="1725655" cy="9198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ФГОС СОО(10-11)">
            <a:extLst>
              <a:ext uri="{FF2B5EF4-FFF2-40B4-BE49-F238E27FC236}">
                <a16:creationId xmlns:a16="http://schemas.microsoft.com/office/drawing/2014/main" id="{BAF3F908-F4D9-440F-B1A8-E01957CB1E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074" y="3089626"/>
            <a:ext cx="1600200" cy="90496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object 8">
            <a:extLst>
              <a:ext uri="{FF2B5EF4-FFF2-40B4-BE49-F238E27FC236}">
                <a16:creationId xmlns:a16="http://schemas.microsoft.com/office/drawing/2014/main" id="{EDADA5E1-B483-449D-BE48-166BD1503237}"/>
              </a:ext>
            </a:extLst>
          </p:cNvPr>
          <p:cNvGrpSpPr/>
          <p:nvPr/>
        </p:nvGrpSpPr>
        <p:grpSpPr>
          <a:xfrm>
            <a:off x="5807935" y="1919589"/>
            <a:ext cx="1970949" cy="1977481"/>
            <a:chOff x="618744" y="1758695"/>
            <a:chExt cx="3469004" cy="4381500"/>
          </a:xfrm>
        </p:grpSpPr>
        <p:pic>
          <p:nvPicPr>
            <p:cNvPr id="22" name="object 9">
              <a:extLst>
                <a:ext uri="{FF2B5EF4-FFF2-40B4-BE49-F238E27FC236}">
                  <a16:creationId xmlns:a16="http://schemas.microsoft.com/office/drawing/2014/main" id="{AC623EC7-E290-4373-9AE7-DD4DD29961DA}"/>
                </a:ext>
              </a:extLst>
            </p:cNvPr>
            <p:cNvPicPr/>
            <p:nvPr/>
          </p:nvPicPr>
          <p:blipFill>
            <a:blip r:embed="rId5" cstate="print"/>
            <a:stretch>
              <a:fillRect/>
            </a:stretch>
          </p:blipFill>
          <p:spPr>
            <a:xfrm>
              <a:off x="870313" y="1767839"/>
              <a:ext cx="3207910" cy="4340663"/>
            </a:xfrm>
            <a:prstGeom prst="rect">
              <a:avLst/>
            </a:prstGeom>
          </p:spPr>
        </p:pic>
        <p:sp>
          <p:nvSpPr>
            <p:cNvPr id="23" name="object 10">
              <a:extLst>
                <a:ext uri="{FF2B5EF4-FFF2-40B4-BE49-F238E27FC236}">
                  <a16:creationId xmlns:a16="http://schemas.microsoft.com/office/drawing/2014/main" id="{BF572F46-95FC-400E-8D12-9B58B767EC69}"/>
                </a:ext>
              </a:extLst>
            </p:cNvPr>
            <p:cNvSpPr/>
            <p:nvPr/>
          </p:nvSpPr>
          <p:spPr>
            <a:xfrm>
              <a:off x="623316" y="1763267"/>
              <a:ext cx="3459479" cy="4372610"/>
            </a:xfrm>
            <a:custGeom>
              <a:avLst/>
              <a:gdLst/>
              <a:ahLst/>
              <a:cxnLst/>
              <a:rect l="l" t="t" r="r" b="b"/>
              <a:pathLst>
                <a:path w="3459479" h="4372610">
                  <a:moveTo>
                    <a:pt x="0" y="4372356"/>
                  </a:moveTo>
                  <a:lnTo>
                    <a:pt x="3459479" y="4372356"/>
                  </a:lnTo>
                  <a:lnTo>
                    <a:pt x="3459479" y="0"/>
                  </a:lnTo>
                  <a:lnTo>
                    <a:pt x="0" y="0"/>
                  </a:lnTo>
                  <a:lnTo>
                    <a:pt x="0" y="4372356"/>
                  </a:lnTo>
                  <a:close/>
                </a:path>
              </a:pathLst>
            </a:custGeom>
            <a:ln w="9144">
              <a:solidFill>
                <a:srgbClr val="4471C4"/>
              </a:solidFill>
            </a:ln>
          </p:spPr>
          <p:txBody>
            <a:bodyPr wrap="square" lIns="0" tIns="0" rIns="0" bIns="0" rtlCol="0"/>
            <a:lstStyle/>
            <a:p>
              <a:endParaRPr/>
            </a:p>
          </p:txBody>
        </p:sp>
      </p:grpSp>
      <p:grpSp>
        <p:nvGrpSpPr>
          <p:cNvPr id="24" name="object 5">
            <a:extLst>
              <a:ext uri="{FF2B5EF4-FFF2-40B4-BE49-F238E27FC236}">
                <a16:creationId xmlns:a16="http://schemas.microsoft.com/office/drawing/2014/main" id="{1F377DD0-FCAC-492A-88B6-D9BCFA24ACDE}"/>
              </a:ext>
            </a:extLst>
          </p:cNvPr>
          <p:cNvGrpSpPr/>
          <p:nvPr/>
        </p:nvGrpSpPr>
        <p:grpSpPr>
          <a:xfrm>
            <a:off x="8032310" y="1955642"/>
            <a:ext cx="1761269" cy="1935710"/>
            <a:chOff x="4251959" y="1758695"/>
            <a:chExt cx="3619500" cy="4381500"/>
          </a:xfrm>
        </p:grpSpPr>
        <p:pic>
          <p:nvPicPr>
            <p:cNvPr id="25" name="object 6">
              <a:extLst>
                <a:ext uri="{FF2B5EF4-FFF2-40B4-BE49-F238E27FC236}">
                  <a16:creationId xmlns:a16="http://schemas.microsoft.com/office/drawing/2014/main" id="{66A73114-5DBD-4FCD-9E37-B66E0DB96E3A}"/>
                </a:ext>
              </a:extLst>
            </p:cNvPr>
            <p:cNvPicPr/>
            <p:nvPr/>
          </p:nvPicPr>
          <p:blipFill>
            <a:blip r:embed="rId6" cstate="print"/>
            <a:stretch>
              <a:fillRect/>
            </a:stretch>
          </p:blipFill>
          <p:spPr>
            <a:xfrm>
              <a:off x="4397592" y="1767839"/>
              <a:ext cx="3464722" cy="4363212"/>
            </a:xfrm>
            <a:prstGeom prst="rect">
              <a:avLst/>
            </a:prstGeom>
          </p:spPr>
        </p:pic>
        <p:sp>
          <p:nvSpPr>
            <p:cNvPr id="26" name="object 7">
              <a:extLst>
                <a:ext uri="{FF2B5EF4-FFF2-40B4-BE49-F238E27FC236}">
                  <a16:creationId xmlns:a16="http://schemas.microsoft.com/office/drawing/2014/main" id="{C4DAAEC7-4E52-44DD-84B5-C68371687C71}"/>
                </a:ext>
              </a:extLst>
            </p:cNvPr>
            <p:cNvSpPr/>
            <p:nvPr/>
          </p:nvSpPr>
          <p:spPr>
            <a:xfrm>
              <a:off x="4256531" y="1763267"/>
              <a:ext cx="3610610" cy="4372610"/>
            </a:xfrm>
            <a:custGeom>
              <a:avLst/>
              <a:gdLst/>
              <a:ahLst/>
              <a:cxnLst/>
              <a:rect l="l" t="t" r="r" b="b"/>
              <a:pathLst>
                <a:path w="3610609" h="4372610">
                  <a:moveTo>
                    <a:pt x="0" y="4372356"/>
                  </a:moveTo>
                  <a:lnTo>
                    <a:pt x="3610356" y="4372356"/>
                  </a:lnTo>
                  <a:lnTo>
                    <a:pt x="3610356" y="0"/>
                  </a:lnTo>
                  <a:lnTo>
                    <a:pt x="0" y="0"/>
                  </a:lnTo>
                  <a:lnTo>
                    <a:pt x="0" y="4372356"/>
                  </a:lnTo>
                  <a:close/>
                </a:path>
              </a:pathLst>
            </a:custGeom>
            <a:ln w="9144">
              <a:solidFill>
                <a:srgbClr val="4471C4"/>
              </a:solidFill>
            </a:ln>
          </p:spPr>
          <p:txBody>
            <a:bodyPr wrap="square" lIns="0" tIns="0" rIns="0" bIns="0" rtlCol="0"/>
            <a:lstStyle/>
            <a:p>
              <a:endParaRPr/>
            </a:p>
          </p:txBody>
        </p:sp>
      </p:grpSp>
      <p:grpSp>
        <p:nvGrpSpPr>
          <p:cNvPr id="27" name="object 11">
            <a:extLst>
              <a:ext uri="{FF2B5EF4-FFF2-40B4-BE49-F238E27FC236}">
                <a16:creationId xmlns:a16="http://schemas.microsoft.com/office/drawing/2014/main" id="{BA581286-CA16-4A5C-8ACE-583CE34862EA}"/>
              </a:ext>
            </a:extLst>
          </p:cNvPr>
          <p:cNvGrpSpPr/>
          <p:nvPr/>
        </p:nvGrpSpPr>
        <p:grpSpPr>
          <a:xfrm>
            <a:off x="10155502" y="1957662"/>
            <a:ext cx="1756943" cy="2011480"/>
            <a:chOff x="8065007" y="1749551"/>
            <a:chExt cx="3819525" cy="4391025"/>
          </a:xfrm>
        </p:grpSpPr>
        <p:pic>
          <p:nvPicPr>
            <p:cNvPr id="28" name="object 12">
              <a:extLst>
                <a:ext uri="{FF2B5EF4-FFF2-40B4-BE49-F238E27FC236}">
                  <a16:creationId xmlns:a16="http://schemas.microsoft.com/office/drawing/2014/main" id="{B09F52AF-318A-480F-A147-7E8094E956AF}"/>
                </a:ext>
              </a:extLst>
            </p:cNvPr>
            <p:cNvPicPr/>
            <p:nvPr/>
          </p:nvPicPr>
          <p:blipFill>
            <a:blip r:embed="rId7" cstate="print"/>
            <a:stretch>
              <a:fillRect/>
            </a:stretch>
          </p:blipFill>
          <p:spPr>
            <a:xfrm>
              <a:off x="8074151" y="1758695"/>
              <a:ext cx="3800855" cy="4372356"/>
            </a:xfrm>
            <a:prstGeom prst="rect">
              <a:avLst/>
            </a:prstGeom>
          </p:spPr>
        </p:pic>
        <p:sp>
          <p:nvSpPr>
            <p:cNvPr id="29" name="object 13">
              <a:extLst>
                <a:ext uri="{FF2B5EF4-FFF2-40B4-BE49-F238E27FC236}">
                  <a16:creationId xmlns:a16="http://schemas.microsoft.com/office/drawing/2014/main" id="{8ABB4D5D-9D36-4B82-9659-ED460FC10A40}"/>
                </a:ext>
              </a:extLst>
            </p:cNvPr>
            <p:cNvSpPr/>
            <p:nvPr/>
          </p:nvSpPr>
          <p:spPr>
            <a:xfrm>
              <a:off x="8069579" y="1754123"/>
              <a:ext cx="3810000" cy="4381500"/>
            </a:xfrm>
            <a:custGeom>
              <a:avLst/>
              <a:gdLst/>
              <a:ahLst/>
              <a:cxnLst/>
              <a:rect l="l" t="t" r="r" b="b"/>
              <a:pathLst>
                <a:path w="3810000" h="4381500">
                  <a:moveTo>
                    <a:pt x="0" y="4381500"/>
                  </a:moveTo>
                  <a:lnTo>
                    <a:pt x="3810000" y="4381500"/>
                  </a:lnTo>
                  <a:lnTo>
                    <a:pt x="3810000" y="0"/>
                  </a:lnTo>
                  <a:lnTo>
                    <a:pt x="0" y="0"/>
                  </a:lnTo>
                  <a:lnTo>
                    <a:pt x="0" y="4381500"/>
                  </a:lnTo>
                  <a:close/>
                </a:path>
              </a:pathLst>
            </a:custGeom>
            <a:ln w="9144">
              <a:solidFill>
                <a:srgbClr val="4471C4"/>
              </a:solidFill>
            </a:ln>
          </p:spPr>
          <p:txBody>
            <a:bodyPr wrap="square" lIns="0" tIns="0" rIns="0" bIns="0" rtlCol="0"/>
            <a:lstStyle/>
            <a:p>
              <a:endParaRPr/>
            </a:p>
          </p:txBody>
        </p:sp>
      </p:grpSp>
      <p:sp>
        <p:nvSpPr>
          <p:cNvPr id="30" name="object 13">
            <a:extLst>
              <a:ext uri="{FF2B5EF4-FFF2-40B4-BE49-F238E27FC236}">
                <a16:creationId xmlns:a16="http://schemas.microsoft.com/office/drawing/2014/main" id="{94FC7207-DFDD-4C68-AD4F-AF7380D17B0E}"/>
              </a:ext>
            </a:extLst>
          </p:cNvPr>
          <p:cNvSpPr txBox="1"/>
          <p:nvPr/>
        </p:nvSpPr>
        <p:spPr>
          <a:xfrm>
            <a:off x="3275148" y="5211449"/>
            <a:ext cx="7194550" cy="314960"/>
          </a:xfrm>
          <a:prstGeom prst="rect">
            <a:avLst/>
          </a:prstGeom>
        </p:spPr>
        <p:txBody>
          <a:bodyPr vert="horz" wrap="square" lIns="0" tIns="12065" rIns="0" bIns="0" rtlCol="0">
            <a:spAutoFit/>
          </a:bodyPr>
          <a:lstStyle/>
          <a:p>
            <a:pPr marL="12700">
              <a:lnSpc>
                <a:spcPct val="100000"/>
              </a:lnSpc>
              <a:spcBef>
                <a:spcPts val="95"/>
              </a:spcBef>
            </a:pPr>
            <a:r>
              <a:rPr lang="ru-RU" sz="1900" b="1" spc="-5" dirty="0">
                <a:solidFill>
                  <a:srgbClr val="585858"/>
                </a:solidFill>
                <a:latin typeface="Arial"/>
                <a:cs typeface="Arial"/>
              </a:rPr>
              <a:t>38 МЕТОДИЧЕСКИХ ПОСОБИЙ</a:t>
            </a:r>
            <a:endParaRPr sz="1900" dirty="0">
              <a:latin typeface="Arial"/>
              <a:cs typeface="Arial"/>
            </a:endParaRPr>
          </a:p>
        </p:txBody>
      </p:sp>
      <p:sp>
        <p:nvSpPr>
          <p:cNvPr id="31" name="object 17">
            <a:extLst>
              <a:ext uri="{FF2B5EF4-FFF2-40B4-BE49-F238E27FC236}">
                <a16:creationId xmlns:a16="http://schemas.microsoft.com/office/drawing/2014/main" id="{F53166E6-4EA5-418F-8EDF-6558174B2EFF}"/>
              </a:ext>
            </a:extLst>
          </p:cNvPr>
          <p:cNvSpPr txBox="1"/>
          <p:nvPr/>
        </p:nvSpPr>
        <p:spPr>
          <a:xfrm>
            <a:off x="3240402" y="5890102"/>
            <a:ext cx="8381099" cy="308418"/>
          </a:xfrm>
          <a:prstGeom prst="rect">
            <a:avLst/>
          </a:prstGeom>
        </p:spPr>
        <p:txBody>
          <a:bodyPr vert="horz" wrap="square" lIns="0" tIns="15875" rIns="0" bIns="0" rtlCol="0">
            <a:spAutoFit/>
          </a:bodyPr>
          <a:lstStyle/>
          <a:p>
            <a:pPr marL="12700">
              <a:lnSpc>
                <a:spcPct val="100000"/>
              </a:lnSpc>
              <a:spcBef>
                <a:spcPts val="125"/>
              </a:spcBef>
            </a:pPr>
            <a:r>
              <a:rPr sz="1900" b="1" spc="-5" dirty="0">
                <a:solidFill>
                  <a:srgbClr val="585858"/>
                </a:solidFill>
                <a:latin typeface="Arial"/>
                <a:cs typeface="Arial"/>
              </a:rPr>
              <a:t>ЕДИНЫЙ КОНСТРУКТОР РАБОЧИХ ПРОГРАММ И УЧЕБНЫХ ПЛАНОВ</a:t>
            </a:r>
          </a:p>
        </p:txBody>
      </p:sp>
      <p:sp>
        <p:nvSpPr>
          <p:cNvPr id="32" name="object 18">
            <a:extLst>
              <a:ext uri="{FF2B5EF4-FFF2-40B4-BE49-F238E27FC236}">
                <a16:creationId xmlns:a16="http://schemas.microsoft.com/office/drawing/2014/main" id="{5A980605-4287-422C-926A-431B3F21D5D8}"/>
              </a:ext>
            </a:extLst>
          </p:cNvPr>
          <p:cNvSpPr txBox="1"/>
          <p:nvPr/>
        </p:nvSpPr>
        <p:spPr>
          <a:xfrm>
            <a:off x="3275149" y="6397823"/>
            <a:ext cx="6637278" cy="307777"/>
          </a:xfrm>
          <a:prstGeom prst="rect">
            <a:avLst/>
          </a:prstGeom>
        </p:spPr>
        <p:txBody>
          <a:bodyPr vert="horz" wrap="square" lIns="0" tIns="15240" rIns="0" bIns="0" rtlCol="0">
            <a:spAutoFit/>
          </a:bodyPr>
          <a:lstStyle/>
          <a:p>
            <a:pPr marL="12700">
              <a:lnSpc>
                <a:spcPct val="100000"/>
              </a:lnSpc>
              <a:spcBef>
                <a:spcPts val="120"/>
              </a:spcBef>
            </a:pPr>
            <a:r>
              <a:rPr sz="1900" b="1" spc="-5" dirty="0">
                <a:solidFill>
                  <a:srgbClr val="585858"/>
                </a:solidFill>
                <a:latin typeface="Arial"/>
                <a:cs typeface="Arial"/>
              </a:rPr>
              <a:t>УТВЕРЖДЕН ФЕДЕРАЛЬНЫЙ ПЕРЕЧЕНЬ УЧЕБНИКОВ</a:t>
            </a:r>
            <a:endParaRPr sz="1600" spc="-5" dirty="0">
              <a:solidFill>
                <a:srgbClr val="585858"/>
              </a:solidFill>
              <a:latin typeface="Times New Roman" panose="02020603050405020304" pitchFamily="18" charset="0"/>
              <a:cs typeface="Times New Roman" panose="02020603050405020304" pitchFamily="18" charset="0"/>
            </a:endParaRPr>
          </a:p>
        </p:txBody>
      </p:sp>
      <p:sp>
        <p:nvSpPr>
          <p:cNvPr id="4" name="object 14">
            <a:extLst>
              <a:ext uri="{FF2B5EF4-FFF2-40B4-BE49-F238E27FC236}">
                <a16:creationId xmlns:a16="http://schemas.microsoft.com/office/drawing/2014/main" id="{70B28CFF-08C2-6C85-0CCA-577B32301592}"/>
              </a:ext>
            </a:extLst>
          </p:cNvPr>
          <p:cNvSpPr txBox="1"/>
          <p:nvPr/>
        </p:nvSpPr>
        <p:spPr>
          <a:xfrm>
            <a:off x="285826" y="717645"/>
            <a:ext cx="5276087" cy="596958"/>
          </a:xfrm>
          <a:prstGeom prst="rect">
            <a:avLst/>
          </a:prstGeom>
        </p:spPr>
        <p:txBody>
          <a:bodyPr vert="horz" wrap="square" lIns="0" tIns="12065" rIns="0" bIns="0" rtlCol="0">
            <a:spAutoFit/>
          </a:bodyPr>
          <a:lstStyle/>
          <a:p>
            <a:pPr marL="12700" marR="5080">
              <a:lnSpc>
                <a:spcPct val="100000"/>
              </a:lnSpc>
              <a:spcBef>
                <a:spcPts val="95"/>
              </a:spcBef>
            </a:pPr>
            <a:r>
              <a:rPr lang="ru-RU" sz="1900" b="1" spc="-55" dirty="0">
                <a:latin typeface="Arial"/>
                <a:cs typeface="Arial"/>
              </a:rPr>
              <a:t>ЕДИНЫЕ СТАНДАРТЫ ОБРАЗОВАТЕЛЬНОГО ПРОСТРАНСТВА СТРАНЫ:</a:t>
            </a:r>
            <a:endParaRPr lang="ru-RU" sz="19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86800" y="6184294"/>
            <a:ext cx="2590800" cy="381515"/>
          </a:xfrm>
          <a:prstGeom prst="rect">
            <a:avLst/>
          </a:prstGeom>
        </p:spPr>
        <p:txBody>
          <a:bodyPr vert="horz" wrap="square" lIns="0" tIns="12065" rIns="0" bIns="0" rtlCol="0">
            <a:spAutoFit/>
          </a:bodyPr>
          <a:lstStyle/>
          <a:p>
            <a:pPr marL="12700">
              <a:lnSpc>
                <a:spcPct val="100000"/>
              </a:lnSpc>
              <a:spcBef>
                <a:spcPts val="95"/>
              </a:spcBef>
            </a:pPr>
            <a:r>
              <a:rPr sz="2400" b="1" spc="75" dirty="0">
                <a:solidFill>
                  <a:srgbClr val="48459E"/>
                </a:solidFill>
                <a:latin typeface="Microsoft Sans Serif"/>
                <a:cs typeface="Microsoft Sans Serif"/>
              </a:rPr>
              <a:t>https://edsoo.ru/</a:t>
            </a:r>
            <a:endParaRPr sz="2400" b="1" dirty="0">
              <a:latin typeface="Microsoft Sans Serif"/>
              <a:cs typeface="Microsoft Sans Serif"/>
            </a:endParaRPr>
          </a:p>
        </p:txBody>
      </p:sp>
      <p:pic>
        <p:nvPicPr>
          <p:cNvPr id="12" name="Рисунок 11">
            <a:extLst>
              <a:ext uri="{FF2B5EF4-FFF2-40B4-BE49-F238E27FC236}">
                <a16:creationId xmlns:a16="http://schemas.microsoft.com/office/drawing/2014/main" id="{5EF8A720-150E-416E-8802-A89671FF5C9B}"/>
              </a:ext>
            </a:extLst>
          </p:cNvPr>
          <p:cNvPicPr>
            <a:picLocks noChangeAspect="1"/>
          </p:cNvPicPr>
          <p:nvPr/>
        </p:nvPicPr>
        <p:blipFill rotWithShape="1">
          <a:blip r:embed="rId2"/>
          <a:srcRect l="20000" t="10000" r="21250" b="4444"/>
          <a:stretch/>
        </p:blipFill>
        <p:spPr>
          <a:xfrm>
            <a:off x="3804440" y="1327495"/>
            <a:ext cx="3318529" cy="2718370"/>
          </a:xfrm>
          <a:prstGeom prst="rect">
            <a:avLst/>
          </a:prstGeom>
          <a:ln>
            <a:noFill/>
          </a:ln>
          <a:effectLst>
            <a:outerShdw blurRad="292100" dist="139700" dir="2700000" algn="tl" rotWithShape="0">
              <a:srgbClr val="333333">
                <a:alpha val="65000"/>
              </a:srgbClr>
            </a:outerShdw>
          </a:effectLst>
        </p:spPr>
      </p:pic>
      <p:pic>
        <p:nvPicPr>
          <p:cNvPr id="14" name="Рисунок 13">
            <a:extLst>
              <a:ext uri="{FF2B5EF4-FFF2-40B4-BE49-F238E27FC236}">
                <a16:creationId xmlns:a16="http://schemas.microsoft.com/office/drawing/2014/main" id="{37F97A13-6D0C-4930-89F3-342350BAA0D0}"/>
              </a:ext>
            </a:extLst>
          </p:cNvPr>
          <p:cNvPicPr>
            <a:picLocks noChangeAspect="1"/>
          </p:cNvPicPr>
          <p:nvPr/>
        </p:nvPicPr>
        <p:blipFill rotWithShape="1">
          <a:blip r:embed="rId3"/>
          <a:srcRect l="19374" t="10945" r="20626" b="18889"/>
          <a:stretch/>
        </p:blipFill>
        <p:spPr>
          <a:xfrm>
            <a:off x="3804440" y="4294524"/>
            <a:ext cx="3452801" cy="2271285"/>
          </a:xfrm>
          <a:prstGeom prst="rect">
            <a:avLst/>
          </a:prstGeom>
          <a:ln>
            <a:noFill/>
          </a:ln>
          <a:effectLst>
            <a:outerShdw blurRad="292100" dist="139700" dir="2700000" algn="tl" rotWithShape="0">
              <a:srgbClr val="333333">
                <a:alpha val="65000"/>
              </a:srgbClr>
            </a:outerShdw>
          </a:effectLst>
        </p:spPr>
      </p:pic>
      <p:pic>
        <p:nvPicPr>
          <p:cNvPr id="1026" name="Picture 2" descr="https://ipkro.riobr.ru/wp-content/uploads/sites/70/2023/02/esoo.jpg">
            <a:extLst>
              <a:ext uri="{FF2B5EF4-FFF2-40B4-BE49-F238E27FC236}">
                <a16:creationId xmlns:a16="http://schemas.microsoft.com/office/drawing/2014/main" id="{202825DB-EF89-4651-B20C-9A151B7B5E1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5381"/>
          <a:stretch/>
        </p:blipFill>
        <p:spPr bwMode="auto">
          <a:xfrm>
            <a:off x="261940" y="159667"/>
            <a:ext cx="990600" cy="1054157"/>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16">
            <a:extLst>
              <a:ext uri="{FF2B5EF4-FFF2-40B4-BE49-F238E27FC236}">
                <a16:creationId xmlns:a16="http://schemas.microsoft.com/office/drawing/2014/main" id="{05C849B1-0DF2-4FE5-A454-1D92933586BB}"/>
              </a:ext>
            </a:extLst>
          </p:cNvPr>
          <p:cNvPicPr>
            <a:picLocks noChangeAspect="1"/>
          </p:cNvPicPr>
          <p:nvPr/>
        </p:nvPicPr>
        <p:blipFill rotWithShape="1">
          <a:blip r:embed="rId5"/>
          <a:srcRect l="20000" t="11111" r="20625" b="4445"/>
          <a:stretch/>
        </p:blipFill>
        <p:spPr>
          <a:xfrm>
            <a:off x="261940" y="1330345"/>
            <a:ext cx="3397962" cy="2718370"/>
          </a:xfrm>
          <a:prstGeom prst="rect">
            <a:avLst/>
          </a:prstGeom>
          <a:ln>
            <a:noFill/>
          </a:ln>
          <a:effectLst>
            <a:outerShdw blurRad="292100" dist="139700" dir="2700000" algn="tl" rotWithShape="0">
              <a:srgbClr val="333333">
                <a:alpha val="65000"/>
              </a:srgbClr>
            </a:outerShdw>
          </a:effectLst>
        </p:spPr>
      </p:pic>
      <p:pic>
        <p:nvPicPr>
          <p:cNvPr id="13" name="Рисунок 12">
            <a:extLst>
              <a:ext uri="{FF2B5EF4-FFF2-40B4-BE49-F238E27FC236}">
                <a16:creationId xmlns:a16="http://schemas.microsoft.com/office/drawing/2014/main" id="{6235CAC7-0455-4E47-BA53-A2F4822350F0}"/>
              </a:ext>
            </a:extLst>
          </p:cNvPr>
          <p:cNvPicPr>
            <a:picLocks noChangeAspect="1"/>
          </p:cNvPicPr>
          <p:nvPr/>
        </p:nvPicPr>
        <p:blipFill rotWithShape="1">
          <a:blip r:embed="rId6"/>
          <a:srcRect l="18125" t="10945" r="20624" b="11111"/>
          <a:stretch/>
        </p:blipFill>
        <p:spPr>
          <a:xfrm>
            <a:off x="224177" y="4294788"/>
            <a:ext cx="3347375" cy="2396097"/>
          </a:xfrm>
          <a:prstGeom prst="rect">
            <a:avLst/>
          </a:prstGeom>
          <a:ln>
            <a:noFill/>
          </a:ln>
          <a:effectLst>
            <a:outerShdw blurRad="292100" dist="139700" dir="2700000" algn="tl" rotWithShape="0">
              <a:srgbClr val="333333">
                <a:alpha val="65000"/>
              </a:srgbClr>
            </a:outerShdw>
          </a:effectLst>
        </p:spPr>
      </p:pic>
      <p:pic>
        <p:nvPicPr>
          <p:cNvPr id="20" name="object 3">
            <a:extLst>
              <a:ext uri="{FF2B5EF4-FFF2-40B4-BE49-F238E27FC236}">
                <a16:creationId xmlns:a16="http://schemas.microsoft.com/office/drawing/2014/main" id="{3E96AE1F-D9DB-411B-B45E-F8CFF91DE169}"/>
              </a:ext>
            </a:extLst>
          </p:cNvPr>
          <p:cNvPicPr/>
          <p:nvPr/>
        </p:nvPicPr>
        <p:blipFill>
          <a:blip r:embed="rId7" cstate="print"/>
          <a:stretch>
            <a:fillRect/>
          </a:stretch>
        </p:blipFill>
        <p:spPr>
          <a:xfrm>
            <a:off x="7490129" y="1232031"/>
            <a:ext cx="4598518" cy="4787769"/>
          </a:xfrm>
          <a:prstGeom prst="rect">
            <a:avLst/>
          </a:prstGeom>
        </p:spPr>
      </p:pic>
      <p:sp>
        <p:nvSpPr>
          <p:cNvPr id="21" name="object 2">
            <a:extLst>
              <a:ext uri="{FF2B5EF4-FFF2-40B4-BE49-F238E27FC236}">
                <a16:creationId xmlns:a16="http://schemas.microsoft.com/office/drawing/2014/main" id="{48CDD6C6-AC15-4861-9CB8-58807F3C15BA}"/>
              </a:ext>
            </a:extLst>
          </p:cNvPr>
          <p:cNvSpPr txBox="1">
            <a:spLocks noGrp="1"/>
          </p:cNvSpPr>
          <p:nvPr>
            <p:ph type="title"/>
          </p:nvPr>
        </p:nvSpPr>
        <p:spPr>
          <a:xfrm>
            <a:off x="1600200" y="415870"/>
            <a:ext cx="10210800" cy="505267"/>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C00000"/>
                </a:solidFill>
              </a:rPr>
              <a:t>ЕДИНОЕ </a:t>
            </a:r>
            <a:r>
              <a:rPr lang="ru-RU" sz="3200" spc="-35" dirty="0">
                <a:solidFill>
                  <a:srgbClr val="C00000"/>
                </a:solidFill>
              </a:rPr>
              <a:t>СОДЕРЖАНИЕ ОБЩЕГО ОБРАЗОВАНИЯ</a:t>
            </a:r>
            <a:endParaRPr sz="3200"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9F1EF46-009A-4CCF-B03D-A03701E65A46}"/>
              </a:ext>
            </a:extLst>
          </p:cNvPr>
          <p:cNvSpPr/>
          <p:nvPr/>
        </p:nvSpPr>
        <p:spPr>
          <a:xfrm>
            <a:off x="6927" y="114151"/>
            <a:ext cx="11811000" cy="929485"/>
          </a:xfrm>
          <a:prstGeom prst="rect">
            <a:avLst/>
          </a:prstGeom>
        </p:spPr>
        <p:txBody>
          <a:bodyPr wrap="square">
            <a:spAutoFit/>
          </a:bodyPr>
          <a:lstStyle/>
          <a:p>
            <a:pPr algn="ctr">
              <a:lnSpc>
                <a:spcPct val="85000"/>
              </a:lnSpc>
            </a:pPr>
            <a:r>
              <a:rPr lang="ru-RU" sz="3200" b="1" spc="-5" dirty="0">
                <a:solidFill>
                  <a:srgbClr val="C00000"/>
                </a:solidFill>
                <a:latin typeface="Times New Roman"/>
                <a:ea typeface="+mj-ea"/>
                <a:cs typeface="Times New Roman"/>
              </a:rPr>
              <a:t>ФЕДЕРАЛЬНЫЙ ПЕРЕЧЕНЬ УЧЕБНИКОВ (2022 года)</a:t>
            </a:r>
          </a:p>
          <a:p>
            <a:pPr algn="ctr">
              <a:lnSpc>
                <a:spcPct val="85000"/>
              </a:lnSpc>
            </a:pPr>
            <a:r>
              <a:rPr lang="ru-RU" sz="3200" b="1" spc="-5" dirty="0">
                <a:solidFill>
                  <a:srgbClr val="C00000"/>
                </a:solidFill>
                <a:latin typeface="Times New Roman"/>
                <a:ea typeface="+mj-ea"/>
                <a:cs typeface="Times New Roman"/>
              </a:rPr>
              <a:t> </a:t>
            </a:r>
            <a:r>
              <a:rPr lang="ru-RU" spc="-5" dirty="0">
                <a:solidFill>
                  <a:srgbClr val="585858"/>
                </a:solidFill>
                <a:latin typeface="Times New Roman" panose="02020603050405020304" pitchFamily="18" charset="0"/>
                <a:cs typeface="Times New Roman" panose="02020603050405020304" pitchFamily="18" charset="0"/>
                <a:hlinkClick r:id="rId2"/>
              </a:rPr>
              <a:t>https://shkola7kogalym-r86.gosweb.gosuslugi.ru/netcat_files/30/69/FEDERAL_NYY_PEREChEN_UChEBNIKOV.pdf</a:t>
            </a:r>
            <a:r>
              <a:rPr lang="ru-RU" spc="-5" dirty="0">
                <a:solidFill>
                  <a:srgbClr val="585858"/>
                </a:solidFill>
                <a:latin typeface="Times New Roman" panose="02020603050405020304" pitchFamily="18" charset="0"/>
                <a:cs typeface="Times New Roman" panose="02020603050405020304" pitchFamily="18" charset="0"/>
              </a:rPr>
              <a:t> </a:t>
            </a:r>
            <a:endParaRPr lang="ru-RU" dirty="0"/>
          </a:p>
        </p:txBody>
      </p:sp>
      <p:pic>
        <p:nvPicPr>
          <p:cNvPr id="3" name="Рисунок 2">
            <a:extLst>
              <a:ext uri="{FF2B5EF4-FFF2-40B4-BE49-F238E27FC236}">
                <a16:creationId xmlns:a16="http://schemas.microsoft.com/office/drawing/2014/main" id="{405C5BD7-9F4B-4E35-95D0-704AFC9D37E0}"/>
              </a:ext>
            </a:extLst>
          </p:cNvPr>
          <p:cNvPicPr>
            <a:picLocks noChangeAspect="1"/>
          </p:cNvPicPr>
          <p:nvPr/>
        </p:nvPicPr>
        <p:blipFill rotWithShape="1">
          <a:blip r:embed="rId3"/>
          <a:srcRect l="38125" t="46667" r="31875" b="21111"/>
          <a:stretch/>
        </p:blipFill>
        <p:spPr>
          <a:xfrm>
            <a:off x="5649011" y="2392906"/>
            <a:ext cx="6432331" cy="3886200"/>
          </a:xfrm>
          <a:prstGeom prst="rect">
            <a:avLst/>
          </a:prstGeom>
        </p:spPr>
      </p:pic>
      <p:pic>
        <p:nvPicPr>
          <p:cNvPr id="5" name="Рисунок 4">
            <a:extLst>
              <a:ext uri="{FF2B5EF4-FFF2-40B4-BE49-F238E27FC236}">
                <a16:creationId xmlns:a16="http://schemas.microsoft.com/office/drawing/2014/main" id="{8CD43893-0E3D-747B-6C57-4110B3E9AE2E}"/>
              </a:ext>
            </a:extLst>
          </p:cNvPr>
          <p:cNvPicPr>
            <a:picLocks noChangeAspect="1"/>
          </p:cNvPicPr>
          <p:nvPr/>
        </p:nvPicPr>
        <p:blipFill rotWithShape="1">
          <a:blip r:embed="rId4"/>
          <a:srcRect l="22500" t="22209" r="35625" b="62076"/>
          <a:stretch/>
        </p:blipFill>
        <p:spPr>
          <a:xfrm>
            <a:off x="34636" y="1253153"/>
            <a:ext cx="5527964" cy="1166378"/>
          </a:xfrm>
          <a:prstGeom prst="rect">
            <a:avLst/>
          </a:prstGeom>
        </p:spPr>
      </p:pic>
      <p:pic>
        <p:nvPicPr>
          <p:cNvPr id="7" name="Рисунок 6">
            <a:extLst>
              <a:ext uri="{FF2B5EF4-FFF2-40B4-BE49-F238E27FC236}">
                <a16:creationId xmlns:a16="http://schemas.microsoft.com/office/drawing/2014/main" id="{A23BAD99-7C16-FB6B-9661-4E35CB1C6D8C}"/>
              </a:ext>
            </a:extLst>
          </p:cNvPr>
          <p:cNvPicPr>
            <a:picLocks noChangeAspect="1"/>
          </p:cNvPicPr>
          <p:nvPr/>
        </p:nvPicPr>
        <p:blipFill rotWithShape="1">
          <a:blip r:embed="rId5"/>
          <a:srcRect l="21875" t="21098" r="35625" b="18488"/>
          <a:stretch/>
        </p:blipFill>
        <p:spPr>
          <a:xfrm>
            <a:off x="34636" y="2514600"/>
            <a:ext cx="5514109" cy="4141211"/>
          </a:xfrm>
          <a:prstGeom prst="rect">
            <a:avLst/>
          </a:prstGeom>
        </p:spPr>
      </p:pic>
      <p:pic>
        <p:nvPicPr>
          <p:cNvPr id="8" name="Рисунок 7">
            <a:extLst>
              <a:ext uri="{FF2B5EF4-FFF2-40B4-BE49-F238E27FC236}">
                <a16:creationId xmlns:a16="http://schemas.microsoft.com/office/drawing/2014/main" id="{19158A10-F5D4-8432-7696-820765906E10}"/>
              </a:ext>
            </a:extLst>
          </p:cNvPr>
          <p:cNvPicPr>
            <a:picLocks noChangeAspect="1"/>
          </p:cNvPicPr>
          <p:nvPr/>
        </p:nvPicPr>
        <p:blipFill rotWithShape="1">
          <a:blip r:embed="rId5"/>
          <a:srcRect l="21875" t="82238" r="35625" b="6646"/>
          <a:stretch/>
        </p:blipFill>
        <p:spPr>
          <a:xfrm>
            <a:off x="5912427" y="1253152"/>
            <a:ext cx="5905500" cy="816087"/>
          </a:xfrm>
          <a:prstGeom prst="rect">
            <a:avLst/>
          </a:prstGeom>
        </p:spPr>
      </p:pic>
    </p:spTree>
    <p:extLst>
      <p:ext uri="{BB962C8B-B14F-4D97-AF65-F5344CB8AC3E}">
        <p14:creationId xmlns:p14="http://schemas.microsoft.com/office/powerpoint/2010/main" val="140223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1F0FDCF-D947-AD56-4E4D-F5D1A55F9FED}"/>
              </a:ext>
            </a:extLst>
          </p:cNvPr>
          <p:cNvPicPr>
            <a:picLocks noChangeAspect="1"/>
          </p:cNvPicPr>
          <p:nvPr/>
        </p:nvPicPr>
        <p:blipFill rotWithShape="1">
          <a:blip r:embed="rId2"/>
          <a:srcRect l="35000" t="22209" r="36250" b="6645"/>
          <a:stretch/>
        </p:blipFill>
        <p:spPr>
          <a:xfrm>
            <a:off x="217290" y="236026"/>
            <a:ext cx="2834279" cy="394334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4BBFB16-9D9C-C328-47E3-C5C8AD90E9BF}"/>
              </a:ext>
            </a:extLst>
          </p:cNvPr>
          <p:cNvSpPr txBox="1"/>
          <p:nvPr/>
        </p:nvSpPr>
        <p:spPr>
          <a:xfrm>
            <a:off x="3257551" y="30718"/>
            <a:ext cx="6096000" cy="369332"/>
          </a:xfrm>
          <a:prstGeom prst="rect">
            <a:avLst/>
          </a:prstGeom>
          <a:noFill/>
        </p:spPr>
        <p:txBody>
          <a:bodyPr wrap="square">
            <a:spAutoFit/>
          </a:bodyPr>
          <a:lstStyle/>
          <a:p>
            <a:r>
              <a:rPr lang="ru-RU" b="1" dirty="0">
                <a:solidFill>
                  <a:srgbClr val="C00000"/>
                </a:solidFill>
              </a:rPr>
              <a:t>6 КЛАСС</a:t>
            </a:r>
          </a:p>
        </p:txBody>
      </p:sp>
      <p:sp>
        <p:nvSpPr>
          <p:cNvPr id="9" name="TextBox 8">
            <a:extLst>
              <a:ext uri="{FF2B5EF4-FFF2-40B4-BE49-F238E27FC236}">
                <a16:creationId xmlns:a16="http://schemas.microsoft.com/office/drawing/2014/main" id="{181BEBF0-B9A5-9893-251C-3640687ECA71}"/>
              </a:ext>
            </a:extLst>
          </p:cNvPr>
          <p:cNvSpPr txBox="1"/>
          <p:nvPr/>
        </p:nvSpPr>
        <p:spPr>
          <a:xfrm>
            <a:off x="3219449" y="361227"/>
            <a:ext cx="8755261" cy="877163"/>
          </a:xfrm>
          <a:prstGeom prst="rect">
            <a:avLst/>
          </a:prstGeom>
          <a:noFill/>
        </p:spPr>
        <p:txBody>
          <a:bodyPr wrap="square">
            <a:spAutoFit/>
          </a:bodyPr>
          <a:lstStyle/>
          <a:p>
            <a:r>
              <a:rPr lang="ru-RU" sz="1700" b="1" dirty="0">
                <a:latin typeface="Times New Roman" panose="02020603050405020304" pitchFamily="18" charset="0"/>
                <a:cs typeface="Times New Roman" panose="02020603050405020304" pitchFamily="18" charset="0"/>
              </a:rPr>
              <a:t>Общество, в котором мы живём </a:t>
            </a:r>
          </a:p>
          <a:p>
            <a:r>
              <a:rPr lang="ru-RU" sz="1700" dirty="0">
                <a:latin typeface="Times New Roman" panose="02020603050405020304" pitchFamily="18" charset="0"/>
                <a:cs typeface="Times New Roman" panose="02020603050405020304" pitchFamily="18" charset="0"/>
              </a:rPr>
              <a:t>Что такое экономика. Взаимосвязь жизни общества и его экономического развития. Виды экономической деятельности. Ресурсы и возможности экономики нашей страны. </a:t>
            </a:r>
          </a:p>
        </p:txBody>
      </p:sp>
      <p:sp>
        <p:nvSpPr>
          <p:cNvPr id="11" name="TextBox 10">
            <a:extLst>
              <a:ext uri="{FF2B5EF4-FFF2-40B4-BE49-F238E27FC236}">
                <a16:creationId xmlns:a16="http://schemas.microsoft.com/office/drawing/2014/main" id="{62BBCBF7-9587-A930-02F7-7FD37D5F9585}"/>
              </a:ext>
            </a:extLst>
          </p:cNvPr>
          <p:cNvSpPr txBox="1"/>
          <p:nvPr/>
        </p:nvSpPr>
        <p:spPr>
          <a:xfrm>
            <a:off x="3276600" y="1146994"/>
            <a:ext cx="6096000" cy="369332"/>
          </a:xfrm>
          <a:prstGeom prst="rect">
            <a:avLst/>
          </a:prstGeom>
          <a:noFill/>
        </p:spPr>
        <p:txBody>
          <a:bodyPr wrap="square">
            <a:spAutoFit/>
          </a:bodyPr>
          <a:lstStyle/>
          <a:p>
            <a:r>
              <a:rPr lang="ru-RU" b="1" dirty="0">
                <a:solidFill>
                  <a:srgbClr val="C00000"/>
                </a:solidFill>
              </a:rPr>
              <a:t>8</a:t>
            </a:r>
            <a:r>
              <a:rPr lang="ru-RU" b="1" dirty="0"/>
              <a:t> </a:t>
            </a:r>
            <a:r>
              <a:rPr lang="ru-RU" b="1" dirty="0">
                <a:solidFill>
                  <a:srgbClr val="C00000"/>
                </a:solidFill>
              </a:rPr>
              <a:t>КЛАСС</a:t>
            </a:r>
          </a:p>
        </p:txBody>
      </p:sp>
      <p:sp>
        <p:nvSpPr>
          <p:cNvPr id="13" name="TextBox 12">
            <a:extLst>
              <a:ext uri="{FF2B5EF4-FFF2-40B4-BE49-F238E27FC236}">
                <a16:creationId xmlns:a16="http://schemas.microsoft.com/office/drawing/2014/main" id="{3DF0D0C4-22D1-8749-EB4C-79F85C38E8B1}"/>
              </a:ext>
            </a:extLst>
          </p:cNvPr>
          <p:cNvSpPr txBox="1"/>
          <p:nvPr/>
        </p:nvSpPr>
        <p:spPr>
          <a:xfrm>
            <a:off x="3219449" y="1395786"/>
            <a:ext cx="8755261" cy="2917722"/>
          </a:xfrm>
          <a:prstGeom prst="rect">
            <a:avLst/>
          </a:prstGeom>
          <a:noFill/>
        </p:spPr>
        <p:txBody>
          <a:bodyPr wrap="square">
            <a:spAutoFit/>
          </a:bodyPr>
          <a:lstStyle/>
          <a:p>
            <a:pPr>
              <a:lnSpc>
                <a:spcPct val="90000"/>
              </a:lnSpc>
            </a:pPr>
            <a:r>
              <a:rPr lang="ru-RU" sz="1700" b="1" dirty="0">
                <a:latin typeface="Times New Roman" panose="02020603050405020304" pitchFamily="18" charset="0"/>
                <a:cs typeface="Times New Roman" panose="02020603050405020304" pitchFamily="18" charset="0"/>
              </a:rPr>
              <a:t>Человек в экономических отношениях </a:t>
            </a:r>
          </a:p>
          <a:p>
            <a:pPr>
              <a:lnSpc>
                <a:spcPct val="90000"/>
              </a:lnSpc>
            </a:pPr>
            <a:r>
              <a:rPr lang="ru-RU" sz="1700" dirty="0">
                <a:latin typeface="Times New Roman" panose="02020603050405020304" pitchFamily="18" charset="0"/>
                <a:cs typeface="Times New Roman" panose="02020603050405020304" pitchFamily="18" charset="0"/>
              </a:rPr>
              <a:t>Экономическая жизнь общества. Потребности и ресурсы, ограниченность ресурсов. Экономический выбор. </a:t>
            </a:r>
          </a:p>
          <a:p>
            <a:pPr>
              <a:lnSpc>
                <a:spcPct val="90000"/>
              </a:lnSpc>
            </a:pPr>
            <a:r>
              <a:rPr lang="ru-RU" sz="1700" dirty="0">
                <a:latin typeface="Times New Roman" panose="02020603050405020304" pitchFamily="18" charset="0"/>
                <a:cs typeface="Times New Roman" panose="02020603050405020304" pitchFamily="18" charset="0"/>
              </a:rPr>
              <a:t>Экономическая система и её функции. Собственность. Производство ‒ источник экономических благ. Факторы производства. Трудовая деятельность. Производительность труда. Разделение труда.</a:t>
            </a:r>
          </a:p>
          <a:p>
            <a:pPr>
              <a:lnSpc>
                <a:spcPct val="90000"/>
              </a:lnSpc>
            </a:pPr>
            <a:r>
              <a:rPr lang="ru-RU" sz="1700" dirty="0">
                <a:latin typeface="Times New Roman" panose="02020603050405020304" pitchFamily="18" charset="0"/>
                <a:cs typeface="Times New Roman" panose="02020603050405020304" pitchFamily="18" charset="0"/>
              </a:rPr>
              <a:t>Предпринимательство. Виды и формы предпринимательской деятельности. </a:t>
            </a:r>
          </a:p>
          <a:p>
            <a:pPr>
              <a:lnSpc>
                <a:spcPct val="90000"/>
              </a:lnSpc>
            </a:pPr>
            <a:r>
              <a:rPr lang="ru-RU" sz="1700" dirty="0">
                <a:latin typeface="Times New Roman" panose="02020603050405020304" pitchFamily="18" charset="0"/>
                <a:cs typeface="Times New Roman" panose="02020603050405020304" pitchFamily="18" charset="0"/>
              </a:rPr>
              <a:t>Обмен. Деньги и их функции. Торговля и её формы. Рыночная экономика. Конкуренция. Спрос и предложение. </a:t>
            </a:r>
          </a:p>
          <a:p>
            <a:pPr>
              <a:lnSpc>
                <a:spcPct val="90000"/>
              </a:lnSpc>
            </a:pPr>
            <a:r>
              <a:rPr lang="ru-RU" sz="1700" dirty="0">
                <a:latin typeface="Times New Roman" panose="02020603050405020304" pitchFamily="18" charset="0"/>
                <a:cs typeface="Times New Roman" panose="02020603050405020304" pitchFamily="18" charset="0"/>
              </a:rPr>
              <a:t>Рыночное равновесие. Невидимая рука рынка. Многообразие рынков. </a:t>
            </a:r>
          </a:p>
          <a:p>
            <a:pPr>
              <a:lnSpc>
                <a:spcPct val="90000"/>
              </a:lnSpc>
            </a:pPr>
            <a:r>
              <a:rPr lang="ru-RU" sz="1700" dirty="0">
                <a:latin typeface="Times New Roman" panose="02020603050405020304" pitchFamily="18" charset="0"/>
                <a:cs typeface="Times New Roman" panose="02020603050405020304" pitchFamily="18" charset="0"/>
              </a:rPr>
              <a:t>Предприятие в экономике. Издержки, выручка и прибыль. Как повысить эффективность производства. </a:t>
            </a:r>
          </a:p>
        </p:txBody>
      </p:sp>
      <p:sp>
        <p:nvSpPr>
          <p:cNvPr id="15" name="TextBox 14">
            <a:extLst>
              <a:ext uri="{FF2B5EF4-FFF2-40B4-BE49-F238E27FC236}">
                <a16:creationId xmlns:a16="http://schemas.microsoft.com/office/drawing/2014/main" id="{64CF8109-783A-E75E-72F5-DBE29F29C263}"/>
              </a:ext>
            </a:extLst>
          </p:cNvPr>
          <p:cNvSpPr txBox="1"/>
          <p:nvPr/>
        </p:nvSpPr>
        <p:spPr>
          <a:xfrm>
            <a:off x="0" y="4179369"/>
            <a:ext cx="12211051" cy="2682273"/>
          </a:xfrm>
          <a:prstGeom prst="rect">
            <a:avLst/>
          </a:prstGeom>
          <a:noFill/>
        </p:spPr>
        <p:txBody>
          <a:bodyPr wrap="square">
            <a:spAutoFit/>
          </a:bodyPr>
          <a:lstStyle/>
          <a:p>
            <a:pPr>
              <a:lnSpc>
                <a:spcPct val="90000"/>
              </a:lnSpc>
            </a:pPr>
            <a:r>
              <a:rPr lang="ru-RU" sz="1700" dirty="0">
                <a:latin typeface="Times New Roman" panose="02020603050405020304" pitchFamily="18" charset="0"/>
                <a:cs typeface="Times New Roman" panose="02020603050405020304" pitchFamily="18" charset="0"/>
              </a:rPr>
              <a:t>Заработная плата и стимулирование труда. Занятость и безработица. </a:t>
            </a:r>
          </a:p>
          <a:p>
            <a:pPr>
              <a:lnSpc>
                <a:spcPct val="90000"/>
              </a:lnSpc>
            </a:pPr>
            <a:r>
              <a:rPr lang="ru-RU" sz="1700" dirty="0">
                <a:latin typeface="Times New Roman" panose="02020603050405020304" pitchFamily="18" charset="0"/>
                <a:cs typeface="Times New Roman" panose="02020603050405020304" pitchFamily="18" charset="0"/>
              </a:rPr>
              <a:t>Финансовый рынок и посредники (банки, страховые компании, кредитные союзы, участники фондового рынка). Услуги финансовых посредников. </a:t>
            </a:r>
          </a:p>
          <a:p>
            <a:pPr>
              <a:lnSpc>
                <a:spcPct val="90000"/>
              </a:lnSpc>
            </a:pPr>
            <a:r>
              <a:rPr lang="ru-RU" sz="1700" dirty="0">
                <a:latin typeface="Times New Roman" panose="02020603050405020304" pitchFamily="18" charset="0"/>
                <a:cs typeface="Times New Roman" panose="02020603050405020304" pitchFamily="18" charset="0"/>
              </a:rPr>
              <a:t>Основные типы финансовых инструментов: акции и облигации. </a:t>
            </a:r>
          </a:p>
          <a:p>
            <a:pPr>
              <a:lnSpc>
                <a:spcPct val="90000"/>
              </a:lnSpc>
            </a:pPr>
            <a:r>
              <a:rPr lang="ru-RU" sz="1700" dirty="0">
                <a:latin typeface="Times New Roman" panose="02020603050405020304" pitchFamily="18" charset="0"/>
                <a:cs typeface="Times New Roman" panose="02020603050405020304" pitchFamily="18" charset="0"/>
              </a:rPr>
              <a:t>Банковские услуги, предоставляемые гражданам (депозит, кредит, платёжная карта, денежные переводы, обмен валюты). Дистанционное банковское обслуживание. Страховые услуги. Защита прав потребителя финансовых услуг. </a:t>
            </a:r>
          </a:p>
          <a:p>
            <a:pPr>
              <a:lnSpc>
                <a:spcPct val="90000"/>
              </a:lnSpc>
            </a:pPr>
            <a:r>
              <a:rPr lang="ru-RU" sz="1700" dirty="0">
                <a:latin typeface="Times New Roman" panose="02020603050405020304" pitchFamily="18" charset="0"/>
                <a:cs typeface="Times New Roman" panose="02020603050405020304" pitchFamily="18" charset="0"/>
              </a:rPr>
              <a:t>Экономические функции домохозяйств. Потребление домашних хозяйств. Потребительские товары и товары длительного пользования. Источники доходов и расходов семьи. Семейный бюджет. Личный финансовый план. Способы и формы сбережений. </a:t>
            </a:r>
          </a:p>
          <a:p>
            <a:pPr>
              <a:lnSpc>
                <a:spcPct val="90000"/>
              </a:lnSpc>
            </a:pPr>
            <a:r>
              <a:rPr lang="ru-RU" sz="1700" dirty="0">
                <a:latin typeface="Times New Roman" panose="02020603050405020304" pitchFamily="18" charset="0"/>
                <a:cs typeface="Times New Roman" panose="02020603050405020304" pitchFamily="18" charset="0"/>
              </a:rPr>
              <a:t>Экономические цели и функции государства. Налоги. Доходы и расходы государства. Государственный бюджет. Государственная бюджетная и денежно-кредитная политика Российской Федерации. Государственная политика по развитию конкуренции</a:t>
            </a:r>
            <a:endParaRPr lang="ru-RU" sz="1700" dirty="0"/>
          </a:p>
        </p:txBody>
      </p:sp>
    </p:spTree>
    <p:extLst>
      <p:ext uri="{BB962C8B-B14F-4D97-AF65-F5344CB8AC3E}">
        <p14:creationId xmlns:p14="http://schemas.microsoft.com/office/powerpoint/2010/main" val="3933524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1843A7B4-F78D-9769-0AC7-E02E08FB40DD}"/>
              </a:ext>
            </a:extLst>
          </p:cNvPr>
          <p:cNvGraphicFramePr>
            <a:graphicFrameLocks noGrp="1"/>
          </p:cNvGraphicFramePr>
          <p:nvPr>
            <p:extLst>
              <p:ext uri="{D42A27DB-BD31-4B8C-83A1-F6EECF244321}">
                <p14:modId xmlns:p14="http://schemas.microsoft.com/office/powerpoint/2010/main" val="1388578770"/>
              </p:ext>
            </p:extLst>
          </p:nvPr>
        </p:nvGraphicFramePr>
        <p:xfrm>
          <a:off x="20053" y="609600"/>
          <a:ext cx="12192000" cy="5212080"/>
        </p:xfrm>
        <a:graphic>
          <a:graphicData uri="http://schemas.openxmlformats.org/drawingml/2006/table">
            <a:tbl>
              <a:tblPr firstRow="1" bandRow="1">
                <a:tableStyleId>{5C22544A-7EE6-4342-B048-85BDC9FD1C3A}</a:tableStyleId>
              </a:tblPr>
              <a:tblGrid>
                <a:gridCol w="596884">
                  <a:extLst>
                    <a:ext uri="{9D8B030D-6E8A-4147-A177-3AD203B41FA5}">
                      <a16:colId xmlns:a16="http://schemas.microsoft.com/office/drawing/2014/main" val="2572689789"/>
                    </a:ext>
                  </a:extLst>
                </a:gridCol>
                <a:gridCol w="2146316">
                  <a:extLst>
                    <a:ext uri="{9D8B030D-6E8A-4147-A177-3AD203B41FA5}">
                      <a16:colId xmlns:a16="http://schemas.microsoft.com/office/drawing/2014/main" val="4177606428"/>
                    </a:ext>
                  </a:extLst>
                </a:gridCol>
                <a:gridCol w="762000">
                  <a:extLst>
                    <a:ext uri="{9D8B030D-6E8A-4147-A177-3AD203B41FA5}">
                      <a16:colId xmlns:a16="http://schemas.microsoft.com/office/drawing/2014/main" val="2594978837"/>
                    </a:ext>
                  </a:extLst>
                </a:gridCol>
                <a:gridCol w="2514600">
                  <a:extLst>
                    <a:ext uri="{9D8B030D-6E8A-4147-A177-3AD203B41FA5}">
                      <a16:colId xmlns:a16="http://schemas.microsoft.com/office/drawing/2014/main" val="2301603096"/>
                    </a:ext>
                  </a:extLst>
                </a:gridCol>
                <a:gridCol w="6172200">
                  <a:extLst>
                    <a:ext uri="{9D8B030D-6E8A-4147-A177-3AD203B41FA5}">
                      <a16:colId xmlns:a16="http://schemas.microsoft.com/office/drawing/2014/main" val="4245962754"/>
                    </a:ext>
                  </a:extLst>
                </a:gridCol>
              </a:tblGrid>
              <a:tr h="424934">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 п/п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Наименование разделов и тем учебного предмета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Кол-во часов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Программное содержание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Основные виды деятельности обучающихся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635071"/>
                  </a:ext>
                </a:extLst>
              </a:tr>
              <a:tr h="245290">
                <a:tc gridSpan="5">
                  <a:txBody>
                    <a:bodyPr/>
                    <a:lstStyle/>
                    <a:p>
                      <a:pPr>
                        <a:lnSpc>
                          <a:spcPct val="90000"/>
                        </a:lnSpc>
                      </a:pPr>
                      <a:r>
                        <a:rPr lang="ru-RU" sz="1500" b="1" dirty="0">
                          <a:latin typeface="Times New Roman" panose="02020603050405020304" pitchFamily="18" charset="0"/>
                          <a:cs typeface="Times New Roman" panose="02020603050405020304" pitchFamily="18" charset="0"/>
                        </a:rPr>
                        <a:t>Раздел 2. Общество, в котором мы живём</a:t>
                      </a:r>
                      <a:endParaRPr lang="ru-RU" sz="15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ru-RU" dirty="0"/>
                        <a:t>Раздел 2. Общество, в котором мы живём</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68214138"/>
                  </a:ext>
                </a:extLst>
              </a:tr>
              <a:tr h="245290">
                <a:tc>
                  <a:txBody>
                    <a:bodyPr/>
                    <a:lstStyle/>
                    <a:p>
                      <a:pPr>
                        <a:lnSpc>
                          <a:spcPct val="90000"/>
                        </a:lnSpc>
                      </a:pPr>
                      <a:r>
                        <a:rPr lang="ru-RU" sz="1500" dirty="0">
                          <a:solidFill>
                            <a:schemeClr val="tx1"/>
                          </a:solidFill>
                          <a:latin typeface="Times New Roman" panose="02020603050405020304" pitchFamily="18" charset="0"/>
                          <a:cs typeface="Times New Roman" panose="02020603050405020304" pitchFamily="18"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Роль экономики в жизни общества. Основные участники экономик</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Что такое экономика. Взаимосвязь жизни общества и его экономического развития. Виды экономической деятельности. Ресурсы и возможности экономики нашей страны</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Осваивать и применять знания о процессах и явлениях в экономической жизни общества: читать и интерпретировать информацию, представленную в разных источниках. Сравнивать различные формы хозяйствования: преобразовывать текстовую информацию в таблицу. Приводить примеры видов экономической деятельности: отбирать соответствующие ситуации на основе иллюстраций и описаний. Устанавливать взаимосвязи деятельности основных участников экономики: описывать их взаимодействие на основе предоставленных учителем источников. Анализировать, обобщать, систематизировать, оценивать социальную информацию, включая экономико-статистическую, из адаптированных источников (в том числе учебных материалов) и публикаций в СМИ: выполнять задание к предложенному учителем фрагменту. Использовать основы финансовой грамотности в практической деятельности, в повседневной жизни для защиты прав потребителя финансовых услуг: выполнять проблемные задания, индивидуальные и групповые проекты. Основы функциональной грамотности: финансовая грамотность. Формировать мотивацию к целенаправленной социально значимой деятельности. Выявлять и характеризовать существенные признаки экономической деятельности, устанавливая основания для сравнения</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329272"/>
                  </a:ext>
                </a:extLst>
              </a:tr>
            </a:tbl>
          </a:graphicData>
        </a:graphic>
      </p:graphicFrame>
      <p:sp>
        <p:nvSpPr>
          <p:cNvPr id="6" name="TextBox 5">
            <a:extLst>
              <a:ext uri="{FF2B5EF4-FFF2-40B4-BE49-F238E27FC236}">
                <a16:creationId xmlns:a16="http://schemas.microsoft.com/office/drawing/2014/main" id="{2C81EAE3-A33D-79CD-8C17-2CABEE8A8E76}"/>
              </a:ext>
            </a:extLst>
          </p:cNvPr>
          <p:cNvSpPr txBox="1"/>
          <p:nvPr/>
        </p:nvSpPr>
        <p:spPr>
          <a:xfrm>
            <a:off x="240631" y="40287"/>
            <a:ext cx="6093994"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ТЕМАТИЧЕСКОЕ ПЛАНИРОВАНИЕ - </a:t>
            </a:r>
            <a:r>
              <a:rPr lang="ru-RU" b="1" dirty="0">
                <a:solidFill>
                  <a:srgbClr val="C00000"/>
                </a:solidFill>
                <a:latin typeface="Times New Roman" panose="02020603050405020304" pitchFamily="18" charset="0"/>
                <a:cs typeface="Times New Roman" panose="02020603050405020304" pitchFamily="18" charset="0"/>
              </a:rPr>
              <a:t>6 класс</a:t>
            </a:r>
          </a:p>
        </p:txBody>
      </p:sp>
    </p:spTree>
    <p:extLst>
      <p:ext uri="{BB962C8B-B14F-4D97-AF65-F5344CB8AC3E}">
        <p14:creationId xmlns:p14="http://schemas.microsoft.com/office/powerpoint/2010/main" val="598224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1843A7B4-F78D-9769-0AC7-E02E08FB40DD}"/>
              </a:ext>
            </a:extLst>
          </p:cNvPr>
          <p:cNvGraphicFramePr>
            <a:graphicFrameLocks noGrp="1"/>
          </p:cNvGraphicFramePr>
          <p:nvPr>
            <p:extLst>
              <p:ext uri="{D42A27DB-BD31-4B8C-83A1-F6EECF244321}">
                <p14:modId xmlns:p14="http://schemas.microsoft.com/office/powerpoint/2010/main" val="2631805763"/>
              </p:ext>
            </p:extLst>
          </p:nvPr>
        </p:nvGraphicFramePr>
        <p:xfrm>
          <a:off x="0" y="411480"/>
          <a:ext cx="12192001" cy="6446520"/>
        </p:xfrm>
        <a:graphic>
          <a:graphicData uri="http://schemas.openxmlformats.org/drawingml/2006/table">
            <a:tbl>
              <a:tblPr firstRow="1" bandRow="1">
                <a:tableStyleId>{5C22544A-7EE6-4342-B048-85BDC9FD1C3A}</a:tableStyleId>
              </a:tblPr>
              <a:tblGrid>
                <a:gridCol w="596885">
                  <a:extLst>
                    <a:ext uri="{9D8B030D-6E8A-4147-A177-3AD203B41FA5}">
                      <a16:colId xmlns:a16="http://schemas.microsoft.com/office/drawing/2014/main" val="2572689789"/>
                    </a:ext>
                  </a:extLst>
                </a:gridCol>
                <a:gridCol w="1838583">
                  <a:extLst>
                    <a:ext uri="{9D8B030D-6E8A-4147-A177-3AD203B41FA5}">
                      <a16:colId xmlns:a16="http://schemas.microsoft.com/office/drawing/2014/main" val="4177606428"/>
                    </a:ext>
                  </a:extLst>
                </a:gridCol>
                <a:gridCol w="685800">
                  <a:extLst>
                    <a:ext uri="{9D8B030D-6E8A-4147-A177-3AD203B41FA5}">
                      <a16:colId xmlns:a16="http://schemas.microsoft.com/office/drawing/2014/main" val="526227764"/>
                    </a:ext>
                  </a:extLst>
                </a:gridCol>
                <a:gridCol w="2133600">
                  <a:extLst>
                    <a:ext uri="{9D8B030D-6E8A-4147-A177-3AD203B41FA5}">
                      <a16:colId xmlns:a16="http://schemas.microsoft.com/office/drawing/2014/main" val="2084090315"/>
                    </a:ext>
                  </a:extLst>
                </a:gridCol>
                <a:gridCol w="6937133">
                  <a:extLst>
                    <a:ext uri="{9D8B030D-6E8A-4147-A177-3AD203B41FA5}">
                      <a16:colId xmlns:a16="http://schemas.microsoft.com/office/drawing/2014/main" val="2440314388"/>
                    </a:ext>
                  </a:extLst>
                </a:gridCol>
              </a:tblGrid>
              <a:tr h="424934">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 п/п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Наименование разделов и тем учебного предмета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Кол-во часов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Программное содержание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Основные виды деятельности обучающихся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635071"/>
                  </a:ext>
                </a:extLst>
              </a:tr>
              <a:tr h="245290">
                <a:tc gridSpan="5">
                  <a:txBody>
                    <a:bodyPr/>
                    <a:lstStyle/>
                    <a:p>
                      <a:pPr>
                        <a:lnSpc>
                          <a:spcPct val="90000"/>
                        </a:lnSpc>
                      </a:pPr>
                      <a:r>
                        <a:rPr lang="ru-RU" sz="1500" b="1" dirty="0">
                          <a:latin typeface="Times New Roman" panose="02020603050405020304" pitchFamily="18" charset="0"/>
                          <a:cs typeface="Times New Roman" panose="02020603050405020304" pitchFamily="18" charset="0"/>
                        </a:rPr>
                        <a:t>Раздел 1. Человек в экономических отношениях (20 часов)</a:t>
                      </a:r>
                      <a:endParaRPr lang="ru-RU" sz="15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ru-RU" dirty="0"/>
                        <a:t>Раздел 2. Общество, в котором мы живём</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68214138"/>
                  </a:ext>
                </a:extLst>
              </a:tr>
              <a:tr h="245290">
                <a:tc>
                  <a:txBody>
                    <a:bodyPr/>
                    <a:lstStyle/>
                    <a:p>
                      <a:pPr>
                        <a:lnSpc>
                          <a:spcPct val="90000"/>
                        </a:lnSpc>
                      </a:pPr>
                      <a:r>
                        <a:rPr lang="ru-RU" sz="150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Экономика – основа жизнедеятельности человека</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Экономическая жизнь общества. Потребности и ресурсы, ограниченность ресурсов. Экономический выбор. Экономическая система и её функции. Собственность. Производство ‒ источник экономических благ. Факторы производства. Трудовая деятельность. Производительность труда. Разделение труда. Предпринимательство. Виды и формы предпринимательской деятельности. Обмен. Деньги и их функции. Торговля и её формы </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Осваивать и применять знания об основных проявлениях экономической жизни общества: извлекать и интерпретировать информацию из разных источников. Характеризовать способы координации хозяйственной жизни в различных экономических системах: описывать различные способы хозяйствования и формулировать основания для сравнения. Определять и аргументировать с точки зрения социальных ценностей и с опорой на обществоведческие знания, факты общественной жизни, своё отношение к предпринимательству и развитию собственного бизнеса: формулировать суждения на основе информации, предложенной учителем; выражать своё отношение к решениям людей в конкретных ситуациях. Основы функциональной грамотности: финансовая грамотность. Решать познавательные и практические задачи: анализировать реальные социальные ситуации для осуществления экономических действий на основе рационального выбора в условиях ограниченных ресурсов; исследовать несложные практические ситуации, связанные с использованием различных способов повышения эффективности производства. Основы функциональной грамотности: финансовая грамотность. Овладевать смысловым чтением: преобразовывать текстовую экономическую информацию в модели (таблицу, схему). Приводить примеры организации эффективного производства на основе жизненных ситуаций: иллюстрировать действие факторов, влияющих на повышение производительности труда. Оценивать значение экономически рационального поведения основных участников обмена: анализировать сложившиеся практики и модели поведения. Основы функциональной грамотности: финансовая грамотность. Использовать полученные знания для объяснения социально-экономической роли предпринимательства: описывать и раскрывать на примерах функции предпринимательства. Вносить коррективы в моделируемую экономическую деятельность на основе изменившихся ситуаций</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329272"/>
                  </a:ext>
                </a:extLst>
              </a:tr>
            </a:tbl>
          </a:graphicData>
        </a:graphic>
      </p:graphicFrame>
      <p:sp>
        <p:nvSpPr>
          <p:cNvPr id="6" name="TextBox 5">
            <a:extLst>
              <a:ext uri="{FF2B5EF4-FFF2-40B4-BE49-F238E27FC236}">
                <a16:creationId xmlns:a16="http://schemas.microsoft.com/office/drawing/2014/main" id="{2C81EAE3-A33D-79CD-8C17-2CABEE8A8E76}"/>
              </a:ext>
            </a:extLst>
          </p:cNvPr>
          <p:cNvSpPr txBox="1"/>
          <p:nvPr/>
        </p:nvSpPr>
        <p:spPr>
          <a:xfrm>
            <a:off x="240631" y="40287"/>
            <a:ext cx="6093994"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ТЕМАТИЧЕСКОЕ ПЛАНИРОВАНИЕ - </a:t>
            </a:r>
            <a:r>
              <a:rPr lang="ru-RU" b="1" dirty="0">
                <a:solidFill>
                  <a:srgbClr val="C00000"/>
                </a:solidFill>
                <a:latin typeface="Times New Roman" panose="02020603050405020304" pitchFamily="18" charset="0"/>
                <a:cs typeface="Times New Roman" panose="02020603050405020304" pitchFamily="18" charset="0"/>
              </a:rPr>
              <a:t>8 класс</a:t>
            </a:r>
          </a:p>
        </p:txBody>
      </p:sp>
    </p:spTree>
    <p:extLst>
      <p:ext uri="{BB962C8B-B14F-4D97-AF65-F5344CB8AC3E}">
        <p14:creationId xmlns:p14="http://schemas.microsoft.com/office/powerpoint/2010/main" val="4201411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1843A7B4-F78D-9769-0AC7-E02E08FB40DD}"/>
              </a:ext>
            </a:extLst>
          </p:cNvPr>
          <p:cNvGraphicFramePr>
            <a:graphicFrameLocks noGrp="1"/>
          </p:cNvGraphicFramePr>
          <p:nvPr>
            <p:extLst>
              <p:ext uri="{D42A27DB-BD31-4B8C-83A1-F6EECF244321}">
                <p14:modId xmlns:p14="http://schemas.microsoft.com/office/powerpoint/2010/main" val="289798875"/>
              </p:ext>
            </p:extLst>
          </p:nvPr>
        </p:nvGraphicFramePr>
        <p:xfrm>
          <a:off x="16042" y="423512"/>
          <a:ext cx="12192001" cy="6446520"/>
        </p:xfrm>
        <a:graphic>
          <a:graphicData uri="http://schemas.openxmlformats.org/drawingml/2006/table">
            <a:tbl>
              <a:tblPr firstRow="1" bandRow="1">
                <a:tableStyleId>{5C22544A-7EE6-4342-B048-85BDC9FD1C3A}</a:tableStyleId>
              </a:tblPr>
              <a:tblGrid>
                <a:gridCol w="596885">
                  <a:extLst>
                    <a:ext uri="{9D8B030D-6E8A-4147-A177-3AD203B41FA5}">
                      <a16:colId xmlns:a16="http://schemas.microsoft.com/office/drawing/2014/main" val="2572689789"/>
                    </a:ext>
                  </a:extLst>
                </a:gridCol>
                <a:gridCol w="2146316">
                  <a:extLst>
                    <a:ext uri="{9D8B030D-6E8A-4147-A177-3AD203B41FA5}">
                      <a16:colId xmlns:a16="http://schemas.microsoft.com/office/drawing/2014/main" val="4177606428"/>
                    </a:ext>
                  </a:extLst>
                </a:gridCol>
                <a:gridCol w="762000">
                  <a:extLst>
                    <a:ext uri="{9D8B030D-6E8A-4147-A177-3AD203B41FA5}">
                      <a16:colId xmlns:a16="http://schemas.microsoft.com/office/drawing/2014/main" val="2594978837"/>
                    </a:ext>
                  </a:extLst>
                </a:gridCol>
                <a:gridCol w="2306052">
                  <a:extLst>
                    <a:ext uri="{9D8B030D-6E8A-4147-A177-3AD203B41FA5}">
                      <a16:colId xmlns:a16="http://schemas.microsoft.com/office/drawing/2014/main" val="2301603096"/>
                    </a:ext>
                  </a:extLst>
                </a:gridCol>
                <a:gridCol w="6380748">
                  <a:extLst>
                    <a:ext uri="{9D8B030D-6E8A-4147-A177-3AD203B41FA5}">
                      <a16:colId xmlns:a16="http://schemas.microsoft.com/office/drawing/2014/main" val="1929086856"/>
                    </a:ext>
                  </a:extLst>
                </a:gridCol>
              </a:tblGrid>
              <a:tr h="424934">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 п/п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Наименование разделов и тем учебного предмета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Кол-во часов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Программное содержание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Основные виды деятельности обучающихся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635071"/>
                  </a:ext>
                </a:extLst>
              </a:tr>
              <a:tr h="245290">
                <a:tc gridSpan="5">
                  <a:txBody>
                    <a:bodyPr/>
                    <a:lstStyle/>
                    <a:p>
                      <a:pPr>
                        <a:lnSpc>
                          <a:spcPct val="90000"/>
                        </a:lnSpc>
                      </a:pPr>
                      <a:r>
                        <a:rPr lang="ru-RU" sz="1500" b="1" dirty="0">
                          <a:latin typeface="Times New Roman" panose="02020603050405020304" pitchFamily="18" charset="0"/>
                          <a:cs typeface="Times New Roman" panose="02020603050405020304" pitchFamily="18" charset="0"/>
                        </a:rPr>
                        <a:t>Раздел 1. Человек в экономических отношениях (20 часов)</a:t>
                      </a:r>
                      <a:endParaRPr lang="ru-RU" sz="15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ru-RU" dirty="0"/>
                        <a:t>Раздел 2. Общество, в котором мы живём</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68214138"/>
                  </a:ext>
                </a:extLst>
              </a:tr>
              <a:tr h="245290">
                <a:tc>
                  <a:txBody>
                    <a:bodyPr/>
                    <a:lstStyle/>
                    <a:p>
                      <a:pPr>
                        <a:lnSpc>
                          <a:spcPct val="90000"/>
                        </a:lnSpc>
                      </a:pPr>
                      <a:r>
                        <a:rPr lang="ru-RU" sz="150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Рыночные отношения в экономике</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Рыночная экономика. Конкуренция. Спрос и предложение. Рыночное равновесие. Невидимая рука рынка. Многообразие рынков. Предприятие в экономике. Издержки, выручка и прибыль. Как повысить эффективность производства. Заработная плата и стимулирование труда. Занятость и безработица. Финансовый рынок и посредники (банки, страховые компании, кредитные союзы, участники фондового рынка). Услуги финансовых посредников. Основные типы финансовых инструментов: акции и облигации </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Осваивать и применять знания о рыночном хозяйстве как одном из способов организации экономической жизни: формулировать собственное мнение о роли рыночного механизма и необходимости развития конкуренции для регулирования экономики. Использовать полученные знания для объяснения взаимосвязей рынка и конкуренции: высказывать обоснованные суждения о влиянии конкуренции на функционирование рынка. Приводить примеры использования способов повышения эффективности производства: иллюстрировать на основе социальных фактов различные способы повышения его эффективности. Оценивать поведение людей с точки зрения его экономической рациональности: анализировать и оценивать с позиций экономических знаний сложившиеся практики и модели поведения производителя. Приобретать опыт использования знаний для выбора профессий и оценки собственных перспектив в профессиональной сфере: устанавливать преимущества профессионализма и его взаимосвязь с жизненным успехом. Извлекать социальную информацию из адаптированных источников и СМИ о тенденциях развития современной рыночной экономики: выявлять соответствующие факты. Готовность к саморазвитию и личностному самоопределению. Искать и отбирать социальную информацию из различных источников в соответствии с познавательной задачей, систематизировать, интерпретировать и оценивать достоверность социальной информации, в том числе о тенденциях развития современной рыночной экономики. Приводить примеры деятельности и проявления основных функций различных финансовых посредников: описывать ситуации деятельности финансовых посредников и их функции на основе предложенных учителем источников</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329272"/>
                  </a:ext>
                </a:extLst>
              </a:tr>
            </a:tbl>
          </a:graphicData>
        </a:graphic>
      </p:graphicFrame>
      <p:sp>
        <p:nvSpPr>
          <p:cNvPr id="6" name="TextBox 5">
            <a:extLst>
              <a:ext uri="{FF2B5EF4-FFF2-40B4-BE49-F238E27FC236}">
                <a16:creationId xmlns:a16="http://schemas.microsoft.com/office/drawing/2014/main" id="{2C81EAE3-A33D-79CD-8C17-2CABEE8A8E76}"/>
              </a:ext>
            </a:extLst>
          </p:cNvPr>
          <p:cNvSpPr txBox="1"/>
          <p:nvPr/>
        </p:nvSpPr>
        <p:spPr>
          <a:xfrm>
            <a:off x="240631" y="40287"/>
            <a:ext cx="6093994"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ТЕМАТИЧЕСКОЕ ПЛАНИРОВАНИЕ - </a:t>
            </a:r>
            <a:r>
              <a:rPr lang="ru-RU" b="1" dirty="0">
                <a:solidFill>
                  <a:srgbClr val="C00000"/>
                </a:solidFill>
                <a:latin typeface="Times New Roman" panose="02020603050405020304" pitchFamily="18" charset="0"/>
                <a:cs typeface="Times New Roman" panose="02020603050405020304" pitchFamily="18" charset="0"/>
              </a:rPr>
              <a:t>8 класс</a:t>
            </a:r>
          </a:p>
        </p:txBody>
      </p:sp>
    </p:spTree>
    <p:extLst>
      <p:ext uri="{BB962C8B-B14F-4D97-AF65-F5344CB8AC3E}">
        <p14:creationId xmlns:p14="http://schemas.microsoft.com/office/powerpoint/2010/main" val="3929690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1843A7B4-F78D-9769-0AC7-E02E08FB40DD}"/>
              </a:ext>
            </a:extLst>
          </p:cNvPr>
          <p:cNvGraphicFramePr>
            <a:graphicFrameLocks noGrp="1"/>
          </p:cNvGraphicFramePr>
          <p:nvPr>
            <p:extLst>
              <p:ext uri="{D42A27DB-BD31-4B8C-83A1-F6EECF244321}">
                <p14:modId xmlns:p14="http://schemas.microsoft.com/office/powerpoint/2010/main" val="701171182"/>
              </p:ext>
            </p:extLst>
          </p:nvPr>
        </p:nvGraphicFramePr>
        <p:xfrm>
          <a:off x="0" y="590649"/>
          <a:ext cx="12192001" cy="6240780"/>
        </p:xfrm>
        <a:graphic>
          <a:graphicData uri="http://schemas.openxmlformats.org/drawingml/2006/table">
            <a:tbl>
              <a:tblPr firstRow="1" bandRow="1">
                <a:tableStyleId>{5C22544A-7EE6-4342-B048-85BDC9FD1C3A}</a:tableStyleId>
              </a:tblPr>
              <a:tblGrid>
                <a:gridCol w="596885">
                  <a:extLst>
                    <a:ext uri="{9D8B030D-6E8A-4147-A177-3AD203B41FA5}">
                      <a16:colId xmlns:a16="http://schemas.microsoft.com/office/drawing/2014/main" val="2572689789"/>
                    </a:ext>
                  </a:extLst>
                </a:gridCol>
                <a:gridCol w="2146316">
                  <a:extLst>
                    <a:ext uri="{9D8B030D-6E8A-4147-A177-3AD203B41FA5}">
                      <a16:colId xmlns:a16="http://schemas.microsoft.com/office/drawing/2014/main" val="4177606428"/>
                    </a:ext>
                  </a:extLst>
                </a:gridCol>
                <a:gridCol w="762000">
                  <a:extLst>
                    <a:ext uri="{9D8B030D-6E8A-4147-A177-3AD203B41FA5}">
                      <a16:colId xmlns:a16="http://schemas.microsoft.com/office/drawing/2014/main" val="2594978837"/>
                    </a:ext>
                  </a:extLst>
                </a:gridCol>
                <a:gridCol w="2514600">
                  <a:extLst>
                    <a:ext uri="{9D8B030D-6E8A-4147-A177-3AD203B41FA5}">
                      <a16:colId xmlns:a16="http://schemas.microsoft.com/office/drawing/2014/main" val="2301603096"/>
                    </a:ext>
                  </a:extLst>
                </a:gridCol>
                <a:gridCol w="6172200">
                  <a:extLst>
                    <a:ext uri="{9D8B030D-6E8A-4147-A177-3AD203B41FA5}">
                      <a16:colId xmlns:a16="http://schemas.microsoft.com/office/drawing/2014/main" val="4245962754"/>
                    </a:ext>
                  </a:extLst>
                </a:gridCol>
              </a:tblGrid>
              <a:tr h="424934">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 п/п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Наименование разделов и тем учебного предмета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Кол-во часов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Программное содержание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Основные виды деятельности обучающихся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635071"/>
                  </a:ext>
                </a:extLst>
              </a:tr>
              <a:tr h="245290">
                <a:tc gridSpan="5">
                  <a:txBody>
                    <a:bodyPr/>
                    <a:lstStyle/>
                    <a:p>
                      <a:pPr>
                        <a:lnSpc>
                          <a:spcPct val="90000"/>
                        </a:lnSpc>
                      </a:pPr>
                      <a:r>
                        <a:rPr lang="ru-RU" sz="1500" b="1" dirty="0">
                          <a:latin typeface="Times New Roman" panose="02020603050405020304" pitchFamily="18" charset="0"/>
                          <a:cs typeface="Times New Roman" panose="02020603050405020304" pitchFamily="18" charset="0"/>
                        </a:rPr>
                        <a:t>Раздел 1. Человек в экономических отношениях (20 часов)</a:t>
                      </a:r>
                      <a:endParaRPr lang="ru-RU" sz="15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ru-RU" dirty="0"/>
                        <a:t>Раздел 2. Общество, в котором мы живём</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68214138"/>
                  </a:ext>
                </a:extLst>
              </a:tr>
              <a:tr h="245290">
                <a:tc>
                  <a:txBody>
                    <a:bodyPr/>
                    <a:lstStyle/>
                    <a:p>
                      <a:pPr>
                        <a:lnSpc>
                          <a:spcPct val="90000"/>
                        </a:lnSpc>
                      </a:pPr>
                      <a:r>
                        <a:rPr lang="ru-RU" sz="150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Финансовые отношения в экономике</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Банковские услуги, предоставляемые гражданам (депозит, кредит, платёжная карта, денежные переводы, обмен валюты). Дистанционное банковское обслуживание. Страховые услуги. Защита прав потребителя финансовых услуг.</a:t>
                      </a:r>
                    </a:p>
                    <a:p>
                      <a:pPr>
                        <a:lnSpc>
                          <a:spcPct val="90000"/>
                        </a:lnSpc>
                      </a:pPr>
                      <a:r>
                        <a:rPr lang="ru-RU" sz="1500" dirty="0">
                          <a:latin typeface="Times New Roman" panose="02020603050405020304" pitchFamily="18" charset="0"/>
                          <a:cs typeface="Times New Roman" panose="02020603050405020304" pitchFamily="18" charset="0"/>
                        </a:rPr>
                        <a:t>Экономические функции домохозяйств. Потребление домашних хозяйств. Потребительские товары и товары длительного пользования</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Оценивать собственные поступки и поступки других участников финансового рынка с точки зрения их экономической рациональности (включая вопросы, связанные с личными финансами и предпринимательской деятельностью, для оценки рисков осуществления финансовых мошенничеств, применения недобросовестных практик): формулировать и представлять краткие выводы о способах эффективного использования денежных средств. Основы функциональной грамотности: финансовая грамотность. Анализировать, обобщать, систематизировать, критически оценивать социальную информацию, включая экономико-статистическую, из адаптированных источников (в том числе учебных материалов) и публикаций СМИ, соотносить её с личным социальным опытом; формулировать выводы, подкрепляя их аргументами; выполнять задания к предложенным учителем фрагментам. Приобретать опыт использования знаний основ финансовой грамотности для реализации защиты прав потребителя финансовых услуг: выражать собственное отношение к нарушению прав и недобросовестному поведению участников финансового рынка. Основы функциональной грамотности: финансовая грамотность. Осуществлять совместную деятельность, включая взаимодействие с людьми другой культуры, национальной и религиозной принадлежности, на основе гуманистических ценностей, взаимопонимания между людьми разных культур: выполнять учебные задания в парах и группах. Выявлять проблемы и выбирать различные подходы (способы) для принятия решений в жизненных и учебных ситуациях в целях защиты экономических интересов</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329272"/>
                  </a:ext>
                </a:extLst>
              </a:tr>
            </a:tbl>
          </a:graphicData>
        </a:graphic>
      </p:graphicFrame>
      <p:sp>
        <p:nvSpPr>
          <p:cNvPr id="6" name="TextBox 5">
            <a:extLst>
              <a:ext uri="{FF2B5EF4-FFF2-40B4-BE49-F238E27FC236}">
                <a16:creationId xmlns:a16="http://schemas.microsoft.com/office/drawing/2014/main" id="{2C81EAE3-A33D-79CD-8C17-2CABEE8A8E76}"/>
              </a:ext>
            </a:extLst>
          </p:cNvPr>
          <p:cNvSpPr txBox="1"/>
          <p:nvPr/>
        </p:nvSpPr>
        <p:spPr>
          <a:xfrm>
            <a:off x="240631" y="40287"/>
            <a:ext cx="6093994"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ТЕМАТИЧЕСКОЕ ПЛАНИРОВАНИЕ - </a:t>
            </a:r>
            <a:r>
              <a:rPr lang="ru-RU" b="1" dirty="0">
                <a:solidFill>
                  <a:srgbClr val="C00000"/>
                </a:solidFill>
                <a:latin typeface="Times New Roman" panose="02020603050405020304" pitchFamily="18" charset="0"/>
                <a:cs typeface="Times New Roman" panose="02020603050405020304" pitchFamily="18" charset="0"/>
              </a:rPr>
              <a:t>8 класс</a:t>
            </a:r>
          </a:p>
        </p:txBody>
      </p:sp>
    </p:spTree>
    <p:extLst>
      <p:ext uri="{BB962C8B-B14F-4D97-AF65-F5344CB8AC3E}">
        <p14:creationId xmlns:p14="http://schemas.microsoft.com/office/powerpoint/2010/main" val="2660600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1843A7B4-F78D-9769-0AC7-E02E08FB40DD}"/>
              </a:ext>
            </a:extLst>
          </p:cNvPr>
          <p:cNvGraphicFramePr>
            <a:graphicFrameLocks noGrp="1"/>
          </p:cNvGraphicFramePr>
          <p:nvPr>
            <p:extLst>
              <p:ext uri="{D42A27DB-BD31-4B8C-83A1-F6EECF244321}">
                <p14:modId xmlns:p14="http://schemas.microsoft.com/office/powerpoint/2010/main" val="2962131631"/>
              </p:ext>
            </p:extLst>
          </p:nvPr>
        </p:nvGraphicFramePr>
        <p:xfrm>
          <a:off x="0" y="590649"/>
          <a:ext cx="12192001" cy="5829300"/>
        </p:xfrm>
        <a:graphic>
          <a:graphicData uri="http://schemas.openxmlformats.org/drawingml/2006/table">
            <a:tbl>
              <a:tblPr firstRow="1" bandRow="1">
                <a:tableStyleId>{5C22544A-7EE6-4342-B048-85BDC9FD1C3A}</a:tableStyleId>
              </a:tblPr>
              <a:tblGrid>
                <a:gridCol w="596885">
                  <a:extLst>
                    <a:ext uri="{9D8B030D-6E8A-4147-A177-3AD203B41FA5}">
                      <a16:colId xmlns:a16="http://schemas.microsoft.com/office/drawing/2014/main" val="2572689789"/>
                    </a:ext>
                  </a:extLst>
                </a:gridCol>
                <a:gridCol w="2146316">
                  <a:extLst>
                    <a:ext uri="{9D8B030D-6E8A-4147-A177-3AD203B41FA5}">
                      <a16:colId xmlns:a16="http://schemas.microsoft.com/office/drawing/2014/main" val="4177606428"/>
                    </a:ext>
                  </a:extLst>
                </a:gridCol>
                <a:gridCol w="762000">
                  <a:extLst>
                    <a:ext uri="{9D8B030D-6E8A-4147-A177-3AD203B41FA5}">
                      <a16:colId xmlns:a16="http://schemas.microsoft.com/office/drawing/2014/main" val="2594978837"/>
                    </a:ext>
                  </a:extLst>
                </a:gridCol>
                <a:gridCol w="2514600">
                  <a:extLst>
                    <a:ext uri="{9D8B030D-6E8A-4147-A177-3AD203B41FA5}">
                      <a16:colId xmlns:a16="http://schemas.microsoft.com/office/drawing/2014/main" val="2301603096"/>
                    </a:ext>
                  </a:extLst>
                </a:gridCol>
                <a:gridCol w="6172200">
                  <a:extLst>
                    <a:ext uri="{9D8B030D-6E8A-4147-A177-3AD203B41FA5}">
                      <a16:colId xmlns:a16="http://schemas.microsoft.com/office/drawing/2014/main" val="4245962754"/>
                    </a:ext>
                  </a:extLst>
                </a:gridCol>
              </a:tblGrid>
              <a:tr h="424934">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 п/п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Наименование разделов и тем учебного предмета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Кол-во часов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Программное содержание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Основные виды деятельности обучающихся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635071"/>
                  </a:ext>
                </a:extLst>
              </a:tr>
              <a:tr h="245290">
                <a:tc gridSpan="5">
                  <a:txBody>
                    <a:bodyPr/>
                    <a:lstStyle/>
                    <a:p>
                      <a:pPr>
                        <a:lnSpc>
                          <a:spcPct val="90000"/>
                        </a:lnSpc>
                      </a:pPr>
                      <a:r>
                        <a:rPr lang="ru-RU" sz="1500" b="1" dirty="0">
                          <a:latin typeface="Times New Roman" panose="02020603050405020304" pitchFamily="18" charset="0"/>
                          <a:cs typeface="Times New Roman" panose="02020603050405020304" pitchFamily="18" charset="0"/>
                        </a:rPr>
                        <a:t>Раздел 1. Человек в экономических отношениях (20 часов)</a:t>
                      </a:r>
                      <a:endParaRPr lang="ru-RU" sz="15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ru-RU" dirty="0"/>
                        <a:t>Раздел 2. Общество, в котором мы живём</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68214138"/>
                  </a:ext>
                </a:extLst>
              </a:tr>
              <a:tr h="245290">
                <a:tc>
                  <a:txBody>
                    <a:bodyPr/>
                    <a:lstStyle/>
                    <a:p>
                      <a:pPr>
                        <a:lnSpc>
                          <a:spcPct val="90000"/>
                        </a:lnSpc>
                      </a:pPr>
                      <a:r>
                        <a:rPr lang="ru-RU" sz="150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Домашнее хозяйство </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Источники доходов и расходов семьи. Семейный бюджет. Личный финансовый план. Способы и формы сбережений </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Использовать знания для объяснения взаимосвязей экономических явлений: объяснять причины достижения (недостижения) результатов экономической деятельности. Приобретать опыт использования полученных знаний в практической повседневной жизни: анализировать потребление домашнего хозяйства, структуру семейного бюджета, выполнение гражданских обязанностей (в том числе по уплате налогов), собственные перспективы в профессиональной сфере в целях осознанного выбора профессии; сопоставлять свои потребности и возможности. Основы функциональной грамотности: финансовая грамотность. Оценивать собственные поступки и поведение других людей с точки зрения их экономической рациональности: давать оценку рациональному распределению семейных ресурсов. Основы функциональной грамотности: финансовая грамотность. Решать познавательные и практические задачи, отражающие процессы формирования, накопления и инвестирования сбережений: формулировать и представлять краткие выводы о способах эффективного использования денежных средств и различных форм сбережений. Основы функциональной грамотности: финансовая грамотность. Приобретать опыт составления простейших документов: составлять семейный бюджет, личный финансовый план, заявление, резюме. Основы функциональной грамотности: финансовая грамотность. Анализировать практические ситуации, связанные с реализацией гражданами своих экономических интересов</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329272"/>
                  </a:ext>
                </a:extLst>
              </a:tr>
            </a:tbl>
          </a:graphicData>
        </a:graphic>
      </p:graphicFrame>
      <p:sp>
        <p:nvSpPr>
          <p:cNvPr id="6" name="TextBox 5">
            <a:extLst>
              <a:ext uri="{FF2B5EF4-FFF2-40B4-BE49-F238E27FC236}">
                <a16:creationId xmlns:a16="http://schemas.microsoft.com/office/drawing/2014/main" id="{2C81EAE3-A33D-79CD-8C17-2CABEE8A8E76}"/>
              </a:ext>
            </a:extLst>
          </p:cNvPr>
          <p:cNvSpPr txBox="1"/>
          <p:nvPr/>
        </p:nvSpPr>
        <p:spPr>
          <a:xfrm>
            <a:off x="240631" y="40287"/>
            <a:ext cx="6093994"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ТЕМАТИЧЕСКОЕ ПЛАНИРОВАНИЕ - </a:t>
            </a:r>
            <a:r>
              <a:rPr lang="ru-RU" b="1" dirty="0">
                <a:solidFill>
                  <a:srgbClr val="C00000"/>
                </a:solidFill>
                <a:latin typeface="Times New Roman" panose="02020603050405020304" pitchFamily="18" charset="0"/>
                <a:cs typeface="Times New Roman" panose="02020603050405020304" pitchFamily="18" charset="0"/>
              </a:rPr>
              <a:t>8 класс</a:t>
            </a:r>
          </a:p>
        </p:txBody>
      </p:sp>
    </p:spTree>
    <p:extLst>
      <p:ext uri="{BB962C8B-B14F-4D97-AF65-F5344CB8AC3E}">
        <p14:creationId xmlns:p14="http://schemas.microsoft.com/office/powerpoint/2010/main" val="144550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DD9A87-0096-2776-CC0A-FA7A062BE018}"/>
              </a:ext>
            </a:extLst>
          </p:cNvPr>
          <p:cNvSpPr txBox="1"/>
          <p:nvPr/>
        </p:nvSpPr>
        <p:spPr>
          <a:xfrm>
            <a:off x="76200" y="0"/>
            <a:ext cx="12115800" cy="812530"/>
          </a:xfrm>
          <a:prstGeom prst="rect">
            <a:avLst/>
          </a:prstGeom>
          <a:noFill/>
        </p:spPr>
        <p:txBody>
          <a:bodyPr wrap="square">
            <a:spAutoFit/>
          </a:bodyPr>
          <a:lstStyle/>
          <a:p>
            <a:pPr marL="514350" indent="-514350" algn="ctr">
              <a:lnSpc>
                <a:spcPct val="90000"/>
              </a:lnSpc>
              <a:buAutoNum type="arabicPeriod"/>
            </a:pPr>
            <a:r>
              <a:rPr lang="ru-RU" sz="2600" b="1" spc="-5" dirty="0">
                <a:solidFill>
                  <a:srgbClr val="C00000"/>
                </a:solidFill>
                <a:latin typeface="Times New Roman"/>
                <a:ea typeface="+mj-ea"/>
                <a:cs typeface="Times New Roman"/>
              </a:rPr>
              <a:t>Школьное экономическое образование как составляющая </a:t>
            </a:r>
          </a:p>
          <a:p>
            <a:pPr algn="ctr">
              <a:lnSpc>
                <a:spcPct val="90000"/>
              </a:lnSpc>
            </a:pPr>
            <a:r>
              <a:rPr lang="ru-RU" sz="2600" b="1" spc="-5" dirty="0">
                <a:solidFill>
                  <a:srgbClr val="C00000"/>
                </a:solidFill>
                <a:latin typeface="Times New Roman"/>
                <a:ea typeface="+mj-ea"/>
                <a:cs typeface="Times New Roman"/>
              </a:rPr>
              <a:t>системы общего образования</a:t>
            </a:r>
          </a:p>
        </p:txBody>
      </p:sp>
      <p:sp>
        <p:nvSpPr>
          <p:cNvPr id="5" name="TextBox 4">
            <a:extLst>
              <a:ext uri="{FF2B5EF4-FFF2-40B4-BE49-F238E27FC236}">
                <a16:creationId xmlns:a16="http://schemas.microsoft.com/office/drawing/2014/main" id="{50B1B160-B646-407E-8D6A-2225ED40A2A5}"/>
              </a:ext>
            </a:extLst>
          </p:cNvPr>
          <p:cNvSpPr txBox="1"/>
          <p:nvPr/>
        </p:nvSpPr>
        <p:spPr>
          <a:xfrm>
            <a:off x="152400" y="681075"/>
            <a:ext cx="11963400" cy="2447401"/>
          </a:xfrm>
          <a:prstGeom prst="rect">
            <a:avLst/>
          </a:prstGeom>
          <a:noFill/>
        </p:spPr>
        <p:txBody>
          <a:bodyPr wrap="square">
            <a:spAutoFit/>
          </a:bodyPr>
          <a:lstStyle/>
          <a:p>
            <a:pPr indent="360363" algn="just">
              <a:lnSpc>
                <a:spcPct val="85000"/>
              </a:lnSpc>
              <a:buClr>
                <a:schemeClr val="accent1"/>
              </a:buClr>
              <a:buSzPts val="1531"/>
            </a:pPr>
            <a:r>
              <a:rPr lang="ru-RU" dirty="0">
                <a:latin typeface="Times New Roman" panose="02020603050405020304" pitchFamily="18" charset="0"/>
                <a:cs typeface="Times New Roman" panose="02020603050405020304" pitchFamily="18" charset="0"/>
              </a:rPr>
              <a:t>В новых условиях социально-экономического развития России вопрос экономического культурного становления молодого поколения становится важной стратегической проблемой системы образования.</a:t>
            </a:r>
            <a:endParaRPr lang="en-US" dirty="0">
              <a:latin typeface="Times New Roman" panose="02020603050405020304" pitchFamily="18" charset="0"/>
              <a:cs typeface="Times New Roman" panose="02020603050405020304" pitchFamily="18" charset="0"/>
            </a:endParaRPr>
          </a:p>
          <a:p>
            <a:pPr indent="360363" algn="just">
              <a:lnSpc>
                <a:spcPct val="85000"/>
              </a:lnSpc>
              <a:buClr>
                <a:schemeClr val="accent1"/>
              </a:buClr>
              <a:buSzPts val="1531"/>
            </a:pPr>
            <a:r>
              <a:rPr lang="ru-RU" b="1" spc="-10" dirty="0">
                <a:solidFill>
                  <a:srgbClr val="002060"/>
                </a:solidFill>
                <a:latin typeface="Times New Roman" panose="02020603050405020304" pitchFamily="18" charset="0"/>
                <a:cs typeface="Times New Roman" panose="02020603050405020304" pitchFamily="18" charset="0"/>
                <a:sym typeface="Cabin"/>
              </a:rPr>
              <a:t>Экономическое образование </a:t>
            </a:r>
            <a:r>
              <a:rPr lang="ru-RU" spc="-10" dirty="0">
                <a:solidFill>
                  <a:schemeClr val="dk1"/>
                </a:solidFill>
                <a:latin typeface="Times New Roman" panose="02020603050405020304" pitchFamily="18" charset="0"/>
                <a:cs typeface="Times New Roman" panose="02020603050405020304" pitchFamily="18" charset="0"/>
                <a:sym typeface="Cabin"/>
              </a:rPr>
              <a:t>– </a:t>
            </a:r>
            <a:r>
              <a:rPr lang="ru-RU" spc="-10" dirty="0">
                <a:solidFill>
                  <a:schemeClr val="dk1"/>
                </a:solidFill>
                <a:latin typeface="Times New Roman" panose="02020603050405020304" pitchFamily="18" charset="0"/>
                <a:cs typeface="Times New Roman" panose="02020603050405020304" pitchFamily="18" charset="0"/>
              </a:rPr>
              <a:t>личностно-ориентированный вид образовательной деятельности, направленный на формирование научных и практических экономических знаний, умений, эмоционально-целостного отношения к миру, обеспечивающих способность к творческому решению жизненно важных проблем в условиях ограниченности средств их решений. </a:t>
            </a:r>
          </a:p>
          <a:p>
            <a:pPr indent="360363" algn="just">
              <a:lnSpc>
                <a:spcPct val="85000"/>
              </a:lnSpc>
              <a:buClr>
                <a:schemeClr val="accent1"/>
              </a:buClr>
              <a:buSzPts val="1531"/>
            </a:pPr>
            <a:r>
              <a:rPr lang="ru-RU" b="1" spc="-10" dirty="0">
                <a:solidFill>
                  <a:srgbClr val="002060"/>
                </a:solidFill>
                <a:latin typeface="Times New Roman" panose="02020603050405020304" pitchFamily="18" charset="0"/>
                <a:cs typeface="Times New Roman" panose="02020603050405020304" pitchFamily="18" charset="0"/>
              </a:rPr>
              <a:t>Школьное экономическое образование (ШЭО) </a:t>
            </a:r>
            <a:r>
              <a:rPr lang="ru-RU" spc="-10" dirty="0">
                <a:solidFill>
                  <a:schemeClr val="dk1"/>
                </a:solidFill>
                <a:latin typeface="Times New Roman" panose="02020603050405020304" pitchFamily="18" charset="0"/>
                <a:cs typeface="Times New Roman" panose="02020603050405020304" pitchFamily="18" charset="0"/>
              </a:rPr>
              <a:t>– систематическое, целенаправленное воздействие школы, общества на человека в интересах формирования знаний, умений и навыков, потребностей, интересов и других социально-психологических качеств, а главное - </a:t>
            </a:r>
            <a:r>
              <a:rPr lang="ru-RU" i="1" spc="-10" dirty="0">
                <a:solidFill>
                  <a:schemeClr val="dk1"/>
                </a:solidFill>
                <a:latin typeface="Times New Roman" panose="02020603050405020304" pitchFamily="18" charset="0"/>
                <a:cs typeface="Times New Roman" panose="02020603050405020304" pitchFamily="18" charset="0"/>
              </a:rPr>
              <a:t>формирование образа мышления и деятельности в выработке определенных черт экономически воспитанной личности</a:t>
            </a:r>
            <a:r>
              <a:rPr lang="ru-RU" spc="-10" dirty="0">
                <a:solidFill>
                  <a:schemeClr val="dk1"/>
                </a:solidFill>
                <a:latin typeface="Times New Roman" panose="02020603050405020304" pitchFamily="18" charset="0"/>
                <a:cs typeface="Times New Roman" panose="02020603050405020304" pitchFamily="18" charset="0"/>
              </a:rPr>
              <a:t>.</a:t>
            </a:r>
          </a:p>
        </p:txBody>
      </p:sp>
      <p:grpSp>
        <p:nvGrpSpPr>
          <p:cNvPr id="12" name="Группа 11">
            <a:extLst>
              <a:ext uri="{FF2B5EF4-FFF2-40B4-BE49-F238E27FC236}">
                <a16:creationId xmlns:a16="http://schemas.microsoft.com/office/drawing/2014/main" id="{79DDA057-14E5-8977-D187-9FC33027296E}"/>
              </a:ext>
            </a:extLst>
          </p:cNvPr>
          <p:cNvGrpSpPr/>
          <p:nvPr/>
        </p:nvGrpSpPr>
        <p:grpSpPr>
          <a:xfrm>
            <a:off x="209083" y="3200400"/>
            <a:ext cx="11773833" cy="3514859"/>
            <a:chOff x="1141381" y="688763"/>
            <a:chExt cx="10374344" cy="5128297"/>
          </a:xfrm>
        </p:grpSpPr>
        <p:cxnSp>
          <p:nvCxnSpPr>
            <p:cNvPr id="13" name="Прямая соединительная линия 12">
              <a:extLst>
                <a:ext uri="{FF2B5EF4-FFF2-40B4-BE49-F238E27FC236}">
                  <a16:creationId xmlns:a16="http://schemas.microsoft.com/office/drawing/2014/main" id="{4C8E2DAC-596A-1EFD-9309-F44592DC821D}"/>
                </a:ext>
              </a:extLst>
            </p:cNvPr>
            <p:cNvCxnSpPr>
              <a:cxnSpLocks/>
            </p:cNvCxnSpPr>
            <p:nvPr/>
          </p:nvCxnSpPr>
          <p:spPr>
            <a:xfrm>
              <a:off x="1143000" y="1264563"/>
              <a:ext cx="20788" cy="3989761"/>
            </a:xfrm>
            <a:prstGeom prst="line">
              <a:avLst/>
            </a:prstGeom>
          </p:spPr>
          <p:style>
            <a:lnRef idx="1">
              <a:schemeClr val="dk1"/>
            </a:lnRef>
            <a:fillRef idx="0">
              <a:schemeClr val="dk1"/>
            </a:fillRef>
            <a:effectRef idx="0">
              <a:schemeClr val="dk1"/>
            </a:effectRef>
            <a:fontRef idx="minor">
              <a:schemeClr val="tx1"/>
            </a:fontRef>
          </p:style>
        </p:cxnSp>
        <p:grpSp>
          <p:nvGrpSpPr>
            <p:cNvPr id="14" name="Группа 13">
              <a:extLst>
                <a:ext uri="{FF2B5EF4-FFF2-40B4-BE49-F238E27FC236}">
                  <a16:creationId xmlns:a16="http://schemas.microsoft.com/office/drawing/2014/main" id="{C6137638-EE2A-4730-BFDB-BD0E7D41C0EC}"/>
                </a:ext>
              </a:extLst>
            </p:cNvPr>
            <p:cNvGrpSpPr/>
            <p:nvPr/>
          </p:nvGrpSpPr>
          <p:grpSpPr>
            <a:xfrm>
              <a:off x="1141381" y="688763"/>
              <a:ext cx="10374344" cy="5128297"/>
              <a:chOff x="1351066" y="453765"/>
              <a:chExt cx="9507434" cy="4917119"/>
            </a:xfrm>
          </p:grpSpPr>
          <p:sp>
            <p:nvSpPr>
              <p:cNvPr id="15" name="Прямоугольник 14">
                <a:extLst>
                  <a:ext uri="{FF2B5EF4-FFF2-40B4-BE49-F238E27FC236}">
                    <a16:creationId xmlns:a16="http://schemas.microsoft.com/office/drawing/2014/main" id="{4485AA2D-E296-7B39-9BCF-27B5F6E60822}"/>
                  </a:ext>
                </a:extLst>
              </p:cNvPr>
              <p:cNvSpPr/>
              <p:nvPr/>
            </p:nvSpPr>
            <p:spPr>
              <a:xfrm>
                <a:off x="1915575" y="1276777"/>
                <a:ext cx="8923875" cy="127278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r>
                  <a:rPr lang="ru-RU" sz="1700" b="1" i="0" u="none" strike="noStrike" baseline="0" dirty="0">
                    <a:solidFill>
                      <a:schemeClr val="tx1"/>
                    </a:solidFill>
                    <a:latin typeface="Times New Roman" panose="02020603050405020304" pitchFamily="18" charset="0"/>
                  </a:rPr>
                  <a:t>Социально-личностное развитие обучающегося</a:t>
                </a:r>
                <a:r>
                  <a:rPr lang="ru-RU" sz="1700" b="0" i="0" u="none" strike="noStrike" baseline="0" dirty="0">
                    <a:solidFill>
                      <a:schemeClr val="tx1"/>
                    </a:solidFill>
                    <a:latin typeface="Times New Roman" panose="02020603050405020304" pitchFamily="18" charset="0"/>
                  </a:rPr>
                  <a:t>, то есть формирование ценностных установок, нравственно-экономических качеств, развитие личностных ресурсов, мотивов, потребности в самопознании, адекватной оценке своей готовности к различным видам социально-экономической деятельности. </a:t>
                </a:r>
                <a:endParaRPr lang="ru-RU" sz="1700" dirty="0">
                  <a:solidFill>
                    <a:schemeClr val="tx1"/>
                  </a:solidFill>
                </a:endParaRPr>
              </a:p>
            </p:txBody>
          </p:sp>
          <p:sp>
            <p:nvSpPr>
              <p:cNvPr id="16" name="Прямоугольник 15">
                <a:extLst>
                  <a:ext uri="{FF2B5EF4-FFF2-40B4-BE49-F238E27FC236}">
                    <a16:creationId xmlns:a16="http://schemas.microsoft.com/office/drawing/2014/main" id="{8117BC7C-6466-7157-F724-1D8F9B885E06}"/>
                  </a:ext>
                </a:extLst>
              </p:cNvPr>
              <p:cNvSpPr/>
              <p:nvPr/>
            </p:nvSpPr>
            <p:spPr>
              <a:xfrm>
                <a:off x="1915575" y="2687955"/>
                <a:ext cx="8942925" cy="127278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r>
                  <a:rPr lang="ru-RU" sz="1700" b="1" i="0" u="none" strike="noStrike" baseline="0" dirty="0">
                    <a:solidFill>
                      <a:schemeClr val="tx1"/>
                    </a:solidFill>
                    <a:latin typeface="Times New Roman" panose="02020603050405020304" pitchFamily="18" charset="0"/>
                  </a:rPr>
                  <a:t>Воспитание субъекта хозяйственных отношений</a:t>
                </a:r>
                <a:r>
                  <a:rPr lang="ru-RU" sz="1700" b="0" i="0" u="none" strike="noStrike" baseline="0" dirty="0">
                    <a:solidFill>
                      <a:schemeClr val="tx1"/>
                    </a:solidFill>
                    <a:latin typeface="Times New Roman" panose="02020603050405020304" pitchFamily="18" charset="0"/>
                  </a:rPr>
                  <a:t>, потребителя, собственника, хозяина, ориентирующегося в сути происходящих макро- и микроэкономических событий, умеющего принимать грамотные и обоснованные решения при рассмотрении хозяйственных вопросов, при планировании экономики семьи</a:t>
                </a:r>
                <a:endParaRPr lang="ru-RU" sz="1700" dirty="0">
                  <a:solidFill>
                    <a:schemeClr val="tx1"/>
                  </a:solidFill>
                </a:endParaRPr>
              </a:p>
            </p:txBody>
          </p:sp>
          <p:sp>
            <p:nvSpPr>
              <p:cNvPr id="17" name="Прямоугольник 16">
                <a:extLst>
                  <a:ext uri="{FF2B5EF4-FFF2-40B4-BE49-F238E27FC236}">
                    <a16:creationId xmlns:a16="http://schemas.microsoft.com/office/drawing/2014/main" id="{7977FB0D-53A1-A2F3-1270-4482AC7AA2B3}"/>
                  </a:ext>
                </a:extLst>
              </p:cNvPr>
              <p:cNvSpPr/>
              <p:nvPr/>
            </p:nvSpPr>
            <p:spPr>
              <a:xfrm>
                <a:off x="1934619" y="4146809"/>
                <a:ext cx="8904829" cy="122407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r>
                  <a:rPr lang="ru-RU" sz="1700" b="1" i="0" u="none" strike="noStrike" baseline="0" dirty="0">
                    <a:solidFill>
                      <a:schemeClr val="tx1"/>
                    </a:solidFill>
                    <a:latin typeface="Times New Roman" panose="02020603050405020304" pitchFamily="18" charset="0"/>
                  </a:rPr>
                  <a:t>Гражданское становление человека</a:t>
                </a:r>
                <a:r>
                  <a:rPr lang="ru-RU" sz="1700" b="0" i="0" u="none" strike="noStrike" baseline="0" dirty="0">
                    <a:solidFill>
                      <a:schemeClr val="tx1"/>
                    </a:solidFill>
                    <a:latin typeface="Times New Roman" panose="02020603050405020304" pitchFamily="18" charset="0"/>
                  </a:rPr>
                  <a:t>: как гражданин демократической страны может (и должен) видеть причинно-следственную зависимость экономических процессов, сознательно вырабатывать и отстаивать своё мнение, влиять на решение общественных вопросов.</a:t>
                </a:r>
                <a:endParaRPr lang="ru-RU" sz="1700" dirty="0">
                  <a:solidFill>
                    <a:schemeClr val="tx1"/>
                  </a:solidFill>
                </a:endParaRPr>
              </a:p>
            </p:txBody>
          </p:sp>
          <p:sp>
            <p:nvSpPr>
              <p:cNvPr id="18" name="Прямоугольник 17">
                <a:extLst>
                  <a:ext uri="{FF2B5EF4-FFF2-40B4-BE49-F238E27FC236}">
                    <a16:creationId xmlns:a16="http://schemas.microsoft.com/office/drawing/2014/main" id="{DFBF2259-956F-A56C-3910-8E908709C144}"/>
                  </a:ext>
                </a:extLst>
              </p:cNvPr>
              <p:cNvSpPr/>
              <p:nvPr/>
            </p:nvSpPr>
            <p:spPr>
              <a:xfrm>
                <a:off x="1351066" y="453765"/>
                <a:ext cx="9486900" cy="600131"/>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700" b="1" dirty="0">
                    <a:solidFill>
                      <a:schemeClr val="tx1"/>
                    </a:solidFill>
                    <a:latin typeface="Times New Roman" panose="02020603050405020304" pitchFamily="18" charset="0"/>
                  </a:rPr>
                  <a:t>П</a:t>
                </a:r>
                <a:r>
                  <a:rPr lang="ru-RU" sz="1700" b="1" i="0" u="none" strike="noStrike" baseline="0" dirty="0">
                    <a:solidFill>
                      <a:schemeClr val="tx1"/>
                    </a:solidFill>
                    <a:latin typeface="Times New Roman" panose="02020603050405020304" pitchFamily="18" charset="0"/>
                  </a:rPr>
                  <a:t>ричины, определяющие необходимость экономической подготовки школьников</a:t>
                </a:r>
              </a:p>
            </p:txBody>
          </p:sp>
          <p:cxnSp>
            <p:nvCxnSpPr>
              <p:cNvPr id="19" name="Прямая со стрелкой 18">
                <a:extLst>
                  <a:ext uri="{FF2B5EF4-FFF2-40B4-BE49-F238E27FC236}">
                    <a16:creationId xmlns:a16="http://schemas.microsoft.com/office/drawing/2014/main" id="{62531D1B-EAD5-2E80-DA94-6DC3B608DA0A}"/>
                  </a:ext>
                </a:extLst>
              </p:cNvPr>
              <p:cNvCxnSpPr>
                <a:cxnSpLocks/>
              </p:cNvCxnSpPr>
              <p:nvPr/>
            </p:nvCxnSpPr>
            <p:spPr>
              <a:xfrm>
                <a:off x="1352550" y="2026616"/>
                <a:ext cx="5630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a:extLst>
                  <a:ext uri="{FF2B5EF4-FFF2-40B4-BE49-F238E27FC236}">
                    <a16:creationId xmlns:a16="http://schemas.microsoft.com/office/drawing/2014/main" id="{E480D679-E786-AC5A-3749-F4DA411FCB71}"/>
                  </a:ext>
                </a:extLst>
              </p:cNvPr>
              <p:cNvCxnSpPr>
                <a:cxnSpLocks/>
              </p:cNvCxnSpPr>
              <p:nvPr/>
            </p:nvCxnSpPr>
            <p:spPr>
              <a:xfrm>
                <a:off x="1352549" y="3291408"/>
                <a:ext cx="5630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Прямая со стрелкой 20">
                <a:extLst>
                  <a:ext uri="{FF2B5EF4-FFF2-40B4-BE49-F238E27FC236}">
                    <a16:creationId xmlns:a16="http://schemas.microsoft.com/office/drawing/2014/main" id="{90CF20B1-C3C0-D7B7-3993-5CD03FEDCC6B}"/>
                  </a:ext>
                </a:extLst>
              </p:cNvPr>
              <p:cNvCxnSpPr>
                <a:cxnSpLocks/>
              </p:cNvCxnSpPr>
              <p:nvPr/>
            </p:nvCxnSpPr>
            <p:spPr>
              <a:xfrm>
                <a:off x="1371603" y="4831321"/>
                <a:ext cx="563024" cy="2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953944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1843A7B4-F78D-9769-0AC7-E02E08FB40DD}"/>
              </a:ext>
            </a:extLst>
          </p:cNvPr>
          <p:cNvGraphicFramePr>
            <a:graphicFrameLocks noGrp="1"/>
          </p:cNvGraphicFramePr>
          <p:nvPr>
            <p:extLst>
              <p:ext uri="{D42A27DB-BD31-4B8C-83A1-F6EECF244321}">
                <p14:modId xmlns:p14="http://schemas.microsoft.com/office/powerpoint/2010/main" val="3620914188"/>
              </p:ext>
            </p:extLst>
          </p:nvPr>
        </p:nvGraphicFramePr>
        <p:xfrm>
          <a:off x="0" y="590649"/>
          <a:ext cx="12192001" cy="4389120"/>
        </p:xfrm>
        <a:graphic>
          <a:graphicData uri="http://schemas.openxmlformats.org/drawingml/2006/table">
            <a:tbl>
              <a:tblPr firstRow="1" bandRow="1">
                <a:tableStyleId>{5C22544A-7EE6-4342-B048-85BDC9FD1C3A}</a:tableStyleId>
              </a:tblPr>
              <a:tblGrid>
                <a:gridCol w="596885">
                  <a:extLst>
                    <a:ext uri="{9D8B030D-6E8A-4147-A177-3AD203B41FA5}">
                      <a16:colId xmlns:a16="http://schemas.microsoft.com/office/drawing/2014/main" val="2572689789"/>
                    </a:ext>
                  </a:extLst>
                </a:gridCol>
                <a:gridCol w="2146316">
                  <a:extLst>
                    <a:ext uri="{9D8B030D-6E8A-4147-A177-3AD203B41FA5}">
                      <a16:colId xmlns:a16="http://schemas.microsoft.com/office/drawing/2014/main" val="4177606428"/>
                    </a:ext>
                  </a:extLst>
                </a:gridCol>
                <a:gridCol w="762000">
                  <a:extLst>
                    <a:ext uri="{9D8B030D-6E8A-4147-A177-3AD203B41FA5}">
                      <a16:colId xmlns:a16="http://schemas.microsoft.com/office/drawing/2014/main" val="2594978837"/>
                    </a:ext>
                  </a:extLst>
                </a:gridCol>
                <a:gridCol w="2514600">
                  <a:extLst>
                    <a:ext uri="{9D8B030D-6E8A-4147-A177-3AD203B41FA5}">
                      <a16:colId xmlns:a16="http://schemas.microsoft.com/office/drawing/2014/main" val="2301603096"/>
                    </a:ext>
                  </a:extLst>
                </a:gridCol>
                <a:gridCol w="6172200">
                  <a:extLst>
                    <a:ext uri="{9D8B030D-6E8A-4147-A177-3AD203B41FA5}">
                      <a16:colId xmlns:a16="http://schemas.microsoft.com/office/drawing/2014/main" val="4245962754"/>
                    </a:ext>
                  </a:extLst>
                </a:gridCol>
              </a:tblGrid>
              <a:tr h="424934">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 п/п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Наименование разделов и тем учебного предмета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Кол-во часов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Программное содержание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Основные виды деятельности обучающихся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635071"/>
                  </a:ext>
                </a:extLst>
              </a:tr>
              <a:tr h="245290">
                <a:tc gridSpan="5">
                  <a:txBody>
                    <a:bodyPr/>
                    <a:lstStyle/>
                    <a:p>
                      <a:pPr>
                        <a:lnSpc>
                          <a:spcPct val="90000"/>
                        </a:lnSpc>
                      </a:pPr>
                      <a:r>
                        <a:rPr lang="ru-RU" sz="1500" b="1" dirty="0">
                          <a:latin typeface="Times New Roman" panose="02020603050405020304" pitchFamily="18" charset="0"/>
                          <a:cs typeface="Times New Roman" panose="02020603050405020304" pitchFamily="18" charset="0"/>
                        </a:rPr>
                        <a:t>Раздел 1. Человек в экономических отношениях (20 часов)</a:t>
                      </a:r>
                      <a:endParaRPr lang="ru-RU" sz="15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ru-RU" dirty="0"/>
                        <a:t>Раздел 2. Общество, в котором мы живём</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68214138"/>
                  </a:ext>
                </a:extLst>
              </a:tr>
              <a:tr h="245290">
                <a:tc>
                  <a:txBody>
                    <a:bodyPr/>
                    <a:lstStyle/>
                    <a:p>
                      <a:pPr>
                        <a:lnSpc>
                          <a:spcPct val="90000"/>
                        </a:lnSpc>
                      </a:pPr>
                      <a:r>
                        <a:rPr lang="ru-RU" sz="150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Экономические цели и функции государства</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Экономические цели и функции государства. Налоги. Доходы и расходы государства. Государственный бюджет. Государственная бюджетная и денежно-кредитная политика Российской Федерации. Государственная политика по развитию конкуренции </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Осваивать и применять знания о роли государства в экономике, об основах государственной бюджетной и денежно-кредитной политики Российской Федерации: описывать экономические цели и функции государства. Классифицировать (в том числе устанавливать существенный признак классификации) механизмы государственного регулирования экономики: составлять классификационную таблицу. Устанавливать и объяснять связи политических потрясений и социально-экономических кризисов в государстве: описывать социальные ситуации и факты. Использовать знания для объяснения основных механизмов государственного регулирования экономики, в том числе государственной политики по развитию конкуренции: высказывать обоснованные суждения о различных направлениях экономической политики государства и её влиянии на экономическую жизнь общества, о влиянии государственных решений на развитие конкуренции. Выявлять причинно-следственные связи при изучении экономических явлений и процессов </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329272"/>
                  </a:ext>
                </a:extLst>
              </a:tr>
            </a:tbl>
          </a:graphicData>
        </a:graphic>
      </p:graphicFrame>
      <p:sp>
        <p:nvSpPr>
          <p:cNvPr id="6" name="TextBox 5">
            <a:extLst>
              <a:ext uri="{FF2B5EF4-FFF2-40B4-BE49-F238E27FC236}">
                <a16:creationId xmlns:a16="http://schemas.microsoft.com/office/drawing/2014/main" id="{2C81EAE3-A33D-79CD-8C17-2CABEE8A8E76}"/>
              </a:ext>
            </a:extLst>
          </p:cNvPr>
          <p:cNvSpPr txBox="1"/>
          <p:nvPr/>
        </p:nvSpPr>
        <p:spPr>
          <a:xfrm>
            <a:off x="240631" y="40287"/>
            <a:ext cx="6093994"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ТЕМАТИЧЕСКОЕ ПЛАНИРОВАНИЕ </a:t>
            </a:r>
            <a:r>
              <a:rPr lang="ru-RU" b="1" dirty="0">
                <a:solidFill>
                  <a:srgbClr val="C00000"/>
                </a:solidFill>
                <a:latin typeface="Times New Roman" panose="02020603050405020304" pitchFamily="18" charset="0"/>
                <a:cs typeface="Times New Roman" panose="02020603050405020304" pitchFamily="18" charset="0"/>
              </a:rPr>
              <a:t>- 8 класс</a:t>
            </a:r>
          </a:p>
        </p:txBody>
      </p:sp>
    </p:spTree>
    <p:extLst>
      <p:ext uri="{BB962C8B-B14F-4D97-AF65-F5344CB8AC3E}">
        <p14:creationId xmlns:p14="http://schemas.microsoft.com/office/powerpoint/2010/main" val="4014398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090E20D-4906-3741-D32D-286C06D278C8}"/>
              </a:ext>
            </a:extLst>
          </p:cNvPr>
          <p:cNvPicPr>
            <a:picLocks noChangeAspect="1"/>
          </p:cNvPicPr>
          <p:nvPr/>
        </p:nvPicPr>
        <p:blipFill rotWithShape="1">
          <a:blip r:embed="rId2"/>
          <a:srcRect l="35000" t="22209" r="36250" b="6645"/>
          <a:stretch/>
        </p:blipFill>
        <p:spPr>
          <a:xfrm>
            <a:off x="156833" y="142426"/>
            <a:ext cx="2662568" cy="370444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92E09622-1FC9-6DB6-585A-89BAF6CECFED}"/>
              </a:ext>
            </a:extLst>
          </p:cNvPr>
          <p:cNvSpPr txBox="1"/>
          <p:nvPr/>
        </p:nvSpPr>
        <p:spPr>
          <a:xfrm>
            <a:off x="2971800" y="45504"/>
            <a:ext cx="6096000" cy="369332"/>
          </a:xfrm>
          <a:prstGeom prst="rect">
            <a:avLst/>
          </a:prstGeom>
          <a:noFill/>
        </p:spPr>
        <p:txBody>
          <a:bodyPr wrap="square">
            <a:spAutoFit/>
          </a:bodyPr>
          <a:lstStyle/>
          <a:p>
            <a:r>
              <a:rPr lang="ru-RU" b="1" dirty="0">
                <a:solidFill>
                  <a:srgbClr val="C00000"/>
                </a:solidFill>
                <a:latin typeface="Times New Roman" panose="02020603050405020304" pitchFamily="18" charset="0"/>
                <a:cs typeface="Times New Roman" panose="02020603050405020304" pitchFamily="18" charset="0"/>
              </a:rPr>
              <a:t>10 КЛАСС</a:t>
            </a:r>
          </a:p>
        </p:txBody>
      </p:sp>
      <p:sp>
        <p:nvSpPr>
          <p:cNvPr id="8" name="TextBox 7">
            <a:extLst>
              <a:ext uri="{FF2B5EF4-FFF2-40B4-BE49-F238E27FC236}">
                <a16:creationId xmlns:a16="http://schemas.microsoft.com/office/drawing/2014/main" id="{6B8A1B9A-C45C-D09D-1086-DBBF33A51737}"/>
              </a:ext>
            </a:extLst>
          </p:cNvPr>
          <p:cNvSpPr txBox="1"/>
          <p:nvPr/>
        </p:nvSpPr>
        <p:spPr>
          <a:xfrm>
            <a:off x="2991111" y="402978"/>
            <a:ext cx="9200889" cy="3663311"/>
          </a:xfrm>
          <a:prstGeom prst="rect">
            <a:avLst/>
          </a:prstGeom>
          <a:noFill/>
        </p:spPr>
        <p:txBody>
          <a:bodyPr wrap="square">
            <a:spAutoFit/>
          </a:bodyPr>
          <a:lstStyle/>
          <a:p>
            <a:pPr>
              <a:lnSpc>
                <a:spcPct val="90000"/>
              </a:lnSpc>
            </a:pPr>
            <a:r>
              <a:rPr lang="ru-RU" sz="1700" b="1" dirty="0">
                <a:latin typeface="Times New Roman" panose="02020603050405020304" pitchFamily="18" charset="0"/>
                <a:cs typeface="Times New Roman" panose="02020603050405020304" pitchFamily="18" charset="0"/>
              </a:rPr>
              <a:t>Экономическая жизнь общества </a:t>
            </a:r>
          </a:p>
          <a:p>
            <a:pPr>
              <a:lnSpc>
                <a:spcPct val="85000"/>
              </a:lnSpc>
            </a:pPr>
            <a:r>
              <a:rPr lang="ru-RU" sz="1700" dirty="0">
                <a:latin typeface="Times New Roman" panose="02020603050405020304" pitchFamily="18" charset="0"/>
                <a:cs typeface="Times New Roman" panose="02020603050405020304" pitchFamily="18" charset="0"/>
              </a:rPr>
              <a:t>Роль экономики в жизни общества. Макроэкономические показатели и качество жизни. Предмет и методы экономической науки. Ограниченность ресурсов. Кривая производственных возможностей. Типы экономических систем. Экономический рост и пути его достижения. Факторы долгосрочного экономического роста. Понятие экономического цикла. Фазы экономического цикла. Причины экономических циклов. </a:t>
            </a:r>
          </a:p>
          <a:p>
            <a:pPr>
              <a:lnSpc>
                <a:spcPct val="85000"/>
              </a:lnSpc>
            </a:pPr>
            <a:r>
              <a:rPr lang="ru-RU" sz="1700" dirty="0">
                <a:latin typeface="Times New Roman" panose="02020603050405020304" pitchFamily="18" charset="0"/>
                <a:cs typeface="Times New Roman" panose="02020603050405020304" pitchFamily="18" charset="0"/>
              </a:rPr>
              <a:t>Функционирование рынков. Рыночный спрос. Закон спроса. Эластичность спроса. Рыночное предложение. Закон предложения. Эластичность предложения. Рынки труда, капитала, земли, информации. Государственное регулирование рынков. Конкуренция и монополия. Государственная политика по развитию конкуренции. Антимонопольное регулирование в Российской Федерации. Рынок труда. Заработная плата и стимулирование труда. Занятость и безработица. Причины и виды безработицы. Государственная политика Российской Федерации в области занятости. Особенности труда молодежи. Деятельность профсоюзов.</a:t>
            </a:r>
          </a:p>
          <a:p>
            <a:pPr>
              <a:lnSpc>
                <a:spcPct val="85000"/>
              </a:lnSpc>
            </a:pPr>
            <a:r>
              <a:rPr lang="ru-RU" sz="1700" dirty="0">
                <a:latin typeface="Times New Roman" panose="02020603050405020304" pitchFamily="18" charset="0"/>
                <a:cs typeface="Times New Roman" panose="02020603050405020304" pitchFamily="18" charset="0"/>
              </a:rPr>
              <a:t>Рациональное экономическое поведение. Экономическая свобода и социальная ответственность. Экономическая деятельность и проблемы устойчивого развития общества. Особенности профессиональной деятельности в экономической и финансовой сферах</a:t>
            </a:r>
          </a:p>
        </p:txBody>
      </p:sp>
      <p:sp>
        <p:nvSpPr>
          <p:cNvPr id="10" name="TextBox 9">
            <a:extLst>
              <a:ext uri="{FF2B5EF4-FFF2-40B4-BE49-F238E27FC236}">
                <a16:creationId xmlns:a16="http://schemas.microsoft.com/office/drawing/2014/main" id="{06D31A13-0258-0B10-07C4-AB9895A53628}"/>
              </a:ext>
            </a:extLst>
          </p:cNvPr>
          <p:cNvSpPr txBox="1"/>
          <p:nvPr/>
        </p:nvSpPr>
        <p:spPr>
          <a:xfrm>
            <a:off x="0" y="3981695"/>
            <a:ext cx="12192000" cy="2917722"/>
          </a:xfrm>
          <a:prstGeom prst="rect">
            <a:avLst/>
          </a:prstGeom>
          <a:noFill/>
        </p:spPr>
        <p:txBody>
          <a:bodyPr wrap="square">
            <a:spAutoFit/>
          </a:bodyPr>
          <a:lstStyle/>
          <a:p>
            <a:pPr>
              <a:lnSpc>
                <a:spcPct val="85000"/>
              </a:lnSpc>
            </a:pPr>
            <a:r>
              <a:rPr lang="ru-RU" sz="1800" dirty="0">
                <a:latin typeface="Times New Roman" panose="02020603050405020304" pitchFamily="18" charset="0"/>
                <a:cs typeface="Times New Roman" panose="02020603050405020304" pitchFamily="18" charset="0"/>
              </a:rPr>
              <a:t>Предприятие в экономике. Цели предприятия. Факторы производства. Альтернативная стоимость, способы и источники финансирования предприятий. Издержки, их виды. Выручка, прибыль. Поддержка малого и среднего предпринимательства в Российской Федерации. Государственная политика импортозамещения в Российской Федерации. </a:t>
            </a:r>
          </a:p>
          <a:p>
            <a:pPr>
              <a:lnSpc>
                <a:spcPct val="85000"/>
              </a:lnSpc>
            </a:pPr>
            <a:r>
              <a:rPr lang="ru-RU" sz="1800" dirty="0">
                <a:latin typeface="Times New Roman" panose="02020603050405020304" pitchFamily="18" charset="0"/>
                <a:cs typeface="Times New Roman" panose="02020603050405020304" pitchFamily="18" charset="0"/>
              </a:rPr>
              <a:t>Финансовый рынок. Финансовые институты. Банки. Банковская система. Центральный банк Российской Федерации: задачи и функции. Цифровые финансовые услуги. Финансовые технологии и финансовая безопасность. Денежные агрегаты. Монетарная политика Банка России. Инфляция: причины, виды, последствия. Экономика и государство. </a:t>
            </a:r>
          </a:p>
          <a:p>
            <a:pPr>
              <a:lnSpc>
                <a:spcPct val="85000"/>
              </a:lnSpc>
            </a:pPr>
            <a:r>
              <a:rPr lang="ru-RU" sz="1800" dirty="0">
                <a:latin typeface="Times New Roman" panose="02020603050405020304" pitchFamily="18" charset="0"/>
                <a:cs typeface="Times New Roman" panose="02020603050405020304" pitchFamily="18" charset="0"/>
              </a:rPr>
              <a:t>Экономические функции государства. Общественные блага. Внешние эффекты. Государственный бюджет. Дефицит и профицит государственного бюджета. Принцип сбалансированности государственного бюджета. Государственный долг. Налоговая система Российской Федерации. Функции налогов. Система налогов и сборов в Российской Федерации. Налоговые льготы и вычеты. Фискальная политика государства. Цифровизация экономики в Российской Федерации. Мировая экономика. Международное разделение труда. Экспорт и импорт товаров и услуг. Выгоды и убытки от участия в международной торговле. Государственное регулирование внешней торговли. </a:t>
            </a:r>
          </a:p>
        </p:txBody>
      </p:sp>
    </p:spTree>
    <p:extLst>
      <p:ext uri="{BB962C8B-B14F-4D97-AF65-F5344CB8AC3E}">
        <p14:creationId xmlns:p14="http://schemas.microsoft.com/office/powerpoint/2010/main" val="293127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4">
            <a:extLst>
              <a:ext uri="{FF2B5EF4-FFF2-40B4-BE49-F238E27FC236}">
                <a16:creationId xmlns:a16="http://schemas.microsoft.com/office/drawing/2014/main" id="{F01FB3AF-C5D6-197F-205F-323F90CE2F7D}"/>
              </a:ext>
            </a:extLst>
          </p:cNvPr>
          <p:cNvGraphicFramePr>
            <a:graphicFrameLocks noGrp="1"/>
          </p:cNvGraphicFramePr>
          <p:nvPr>
            <p:extLst>
              <p:ext uri="{D42A27DB-BD31-4B8C-83A1-F6EECF244321}">
                <p14:modId xmlns:p14="http://schemas.microsoft.com/office/powerpoint/2010/main" val="4176708613"/>
              </p:ext>
            </p:extLst>
          </p:nvPr>
        </p:nvGraphicFramePr>
        <p:xfrm>
          <a:off x="8021" y="409619"/>
          <a:ext cx="12192002" cy="6473952"/>
        </p:xfrm>
        <a:graphic>
          <a:graphicData uri="http://schemas.openxmlformats.org/drawingml/2006/table">
            <a:tbl>
              <a:tblPr firstRow="1" bandRow="1">
                <a:tableStyleId>{5C22544A-7EE6-4342-B048-85BDC9FD1C3A}</a:tableStyleId>
              </a:tblPr>
              <a:tblGrid>
                <a:gridCol w="596886">
                  <a:extLst>
                    <a:ext uri="{9D8B030D-6E8A-4147-A177-3AD203B41FA5}">
                      <a16:colId xmlns:a16="http://schemas.microsoft.com/office/drawing/2014/main" val="2572689789"/>
                    </a:ext>
                  </a:extLst>
                </a:gridCol>
                <a:gridCol w="1841514">
                  <a:extLst>
                    <a:ext uri="{9D8B030D-6E8A-4147-A177-3AD203B41FA5}">
                      <a16:colId xmlns:a16="http://schemas.microsoft.com/office/drawing/2014/main" val="4177606428"/>
                    </a:ext>
                  </a:extLst>
                </a:gridCol>
                <a:gridCol w="762000">
                  <a:extLst>
                    <a:ext uri="{9D8B030D-6E8A-4147-A177-3AD203B41FA5}">
                      <a16:colId xmlns:a16="http://schemas.microsoft.com/office/drawing/2014/main" val="1860876779"/>
                    </a:ext>
                  </a:extLst>
                </a:gridCol>
                <a:gridCol w="2121569">
                  <a:extLst>
                    <a:ext uri="{9D8B030D-6E8A-4147-A177-3AD203B41FA5}">
                      <a16:colId xmlns:a16="http://schemas.microsoft.com/office/drawing/2014/main" val="488579021"/>
                    </a:ext>
                  </a:extLst>
                </a:gridCol>
                <a:gridCol w="6870033">
                  <a:extLst>
                    <a:ext uri="{9D8B030D-6E8A-4147-A177-3AD203B41FA5}">
                      <a16:colId xmlns:a16="http://schemas.microsoft.com/office/drawing/2014/main" val="1321002396"/>
                    </a:ext>
                  </a:extLst>
                </a:gridCol>
              </a:tblGrid>
              <a:tr h="424934">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 п/п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Наименование разделов и тем учебного предмета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Кол-во часов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Программное содержание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Основные виды деятельности обучающихся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635071"/>
                  </a:ext>
                </a:extLst>
              </a:tr>
              <a:tr h="245290">
                <a:tc gridSpan="5">
                  <a:txBody>
                    <a:bodyPr/>
                    <a:lstStyle/>
                    <a:p>
                      <a:pPr>
                        <a:lnSpc>
                          <a:spcPct val="90000"/>
                        </a:lnSpc>
                      </a:pPr>
                      <a:r>
                        <a:rPr lang="ru-RU" sz="1500" dirty="0">
                          <a:latin typeface="Times New Roman" panose="02020603050405020304" pitchFamily="18" charset="0"/>
                          <a:cs typeface="Times New Roman" panose="02020603050405020304" pitchFamily="18" charset="0"/>
                        </a:rPr>
                        <a:t>Раздел 3. Экономическая жизнь общества </a:t>
                      </a:r>
                      <a:r>
                        <a:rPr lang="ru-RU" sz="1500" b="1" dirty="0">
                          <a:latin typeface="Times New Roman" panose="02020603050405020304" pitchFamily="18" charset="0"/>
                          <a:cs typeface="Times New Roman" panose="02020603050405020304" pitchFamily="18" charset="0"/>
                        </a:rPr>
                        <a:t>(28 часов)</a:t>
                      </a:r>
                      <a:endParaRPr lang="ru-RU" sz="15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ru-RU" dirty="0"/>
                        <a:t>Раздел 2. Общество, в котором мы живём</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pPr>
                        <a:lnSpc>
                          <a:spcPct val="90000"/>
                        </a:lnSpc>
                      </a:pPr>
                      <a:endParaRPr lang="ru-RU" sz="15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8214138"/>
                  </a:ext>
                </a:extLst>
              </a:tr>
              <a:tr h="245290">
                <a:tc>
                  <a:txBody>
                    <a:bodyPr/>
                    <a:lstStyle/>
                    <a:p>
                      <a:pPr>
                        <a:lnSpc>
                          <a:spcPct val="90000"/>
                        </a:lnSpc>
                      </a:pPr>
                      <a:r>
                        <a:rPr lang="ru-RU" sz="1500" dirty="0">
                          <a:solidFill>
                            <a:schemeClr val="tx1"/>
                          </a:solidFill>
                          <a:latin typeface="Times New Roman" panose="02020603050405020304" pitchFamily="18" charset="0"/>
                          <a:cs typeface="Times New Roman" panose="02020603050405020304" pitchFamily="18"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Экономика – основа жизнедеятельности общества</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dirty="0">
                          <a:latin typeface="Times New Roman" panose="02020603050405020304" pitchFamily="18" charset="0"/>
                          <a:cs typeface="Times New Roman" panose="02020603050405020304" pitchFamily="18" charset="0"/>
                        </a:rPr>
                        <a:t>Роль экономики в жизни общества. Макроэкономические показатели и качество жизни. Предмет и методы экономической науки. Ограниченность ресурсов. Кривая производственных возможностей. Типы экономических систем.</a:t>
                      </a:r>
                    </a:p>
                    <a:p>
                      <a:pPr>
                        <a:lnSpc>
                          <a:spcPct val="90000"/>
                        </a:lnSpc>
                      </a:pPr>
                      <a:r>
                        <a:rPr lang="ru-RU" sz="1500" dirty="0">
                          <a:latin typeface="Times New Roman" panose="02020603050405020304" pitchFamily="18" charset="0"/>
                          <a:cs typeface="Times New Roman" panose="02020603050405020304" pitchFamily="18" charset="0"/>
                        </a:rPr>
                        <a:t>Экономический рост и пути его достижения. Факторы долгосрочного экономического роста. Понятие экономического цикла. Фазы экономического цикла. Причины экономических циклов</a:t>
                      </a:r>
                      <a:endParaRPr lang="ru-RU"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400" dirty="0">
                          <a:latin typeface="Times New Roman" panose="02020603050405020304" pitchFamily="18" charset="0"/>
                          <a:cs typeface="Times New Roman" panose="02020603050405020304" pitchFamily="18" charset="0"/>
                        </a:rPr>
                        <a:t>Владеть знаниями об экономике как науке и хозяйстве. Определять смысл, различать признаки научных понятий «экономическая система», «экономический рост», «экономический цикл», «ограниченность ресурсов», «валовой внутренний продукт». Определять различные смыслы многозначных понятий «экономика», «собственность». Классифицировать типы экономических систем. Использовать понятийный аппарат при анализе и оценке факторов долгосрочного экономического роста, причин и последствий циклического развития экономики при изложении собственных суждений и построении устных и письменных высказываний. Приводить примеры взаимосвязи главных вопросов экономики, основных макроэкономических показателей и показателей качества жизни. Представлять в виде схемы взаимосвязи различных путей достижения экономического роста, в виде графика кривую производственных возможностей. Устанавливать взаимосвязь развития общества и его экономической жизни при изучении экономической жизни общества на основе анализа, социального прогнозирования, объяснять основные тенденции развития экономической сферы. Формулировать собственные суждения и аргументы по проблеме определения путей достижения экономического роста (опираясь на социальные ценности).</a:t>
                      </a:r>
                    </a:p>
                    <a:p>
                      <a:pPr>
                        <a:lnSpc>
                          <a:spcPct val="90000"/>
                        </a:lnSpc>
                      </a:pPr>
                      <a:r>
                        <a:rPr lang="ru-RU" sz="1400" dirty="0">
                          <a:latin typeface="Times New Roman" panose="02020603050405020304" pitchFamily="18" charset="0"/>
                          <a:cs typeface="Times New Roman" panose="02020603050405020304" pitchFamily="18" charset="0"/>
                        </a:rPr>
                        <a:t>систем. Использовать понятийный аппарат при анализе и оценке факторов долгосрочного экономического роста, причин и последствий циклического развития экономики при изложении собственных суждений и построении устных и письменных высказываний. Приводить примеры взаимосвязи главных вопросов экономики, основных макроэкономических показателей и показателей качества жизни. Представлять в виде схемы взаимосвязи различных путей достижения экономического роста, в виде графика кривую производственных возможностей. Устанавливать взаимосвязь развития общества и его экономической жизни при изучении экономической жизни общества на основе анализа, социального прогнозирования, объяснять основные тенденции развития экономической сферы. Формулировать собственные суждения и аргументы по проблеме определения путей достижения экономического роста (опираясь на социальные ценности).</a:t>
                      </a:r>
                      <a:endParaRPr lang="ru-RU"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329272"/>
                  </a:ext>
                </a:extLst>
              </a:tr>
            </a:tbl>
          </a:graphicData>
        </a:graphic>
      </p:graphicFrame>
      <p:sp>
        <p:nvSpPr>
          <p:cNvPr id="3" name="TextBox 2">
            <a:extLst>
              <a:ext uri="{FF2B5EF4-FFF2-40B4-BE49-F238E27FC236}">
                <a16:creationId xmlns:a16="http://schemas.microsoft.com/office/drawing/2014/main" id="{5BD23280-705C-33E9-B19C-3EA38BC3FE74}"/>
              </a:ext>
            </a:extLst>
          </p:cNvPr>
          <p:cNvSpPr txBox="1"/>
          <p:nvPr/>
        </p:nvSpPr>
        <p:spPr>
          <a:xfrm>
            <a:off x="240631" y="40287"/>
            <a:ext cx="6093994"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ТЕМАТИЧЕСКОЕ ПЛАНИРОВАНИЕ </a:t>
            </a:r>
            <a:r>
              <a:rPr lang="ru-RU" b="1" dirty="0">
                <a:solidFill>
                  <a:srgbClr val="C00000"/>
                </a:solidFill>
                <a:latin typeface="Times New Roman" panose="02020603050405020304" pitchFamily="18" charset="0"/>
                <a:cs typeface="Times New Roman" panose="02020603050405020304" pitchFamily="18" charset="0"/>
              </a:rPr>
              <a:t>- 10 класс</a:t>
            </a:r>
          </a:p>
        </p:txBody>
      </p:sp>
    </p:spTree>
    <p:extLst>
      <p:ext uri="{BB962C8B-B14F-4D97-AF65-F5344CB8AC3E}">
        <p14:creationId xmlns:p14="http://schemas.microsoft.com/office/powerpoint/2010/main" val="400828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4">
            <a:extLst>
              <a:ext uri="{FF2B5EF4-FFF2-40B4-BE49-F238E27FC236}">
                <a16:creationId xmlns:a16="http://schemas.microsoft.com/office/drawing/2014/main" id="{F01FB3AF-C5D6-197F-205F-323F90CE2F7D}"/>
              </a:ext>
            </a:extLst>
          </p:cNvPr>
          <p:cNvGraphicFramePr>
            <a:graphicFrameLocks noGrp="1"/>
          </p:cNvGraphicFramePr>
          <p:nvPr>
            <p:extLst>
              <p:ext uri="{D42A27DB-BD31-4B8C-83A1-F6EECF244321}">
                <p14:modId xmlns:p14="http://schemas.microsoft.com/office/powerpoint/2010/main" val="4048272048"/>
              </p:ext>
            </p:extLst>
          </p:nvPr>
        </p:nvGraphicFramePr>
        <p:xfrm>
          <a:off x="8021" y="409619"/>
          <a:ext cx="12192002" cy="6199632"/>
        </p:xfrm>
        <a:graphic>
          <a:graphicData uri="http://schemas.openxmlformats.org/drawingml/2006/table">
            <a:tbl>
              <a:tblPr firstRow="1" bandRow="1">
                <a:tableStyleId>{5C22544A-7EE6-4342-B048-85BDC9FD1C3A}</a:tableStyleId>
              </a:tblPr>
              <a:tblGrid>
                <a:gridCol w="596886">
                  <a:extLst>
                    <a:ext uri="{9D8B030D-6E8A-4147-A177-3AD203B41FA5}">
                      <a16:colId xmlns:a16="http://schemas.microsoft.com/office/drawing/2014/main" val="2572689789"/>
                    </a:ext>
                  </a:extLst>
                </a:gridCol>
                <a:gridCol w="1841514">
                  <a:extLst>
                    <a:ext uri="{9D8B030D-6E8A-4147-A177-3AD203B41FA5}">
                      <a16:colId xmlns:a16="http://schemas.microsoft.com/office/drawing/2014/main" val="4177606428"/>
                    </a:ext>
                  </a:extLst>
                </a:gridCol>
                <a:gridCol w="762000">
                  <a:extLst>
                    <a:ext uri="{9D8B030D-6E8A-4147-A177-3AD203B41FA5}">
                      <a16:colId xmlns:a16="http://schemas.microsoft.com/office/drawing/2014/main" val="1860876779"/>
                    </a:ext>
                  </a:extLst>
                </a:gridCol>
                <a:gridCol w="3039979">
                  <a:extLst>
                    <a:ext uri="{9D8B030D-6E8A-4147-A177-3AD203B41FA5}">
                      <a16:colId xmlns:a16="http://schemas.microsoft.com/office/drawing/2014/main" val="488579021"/>
                    </a:ext>
                  </a:extLst>
                </a:gridCol>
                <a:gridCol w="5951623">
                  <a:extLst>
                    <a:ext uri="{9D8B030D-6E8A-4147-A177-3AD203B41FA5}">
                      <a16:colId xmlns:a16="http://schemas.microsoft.com/office/drawing/2014/main" val="3262850194"/>
                    </a:ext>
                  </a:extLst>
                </a:gridCol>
              </a:tblGrid>
              <a:tr h="424934">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 п/п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Наименование разделов и тем учебного предмета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Кол-во часов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Программное содержание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Основные виды деятельности обучающихся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635071"/>
                  </a:ext>
                </a:extLst>
              </a:tr>
              <a:tr h="245290">
                <a:tc gridSpan="5">
                  <a:txBody>
                    <a:bodyPr/>
                    <a:lstStyle/>
                    <a:p>
                      <a:pPr>
                        <a:lnSpc>
                          <a:spcPct val="90000"/>
                        </a:lnSpc>
                      </a:pPr>
                      <a:r>
                        <a:rPr lang="ru-RU" sz="1600" dirty="0">
                          <a:latin typeface="Times New Roman" panose="02020603050405020304" pitchFamily="18" charset="0"/>
                          <a:cs typeface="Times New Roman" panose="02020603050405020304" pitchFamily="18" charset="0"/>
                        </a:rPr>
                        <a:t>Раздел 3. Экономическая жизнь общества </a:t>
                      </a:r>
                      <a:r>
                        <a:rPr lang="ru-RU" sz="1600" b="1" dirty="0">
                          <a:latin typeface="Times New Roman" panose="02020603050405020304" pitchFamily="18" charset="0"/>
                          <a:cs typeface="Times New Roman" panose="02020603050405020304" pitchFamily="18" charset="0"/>
                        </a:rPr>
                        <a:t>(28 часов)</a:t>
                      </a:r>
                      <a:endParaRPr lang="ru-RU" sz="16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ru-RU" dirty="0"/>
                        <a:t>Раздел 2. Общество, в котором мы живём</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pPr>
                        <a:lnSpc>
                          <a:spcPct val="90000"/>
                        </a:lnSpc>
                      </a:pPr>
                      <a:endParaRPr lang="ru-RU" sz="15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8214138"/>
                  </a:ext>
                </a:extLst>
              </a:tr>
              <a:tr h="245290">
                <a:tc>
                  <a:txBody>
                    <a:bodyPr/>
                    <a:lstStyle/>
                    <a:p>
                      <a:pPr>
                        <a:lnSpc>
                          <a:spcPct val="90000"/>
                        </a:lnSpc>
                      </a:pPr>
                      <a:r>
                        <a:rPr lang="ru-RU" sz="1600" dirty="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dirty="0">
                          <a:latin typeface="Times New Roman" panose="02020603050405020304" pitchFamily="18" charset="0"/>
                          <a:cs typeface="Times New Roman" panose="02020603050405020304" pitchFamily="18" charset="0"/>
                        </a:rPr>
                        <a:t>Рыночные отношения в экономике </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dirty="0">
                          <a:latin typeface="Times New Roman" panose="02020603050405020304" pitchFamily="18" charset="0"/>
                          <a:cs typeface="Times New Roman" panose="02020603050405020304" pitchFamily="18" charset="0"/>
                        </a:rPr>
                        <a:t>Функционирование рынков. Рыночный спрос. Закон спроса. Эластичность спроса. Рыночное предложение. Закон предложения. Эластичность предложения. Рынки труда, капитала, земли, информации. Государственное регулирование рынков. Конкуренция и монополия. Государственная политика по развитию конкуренции. Антимонопольное регулирование в Российской Федерации. Рынок труда. Заработная плата и стимулирование труда. Занятость и безработица. </a:t>
                      </a:r>
                    </a:p>
                    <a:p>
                      <a:pPr>
                        <a:lnSpc>
                          <a:spcPct val="90000"/>
                        </a:lnSpc>
                      </a:pPr>
                      <a:r>
                        <a:rPr lang="ru-RU" sz="1600" dirty="0">
                          <a:latin typeface="Times New Roman" panose="02020603050405020304" pitchFamily="18" charset="0"/>
                          <a:cs typeface="Times New Roman" panose="02020603050405020304" pitchFamily="18" charset="0"/>
                        </a:rPr>
                        <a:t>Причины и виды безработицы. Государственная политика Российской Федерации в области занятости. Особенности труда молодежи. Деятельность профсоюзов </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dirty="0">
                          <a:latin typeface="Times New Roman" panose="02020603050405020304" pitchFamily="18" charset="0"/>
                          <a:cs typeface="Times New Roman" panose="02020603050405020304" pitchFamily="18" charset="0"/>
                        </a:rPr>
                        <a:t>Владеть знаниями об особенностях рыночных отношений в современной экономике, о государственной политике поддержки конкуренции. Классифицировать типы рыночных структур, виды безработицы, рынки ресурсов производства. Выявлять функциональные связи в деятельности различных видов рынков. Приводить примеры взаимосвязи спроса и предложения. Характеризовать причины и последствия безработицы. Использовать ключевые понятия, теоретические положения о действии экономического механизма функционирования рынка для объяснения явлений социальной действительности, конкретизировать теоретические положения фактами социальной действительности, модельными ситуациями, примерами из личного социального опыта об особенностях трудоустройства молодежи в условиях конкуренции на рынке труда. Оценивать социальную информацию по проблемам развития экономической жизни общества, определять степень ее достоверности, соотносить различные оценки направлений и методов экономической политики государства, текущих экономических событий в России и в мире, давать оценку действиям участников экономики и их способностям в типичных ситуациях сознательно выполнять морально-правовые требования общества и нести ответственность за свою деятельность </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329272"/>
                  </a:ext>
                </a:extLst>
              </a:tr>
            </a:tbl>
          </a:graphicData>
        </a:graphic>
      </p:graphicFrame>
      <p:sp>
        <p:nvSpPr>
          <p:cNvPr id="3" name="TextBox 2">
            <a:extLst>
              <a:ext uri="{FF2B5EF4-FFF2-40B4-BE49-F238E27FC236}">
                <a16:creationId xmlns:a16="http://schemas.microsoft.com/office/drawing/2014/main" id="{5BD23280-705C-33E9-B19C-3EA38BC3FE74}"/>
              </a:ext>
            </a:extLst>
          </p:cNvPr>
          <p:cNvSpPr txBox="1"/>
          <p:nvPr/>
        </p:nvSpPr>
        <p:spPr>
          <a:xfrm>
            <a:off x="240631" y="40287"/>
            <a:ext cx="6093994"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ТЕМАТИЧЕСКОЕ ПЛАНИРОВАНИЕ </a:t>
            </a:r>
            <a:r>
              <a:rPr lang="ru-RU" b="1" dirty="0">
                <a:solidFill>
                  <a:srgbClr val="C00000"/>
                </a:solidFill>
                <a:latin typeface="Times New Roman" panose="02020603050405020304" pitchFamily="18" charset="0"/>
                <a:cs typeface="Times New Roman" panose="02020603050405020304" pitchFamily="18" charset="0"/>
              </a:rPr>
              <a:t>- 10 класс</a:t>
            </a:r>
          </a:p>
        </p:txBody>
      </p:sp>
    </p:spTree>
    <p:extLst>
      <p:ext uri="{BB962C8B-B14F-4D97-AF65-F5344CB8AC3E}">
        <p14:creationId xmlns:p14="http://schemas.microsoft.com/office/powerpoint/2010/main" val="3535958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4">
            <a:extLst>
              <a:ext uri="{FF2B5EF4-FFF2-40B4-BE49-F238E27FC236}">
                <a16:creationId xmlns:a16="http://schemas.microsoft.com/office/drawing/2014/main" id="{F01FB3AF-C5D6-197F-205F-323F90CE2F7D}"/>
              </a:ext>
            </a:extLst>
          </p:cNvPr>
          <p:cNvGraphicFramePr>
            <a:graphicFrameLocks noGrp="1"/>
          </p:cNvGraphicFramePr>
          <p:nvPr>
            <p:extLst>
              <p:ext uri="{D42A27DB-BD31-4B8C-83A1-F6EECF244321}">
                <p14:modId xmlns:p14="http://schemas.microsoft.com/office/powerpoint/2010/main" val="2350776129"/>
              </p:ext>
            </p:extLst>
          </p:nvPr>
        </p:nvGraphicFramePr>
        <p:xfrm>
          <a:off x="8021" y="409619"/>
          <a:ext cx="12192002" cy="4005072"/>
        </p:xfrm>
        <a:graphic>
          <a:graphicData uri="http://schemas.openxmlformats.org/drawingml/2006/table">
            <a:tbl>
              <a:tblPr firstRow="1" bandRow="1">
                <a:tableStyleId>{5C22544A-7EE6-4342-B048-85BDC9FD1C3A}</a:tableStyleId>
              </a:tblPr>
              <a:tblGrid>
                <a:gridCol w="596886">
                  <a:extLst>
                    <a:ext uri="{9D8B030D-6E8A-4147-A177-3AD203B41FA5}">
                      <a16:colId xmlns:a16="http://schemas.microsoft.com/office/drawing/2014/main" val="2572689789"/>
                    </a:ext>
                  </a:extLst>
                </a:gridCol>
                <a:gridCol w="1841514">
                  <a:extLst>
                    <a:ext uri="{9D8B030D-6E8A-4147-A177-3AD203B41FA5}">
                      <a16:colId xmlns:a16="http://schemas.microsoft.com/office/drawing/2014/main" val="4177606428"/>
                    </a:ext>
                  </a:extLst>
                </a:gridCol>
                <a:gridCol w="762000">
                  <a:extLst>
                    <a:ext uri="{9D8B030D-6E8A-4147-A177-3AD203B41FA5}">
                      <a16:colId xmlns:a16="http://schemas.microsoft.com/office/drawing/2014/main" val="1860876779"/>
                    </a:ext>
                  </a:extLst>
                </a:gridCol>
                <a:gridCol w="2658979">
                  <a:extLst>
                    <a:ext uri="{9D8B030D-6E8A-4147-A177-3AD203B41FA5}">
                      <a16:colId xmlns:a16="http://schemas.microsoft.com/office/drawing/2014/main" val="488579021"/>
                    </a:ext>
                  </a:extLst>
                </a:gridCol>
                <a:gridCol w="6332623">
                  <a:extLst>
                    <a:ext uri="{9D8B030D-6E8A-4147-A177-3AD203B41FA5}">
                      <a16:colId xmlns:a16="http://schemas.microsoft.com/office/drawing/2014/main" val="7166181"/>
                    </a:ext>
                  </a:extLst>
                </a:gridCol>
              </a:tblGrid>
              <a:tr h="560907">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 п/п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Наименование разделов и тем учебного предмета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Кол-во часов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Программное содержание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Основные виды деятельности обучающихся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635071"/>
                  </a:ext>
                </a:extLst>
              </a:tr>
              <a:tr h="245290">
                <a:tc gridSpan="5">
                  <a:txBody>
                    <a:bodyPr/>
                    <a:lstStyle/>
                    <a:p>
                      <a:pPr>
                        <a:lnSpc>
                          <a:spcPct val="90000"/>
                        </a:lnSpc>
                      </a:pPr>
                      <a:r>
                        <a:rPr lang="ru-RU" sz="1600" dirty="0">
                          <a:latin typeface="Times New Roman" panose="02020603050405020304" pitchFamily="18" charset="0"/>
                          <a:cs typeface="Times New Roman" panose="02020603050405020304" pitchFamily="18" charset="0"/>
                        </a:rPr>
                        <a:t>Раздел 3. Экономическая жизнь общества </a:t>
                      </a:r>
                      <a:r>
                        <a:rPr lang="ru-RU" sz="1600" b="1" dirty="0">
                          <a:latin typeface="Times New Roman" panose="02020603050405020304" pitchFamily="18" charset="0"/>
                          <a:cs typeface="Times New Roman" panose="02020603050405020304" pitchFamily="18" charset="0"/>
                        </a:rPr>
                        <a:t>(28 часов)</a:t>
                      </a:r>
                      <a:endParaRPr lang="ru-RU" sz="16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ru-RU" dirty="0"/>
                        <a:t>Раздел 2. Общество, в котором мы живём</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68214138"/>
                  </a:ext>
                </a:extLst>
              </a:tr>
              <a:tr h="245290">
                <a:tc>
                  <a:txBody>
                    <a:bodyPr/>
                    <a:lstStyle/>
                    <a:p>
                      <a:pPr>
                        <a:lnSpc>
                          <a:spcPct val="90000"/>
                        </a:lnSpc>
                      </a:pPr>
                      <a:r>
                        <a:rPr lang="ru-RU" sz="1600" dirty="0">
                          <a:solidFill>
                            <a:schemeClr val="tx1"/>
                          </a:solidFill>
                          <a:latin typeface="Times New Roman" panose="02020603050405020304" pitchFamily="18" charset="0"/>
                          <a:cs typeface="Times New Roman" panose="02020603050405020304" pitchFamily="18"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dirty="0">
                          <a:latin typeface="Times New Roman" panose="02020603050405020304" pitchFamily="18" charset="0"/>
                          <a:cs typeface="Times New Roman" panose="02020603050405020304" pitchFamily="18" charset="0"/>
                        </a:rPr>
                        <a:t>Экономическая деятельность </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dirty="0">
                          <a:latin typeface="Times New Roman" panose="02020603050405020304" pitchFamily="18" charset="0"/>
                          <a:cs typeface="Times New Roman" panose="02020603050405020304" pitchFamily="18" charset="0"/>
                        </a:rPr>
                        <a:t>Рациональное экономическое поведение. Экономическая свобода и социальная ответственность. Экономическая деятельность и проблемы устойчивого развития общества. Особенности профессиональной деятельности в экономической и финансовой сферах </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dirty="0">
                          <a:latin typeface="Times New Roman" panose="02020603050405020304" pitchFamily="18" charset="0"/>
                          <a:cs typeface="Times New Roman" panose="02020603050405020304" pitchFamily="18" charset="0"/>
                        </a:rPr>
                        <a:t>Владеть знаниями об особенностях профессиональной деятельности в экономической и финансовой сферах. Характеризовать российские духовно-нравственные ценности, в том числе ценности патриотизма и служения Отечеству, созидательного труда, норм морали и нравственности, прав и свобод человека, коллективизма. Устанавливать причинно-следственные связи между экономической деятельностью и проблемами устойчивого развития.</a:t>
                      </a:r>
                    </a:p>
                    <a:p>
                      <a:pPr>
                        <a:lnSpc>
                          <a:spcPct val="90000"/>
                        </a:lnSpc>
                      </a:pPr>
                      <a:r>
                        <a:rPr lang="ru-RU" sz="1600" dirty="0">
                          <a:latin typeface="Times New Roman" panose="02020603050405020304" pitchFamily="18" charset="0"/>
                          <a:cs typeface="Times New Roman" panose="02020603050405020304" pitchFamily="18" charset="0"/>
                        </a:rPr>
                        <a:t>Формулировать собственные суждения и аргументы по проблемам взаимосвязи экономической свободы и социальной ответственности (опираясь на социальные ценности)</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329272"/>
                  </a:ext>
                </a:extLst>
              </a:tr>
            </a:tbl>
          </a:graphicData>
        </a:graphic>
      </p:graphicFrame>
      <p:sp>
        <p:nvSpPr>
          <p:cNvPr id="3" name="TextBox 2">
            <a:extLst>
              <a:ext uri="{FF2B5EF4-FFF2-40B4-BE49-F238E27FC236}">
                <a16:creationId xmlns:a16="http://schemas.microsoft.com/office/drawing/2014/main" id="{5BD23280-705C-33E9-B19C-3EA38BC3FE74}"/>
              </a:ext>
            </a:extLst>
          </p:cNvPr>
          <p:cNvSpPr txBox="1"/>
          <p:nvPr/>
        </p:nvSpPr>
        <p:spPr>
          <a:xfrm>
            <a:off x="240631" y="40287"/>
            <a:ext cx="6093994"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ТЕМАТИЧЕСКОЕ ПЛАНИРОВАНИЕ </a:t>
            </a:r>
            <a:r>
              <a:rPr lang="ru-RU" b="1" dirty="0">
                <a:solidFill>
                  <a:srgbClr val="C00000"/>
                </a:solidFill>
                <a:latin typeface="Times New Roman" panose="02020603050405020304" pitchFamily="18" charset="0"/>
                <a:cs typeface="Times New Roman" panose="02020603050405020304" pitchFamily="18" charset="0"/>
              </a:rPr>
              <a:t>- 10 класс</a:t>
            </a:r>
          </a:p>
        </p:txBody>
      </p:sp>
      <p:graphicFrame>
        <p:nvGraphicFramePr>
          <p:cNvPr id="4" name="Таблица 4">
            <a:extLst>
              <a:ext uri="{FF2B5EF4-FFF2-40B4-BE49-F238E27FC236}">
                <a16:creationId xmlns:a16="http://schemas.microsoft.com/office/drawing/2014/main" id="{54C5CA4D-B429-0F6B-862B-AE3EF76CCEC6}"/>
              </a:ext>
            </a:extLst>
          </p:cNvPr>
          <p:cNvGraphicFramePr>
            <a:graphicFrameLocks noGrp="1"/>
          </p:cNvGraphicFramePr>
          <p:nvPr>
            <p:extLst>
              <p:ext uri="{D42A27DB-BD31-4B8C-83A1-F6EECF244321}">
                <p14:modId xmlns:p14="http://schemas.microsoft.com/office/powerpoint/2010/main" val="2485336094"/>
              </p:ext>
            </p:extLst>
          </p:nvPr>
        </p:nvGraphicFramePr>
        <p:xfrm>
          <a:off x="685800" y="19577600"/>
          <a:ext cx="12192002" cy="4206240"/>
        </p:xfrm>
        <a:graphic>
          <a:graphicData uri="http://schemas.openxmlformats.org/drawingml/2006/table">
            <a:tbl>
              <a:tblPr firstRow="1" bandRow="1">
                <a:tableStyleId>{5C22544A-7EE6-4342-B048-85BDC9FD1C3A}</a:tableStyleId>
              </a:tblPr>
              <a:tblGrid>
                <a:gridCol w="596886">
                  <a:extLst>
                    <a:ext uri="{9D8B030D-6E8A-4147-A177-3AD203B41FA5}">
                      <a16:colId xmlns:a16="http://schemas.microsoft.com/office/drawing/2014/main" val="2572689789"/>
                    </a:ext>
                  </a:extLst>
                </a:gridCol>
                <a:gridCol w="1841514">
                  <a:extLst>
                    <a:ext uri="{9D8B030D-6E8A-4147-A177-3AD203B41FA5}">
                      <a16:colId xmlns:a16="http://schemas.microsoft.com/office/drawing/2014/main" val="4177606428"/>
                    </a:ext>
                  </a:extLst>
                </a:gridCol>
                <a:gridCol w="762000">
                  <a:extLst>
                    <a:ext uri="{9D8B030D-6E8A-4147-A177-3AD203B41FA5}">
                      <a16:colId xmlns:a16="http://schemas.microsoft.com/office/drawing/2014/main" val="1860876779"/>
                    </a:ext>
                  </a:extLst>
                </a:gridCol>
                <a:gridCol w="2679034">
                  <a:extLst>
                    <a:ext uri="{9D8B030D-6E8A-4147-A177-3AD203B41FA5}">
                      <a16:colId xmlns:a16="http://schemas.microsoft.com/office/drawing/2014/main" val="488579021"/>
                    </a:ext>
                  </a:extLst>
                </a:gridCol>
                <a:gridCol w="6312568">
                  <a:extLst>
                    <a:ext uri="{9D8B030D-6E8A-4147-A177-3AD203B41FA5}">
                      <a16:colId xmlns:a16="http://schemas.microsoft.com/office/drawing/2014/main" val="3262850194"/>
                    </a:ext>
                  </a:extLst>
                </a:gridCol>
              </a:tblGrid>
              <a:tr h="245290">
                <a:tc>
                  <a:txBody>
                    <a:bodyPr/>
                    <a:lstStyle/>
                    <a:p>
                      <a:pPr>
                        <a:lnSpc>
                          <a:spcPct val="90000"/>
                        </a:lnSpc>
                      </a:pPr>
                      <a:r>
                        <a:rPr lang="ru-RU" sz="1500" b="0" dirty="0">
                          <a:solidFill>
                            <a:schemeClr val="tx1"/>
                          </a:solidFill>
                          <a:latin typeface="Times New Roman" panose="02020603050405020304" pitchFamily="18" charset="0"/>
                          <a:cs typeface="Times New Roman" panose="02020603050405020304" pitchFamily="18"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b="0" dirty="0">
                          <a:solidFill>
                            <a:schemeClr val="tx1"/>
                          </a:solidFill>
                          <a:latin typeface="Times New Roman" panose="02020603050405020304" pitchFamily="18" charset="0"/>
                          <a:cs typeface="Times New Roman" panose="02020603050405020304" pitchFamily="18" charset="0"/>
                        </a:rPr>
                        <a:t>Экономика предприятия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b="0" dirty="0">
                          <a:solidFill>
                            <a:schemeClr val="tx1"/>
                          </a:solidFill>
                          <a:latin typeface="Times New Roman" panose="02020603050405020304" pitchFamily="18" charset="0"/>
                          <a:cs typeface="Times New Roman" panose="02020603050405020304" pitchFamily="18" charset="0"/>
                        </a:rPr>
                        <a:t>Предприятие в экономике. Цели предприятия. Факторы производства. Альтернативная стоимость, способы и источники финансирования предприятий. Издержки, их виды. Выручка, прибыль. Поддержка малого и среднего предпринимательства в Российской Федерации. Государственная политика импортозамещения в Российской Федерации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500" b="0" dirty="0">
                          <a:solidFill>
                            <a:schemeClr val="tx1"/>
                          </a:solidFill>
                          <a:latin typeface="Times New Roman" panose="02020603050405020304" pitchFamily="18" charset="0"/>
                          <a:cs typeface="Times New Roman" panose="02020603050405020304" pitchFamily="18" charset="0"/>
                        </a:rPr>
                        <a:t>Владеть знаниями о роли предприятий в экономическом развитии страны, важнейших показателях эффективности их деятельности. Классифицировать факторы производства, виды издержек производства, источники финансирования предприятия. Характеризовать социально-экономические функции предпринимательства. Использовать экономические знания для успешного выполнения типичных социальных ролей (производитель, потребитель, собственник), ориентации в актуальных экономических событиях, определения личной гражданской позиции в экономической деятельности. Конкретизировать теоретические положения фактами социальной действительности, модельными ситуациями, примерами из личного социального опыта об использовании мер государственной поддержки МСП в РФ, о выборе способов рационального экономического поведения людей. Создавать типологии видов предпринимательской деятельности, видов издержек производства на основе предложенных критериев. Оценивать поведение людей и собственное поведение с точки зрения социальных норм, экономической рациональности, сформированности социально ценных мотивов выбора средств достижения целей экономической деятельности, ответственности за принятые экономические решения для себя, своего окружения, общества в целом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329272"/>
                  </a:ext>
                </a:extLst>
              </a:tr>
            </a:tbl>
          </a:graphicData>
        </a:graphic>
      </p:graphicFrame>
    </p:spTree>
    <p:extLst>
      <p:ext uri="{BB962C8B-B14F-4D97-AF65-F5344CB8AC3E}">
        <p14:creationId xmlns:p14="http://schemas.microsoft.com/office/powerpoint/2010/main" val="1286557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4">
            <a:extLst>
              <a:ext uri="{FF2B5EF4-FFF2-40B4-BE49-F238E27FC236}">
                <a16:creationId xmlns:a16="http://schemas.microsoft.com/office/drawing/2014/main" id="{F01FB3AF-C5D6-197F-205F-323F90CE2F7D}"/>
              </a:ext>
            </a:extLst>
          </p:cNvPr>
          <p:cNvGraphicFramePr>
            <a:graphicFrameLocks noGrp="1"/>
          </p:cNvGraphicFramePr>
          <p:nvPr>
            <p:extLst>
              <p:ext uri="{D42A27DB-BD31-4B8C-83A1-F6EECF244321}">
                <p14:modId xmlns:p14="http://schemas.microsoft.com/office/powerpoint/2010/main" val="357112144"/>
              </p:ext>
            </p:extLst>
          </p:nvPr>
        </p:nvGraphicFramePr>
        <p:xfrm>
          <a:off x="8021" y="409619"/>
          <a:ext cx="12192002" cy="1005840"/>
        </p:xfrm>
        <a:graphic>
          <a:graphicData uri="http://schemas.openxmlformats.org/drawingml/2006/table">
            <a:tbl>
              <a:tblPr firstRow="1" bandRow="1">
                <a:tableStyleId>{5C22544A-7EE6-4342-B048-85BDC9FD1C3A}</a:tableStyleId>
              </a:tblPr>
              <a:tblGrid>
                <a:gridCol w="596886">
                  <a:extLst>
                    <a:ext uri="{9D8B030D-6E8A-4147-A177-3AD203B41FA5}">
                      <a16:colId xmlns:a16="http://schemas.microsoft.com/office/drawing/2014/main" val="2572689789"/>
                    </a:ext>
                  </a:extLst>
                </a:gridCol>
                <a:gridCol w="1841514">
                  <a:extLst>
                    <a:ext uri="{9D8B030D-6E8A-4147-A177-3AD203B41FA5}">
                      <a16:colId xmlns:a16="http://schemas.microsoft.com/office/drawing/2014/main" val="4177606428"/>
                    </a:ext>
                  </a:extLst>
                </a:gridCol>
                <a:gridCol w="762000">
                  <a:extLst>
                    <a:ext uri="{9D8B030D-6E8A-4147-A177-3AD203B41FA5}">
                      <a16:colId xmlns:a16="http://schemas.microsoft.com/office/drawing/2014/main" val="1860876779"/>
                    </a:ext>
                  </a:extLst>
                </a:gridCol>
                <a:gridCol w="2658979">
                  <a:extLst>
                    <a:ext uri="{9D8B030D-6E8A-4147-A177-3AD203B41FA5}">
                      <a16:colId xmlns:a16="http://schemas.microsoft.com/office/drawing/2014/main" val="488579021"/>
                    </a:ext>
                  </a:extLst>
                </a:gridCol>
                <a:gridCol w="6332623">
                  <a:extLst>
                    <a:ext uri="{9D8B030D-6E8A-4147-A177-3AD203B41FA5}">
                      <a16:colId xmlns:a16="http://schemas.microsoft.com/office/drawing/2014/main" val="7166181"/>
                    </a:ext>
                  </a:extLst>
                </a:gridCol>
              </a:tblGrid>
              <a:tr h="424934">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 п/п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Наименование разделов и тем учебного предмета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Кол-во часов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Программное содержание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500" b="0" dirty="0">
                          <a:solidFill>
                            <a:schemeClr val="tx1"/>
                          </a:solidFill>
                          <a:latin typeface="Times New Roman" panose="02020603050405020304" pitchFamily="18" charset="0"/>
                          <a:cs typeface="Times New Roman" panose="02020603050405020304" pitchFamily="18" charset="0"/>
                        </a:rPr>
                        <a:t>Основные виды деятельности обучающихся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635071"/>
                  </a:ext>
                </a:extLst>
              </a:tr>
              <a:tr h="245290">
                <a:tc gridSpan="5">
                  <a:txBody>
                    <a:bodyPr/>
                    <a:lstStyle/>
                    <a:p>
                      <a:pPr>
                        <a:lnSpc>
                          <a:spcPct val="90000"/>
                        </a:lnSpc>
                      </a:pPr>
                      <a:r>
                        <a:rPr lang="ru-RU" sz="1500" dirty="0">
                          <a:latin typeface="Times New Roman" panose="02020603050405020304" pitchFamily="18" charset="0"/>
                          <a:cs typeface="Times New Roman" panose="02020603050405020304" pitchFamily="18" charset="0"/>
                        </a:rPr>
                        <a:t>Раздел 3. Экономическая жизнь общества </a:t>
                      </a:r>
                      <a:r>
                        <a:rPr lang="ru-RU" sz="1500" b="1" dirty="0">
                          <a:latin typeface="Times New Roman" panose="02020603050405020304" pitchFamily="18" charset="0"/>
                          <a:cs typeface="Times New Roman" panose="02020603050405020304" pitchFamily="18" charset="0"/>
                        </a:rPr>
                        <a:t>(28 часов)</a:t>
                      </a:r>
                      <a:endParaRPr lang="ru-RU" sz="15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ru-RU" dirty="0"/>
                        <a:t>Раздел 2. Общество, в котором мы живём</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68214138"/>
                  </a:ext>
                </a:extLst>
              </a:tr>
            </a:tbl>
          </a:graphicData>
        </a:graphic>
      </p:graphicFrame>
      <p:sp>
        <p:nvSpPr>
          <p:cNvPr id="3" name="TextBox 2">
            <a:extLst>
              <a:ext uri="{FF2B5EF4-FFF2-40B4-BE49-F238E27FC236}">
                <a16:creationId xmlns:a16="http://schemas.microsoft.com/office/drawing/2014/main" id="{5BD23280-705C-33E9-B19C-3EA38BC3FE74}"/>
              </a:ext>
            </a:extLst>
          </p:cNvPr>
          <p:cNvSpPr txBox="1"/>
          <p:nvPr/>
        </p:nvSpPr>
        <p:spPr>
          <a:xfrm>
            <a:off x="240631" y="40287"/>
            <a:ext cx="6093994"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ТЕМАТИЧЕСКОЕ ПЛАНИРОВАНИЕ </a:t>
            </a:r>
            <a:r>
              <a:rPr lang="ru-RU" b="1" dirty="0">
                <a:solidFill>
                  <a:srgbClr val="C00000"/>
                </a:solidFill>
                <a:latin typeface="Times New Roman" panose="02020603050405020304" pitchFamily="18" charset="0"/>
                <a:cs typeface="Times New Roman" panose="02020603050405020304" pitchFamily="18" charset="0"/>
              </a:rPr>
              <a:t>- 10 класс</a:t>
            </a:r>
          </a:p>
        </p:txBody>
      </p:sp>
      <p:graphicFrame>
        <p:nvGraphicFramePr>
          <p:cNvPr id="4" name="Таблица 4">
            <a:extLst>
              <a:ext uri="{FF2B5EF4-FFF2-40B4-BE49-F238E27FC236}">
                <a16:creationId xmlns:a16="http://schemas.microsoft.com/office/drawing/2014/main" id="{54C5CA4D-B429-0F6B-862B-AE3EF76CCEC6}"/>
              </a:ext>
            </a:extLst>
          </p:cNvPr>
          <p:cNvGraphicFramePr>
            <a:graphicFrameLocks noGrp="1"/>
          </p:cNvGraphicFramePr>
          <p:nvPr>
            <p:extLst>
              <p:ext uri="{D42A27DB-BD31-4B8C-83A1-F6EECF244321}">
                <p14:modId xmlns:p14="http://schemas.microsoft.com/office/powerpoint/2010/main" val="2136604444"/>
              </p:ext>
            </p:extLst>
          </p:nvPr>
        </p:nvGraphicFramePr>
        <p:xfrm>
          <a:off x="4008" y="1415459"/>
          <a:ext cx="12192002" cy="4919472"/>
        </p:xfrm>
        <a:graphic>
          <a:graphicData uri="http://schemas.openxmlformats.org/drawingml/2006/table">
            <a:tbl>
              <a:tblPr firstRow="1" bandRow="1">
                <a:tableStyleId>{5C22544A-7EE6-4342-B048-85BDC9FD1C3A}</a:tableStyleId>
              </a:tblPr>
              <a:tblGrid>
                <a:gridCol w="596886">
                  <a:extLst>
                    <a:ext uri="{9D8B030D-6E8A-4147-A177-3AD203B41FA5}">
                      <a16:colId xmlns:a16="http://schemas.microsoft.com/office/drawing/2014/main" val="2572689789"/>
                    </a:ext>
                  </a:extLst>
                </a:gridCol>
                <a:gridCol w="1841514">
                  <a:extLst>
                    <a:ext uri="{9D8B030D-6E8A-4147-A177-3AD203B41FA5}">
                      <a16:colId xmlns:a16="http://schemas.microsoft.com/office/drawing/2014/main" val="4177606428"/>
                    </a:ext>
                  </a:extLst>
                </a:gridCol>
                <a:gridCol w="762000">
                  <a:extLst>
                    <a:ext uri="{9D8B030D-6E8A-4147-A177-3AD203B41FA5}">
                      <a16:colId xmlns:a16="http://schemas.microsoft.com/office/drawing/2014/main" val="1860876779"/>
                    </a:ext>
                  </a:extLst>
                </a:gridCol>
                <a:gridCol w="2679034">
                  <a:extLst>
                    <a:ext uri="{9D8B030D-6E8A-4147-A177-3AD203B41FA5}">
                      <a16:colId xmlns:a16="http://schemas.microsoft.com/office/drawing/2014/main" val="488579021"/>
                    </a:ext>
                  </a:extLst>
                </a:gridCol>
                <a:gridCol w="6312568">
                  <a:extLst>
                    <a:ext uri="{9D8B030D-6E8A-4147-A177-3AD203B41FA5}">
                      <a16:colId xmlns:a16="http://schemas.microsoft.com/office/drawing/2014/main" val="3262850194"/>
                    </a:ext>
                  </a:extLst>
                </a:gridCol>
              </a:tblGrid>
              <a:tr h="245290">
                <a:tc>
                  <a:txBody>
                    <a:bodyPr/>
                    <a:lstStyle/>
                    <a:p>
                      <a:pPr>
                        <a:lnSpc>
                          <a:spcPct val="90000"/>
                        </a:lnSpc>
                      </a:pPr>
                      <a:r>
                        <a:rPr lang="ru-RU" sz="1600" b="0" dirty="0">
                          <a:solidFill>
                            <a:schemeClr val="tx1"/>
                          </a:solidFill>
                          <a:latin typeface="Times New Roman" panose="02020603050405020304" pitchFamily="18" charset="0"/>
                          <a:cs typeface="Times New Roman" panose="02020603050405020304" pitchFamily="18"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b="0" dirty="0">
                          <a:solidFill>
                            <a:schemeClr val="tx1"/>
                          </a:solidFill>
                          <a:latin typeface="Times New Roman" panose="02020603050405020304" pitchFamily="18" charset="0"/>
                          <a:cs typeface="Times New Roman" panose="02020603050405020304" pitchFamily="18" charset="0"/>
                        </a:rPr>
                        <a:t>Экономика предприятия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1"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b="0" dirty="0">
                          <a:solidFill>
                            <a:schemeClr val="tx1"/>
                          </a:solidFill>
                          <a:latin typeface="Times New Roman" panose="02020603050405020304" pitchFamily="18" charset="0"/>
                          <a:cs typeface="Times New Roman" panose="02020603050405020304" pitchFamily="18" charset="0"/>
                        </a:rPr>
                        <a:t>Предприятие в экономике. Цели предприятия. Факторы производства. Альтернативная стоимость, способы и источники финансирования предприятий. Издержки, их виды. Выручка, прибыль. Поддержка малого и среднего предпринимательства в Российской Федерации. Государственная политика импортозамещения в Российской Федерации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b="0" dirty="0">
                          <a:solidFill>
                            <a:schemeClr val="tx1"/>
                          </a:solidFill>
                          <a:latin typeface="Times New Roman" panose="02020603050405020304" pitchFamily="18" charset="0"/>
                          <a:cs typeface="Times New Roman" panose="02020603050405020304" pitchFamily="18" charset="0"/>
                        </a:rPr>
                        <a:t>Владеть знаниями о роли предприятий в экономическом развитии страны, важнейших показателях эффективности их деятельности. Классифицировать факторы производства, виды издержек производства, источники финансирования предприятия. Характеризовать социально-экономические функции предпринимательства. Использовать экономические знания для успешного выполнения типичных социальных ролей (производитель, потребитель, собственник), ориентации в актуальных экономических событиях, определения личной гражданской позиции в экономической деятельности. Конкретизировать теоретические положения фактами социальной действительности, модельными ситуациями, примерами из личного социального опыта об использовании мер государственной поддержки МСП в РФ, о выборе способов рационального экономического поведения людей. Создавать типологии видов предпринимательской деятельности, видов издержек производства на основе предложенных критериев. Оценивать поведение людей и собственное поведение с точки зрения социальных норм, экономической рациональности, сформированности социально ценных мотивов выбора средств достижения целей экономической деятельности, ответственности за принятые экономические решения для себя, своего окружения, общества в целом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329272"/>
                  </a:ext>
                </a:extLst>
              </a:tr>
            </a:tbl>
          </a:graphicData>
        </a:graphic>
      </p:graphicFrame>
    </p:spTree>
    <p:extLst>
      <p:ext uri="{BB962C8B-B14F-4D97-AF65-F5344CB8AC3E}">
        <p14:creationId xmlns:p14="http://schemas.microsoft.com/office/powerpoint/2010/main" val="856568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4">
            <a:extLst>
              <a:ext uri="{FF2B5EF4-FFF2-40B4-BE49-F238E27FC236}">
                <a16:creationId xmlns:a16="http://schemas.microsoft.com/office/drawing/2014/main" id="{F01FB3AF-C5D6-197F-205F-323F90CE2F7D}"/>
              </a:ext>
            </a:extLst>
          </p:cNvPr>
          <p:cNvGraphicFramePr>
            <a:graphicFrameLocks noGrp="1"/>
          </p:cNvGraphicFramePr>
          <p:nvPr>
            <p:extLst>
              <p:ext uri="{D42A27DB-BD31-4B8C-83A1-F6EECF244321}">
                <p14:modId xmlns:p14="http://schemas.microsoft.com/office/powerpoint/2010/main" val="2411644511"/>
              </p:ext>
            </p:extLst>
          </p:nvPr>
        </p:nvGraphicFramePr>
        <p:xfrm>
          <a:off x="8021" y="409619"/>
          <a:ext cx="12192002" cy="4005072"/>
        </p:xfrm>
        <a:graphic>
          <a:graphicData uri="http://schemas.openxmlformats.org/drawingml/2006/table">
            <a:tbl>
              <a:tblPr firstRow="1" bandRow="1">
                <a:tableStyleId>{5C22544A-7EE6-4342-B048-85BDC9FD1C3A}</a:tableStyleId>
              </a:tblPr>
              <a:tblGrid>
                <a:gridCol w="596886">
                  <a:extLst>
                    <a:ext uri="{9D8B030D-6E8A-4147-A177-3AD203B41FA5}">
                      <a16:colId xmlns:a16="http://schemas.microsoft.com/office/drawing/2014/main" val="2572689789"/>
                    </a:ext>
                  </a:extLst>
                </a:gridCol>
                <a:gridCol w="1841514">
                  <a:extLst>
                    <a:ext uri="{9D8B030D-6E8A-4147-A177-3AD203B41FA5}">
                      <a16:colId xmlns:a16="http://schemas.microsoft.com/office/drawing/2014/main" val="4177606428"/>
                    </a:ext>
                  </a:extLst>
                </a:gridCol>
                <a:gridCol w="762000">
                  <a:extLst>
                    <a:ext uri="{9D8B030D-6E8A-4147-A177-3AD203B41FA5}">
                      <a16:colId xmlns:a16="http://schemas.microsoft.com/office/drawing/2014/main" val="1860876779"/>
                    </a:ext>
                  </a:extLst>
                </a:gridCol>
                <a:gridCol w="3039979">
                  <a:extLst>
                    <a:ext uri="{9D8B030D-6E8A-4147-A177-3AD203B41FA5}">
                      <a16:colId xmlns:a16="http://schemas.microsoft.com/office/drawing/2014/main" val="488579021"/>
                    </a:ext>
                  </a:extLst>
                </a:gridCol>
                <a:gridCol w="5951623">
                  <a:extLst>
                    <a:ext uri="{9D8B030D-6E8A-4147-A177-3AD203B41FA5}">
                      <a16:colId xmlns:a16="http://schemas.microsoft.com/office/drawing/2014/main" val="3262850194"/>
                    </a:ext>
                  </a:extLst>
                </a:gridCol>
              </a:tblGrid>
              <a:tr h="424934">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 п/п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Наименование разделов и тем учебного предмета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Кол-во часов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Программное содержание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Основные виды деятельности обучающихся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635071"/>
                  </a:ext>
                </a:extLst>
              </a:tr>
              <a:tr h="245290">
                <a:tc gridSpan="5">
                  <a:txBody>
                    <a:bodyPr/>
                    <a:lstStyle/>
                    <a:p>
                      <a:pPr>
                        <a:lnSpc>
                          <a:spcPct val="90000"/>
                        </a:lnSpc>
                      </a:pPr>
                      <a:r>
                        <a:rPr lang="ru-RU" sz="1600" dirty="0">
                          <a:latin typeface="Times New Roman" panose="02020603050405020304" pitchFamily="18" charset="0"/>
                          <a:cs typeface="Times New Roman" panose="02020603050405020304" pitchFamily="18" charset="0"/>
                        </a:rPr>
                        <a:t>Раздел 3. Экономическая жизнь общества </a:t>
                      </a:r>
                      <a:r>
                        <a:rPr lang="ru-RU" sz="1600" b="1" dirty="0">
                          <a:latin typeface="Times New Roman" panose="02020603050405020304" pitchFamily="18" charset="0"/>
                          <a:cs typeface="Times New Roman" panose="02020603050405020304" pitchFamily="18" charset="0"/>
                        </a:rPr>
                        <a:t>(28 часов)</a:t>
                      </a:r>
                      <a:endParaRPr lang="ru-RU" sz="16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ru-RU" dirty="0"/>
                        <a:t>Раздел 2. Общество, в котором мы живём</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pPr>
                        <a:lnSpc>
                          <a:spcPct val="90000"/>
                        </a:lnSpc>
                      </a:pPr>
                      <a:endParaRPr lang="ru-RU" sz="15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8214138"/>
                  </a:ext>
                </a:extLst>
              </a:tr>
              <a:tr h="245290">
                <a:tc>
                  <a:txBody>
                    <a:bodyPr/>
                    <a:lstStyle/>
                    <a:p>
                      <a:pPr>
                        <a:lnSpc>
                          <a:spcPct val="90000"/>
                        </a:lnSpc>
                      </a:pPr>
                      <a:r>
                        <a:rPr lang="ru-RU" sz="1600" dirty="0">
                          <a:solidFill>
                            <a:schemeClr val="tx1"/>
                          </a:solidFill>
                          <a:latin typeface="Times New Roman" panose="02020603050405020304" pitchFamily="18" charset="0"/>
                          <a:cs typeface="Times New Roman" panose="02020603050405020304" pitchFamily="18"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dirty="0">
                          <a:latin typeface="Times New Roman" panose="02020603050405020304" pitchFamily="18" charset="0"/>
                          <a:cs typeface="Times New Roman" panose="02020603050405020304" pitchFamily="18" charset="0"/>
                        </a:rPr>
                        <a:t>Финансовый рынок и финансовые институты </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dirty="0">
                          <a:latin typeface="Times New Roman" panose="02020603050405020304" pitchFamily="18" charset="0"/>
                          <a:cs typeface="Times New Roman" panose="02020603050405020304" pitchFamily="18" charset="0"/>
                        </a:rPr>
                        <a:t>Финансовый рынок. Финансовые институты. Банки. Банковская система. Центральный банк Российской Федерации: задачи и функции. Цифровые финансовые услуги. Финансовые технологии и финансовая безопасность. Денежные агрегаты. Монетарная политика Банка России</a:t>
                      </a:r>
                    </a:p>
                    <a:p>
                      <a:pPr>
                        <a:lnSpc>
                          <a:spcPct val="90000"/>
                        </a:lnSpc>
                      </a:pPr>
                      <a:r>
                        <a:rPr lang="ru-RU" sz="1600" dirty="0">
                          <a:latin typeface="Times New Roman" panose="02020603050405020304" pitchFamily="18" charset="0"/>
                          <a:cs typeface="Times New Roman" panose="02020603050405020304" pitchFamily="18" charset="0"/>
                        </a:rPr>
                        <a:t>Инфляция: причины, виды, последствия </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dirty="0">
                          <a:latin typeface="Times New Roman" panose="02020603050405020304" pitchFamily="18" charset="0"/>
                          <a:cs typeface="Times New Roman" panose="02020603050405020304" pitchFamily="18" charset="0"/>
                        </a:rPr>
                        <a:t>Владеть знаниями о финансовых институтах, банковской системе. Характеризовать причины и последствия инфляции, функции Центрального банка Российской Федерации, финансовых институтов. Использовать ключевые понятия, теоретические положения о финансовых технологиях и финансовой безопасности, монетарной политике для объяснения явлений социальной действительности. Находить, анализировать и использовать информацию для принятия ответственных решений по достижению финансовых целей и управлению личными финансами при реализации прав и обязанностей потребителя финансовых услуг с учетом основных способов снижения рисков и правил личной финансовой безопасности</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329272"/>
                  </a:ext>
                </a:extLst>
              </a:tr>
            </a:tbl>
          </a:graphicData>
        </a:graphic>
      </p:graphicFrame>
      <p:sp>
        <p:nvSpPr>
          <p:cNvPr id="3" name="TextBox 2">
            <a:extLst>
              <a:ext uri="{FF2B5EF4-FFF2-40B4-BE49-F238E27FC236}">
                <a16:creationId xmlns:a16="http://schemas.microsoft.com/office/drawing/2014/main" id="{5BD23280-705C-33E9-B19C-3EA38BC3FE74}"/>
              </a:ext>
            </a:extLst>
          </p:cNvPr>
          <p:cNvSpPr txBox="1"/>
          <p:nvPr/>
        </p:nvSpPr>
        <p:spPr>
          <a:xfrm>
            <a:off x="240631" y="40287"/>
            <a:ext cx="6093994"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ТЕМАТИЧЕСКОЕ ПЛАНИРОВАНИЕ </a:t>
            </a:r>
            <a:r>
              <a:rPr lang="ru-RU" b="1" dirty="0">
                <a:solidFill>
                  <a:srgbClr val="C00000"/>
                </a:solidFill>
                <a:latin typeface="Times New Roman" panose="02020603050405020304" pitchFamily="18" charset="0"/>
                <a:cs typeface="Times New Roman" panose="02020603050405020304" pitchFamily="18" charset="0"/>
              </a:rPr>
              <a:t>- 10 класс</a:t>
            </a:r>
          </a:p>
        </p:txBody>
      </p:sp>
    </p:spTree>
    <p:extLst>
      <p:ext uri="{BB962C8B-B14F-4D97-AF65-F5344CB8AC3E}">
        <p14:creationId xmlns:p14="http://schemas.microsoft.com/office/powerpoint/2010/main" val="500744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4">
            <a:extLst>
              <a:ext uri="{FF2B5EF4-FFF2-40B4-BE49-F238E27FC236}">
                <a16:creationId xmlns:a16="http://schemas.microsoft.com/office/drawing/2014/main" id="{F01FB3AF-C5D6-197F-205F-323F90CE2F7D}"/>
              </a:ext>
            </a:extLst>
          </p:cNvPr>
          <p:cNvGraphicFramePr>
            <a:graphicFrameLocks noGrp="1"/>
          </p:cNvGraphicFramePr>
          <p:nvPr>
            <p:extLst>
              <p:ext uri="{D42A27DB-BD31-4B8C-83A1-F6EECF244321}">
                <p14:modId xmlns:p14="http://schemas.microsoft.com/office/powerpoint/2010/main" val="2421024709"/>
              </p:ext>
            </p:extLst>
          </p:nvPr>
        </p:nvGraphicFramePr>
        <p:xfrm>
          <a:off x="8021" y="409619"/>
          <a:ext cx="12192002" cy="5321808"/>
        </p:xfrm>
        <a:graphic>
          <a:graphicData uri="http://schemas.openxmlformats.org/drawingml/2006/table">
            <a:tbl>
              <a:tblPr firstRow="1" bandRow="1">
                <a:tableStyleId>{5C22544A-7EE6-4342-B048-85BDC9FD1C3A}</a:tableStyleId>
              </a:tblPr>
              <a:tblGrid>
                <a:gridCol w="596886">
                  <a:extLst>
                    <a:ext uri="{9D8B030D-6E8A-4147-A177-3AD203B41FA5}">
                      <a16:colId xmlns:a16="http://schemas.microsoft.com/office/drawing/2014/main" val="2572689789"/>
                    </a:ext>
                  </a:extLst>
                </a:gridCol>
                <a:gridCol w="1841514">
                  <a:extLst>
                    <a:ext uri="{9D8B030D-6E8A-4147-A177-3AD203B41FA5}">
                      <a16:colId xmlns:a16="http://schemas.microsoft.com/office/drawing/2014/main" val="4177606428"/>
                    </a:ext>
                  </a:extLst>
                </a:gridCol>
                <a:gridCol w="762000">
                  <a:extLst>
                    <a:ext uri="{9D8B030D-6E8A-4147-A177-3AD203B41FA5}">
                      <a16:colId xmlns:a16="http://schemas.microsoft.com/office/drawing/2014/main" val="1860876779"/>
                    </a:ext>
                  </a:extLst>
                </a:gridCol>
                <a:gridCol w="3039979">
                  <a:extLst>
                    <a:ext uri="{9D8B030D-6E8A-4147-A177-3AD203B41FA5}">
                      <a16:colId xmlns:a16="http://schemas.microsoft.com/office/drawing/2014/main" val="488579021"/>
                    </a:ext>
                  </a:extLst>
                </a:gridCol>
                <a:gridCol w="5951623">
                  <a:extLst>
                    <a:ext uri="{9D8B030D-6E8A-4147-A177-3AD203B41FA5}">
                      <a16:colId xmlns:a16="http://schemas.microsoft.com/office/drawing/2014/main" val="3262850194"/>
                    </a:ext>
                  </a:extLst>
                </a:gridCol>
              </a:tblGrid>
              <a:tr h="424934">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 п/п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Наименование разделов и тем учебного предмета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Кол-во часов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Программное содержание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Основные виды деятельности обучающихся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635071"/>
                  </a:ext>
                </a:extLst>
              </a:tr>
              <a:tr h="245290">
                <a:tc gridSpan="5">
                  <a:txBody>
                    <a:bodyPr/>
                    <a:lstStyle/>
                    <a:p>
                      <a:pPr>
                        <a:lnSpc>
                          <a:spcPct val="90000"/>
                        </a:lnSpc>
                      </a:pPr>
                      <a:r>
                        <a:rPr lang="ru-RU" sz="1600" dirty="0">
                          <a:latin typeface="Times New Roman" panose="02020603050405020304" pitchFamily="18" charset="0"/>
                          <a:cs typeface="Times New Roman" panose="02020603050405020304" pitchFamily="18" charset="0"/>
                        </a:rPr>
                        <a:t>Раздел 3. Экономическая жизнь общества </a:t>
                      </a:r>
                      <a:r>
                        <a:rPr lang="ru-RU" sz="1600" b="1" dirty="0">
                          <a:latin typeface="Times New Roman" panose="02020603050405020304" pitchFamily="18" charset="0"/>
                          <a:cs typeface="Times New Roman" panose="02020603050405020304" pitchFamily="18" charset="0"/>
                        </a:rPr>
                        <a:t>(28 часов)</a:t>
                      </a:r>
                      <a:endParaRPr lang="ru-RU" sz="16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ru-RU" dirty="0"/>
                        <a:t>Раздел 2. Общество, в котором мы живём</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pPr>
                        <a:lnSpc>
                          <a:spcPct val="90000"/>
                        </a:lnSpc>
                      </a:pPr>
                      <a:endParaRPr lang="ru-RU" sz="15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8214138"/>
                  </a:ext>
                </a:extLst>
              </a:tr>
              <a:tr h="245290">
                <a:tc>
                  <a:txBody>
                    <a:bodyPr/>
                    <a:lstStyle/>
                    <a:p>
                      <a:pPr>
                        <a:lnSpc>
                          <a:spcPct val="90000"/>
                        </a:lnSpc>
                      </a:pPr>
                      <a:r>
                        <a:rPr lang="ru-RU" sz="1600" dirty="0">
                          <a:solidFill>
                            <a:schemeClr val="tx1"/>
                          </a:solidFill>
                          <a:latin typeface="Times New Roman" panose="02020603050405020304" pitchFamily="18" charset="0"/>
                          <a:cs typeface="Times New Roman" panose="02020603050405020304" pitchFamily="18"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dirty="0">
                          <a:latin typeface="Times New Roman" panose="02020603050405020304" pitchFamily="18" charset="0"/>
                          <a:cs typeface="Times New Roman" panose="02020603050405020304" pitchFamily="18" charset="0"/>
                        </a:rPr>
                        <a:t>Экономика и государство </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dirty="0">
                          <a:latin typeface="Times New Roman" panose="02020603050405020304" pitchFamily="18" charset="0"/>
                          <a:cs typeface="Times New Roman" panose="02020603050405020304" pitchFamily="18" charset="0"/>
                        </a:rPr>
                        <a:t>Экономика и государство. Экономические функции государства. Общественные блага. Внешние эффекты. Государственный бюджет. Дефицит и профицит государственного бюджета. Принцип сбалансированности государственного бюджета. Государственный долг. Налоговая система Российской Федерации. Функции налогов. Система налогов и сборов в Российской Федерации. Налоговые льготы и вычеты. Фискальная политика государства. Цифровизация экономики в Российской Федерации</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dirty="0">
                          <a:latin typeface="Times New Roman" panose="02020603050405020304" pitchFamily="18" charset="0"/>
                          <a:cs typeface="Times New Roman" panose="02020603050405020304" pitchFamily="18" charset="0"/>
                        </a:rPr>
                        <a:t>Владеть знаниями о (об) роли государства в экономике, роли государственного бюджета в реализации полномочий органов государственной власти, этапах бюджетного процесса, механизмах принятия бюджетных решений, особенностях государственной политики импортозамещения. Определять смысл, различать признаки научных понятий «общественные блага», «государственный бюджет». Классифицировать механизмы государственного регулирования экономики. Использовать понятийный аппарат при анализе и оценке производства и потребления общественных благ, воздействия внешних эффектов при изложении собственных суждений и построении устных и письменных высказываний. Формулировать собственные суждения и аргументы по проблемам роли государства в экономике, цифровизации экономики (опираясь на социальные ценности). Использовать ключевые понятия, теоретические положения о методах фискальной политики государства для объяснения явлений социальной действительности</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329272"/>
                  </a:ext>
                </a:extLst>
              </a:tr>
            </a:tbl>
          </a:graphicData>
        </a:graphic>
      </p:graphicFrame>
      <p:sp>
        <p:nvSpPr>
          <p:cNvPr id="3" name="TextBox 2">
            <a:extLst>
              <a:ext uri="{FF2B5EF4-FFF2-40B4-BE49-F238E27FC236}">
                <a16:creationId xmlns:a16="http://schemas.microsoft.com/office/drawing/2014/main" id="{5BD23280-705C-33E9-B19C-3EA38BC3FE74}"/>
              </a:ext>
            </a:extLst>
          </p:cNvPr>
          <p:cNvSpPr txBox="1"/>
          <p:nvPr/>
        </p:nvSpPr>
        <p:spPr>
          <a:xfrm>
            <a:off x="240631" y="40287"/>
            <a:ext cx="6093994"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ТЕМАТИЧЕСКОЕ ПЛАНИРОВАНИЕ </a:t>
            </a:r>
            <a:r>
              <a:rPr lang="ru-RU" b="1" dirty="0">
                <a:solidFill>
                  <a:srgbClr val="C00000"/>
                </a:solidFill>
                <a:latin typeface="Times New Roman" panose="02020603050405020304" pitchFamily="18" charset="0"/>
                <a:cs typeface="Times New Roman" panose="02020603050405020304" pitchFamily="18" charset="0"/>
              </a:rPr>
              <a:t>- 10 класс</a:t>
            </a:r>
          </a:p>
        </p:txBody>
      </p:sp>
    </p:spTree>
    <p:extLst>
      <p:ext uri="{BB962C8B-B14F-4D97-AF65-F5344CB8AC3E}">
        <p14:creationId xmlns:p14="http://schemas.microsoft.com/office/powerpoint/2010/main" val="1824361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4">
            <a:extLst>
              <a:ext uri="{FF2B5EF4-FFF2-40B4-BE49-F238E27FC236}">
                <a16:creationId xmlns:a16="http://schemas.microsoft.com/office/drawing/2014/main" id="{F01FB3AF-C5D6-197F-205F-323F90CE2F7D}"/>
              </a:ext>
            </a:extLst>
          </p:cNvPr>
          <p:cNvGraphicFramePr>
            <a:graphicFrameLocks noGrp="1"/>
          </p:cNvGraphicFramePr>
          <p:nvPr>
            <p:extLst>
              <p:ext uri="{D42A27DB-BD31-4B8C-83A1-F6EECF244321}">
                <p14:modId xmlns:p14="http://schemas.microsoft.com/office/powerpoint/2010/main" val="1955214190"/>
              </p:ext>
            </p:extLst>
          </p:nvPr>
        </p:nvGraphicFramePr>
        <p:xfrm>
          <a:off x="8021" y="409619"/>
          <a:ext cx="12192002" cy="3785616"/>
        </p:xfrm>
        <a:graphic>
          <a:graphicData uri="http://schemas.openxmlformats.org/drawingml/2006/table">
            <a:tbl>
              <a:tblPr firstRow="1" bandRow="1">
                <a:tableStyleId>{5C22544A-7EE6-4342-B048-85BDC9FD1C3A}</a:tableStyleId>
              </a:tblPr>
              <a:tblGrid>
                <a:gridCol w="596886">
                  <a:extLst>
                    <a:ext uri="{9D8B030D-6E8A-4147-A177-3AD203B41FA5}">
                      <a16:colId xmlns:a16="http://schemas.microsoft.com/office/drawing/2014/main" val="2572689789"/>
                    </a:ext>
                  </a:extLst>
                </a:gridCol>
                <a:gridCol w="1841514">
                  <a:extLst>
                    <a:ext uri="{9D8B030D-6E8A-4147-A177-3AD203B41FA5}">
                      <a16:colId xmlns:a16="http://schemas.microsoft.com/office/drawing/2014/main" val="4177606428"/>
                    </a:ext>
                  </a:extLst>
                </a:gridCol>
                <a:gridCol w="762000">
                  <a:extLst>
                    <a:ext uri="{9D8B030D-6E8A-4147-A177-3AD203B41FA5}">
                      <a16:colId xmlns:a16="http://schemas.microsoft.com/office/drawing/2014/main" val="1860876779"/>
                    </a:ext>
                  </a:extLst>
                </a:gridCol>
                <a:gridCol w="3039979">
                  <a:extLst>
                    <a:ext uri="{9D8B030D-6E8A-4147-A177-3AD203B41FA5}">
                      <a16:colId xmlns:a16="http://schemas.microsoft.com/office/drawing/2014/main" val="488579021"/>
                    </a:ext>
                  </a:extLst>
                </a:gridCol>
                <a:gridCol w="5951623">
                  <a:extLst>
                    <a:ext uri="{9D8B030D-6E8A-4147-A177-3AD203B41FA5}">
                      <a16:colId xmlns:a16="http://schemas.microsoft.com/office/drawing/2014/main" val="3262850194"/>
                    </a:ext>
                  </a:extLst>
                </a:gridCol>
              </a:tblGrid>
              <a:tr h="424934">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 п/п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Наименование разделов и тем учебного предмета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Кол-во часов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Программное содержание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Основные виды деятельности обучающихся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635071"/>
                  </a:ext>
                </a:extLst>
              </a:tr>
              <a:tr h="245290">
                <a:tc gridSpan="5">
                  <a:txBody>
                    <a:bodyPr/>
                    <a:lstStyle/>
                    <a:p>
                      <a:pPr>
                        <a:lnSpc>
                          <a:spcPct val="90000"/>
                        </a:lnSpc>
                      </a:pPr>
                      <a:r>
                        <a:rPr lang="ru-RU" sz="1600" dirty="0">
                          <a:latin typeface="Times New Roman" panose="02020603050405020304" pitchFamily="18" charset="0"/>
                          <a:cs typeface="Times New Roman" panose="02020603050405020304" pitchFamily="18" charset="0"/>
                        </a:rPr>
                        <a:t>Раздел 3. Экономическая жизнь общества </a:t>
                      </a:r>
                      <a:r>
                        <a:rPr lang="ru-RU" sz="1600" b="1" dirty="0">
                          <a:latin typeface="Times New Roman" panose="02020603050405020304" pitchFamily="18" charset="0"/>
                          <a:cs typeface="Times New Roman" panose="02020603050405020304" pitchFamily="18" charset="0"/>
                        </a:rPr>
                        <a:t>(28 часов)</a:t>
                      </a:r>
                      <a:endParaRPr lang="ru-RU" sz="16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ru-RU" dirty="0"/>
                        <a:t>Раздел 2. Общество, в котором мы живём</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pPr>
                        <a:lnSpc>
                          <a:spcPct val="90000"/>
                        </a:lnSpc>
                      </a:pPr>
                      <a:endParaRPr lang="ru-RU" sz="15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8214138"/>
                  </a:ext>
                </a:extLst>
              </a:tr>
              <a:tr h="245290">
                <a:tc>
                  <a:txBody>
                    <a:bodyPr/>
                    <a:lstStyle/>
                    <a:p>
                      <a:pPr>
                        <a:lnSpc>
                          <a:spcPct val="90000"/>
                        </a:lnSpc>
                      </a:pPr>
                      <a:r>
                        <a:rPr lang="ru-RU" sz="1600" dirty="0">
                          <a:solidFill>
                            <a:schemeClr val="tx1"/>
                          </a:solidFill>
                          <a:latin typeface="Times New Roman" panose="02020603050405020304" pitchFamily="18" charset="0"/>
                          <a:cs typeface="Times New Roman" panose="02020603050405020304" pitchFamily="18"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dirty="0">
                          <a:latin typeface="Times New Roman" panose="02020603050405020304" pitchFamily="18" charset="0"/>
                          <a:cs typeface="Times New Roman" panose="02020603050405020304" pitchFamily="18" charset="0"/>
                        </a:rPr>
                        <a:t>Мировая экономика</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dirty="0">
                          <a:latin typeface="Times New Roman" panose="02020603050405020304" pitchFamily="18" charset="0"/>
                          <a:cs typeface="Times New Roman" panose="02020603050405020304" pitchFamily="18" charset="0"/>
                        </a:rPr>
                        <a:t>Мировая экономика. Международное разделение труда. Экспорт и импорт товаров и услуг. Выгоды и убытки от участия в международной торговле. Государственное регулирование внешней торговли </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dirty="0">
                          <a:latin typeface="Times New Roman" panose="02020603050405020304" pitchFamily="18" charset="0"/>
                          <a:cs typeface="Times New Roman" panose="02020603050405020304" pitchFamily="18" charset="0"/>
                        </a:rPr>
                        <a:t>Определять смысл, различать признаки научного понятия «международное разделение труда». Анализировать и оценивать противоречивые последствия экономической глобализации. Представлять в виде диаграммы структуру экспорта и импорта России. Применять полученные экономические знания для анализа социальной информации о проблемах, современных тенденциях, направлениях и механизмах экономического развития, полученной из источников разного типа, включая официальные публикации на интернет-ресурсах и в СМИ. Формулировать собственные суждения и аргументы по проблеме выбора методов государственного регулирования внешней торговли (опираясь на социальные ценности)</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329272"/>
                  </a:ext>
                </a:extLst>
              </a:tr>
            </a:tbl>
          </a:graphicData>
        </a:graphic>
      </p:graphicFrame>
      <p:sp>
        <p:nvSpPr>
          <p:cNvPr id="3" name="TextBox 2">
            <a:extLst>
              <a:ext uri="{FF2B5EF4-FFF2-40B4-BE49-F238E27FC236}">
                <a16:creationId xmlns:a16="http://schemas.microsoft.com/office/drawing/2014/main" id="{5BD23280-705C-33E9-B19C-3EA38BC3FE74}"/>
              </a:ext>
            </a:extLst>
          </p:cNvPr>
          <p:cNvSpPr txBox="1"/>
          <p:nvPr/>
        </p:nvSpPr>
        <p:spPr>
          <a:xfrm>
            <a:off x="240631" y="40287"/>
            <a:ext cx="6093994"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ТЕМАТИЧЕСКОЕ ПЛАНИРОВАНИЕ </a:t>
            </a:r>
            <a:r>
              <a:rPr lang="ru-RU" b="1" dirty="0">
                <a:solidFill>
                  <a:srgbClr val="C00000"/>
                </a:solidFill>
                <a:latin typeface="Times New Roman" panose="02020603050405020304" pitchFamily="18" charset="0"/>
                <a:cs typeface="Times New Roman" panose="02020603050405020304" pitchFamily="18" charset="0"/>
              </a:rPr>
              <a:t>- 10 класс</a:t>
            </a:r>
          </a:p>
        </p:txBody>
      </p:sp>
      <p:graphicFrame>
        <p:nvGraphicFramePr>
          <p:cNvPr id="4" name="Таблица 4">
            <a:extLst>
              <a:ext uri="{FF2B5EF4-FFF2-40B4-BE49-F238E27FC236}">
                <a16:creationId xmlns:a16="http://schemas.microsoft.com/office/drawing/2014/main" id="{FCE103C7-7DE8-1204-7A8E-FA9ADCE14709}"/>
              </a:ext>
            </a:extLst>
          </p:cNvPr>
          <p:cNvGraphicFramePr>
            <a:graphicFrameLocks noGrp="1"/>
          </p:cNvGraphicFramePr>
          <p:nvPr>
            <p:extLst>
              <p:ext uri="{D42A27DB-BD31-4B8C-83A1-F6EECF244321}">
                <p14:modId xmlns:p14="http://schemas.microsoft.com/office/powerpoint/2010/main" val="348464069"/>
              </p:ext>
            </p:extLst>
          </p:nvPr>
        </p:nvGraphicFramePr>
        <p:xfrm>
          <a:off x="-20053" y="4195235"/>
          <a:ext cx="12192002" cy="1188720"/>
        </p:xfrm>
        <a:graphic>
          <a:graphicData uri="http://schemas.openxmlformats.org/drawingml/2006/table">
            <a:tbl>
              <a:tblPr firstRow="1" bandRow="1">
                <a:tableStyleId>{5C22544A-7EE6-4342-B048-85BDC9FD1C3A}</a:tableStyleId>
              </a:tblPr>
              <a:tblGrid>
                <a:gridCol w="596886">
                  <a:extLst>
                    <a:ext uri="{9D8B030D-6E8A-4147-A177-3AD203B41FA5}">
                      <a16:colId xmlns:a16="http://schemas.microsoft.com/office/drawing/2014/main" val="2572689789"/>
                    </a:ext>
                  </a:extLst>
                </a:gridCol>
                <a:gridCol w="1841514">
                  <a:extLst>
                    <a:ext uri="{9D8B030D-6E8A-4147-A177-3AD203B41FA5}">
                      <a16:colId xmlns:a16="http://schemas.microsoft.com/office/drawing/2014/main" val="4177606428"/>
                    </a:ext>
                  </a:extLst>
                </a:gridCol>
                <a:gridCol w="762000">
                  <a:extLst>
                    <a:ext uri="{9D8B030D-6E8A-4147-A177-3AD203B41FA5}">
                      <a16:colId xmlns:a16="http://schemas.microsoft.com/office/drawing/2014/main" val="1860876779"/>
                    </a:ext>
                  </a:extLst>
                </a:gridCol>
                <a:gridCol w="3039979">
                  <a:extLst>
                    <a:ext uri="{9D8B030D-6E8A-4147-A177-3AD203B41FA5}">
                      <a16:colId xmlns:a16="http://schemas.microsoft.com/office/drawing/2014/main" val="488579021"/>
                    </a:ext>
                  </a:extLst>
                </a:gridCol>
                <a:gridCol w="5951623">
                  <a:extLst>
                    <a:ext uri="{9D8B030D-6E8A-4147-A177-3AD203B41FA5}">
                      <a16:colId xmlns:a16="http://schemas.microsoft.com/office/drawing/2014/main" val="3262850194"/>
                    </a:ext>
                  </a:extLst>
                </a:gridCol>
              </a:tblGrid>
              <a:tr h="245290">
                <a:tc>
                  <a:txBody>
                    <a:bodyPr/>
                    <a:lstStyle/>
                    <a:p>
                      <a:pPr>
                        <a:lnSpc>
                          <a:spcPct val="90000"/>
                        </a:lnSpc>
                      </a:pPr>
                      <a:r>
                        <a:rPr lang="ru-RU" sz="1600" b="0" dirty="0">
                          <a:solidFill>
                            <a:schemeClr val="tx1"/>
                          </a:solidFill>
                          <a:latin typeface="Times New Roman" panose="02020603050405020304" pitchFamily="18" charset="0"/>
                          <a:cs typeface="Times New Roman" panose="02020603050405020304" pitchFamily="18"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b="0" dirty="0">
                          <a:solidFill>
                            <a:schemeClr val="tx1"/>
                          </a:solidFill>
                          <a:latin typeface="Times New Roman" panose="02020603050405020304" pitchFamily="18" charset="0"/>
                          <a:cs typeface="Times New Roman" panose="02020603050405020304" pitchFamily="18" charset="0"/>
                        </a:rPr>
                        <a:t>Повторительно-обобщающий урок по разделу «Экономическая жизнь общества»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ru-RU" sz="16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endParaRPr lang="ru-RU" sz="16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ru-RU" sz="1600" b="0" dirty="0">
                          <a:solidFill>
                            <a:schemeClr val="tx1"/>
                          </a:solidFill>
                          <a:latin typeface="Times New Roman" panose="02020603050405020304" pitchFamily="18" charset="0"/>
                          <a:cs typeface="Times New Roman" panose="02020603050405020304" pitchFamily="18" charset="0"/>
                        </a:rPr>
                        <a:t>Осуществлять с опорой на базовые экономические знания и ценностные ориентиры учебно-исследовательскую и проектную деятельность, представлять ее результаты в виде завершенных проектов, презентаций, творческих работ экономической и междисциплинарной направленности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329272"/>
                  </a:ext>
                </a:extLst>
              </a:tr>
            </a:tbl>
          </a:graphicData>
        </a:graphic>
      </p:graphicFrame>
    </p:spTree>
    <p:extLst>
      <p:ext uri="{BB962C8B-B14F-4D97-AF65-F5344CB8AC3E}">
        <p14:creationId xmlns:p14="http://schemas.microsoft.com/office/powerpoint/2010/main" val="2600257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FF6317A-E549-7CDF-2471-FC3119429CC5}"/>
              </a:ext>
            </a:extLst>
          </p:cNvPr>
          <p:cNvPicPr>
            <a:picLocks noChangeAspect="1"/>
          </p:cNvPicPr>
          <p:nvPr/>
        </p:nvPicPr>
        <p:blipFill rotWithShape="1">
          <a:blip r:embed="rId2"/>
          <a:srcRect l="34375" t="16650" r="35625" b="5534"/>
          <a:stretch/>
        </p:blipFill>
        <p:spPr>
          <a:xfrm>
            <a:off x="457200" y="384760"/>
            <a:ext cx="4174958" cy="6088480"/>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42BEF7AB-44FB-06ED-1C90-C9858C8BF258}"/>
              </a:ext>
            </a:extLst>
          </p:cNvPr>
          <p:cNvPicPr>
            <a:picLocks noChangeAspect="1"/>
          </p:cNvPicPr>
          <p:nvPr/>
        </p:nvPicPr>
        <p:blipFill rotWithShape="1">
          <a:blip r:embed="rId3"/>
          <a:srcRect l="34375" t="16650" r="35625" b="5534"/>
          <a:stretch/>
        </p:blipFill>
        <p:spPr>
          <a:xfrm>
            <a:off x="7481637" y="384760"/>
            <a:ext cx="4174958" cy="608848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E1E3E097-E694-322B-4B36-D36FC32865F1}"/>
              </a:ext>
            </a:extLst>
          </p:cNvPr>
          <p:cNvSpPr txBox="1"/>
          <p:nvPr/>
        </p:nvSpPr>
        <p:spPr>
          <a:xfrm>
            <a:off x="3306679" y="5410200"/>
            <a:ext cx="6096000" cy="646331"/>
          </a:xfrm>
          <a:prstGeom prst="rect">
            <a:avLst/>
          </a:prstGeom>
          <a:noFill/>
        </p:spPr>
        <p:txBody>
          <a:bodyPr wrap="square">
            <a:spAutoFit/>
          </a:bodyPr>
          <a:lstStyle/>
          <a:p>
            <a:pPr algn="ctr"/>
            <a:r>
              <a:rPr lang="ru-RU" b="1" dirty="0">
                <a:hlinkClick r:id="rId4"/>
              </a:rPr>
              <a:t>https://firpo.ru/netcat_files/353/664/h_0fa7f0ad2d96159249a437994d65bbf4</a:t>
            </a:r>
            <a:r>
              <a:rPr lang="ru-RU" b="1" dirty="0"/>
              <a:t> </a:t>
            </a:r>
          </a:p>
        </p:txBody>
      </p:sp>
    </p:spTree>
    <p:extLst>
      <p:ext uri="{BB962C8B-B14F-4D97-AF65-F5344CB8AC3E}">
        <p14:creationId xmlns:p14="http://schemas.microsoft.com/office/powerpoint/2010/main" val="182937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94040F-4A7A-993F-FD70-3604A51A1192}"/>
              </a:ext>
            </a:extLst>
          </p:cNvPr>
          <p:cNvSpPr txBox="1"/>
          <p:nvPr/>
        </p:nvSpPr>
        <p:spPr>
          <a:xfrm>
            <a:off x="118972" y="1371600"/>
            <a:ext cx="5257800" cy="1338828"/>
          </a:xfrm>
          <a:prstGeom prst="rect">
            <a:avLst/>
          </a:prstGeom>
          <a:noFill/>
        </p:spPr>
        <p:txBody>
          <a:bodyPr wrap="square">
            <a:spAutoFit/>
          </a:bodyPr>
          <a:lstStyle/>
          <a:p>
            <a:pPr marL="285750" indent="-285750" algn="just">
              <a:lnSpc>
                <a:spcPct val="90000"/>
              </a:lnSpc>
              <a:buClr>
                <a:schemeClr val="accent1"/>
              </a:buClr>
              <a:buSzPts val="1531"/>
              <a:buFont typeface="Wingdings" panose="05000000000000000000" pitchFamily="2" charset="2"/>
              <a:buChar char="ü"/>
            </a:pPr>
            <a:r>
              <a:rPr lang="ru-RU" b="1" spc="-10" dirty="0" err="1">
                <a:solidFill>
                  <a:srgbClr val="002060"/>
                </a:solidFill>
                <a:latin typeface="Times New Roman" panose="02020603050405020304" pitchFamily="18" charset="0"/>
                <a:cs typeface="Times New Roman" panose="02020603050405020304" pitchFamily="18" charset="0"/>
              </a:rPr>
              <a:t>Ценностнообразующая</a:t>
            </a:r>
            <a:r>
              <a:rPr lang="ru-RU" b="1" spc="-10" dirty="0">
                <a:solidFill>
                  <a:srgbClr val="002060"/>
                </a:solidFill>
                <a:latin typeface="Times New Roman" panose="02020603050405020304" pitchFamily="18" charset="0"/>
                <a:cs typeface="Times New Roman" panose="02020603050405020304" pitchFamily="18" charset="0"/>
              </a:rPr>
              <a:t> функция ШЭО </a:t>
            </a:r>
            <a:r>
              <a:rPr lang="ru-RU" spc="-10" dirty="0">
                <a:latin typeface="Times New Roman" panose="02020603050405020304" pitchFamily="18" charset="0"/>
                <a:cs typeface="Times New Roman" panose="02020603050405020304" pitchFamily="18" charset="0"/>
              </a:rPr>
              <a:t>– формирование у подростков ценностных ориентаций и установок, основанных на экономических знаниях, то есть, формирование </a:t>
            </a:r>
            <a:r>
              <a:rPr lang="ru-RU" b="1" spc="-10" dirty="0">
                <a:solidFill>
                  <a:srgbClr val="002060"/>
                </a:solidFill>
                <a:latin typeface="Times New Roman" panose="02020603050405020304" pitchFamily="18" charset="0"/>
                <a:cs typeface="Times New Roman" panose="02020603050405020304" pitchFamily="18" charset="0"/>
              </a:rPr>
              <a:t>экономической культуры</a:t>
            </a:r>
            <a:r>
              <a:rPr lang="ru-RU" spc="-1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385A5C07-991E-5C96-0946-04DD6DFAAA7D}"/>
              </a:ext>
            </a:extLst>
          </p:cNvPr>
          <p:cNvSpPr txBox="1"/>
          <p:nvPr/>
        </p:nvSpPr>
        <p:spPr>
          <a:xfrm>
            <a:off x="5574246" y="1371600"/>
            <a:ext cx="6248400" cy="1338828"/>
          </a:xfrm>
          <a:prstGeom prst="rect">
            <a:avLst/>
          </a:prstGeom>
          <a:noFill/>
        </p:spPr>
        <p:txBody>
          <a:bodyPr wrap="square">
            <a:spAutoFit/>
          </a:bodyPr>
          <a:lstStyle/>
          <a:p>
            <a:pPr marL="285750" indent="-285750" algn="just">
              <a:lnSpc>
                <a:spcPct val="90000"/>
              </a:lnSpc>
              <a:buClr>
                <a:schemeClr val="accent1"/>
              </a:buClr>
              <a:buSzPts val="1531"/>
              <a:buFont typeface="Wingdings" panose="05000000000000000000" pitchFamily="2" charset="2"/>
              <a:buChar char="ü"/>
            </a:pPr>
            <a:r>
              <a:rPr lang="ru-RU" b="1" spc="-10" dirty="0" err="1">
                <a:solidFill>
                  <a:srgbClr val="002060"/>
                </a:solidFill>
                <a:latin typeface="Times New Roman" panose="02020603050405020304" pitchFamily="18" charset="0"/>
                <a:cs typeface="Times New Roman" panose="02020603050405020304" pitchFamily="18" charset="0"/>
              </a:rPr>
              <a:t>Навыкообразующая</a:t>
            </a:r>
            <a:r>
              <a:rPr lang="ru-RU" b="1" spc="-10" dirty="0">
                <a:solidFill>
                  <a:srgbClr val="002060"/>
                </a:solidFill>
                <a:latin typeface="Times New Roman" panose="02020603050405020304" pitchFamily="18" charset="0"/>
                <a:cs typeface="Times New Roman" panose="02020603050405020304" pitchFamily="18" charset="0"/>
              </a:rPr>
              <a:t> функция ШЭО </a:t>
            </a:r>
            <a:r>
              <a:rPr lang="ru-RU" spc="-10" dirty="0">
                <a:latin typeface="Times New Roman" panose="02020603050405020304" pitchFamily="18" charset="0"/>
                <a:cs typeface="Times New Roman" panose="02020603050405020304" pitchFamily="18" charset="0"/>
              </a:rPr>
              <a:t>является необходимым элементом </a:t>
            </a:r>
            <a:r>
              <a:rPr lang="ru-RU" b="1" spc="-10" dirty="0">
                <a:solidFill>
                  <a:srgbClr val="002060"/>
                </a:solidFill>
                <a:latin typeface="Times New Roman" panose="02020603050405020304" pitchFamily="18" charset="0"/>
                <a:cs typeface="Times New Roman" panose="02020603050405020304" pitchFamily="18" charset="0"/>
              </a:rPr>
              <a:t>экономической грамотности </a:t>
            </a:r>
            <a:r>
              <a:rPr lang="ru-RU" spc="-10" dirty="0">
                <a:latin typeface="Times New Roman" panose="02020603050405020304" pitchFamily="18" charset="0"/>
                <a:cs typeface="Times New Roman" panose="02020603050405020304" pitchFamily="18" charset="0"/>
              </a:rPr>
              <a:t>учащихся; нужна для того, чтобы школьники могли участвовать в различных экономических отношениях, не боялись защищать свои права и интересы.</a:t>
            </a:r>
            <a:endParaRPr lang="ru-RU" spc="-10" dirty="0">
              <a:solidFill>
                <a:schemeClr val="dk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A3D2725-7314-CC35-6EEF-20C699B9E033}"/>
              </a:ext>
            </a:extLst>
          </p:cNvPr>
          <p:cNvSpPr txBox="1"/>
          <p:nvPr/>
        </p:nvSpPr>
        <p:spPr>
          <a:xfrm>
            <a:off x="39833" y="3004397"/>
            <a:ext cx="11963400" cy="1779077"/>
          </a:xfrm>
          <a:prstGeom prst="rect">
            <a:avLst/>
          </a:prstGeom>
          <a:noFill/>
        </p:spPr>
        <p:txBody>
          <a:bodyPr wrap="square">
            <a:spAutoFit/>
          </a:bodyPr>
          <a:lstStyle/>
          <a:p>
            <a:pPr indent="360363" algn="just" fontAlgn="base">
              <a:lnSpc>
                <a:spcPct val="87000"/>
              </a:lnSpc>
            </a:pPr>
            <a:r>
              <a:rPr lang="ru-RU" b="1" i="0" spc="-10" dirty="0">
                <a:solidFill>
                  <a:srgbClr val="002060"/>
                </a:solidFill>
                <a:effectLst/>
                <a:latin typeface="Times New Roman" panose="02020603050405020304" pitchFamily="18" charset="0"/>
                <a:cs typeface="Times New Roman" panose="02020603050405020304" pitchFamily="18" charset="0"/>
              </a:rPr>
              <a:t>Экономическая культура </a:t>
            </a:r>
            <a:r>
              <a:rPr lang="ru-RU" b="0" i="0" spc="-10" dirty="0">
                <a:effectLst/>
                <a:latin typeface="Times New Roman" panose="02020603050405020304" pitchFamily="18" charset="0"/>
                <a:cs typeface="Times New Roman" panose="02020603050405020304" pitchFamily="18" charset="0"/>
              </a:rPr>
              <a:t>–  часть общей культуры общества и личности, проявляющаяся как в процессе хозяйствования (в рамках фирмы, региона, страны), так и в экономических отношениях между людьми, и в экономическом мышлении. </a:t>
            </a:r>
          </a:p>
          <a:p>
            <a:pPr indent="360363" algn="just" fontAlgn="base">
              <a:lnSpc>
                <a:spcPct val="87000"/>
              </a:lnSpc>
            </a:pPr>
            <a:r>
              <a:rPr lang="ru-RU" i="1" spc="-10" dirty="0">
                <a:effectLst/>
                <a:latin typeface="Times New Roman" panose="02020603050405020304" pitchFamily="18" charset="0"/>
                <a:cs typeface="Times New Roman" panose="02020603050405020304" pitchFamily="18" charset="0"/>
              </a:rPr>
              <a:t>Главная составляющая экономической культуры </a:t>
            </a:r>
            <a:r>
              <a:rPr lang="ru-RU" b="0" i="1" spc="-10" dirty="0">
                <a:effectLst/>
                <a:latin typeface="Times New Roman" panose="02020603050405020304" pitchFamily="18" charset="0"/>
                <a:cs typeface="Times New Roman" panose="02020603050405020304" pitchFamily="18" charset="0"/>
              </a:rPr>
              <a:t>–</a:t>
            </a:r>
            <a:r>
              <a:rPr lang="ru-RU" b="0" i="0" spc="-10" dirty="0">
                <a:effectLst/>
                <a:latin typeface="Times New Roman" panose="02020603050405020304" pitchFamily="18" charset="0"/>
                <a:cs typeface="Times New Roman" panose="02020603050405020304" pitchFamily="18" charset="0"/>
              </a:rPr>
              <a:t> процесс гуманизации, гармонизации связей общества и природы, обращение к человеку. </a:t>
            </a:r>
            <a:r>
              <a:rPr lang="ru-RU" i="1" spc="-10" dirty="0">
                <a:effectLst/>
                <a:latin typeface="Times New Roman" panose="02020603050405020304" pitchFamily="18" charset="0"/>
                <a:cs typeface="Times New Roman" panose="02020603050405020304" pitchFamily="18" charset="0"/>
              </a:rPr>
              <a:t>Экономическая гуманизация как стержень экономической культуры </a:t>
            </a:r>
            <a:r>
              <a:rPr lang="ru-RU" b="0" i="0" spc="-10" dirty="0">
                <a:effectLst/>
                <a:latin typeface="Times New Roman" panose="02020603050405020304" pitchFamily="18" charset="0"/>
                <a:cs typeface="Times New Roman" panose="02020603050405020304" pitchFamily="18" charset="0"/>
              </a:rPr>
              <a:t>предполагает наиболее полное удовлетворение растущих потребностей и интересов людей в рамках тех ограничений, которые призваны сохранить природу и общество в целом.</a:t>
            </a:r>
          </a:p>
        </p:txBody>
      </p:sp>
      <p:sp>
        <p:nvSpPr>
          <p:cNvPr id="4" name="TextBox 3">
            <a:extLst>
              <a:ext uri="{FF2B5EF4-FFF2-40B4-BE49-F238E27FC236}">
                <a16:creationId xmlns:a16="http://schemas.microsoft.com/office/drawing/2014/main" id="{119811A3-7094-D277-8C1A-F1BB32637173}"/>
              </a:ext>
            </a:extLst>
          </p:cNvPr>
          <p:cNvSpPr txBox="1"/>
          <p:nvPr/>
        </p:nvSpPr>
        <p:spPr>
          <a:xfrm>
            <a:off x="224460" y="4996699"/>
            <a:ext cx="5344391" cy="1538113"/>
          </a:xfrm>
          <a:prstGeom prst="rect">
            <a:avLst/>
          </a:prstGeom>
          <a:noFill/>
        </p:spPr>
        <p:txBody>
          <a:bodyPr wrap="square">
            <a:spAutoFit/>
          </a:bodyPr>
          <a:lstStyle/>
          <a:p>
            <a:pPr marL="285750" indent="-285750" algn="just" fontAlgn="base">
              <a:lnSpc>
                <a:spcPct val="87000"/>
              </a:lnSpc>
              <a:buFont typeface="Wingdings" panose="05000000000000000000" pitchFamily="2" charset="2"/>
              <a:buChar char="ü"/>
            </a:pPr>
            <a:r>
              <a:rPr lang="ru-RU" b="1" spc="-10" dirty="0">
                <a:solidFill>
                  <a:srgbClr val="002060"/>
                </a:solidFill>
                <a:latin typeface="Times New Roman" panose="02020603050405020304" pitchFamily="18" charset="0"/>
                <a:cs typeface="Times New Roman" panose="02020603050405020304" pitchFamily="18" charset="0"/>
              </a:rPr>
              <a:t>Экономическая культура общества </a:t>
            </a:r>
            <a:r>
              <a:rPr lang="ru-RU" spc="-10" dirty="0">
                <a:latin typeface="Times New Roman" panose="02020603050405020304" pitchFamily="18" charset="0"/>
                <a:cs typeface="Times New Roman" panose="02020603050405020304" pitchFamily="18" charset="0"/>
              </a:rPr>
              <a:t>– система ценностей и мотивов хозяйственной деятельности, уровень и качество экономических знаний, оценок и действий человека, а также содержание традиций и норм, регулирующих экономические отношения и поведение.</a:t>
            </a:r>
          </a:p>
        </p:txBody>
      </p:sp>
      <p:sp>
        <p:nvSpPr>
          <p:cNvPr id="8" name="TextBox 7">
            <a:extLst>
              <a:ext uri="{FF2B5EF4-FFF2-40B4-BE49-F238E27FC236}">
                <a16:creationId xmlns:a16="http://schemas.microsoft.com/office/drawing/2014/main" id="{39140D43-C97E-C1DE-9D60-383AE63C32C6}"/>
              </a:ext>
            </a:extLst>
          </p:cNvPr>
          <p:cNvSpPr txBox="1"/>
          <p:nvPr/>
        </p:nvSpPr>
        <p:spPr>
          <a:xfrm>
            <a:off x="5918744" y="4996698"/>
            <a:ext cx="6019800" cy="1538113"/>
          </a:xfrm>
          <a:prstGeom prst="rect">
            <a:avLst/>
          </a:prstGeom>
          <a:noFill/>
        </p:spPr>
        <p:txBody>
          <a:bodyPr wrap="square">
            <a:spAutoFit/>
          </a:bodyPr>
          <a:lstStyle/>
          <a:p>
            <a:pPr marL="285750" indent="-285750" algn="just" fontAlgn="base">
              <a:lnSpc>
                <a:spcPct val="87000"/>
              </a:lnSpc>
              <a:buFont typeface="Wingdings" panose="05000000000000000000" pitchFamily="2" charset="2"/>
              <a:buChar char="ü"/>
            </a:pPr>
            <a:r>
              <a:rPr lang="ru-RU" b="1" spc="-10" dirty="0">
                <a:solidFill>
                  <a:srgbClr val="002060"/>
                </a:solidFill>
                <a:latin typeface="Times New Roman" panose="02020603050405020304" pitchFamily="18" charset="0"/>
                <a:cs typeface="Times New Roman" panose="02020603050405020304" pitchFamily="18" charset="0"/>
              </a:rPr>
              <a:t>Экономическая культура личности </a:t>
            </a:r>
            <a:r>
              <a:rPr lang="ru-RU" spc="-10" dirty="0">
                <a:latin typeface="Times New Roman" panose="02020603050405020304" pitchFamily="18" charset="0"/>
                <a:cs typeface="Times New Roman" panose="02020603050405020304" pitchFamily="18" charset="0"/>
              </a:rPr>
              <a:t>- органическое единство сознания и практической деятельности. Экономическая культура личности может соответствовать экономической культуре общества, опережать её, но может и отставать от неё, мешать её развитию.</a:t>
            </a:r>
          </a:p>
        </p:txBody>
      </p:sp>
      <p:sp>
        <p:nvSpPr>
          <p:cNvPr id="12" name="TextBox 11">
            <a:extLst>
              <a:ext uri="{FF2B5EF4-FFF2-40B4-BE49-F238E27FC236}">
                <a16:creationId xmlns:a16="http://schemas.microsoft.com/office/drawing/2014/main" id="{3DC54777-38EC-1D0A-A3AF-66CA5DEA5590}"/>
              </a:ext>
            </a:extLst>
          </p:cNvPr>
          <p:cNvSpPr txBox="1"/>
          <p:nvPr/>
        </p:nvSpPr>
        <p:spPr>
          <a:xfrm>
            <a:off x="304800" y="278373"/>
            <a:ext cx="11433466" cy="799258"/>
          </a:xfrm>
          <a:prstGeom prst="rect">
            <a:avLst/>
          </a:prstGeom>
          <a:noFill/>
        </p:spPr>
        <p:txBody>
          <a:bodyPr wrap="square">
            <a:spAutoFit/>
          </a:bodyPr>
          <a:lstStyle/>
          <a:p>
            <a:pPr indent="360363" algn="just">
              <a:lnSpc>
                <a:spcPct val="85000"/>
              </a:lnSpc>
              <a:buClr>
                <a:schemeClr val="accent1"/>
              </a:buClr>
              <a:buSzPts val="1531"/>
            </a:pPr>
            <a:r>
              <a:rPr lang="ru-RU" b="1" i="0" spc="-10" dirty="0">
                <a:solidFill>
                  <a:srgbClr val="002060"/>
                </a:solidFill>
                <a:effectLst/>
                <a:latin typeface="Times New Roman" panose="02020603050405020304" pitchFamily="18" charset="0"/>
                <a:cs typeface="Times New Roman" panose="02020603050405020304" pitchFamily="18" charset="0"/>
              </a:rPr>
              <a:t>Цель школьного ШЭО –</a:t>
            </a:r>
            <a:r>
              <a:rPr lang="en-US" b="1" i="0" spc="-10" dirty="0">
                <a:solidFill>
                  <a:srgbClr val="002060"/>
                </a:solidFill>
                <a:effectLst/>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сформировать экономическое мышление у учеников, привить навыки рационального экономического поведения, создать предпосылки для последующего профессионального обучения и эффективной практической деятельности подрастающего поколения.</a:t>
            </a:r>
            <a:endParaRPr lang="ru-RU" i="0" spc="-1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613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148CF7-92D2-5FB1-CBA1-D7D865E54D06}"/>
              </a:ext>
            </a:extLst>
          </p:cNvPr>
          <p:cNvSpPr txBox="1"/>
          <p:nvPr/>
        </p:nvSpPr>
        <p:spPr>
          <a:xfrm>
            <a:off x="110836" y="78715"/>
            <a:ext cx="11991108" cy="1588127"/>
          </a:xfrm>
          <a:prstGeom prst="rect">
            <a:avLst/>
          </a:prstGeom>
          <a:noFill/>
        </p:spPr>
        <p:txBody>
          <a:bodyPr wrap="square">
            <a:spAutoFit/>
          </a:bodyPr>
          <a:lstStyle/>
          <a:p>
            <a:pPr indent="360363" algn="just">
              <a:lnSpc>
                <a:spcPct val="90000"/>
              </a:lnSpc>
            </a:pPr>
            <a:r>
              <a:rPr lang="ru-RU" b="1" dirty="0">
                <a:solidFill>
                  <a:srgbClr val="002060"/>
                </a:solidFill>
                <a:latin typeface="Times New Roman" panose="02020603050405020304" pitchFamily="18" charset="0"/>
                <a:cs typeface="Times New Roman" panose="02020603050405020304" pitchFamily="18" charset="0"/>
              </a:rPr>
              <a:t>Экономическая грамотность </a:t>
            </a:r>
            <a:r>
              <a:rPr lang="ru-RU" dirty="0">
                <a:latin typeface="Times New Roman" panose="02020603050405020304" pitchFamily="18" charset="0"/>
                <a:cs typeface="Times New Roman" panose="02020603050405020304" pitchFamily="18" charset="0"/>
              </a:rPr>
              <a:t>– это такой уровень функциональной грамотности в экономической области, который предполагает решение стандартных задач в производственной, потребительской и социальной сферах на основе прикладных знаний. Экономическая грамотность, по сути, гораздо более широкое понятие, чем финансовая грамотность.</a:t>
            </a:r>
          </a:p>
          <a:p>
            <a:pPr indent="360363" algn="just">
              <a:lnSpc>
                <a:spcPct val="90000"/>
              </a:lnSpc>
            </a:pPr>
            <a:r>
              <a:rPr lang="ru-RU" dirty="0">
                <a:latin typeface="Times New Roman" panose="02020603050405020304" pitchFamily="18" charset="0"/>
                <a:cs typeface="Times New Roman" panose="02020603050405020304" pitchFamily="18" charset="0"/>
              </a:rPr>
              <a:t>Экономическая грамотность непосредственно связана с такими явлениями, как экономическое сознание и экономическое мышление. </a:t>
            </a:r>
          </a:p>
        </p:txBody>
      </p:sp>
      <p:sp>
        <p:nvSpPr>
          <p:cNvPr id="5" name="TextBox 4">
            <a:extLst>
              <a:ext uri="{FF2B5EF4-FFF2-40B4-BE49-F238E27FC236}">
                <a16:creationId xmlns:a16="http://schemas.microsoft.com/office/drawing/2014/main" id="{5D2685CC-466C-9C90-261B-705FBB291FFE}"/>
              </a:ext>
            </a:extLst>
          </p:cNvPr>
          <p:cNvSpPr txBox="1"/>
          <p:nvPr/>
        </p:nvSpPr>
        <p:spPr>
          <a:xfrm>
            <a:off x="675407" y="5921182"/>
            <a:ext cx="10813471" cy="840230"/>
          </a:xfrm>
          <a:prstGeom prst="rect">
            <a:avLst/>
          </a:prstGeom>
          <a:noFill/>
        </p:spPr>
        <p:txBody>
          <a:bodyPr wrap="square">
            <a:spAutoFit/>
          </a:bodyPr>
          <a:lstStyle/>
          <a:p>
            <a:pPr algn="ctr">
              <a:lnSpc>
                <a:spcPct val="90000"/>
              </a:lnSpc>
            </a:pPr>
            <a:r>
              <a:rPr lang="ru-RU" b="1" dirty="0">
                <a:solidFill>
                  <a:srgbClr val="C00000"/>
                </a:solidFill>
                <a:latin typeface="Times New Roman" panose="02020603050405020304" pitchFamily="18" charset="0"/>
                <a:cs typeface="Times New Roman" panose="02020603050405020304" pitchFamily="18" charset="0"/>
              </a:rPr>
              <a:t>Повышение экономической грамотности школьников является эффективной стратегией долгосрочного оздоровления национальной экономики, обеспечения повышения стандартов качества жизни и экономической безопасности населения и будущих поколений.</a:t>
            </a:r>
          </a:p>
        </p:txBody>
      </p:sp>
      <p:sp>
        <p:nvSpPr>
          <p:cNvPr id="7" name="TextBox 6">
            <a:extLst>
              <a:ext uri="{FF2B5EF4-FFF2-40B4-BE49-F238E27FC236}">
                <a16:creationId xmlns:a16="http://schemas.microsoft.com/office/drawing/2014/main" id="{929075C1-D1C5-C95F-F4E9-AA8A33F5E4DB}"/>
              </a:ext>
            </a:extLst>
          </p:cNvPr>
          <p:cNvSpPr txBox="1"/>
          <p:nvPr/>
        </p:nvSpPr>
        <p:spPr>
          <a:xfrm>
            <a:off x="0" y="1605429"/>
            <a:ext cx="7356764" cy="2086725"/>
          </a:xfrm>
          <a:prstGeom prst="rect">
            <a:avLst/>
          </a:prstGeom>
          <a:noFill/>
        </p:spPr>
        <p:txBody>
          <a:bodyPr wrap="square">
            <a:spAutoFit/>
          </a:bodyPr>
          <a:lstStyle/>
          <a:p>
            <a:pPr marL="285750" indent="-285750" algn="just">
              <a:lnSpc>
                <a:spcPct val="90000"/>
              </a:lnSpc>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Экономическое сознание </a:t>
            </a:r>
            <a:r>
              <a:rPr lang="ru-RU" dirty="0">
                <a:latin typeface="Times New Roman" panose="02020603050405020304" pitchFamily="18" charset="0"/>
                <a:cs typeface="Times New Roman" panose="02020603050405020304" pitchFamily="18" charset="0"/>
              </a:rPr>
              <a:t>в традиционном толковании выступает как способ отражения экономических отношений, познания и сознательного использования социально-экономических законов. Оно представляет собой совокупность экономических знаний, идей, взглядов социальных общностей, непосредственно отражающих экономическую действительность и выражающих свое отношение к различным явлениям экономической жизни общества в конкретный исторический момент времени.</a:t>
            </a:r>
          </a:p>
        </p:txBody>
      </p:sp>
      <p:sp>
        <p:nvSpPr>
          <p:cNvPr id="9" name="TextBox 8">
            <a:extLst>
              <a:ext uri="{FF2B5EF4-FFF2-40B4-BE49-F238E27FC236}">
                <a16:creationId xmlns:a16="http://schemas.microsoft.com/office/drawing/2014/main" id="{13FB0503-6718-FAE6-0733-03FF7E433DAB}"/>
              </a:ext>
            </a:extLst>
          </p:cNvPr>
          <p:cNvSpPr txBox="1"/>
          <p:nvPr/>
        </p:nvSpPr>
        <p:spPr>
          <a:xfrm>
            <a:off x="7446820" y="1636136"/>
            <a:ext cx="4634344" cy="1837426"/>
          </a:xfrm>
          <a:prstGeom prst="rect">
            <a:avLst/>
          </a:prstGeom>
          <a:noFill/>
        </p:spPr>
        <p:txBody>
          <a:bodyPr wrap="square">
            <a:spAutoFit/>
          </a:bodyPr>
          <a:lstStyle/>
          <a:p>
            <a:pPr marL="285750" indent="-285750" algn="just">
              <a:lnSpc>
                <a:spcPct val="90000"/>
              </a:lnSpc>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Экономическое мышление </a:t>
            </a:r>
            <a:r>
              <a:rPr lang="ru-RU" dirty="0">
                <a:latin typeface="Times New Roman" panose="02020603050405020304" pitchFamily="18" charset="0"/>
                <a:cs typeface="Times New Roman" panose="02020603050405020304" pitchFamily="18" charset="0"/>
              </a:rPr>
              <a:t>– это процесс и результат познания экономических отношений в форме понятий, суждений, умозаключений, которые входят в содержание экономического сознания. В этом смысле сознание – продукт мышления.</a:t>
            </a:r>
          </a:p>
        </p:txBody>
      </p:sp>
      <p:sp>
        <p:nvSpPr>
          <p:cNvPr id="11" name="TextBox 10">
            <a:extLst>
              <a:ext uri="{FF2B5EF4-FFF2-40B4-BE49-F238E27FC236}">
                <a16:creationId xmlns:a16="http://schemas.microsoft.com/office/drawing/2014/main" id="{6AD8C42F-D14B-3CE2-DAF7-62B82FADEA41}"/>
              </a:ext>
            </a:extLst>
          </p:cNvPr>
          <p:cNvSpPr txBox="1"/>
          <p:nvPr/>
        </p:nvSpPr>
        <p:spPr>
          <a:xfrm>
            <a:off x="110834" y="3617412"/>
            <a:ext cx="11942619" cy="2336024"/>
          </a:xfrm>
          <a:prstGeom prst="rect">
            <a:avLst/>
          </a:prstGeom>
          <a:noFill/>
        </p:spPr>
        <p:txBody>
          <a:bodyPr wrap="square">
            <a:spAutoFit/>
          </a:bodyPr>
          <a:lstStyle/>
          <a:p>
            <a:pPr indent="360363" algn="just">
              <a:lnSpc>
                <a:spcPct val="90000"/>
              </a:lnSpc>
            </a:pPr>
            <a:r>
              <a:rPr lang="ru-RU" b="1" dirty="0">
                <a:solidFill>
                  <a:srgbClr val="002060"/>
                </a:solidFill>
                <a:latin typeface="Times New Roman" panose="02020603050405020304" pitchFamily="18" charset="0"/>
                <a:cs typeface="Times New Roman" panose="02020603050405020304" pitchFamily="18" charset="0"/>
              </a:rPr>
              <a:t>Предпринимательская грамотность </a:t>
            </a:r>
            <a:r>
              <a:rPr lang="ru-RU" dirty="0">
                <a:latin typeface="Times New Roman" panose="02020603050405020304" pitchFamily="18" charset="0"/>
                <a:cs typeface="Times New Roman" panose="02020603050405020304" pitchFamily="18" charset="0"/>
              </a:rPr>
              <a:t>является неотъемлемой частью как экономической культуры, так и экономической грамотности: способствует развитию интереса граждан к формированию экономических знаний, умений и навыков, а также развитию экономики государства в целом и становлению инновационной экономики. </a:t>
            </a:r>
          </a:p>
          <a:p>
            <a:pPr indent="360363" algn="just">
              <a:lnSpc>
                <a:spcPct val="90000"/>
              </a:lnSpc>
            </a:pPr>
            <a:r>
              <a:rPr lang="ru-RU" dirty="0">
                <a:latin typeface="Times New Roman" panose="02020603050405020304" pitchFamily="18" charset="0"/>
                <a:cs typeface="Times New Roman" panose="02020603050405020304" pitchFamily="18" charset="0"/>
              </a:rPr>
              <a:t>Предпринимательская грамотность – начальная (базовая) степень владения человеком навыками экономической деятельности, позволяющая ему сознательно и целенаправленно участвовать в общественных процессах производства, обмена и потребления материальных благ. Это означает способность участвовать в элементарных хозяйственных процессах согласно установленным нормам экономики и права. </a:t>
            </a:r>
          </a:p>
          <a:p>
            <a:pPr indent="360363" algn="just">
              <a:lnSpc>
                <a:spcPct val="90000"/>
              </a:lnSpc>
            </a:pPr>
            <a:r>
              <a:rPr lang="ru-RU" b="1" dirty="0">
                <a:solidFill>
                  <a:srgbClr val="002060"/>
                </a:solidFill>
                <a:latin typeface="Times New Roman" panose="02020603050405020304" pitchFamily="18" charset="0"/>
                <a:cs typeface="Times New Roman" panose="02020603050405020304" pitchFamily="18" charset="0"/>
              </a:rPr>
              <a:t>Предпринимательская культура</a:t>
            </a:r>
            <a:r>
              <a:rPr lang="ru-RU" dirty="0">
                <a:latin typeface="Times New Roman" panose="02020603050405020304" pitchFamily="18" charset="0"/>
                <a:cs typeface="Times New Roman" panose="02020603050405020304" pitchFamily="18" charset="0"/>
              </a:rPr>
              <a:t> – это экономическая культура того социального слоя, который представляют предприниматели.  </a:t>
            </a:r>
          </a:p>
        </p:txBody>
      </p:sp>
    </p:spTree>
    <p:extLst>
      <p:ext uri="{BB962C8B-B14F-4D97-AF65-F5344CB8AC3E}">
        <p14:creationId xmlns:p14="http://schemas.microsoft.com/office/powerpoint/2010/main" val="2633801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122241-B748-51CB-7229-36B2CFDE56EC}"/>
              </a:ext>
            </a:extLst>
          </p:cNvPr>
          <p:cNvSpPr txBox="1"/>
          <p:nvPr/>
        </p:nvSpPr>
        <p:spPr>
          <a:xfrm>
            <a:off x="71642" y="2393956"/>
            <a:ext cx="6024357" cy="4385816"/>
          </a:xfrm>
          <a:prstGeom prst="rect">
            <a:avLst/>
          </a:prstGeom>
          <a:noFill/>
        </p:spPr>
        <p:txBody>
          <a:bodyPr wrap="square">
            <a:spAutoFit/>
          </a:bodyPr>
          <a:lstStyle/>
          <a:p>
            <a:pPr algn="ctr"/>
            <a:r>
              <a:rPr lang="ru-RU" b="1" dirty="0">
                <a:solidFill>
                  <a:srgbClr val="002060"/>
                </a:solidFill>
                <a:latin typeface="Times New Roman" panose="02020603050405020304" pitchFamily="18" charset="0"/>
                <a:cs typeface="Times New Roman" panose="02020603050405020304" pitchFamily="18" charset="0"/>
              </a:rPr>
              <a:t>Особенности обучения экономике в </a:t>
            </a:r>
          </a:p>
          <a:p>
            <a:pPr algn="ctr"/>
            <a:r>
              <a:rPr lang="ru-RU" b="1" dirty="0">
                <a:solidFill>
                  <a:srgbClr val="002060"/>
                </a:solidFill>
                <a:latin typeface="Times New Roman" panose="02020603050405020304" pitchFamily="18" charset="0"/>
                <a:cs typeface="Times New Roman" panose="02020603050405020304" pitchFamily="18" charset="0"/>
              </a:rPr>
              <a:t>настоящее время</a:t>
            </a:r>
          </a:p>
          <a:p>
            <a:pPr marL="285750" indent="-285750">
              <a:buFont typeface="Wingdings" panose="05000000000000000000" pitchFamily="2" charset="2"/>
              <a:buChar char="§"/>
            </a:pPr>
            <a:r>
              <a:rPr lang="ru-RU" sz="1800" dirty="0">
                <a:solidFill>
                  <a:schemeClr val="tx1"/>
                </a:solidFill>
                <a:latin typeface="Times New Roman" panose="02020603050405020304" pitchFamily="18" charset="0"/>
                <a:cs typeface="Times New Roman" panose="02020603050405020304" pitchFamily="18" charset="0"/>
              </a:rPr>
              <a:t>В базисном плане общеобразовательной школы предмет «Экономика» отсутствует и изучается, как правило, в профильных </a:t>
            </a:r>
            <a:r>
              <a:rPr lang="ru-RU" sz="1800" spc="-10" dirty="0">
                <a:solidFill>
                  <a:schemeClr val="tx1"/>
                </a:solidFill>
                <a:latin typeface="Times New Roman" panose="02020603050405020304" pitchFamily="18" charset="0"/>
                <a:cs typeface="Times New Roman" panose="02020603050405020304" pitchFamily="18" charset="0"/>
              </a:rPr>
              <a:t>классах</a:t>
            </a:r>
            <a:r>
              <a:rPr lang="ru-RU" sz="1800" dirty="0">
                <a:solidFill>
                  <a:schemeClr val="tx1"/>
                </a:solidFill>
                <a:latin typeface="Times New Roman" panose="02020603050405020304" pitchFamily="18" charset="0"/>
                <a:cs typeface="Times New Roman" panose="02020603050405020304" pitchFamily="18" charset="0"/>
              </a:rPr>
              <a:t> социально-экономического профиля за счет регионального (школьного) компонента. </a:t>
            </a:r>
          </a:p>
          <a:p>
            <a:pPr marL="285750" indent="-285750">
              <a:buFont typeface="Wingdings" panose="05000000000000000000" pitchFamily="2" charset="2"/>
              <a:buChar char="§"/>
            </a:pPr>
            <a:r>
              <a:rPr lang="ru-RU" sz="1800" dirty="0">
                <a:solidFill>
                  <a:schemeClr val="tx1"/>
                </a:solidFill>
                <a:latin typeface="Times New Roman" panose="02020603050405020304" pitchFamily="18" charset="0"/>
                <a:cs typeface="Times New Roman" panose="02020603050405020304" pitchFamily="18" charset="0"/>
              </a:rPr>
              <a:t>В некоторых школах экономические знания могут даваться во внеурочной деятельности (факультатив или элективный курс)</a:t>
            </a:r>
            <a:r>
              <a:rPr lang="ru-RU" dirty="0">
                <a:latin typeface="Times New Roman" panose="02020603050405020304" pitchFamily="18" charset="0"/>
                <a:cs typeface="Times New Roman" panose="02020603050405020304" pitchFamily="18" charset="0"/>
              </a:rPr>
              <a:t>, во внеклассной и внешкольной работе с учащимися.</a:t>
            </a:r>
            <a:endParaRPr lang="ru-RU" sz="1800" dirty="0">
              <a:solidFill>
                <a:schemeClr val="tx1"/>
              </a:solidFill>
              <a:latin typeface="Times New Roman" panose="02020603050405020304" pitchFamily="18" charset="0"/>
              <a:cs typeface="Times New Roman" panose="02020603050405020304" pitchFamily="18" charset="0"/>
            </a:endParaRPr>
          </a:p>
          <a:p>
            <a:pPr marL="285750" indent="-285750">
              <a:lnSpc>
                <a:spcPct val="90000"/>
              </a:lnSpc>
              <a:buFont typeface="Wingdings" panose="05000000000000000000" pitchFamily="2" charset="2"/>
              <a:buChar char="§"/>
            </a:pPr>
            <a:r>
              <a:rPr lang="ru-RU" sz="1800" dirty="0">
                <a:solidFill>
                  <a:schemeClr val="tx1"/>
                </a:solidFill>
                <a:latin typeface="Times New Roman" panose="02020603050405020304" pitchFamily="18" charset="0"/>
                <a:cs typeface="Times New Roman" panose="02020603050405020304" pitchFamily="18" charset="0"/>
              </a:rPr>
              <a:t>Нет общепризнанной концепции экономического образования школьников на разных ступенях начальной, общей и средней</a:t>
            </a:r>
            <a:r>
              <a:rPr lang="ru-RU" dirty="0">
                <a:latin typeface="Times New Roman" panose="02020603050405020304" pitchFamily="18" charset="0"/>
                <a:cs typeface="Times New Roman" panose="02020603050405020304" pitchFamily="18" charset="0"/>
              </a:rPr>
              <a:t> школы</a:t>
            </a:r>
            <a:r>
              <a:rPr lang="ru-RU" sz="1800" dirty="0">
                <a:solidFill>
                  <a:schemeClr val="tx1"/>
                </a:solidFill>
                <a:latin typeface="Times New Roman" panose="02020603050405020304" pitchFamily="18" charset="0"/>
                <a:cs typeface="Times New Roman" panose="02020603050405020304" pitchFamily="18" charset="0"/>
              </a:rPr>
              <a:t>, нет единой программы по экономике, нет единого учебника, методических пособий. </a:t>
            </a:r>
            <a:endParaRPr lang="ru-RU" dirty="0">
              <a:latin typeface="Times New Roman" panose="02020603050405020304" pitchFamily="18" charset="0"/>
              <a:cs typeface="Times New Roman" panose="02020603050405020304" pitchFamily="18" charset="0"/>
            </a:endParaRPr>
          </a:p>
        </p:txBody>
      </p:sp>
      <p:sp>
        <p:nvSpPr>
          <p:cNvPr id="10" name="Объект 2">
            <a:extLst>
              <a:ext uri="{FF2B5EF4-FFF2-40B4-BE49-F238E27FC236}">
                <a16:creationId xmlns:a16="http://schemas.microsoft.com/office/drawing/2014/main" id="{BE41E6A4-838F-50A6-F50F-1B18EC099FEE}"/>
              </a:ext>
            </a:extLst>
          </p:cNvPr>
          <p:cNvSpPr txBox="1">
            <a:spLocks/>
          </p:cNvSpPr>
          <p:nvPr/>
        </p:nvSpPr>
        <p:spPr>
          <a:xfrm>
            <a:off x="105640" y="900549"/>
            <a:ext cx="11980718" cy="138089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pPr>
            <a:r>
              <a:rPr lang="ru-RU" b="1" kern="0" dirty="0">
                <a:solidFill>
                  <a:srgbClr val="002060"/>
                </a:solidFill>
                <a:latin typeface="Times New Roman" panose="02020603050405020304" pitchFamily="18" charset="0"/>
                <a:cs typeface="Times New Roman" panose="02020603050405020304" pitchFamily="18" charset="0"/>
              </a:rPr>
              <a:t>Модели обучения экономике в общеобразовательной организации</a:t>
            </a:r>
          </a:p>
          <a:p>
            <a:pPr marL="342900" indent="-342900">
              <a:lnSpc>
                <a:spcPct val="90000"/>
              </a:lnSpc>
              <a:buFont typeface="+mj-lt"/>
              <a:buAutoNum type="arabicPeriod"/>
            </a:pPr>
            <a:r>
              <a:rPr lang="ru-RU" kern="0" dirty="0">
                <a:solidFill>
                  <a:schemeClr val="tx1"/>
                </a:solidFill>
                <a:latin typeface="Times New Roman" panose="02020603050405020304" pitchFamily="18" charset="0"/>
                <a:cs typeface="Times New Roman" panose="02020603050405020304" pitchFamily="18" charset="0"/>
              </a:rPr>
              <a:t>Реализация  программ базового (федерального) компонента.</a:t>
            </a:r>
          </a:p>
          <a:p>
            <a:pPr marL="342900" indent="-342900">
              <a:lnSpc>
                <a:spcPct val="90000"/>
              </a:lnSpc>
              <a:buFont typeface="+mj-lt"/>
              <a:buAutoNum type="arabicPeriod"/>
            </a:pPr>
            <a:r>
              <a:rPr lang="ru-RU" kern="0" dirty="0">
                <a:solidFill>
                  <a:schemeClr val="tx1"/>
                </a:solidFill>
                <a:latin typeface="Times New Roman" panose="02020603050405020304" pitchFamily="18" charset="0"/>
                <a:cs typeface="Times New Roman" panose="02020603050405020304" pitchFamily="18" charset="0"/>
              </a:rPr>
              <a:t>Введение предмета «Экономика» в учебный план общеобразовательной школы на старшей ступени за счет регионального (школьного) компонента.</a:t>
            </a:r>
          </a:p>
          <a:p>
            <a:pPr marL="342900" indent="-342900">
              <a:lnSpc>
                <a:spcPct val="90000"/>
              </a:lnSpc>
              <a:buFont typeface="+mj-lt"/>
              <a:buAutoNum type="arabicPeriod"/>
            </a:pPr>
            <a:r>
              <a:rPr lang="ru-RU" i="1" kern="0" dirty="0">
                <a:solidFill>
                  <a:schemeClr val="tx1"/>
                </a:solidFill>
                <a:latin typeface="Times New Roman" panose="02020603050405020304" pitchFamily="18" charset="0"/>
                <a:cs typeface="Times New Roman" panose="02020603050405020304" pitchFamily="18" charset="0"/>
              </a:rPr>
              <a:t>Реализация  программы непрерывной социально-экономической подготовки учащихся 1-11-х классов.</a:t>
            </a:r>
            <a:endParaRPr lang="ru-RU" i="1" kern="0" dirty="0">
              <a:solidFill>
                <a:sysClr val="windowText" lastClr="000000"/>
              </a:solidFill>
              <a:latin typeface="Times New Roman" panose="02020603050405020304" pitchFamily="18" charset="0"/>
              <a:cs typeface="Times New Roman" panose="02020603050405020304" pitchFamily="18" charset="0"/>
            </a:endParaRPr>
          </a:p>
          <a:p>
            <a:pPr>
              <a:lnSpc>
                <a:spcPct val="90000"/>
              </a:lnSpc>
            </a:pPr>
            <a:endParaRPr lang="ru-RU" kern="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11" name="Содержимое 6">
            <a:extLst>
              <a:ext uri="{FF2B5EF4-FFF2-40B4-BE49-F238E27FC236}">
                <a16:creationId xmlns:a16="http://schemas.microsoft.com/office/drawing/2014/main" id="{42618361-36CD-7EBE-3330-D59C38E0D39B}"/>
              </a:ext>
            </a:extLst>
          </p:cNvPr>
          <p:cNvGraphicFramePr>
            <a:graphicFrameLocks/>
          </p:cNvGraphicFramePr>
          <p:nvPr>
            <p:extLst>
              <p:ext uri="{D42A27DB-BD31-4B8C-83A1-F6EECF244321}">
                <p14:modId xmlns:p14="http://schemas.microsoft.com/office/powerpoint/2010/main" val="3374183658"/>
              </p:ext>
            </p:extLst>
          </p:nvPr>
        </p:nvGraphicFramePr>
        <p:xfrm>
          <a:off x="6096000" y="2483498"/>
          <a:ext cx="5751715" cy="42067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Прямоугольник 5">
            <a:extLst>
              <a:ext uri="{FF2B5EF4-FFF2-40B4-BE49-F238E27FC236}">
                <a16:creationId xmlns:a16="http://schemas.microsoft.com/office/drawing/2014/main" id="{3AADA9B3-AC37-3BD3-BA97-5D8911371063}"/>
              </a:ext>
            </a:extLst>
          </p:cNvPr>
          <p:cNvSpPr>
            <a:spLocks noChangeArrowheads="1"/>
          </p:cNvSpPr>
          <p:nvPr/>
        </p:nvSpPr>
        <p:spPr bwMode="auto">
          <a:xfrm>
            <a:off x="0" y="50664"/>
            <a:ext cx="12192000" cy="85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tabLst>
                <a:tab pos="269875" algn="l"/>
              </a:tabLst>
              <a:defRPr sz="2200">
                <a:solidFill>
                  <a:srgbClr val="404040"/>
                </a:solidFill>
                <a:latin typeface="Trebuchet MS" pitchFamily="34" charset="0"/>
              </a:defRPr>
            </a:lvl1pPr>
            <a:lvl2pPr marL="187325" eaLnBrk="0" hangingPunct="0">
              <a:spcBef>
                <a:spcPct val="20000"/>
              </a:spcBef>
              <a:spcAft>
                <a:spcPts val="300"/>
              </a:spcAft>
              <a:buClr>
                <a:srgbClr val="C3260C"/>
              </a:buClr>
              <a:buSzPct val="130000"/>
              <a:buFont typeface="Georgia" pitchFamily="18" charset="0"/>
              <a:buChar char="*"/>
              <a:tabLst>
                <a:tab pos="269875" algn="l"/>
              </a:tabLst>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tabLst>
                <a:tab pos="269875" algn="l"/>
              </a:tabLst>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tabLst>
                <a:tab pos="269875" algn="l"/>
              </a:tabLst>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tabLst>
                <a:tab pos="269875" algn="l"/>
              </a:tabLst>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tabLst>
                <a:tab pos="269875" algn="l"/>
              </a:tabLst>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tabLst>
                <a:tab pos="269875" algn="l"/>
              </a:tabLst>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tabLst>
                <a:tab pos="269875" algn="l"/>
              </a:tabLst>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tabLst>
                <a:tab pos="269875" algn="l"/>
              </a:tabLst>
              <a:defRPr sz="1400">
                <a:solidFill>
                  <a:srgbClr val="404040"/>
                </a:solidFill>
                <a:latin typeface="Trebuchet MS" pitchFamily="34" charset="0"/>
              </a:defRPr>
            </a:lvl9pPr>
          </a:lstStyle>
          <a:p>
            <a:pPr lvl="1" algn="ctr">
              <a:lnSpc>
                <a:spcPct val="95000"/>
              </a:lnSpc>
              <a:spcBef>
                <a:spcPct val="0"/>
              </a:spcBef>
              <a:spcAft>
                <a:spcPct val="0"/>
              </a:spcAft>
              <a:buClrTx/>
              <a:buSzTx/>
              <a:buNone/>
            </a:pPr>
            <a:r>
              <a:rPr lang="ru-RU" sz="2600" b="1" spc="-5" dirty="0">
                <a:solidFill>
                  <a:srgbClr val="C00000"/>
                </a:solidFill>
                <a:latin typeface="Times New Roman"/>
                <a:ea typeface="+mj-ea"/>
                <a:cs typeface="Times New Roman"/>
              </a:rPr>
              <a:t>2. Основные положения концепции </a:t>
            </a:r>
          </a:p>
          <a:p>
            <a:pPr lvl="1" algn="ctr">
              <a:lnSpc>
                <a:spcPct val="95000"/>
              </a:lnSpc>
              <a:spcBef>
                <a:spcPct val="0"/>
              </a:spcBef>
              <a:spcAft>
                <a:spcPct val="0"/>
              </a:spcAft>
              <a:buClrTx/>
              <a:buSzTx/>
              <a:buNone/>
            </a:pPr>
            <a:r>
              <a:rPr lang="ru-RU" sz="2600" b="1" spc="-5" dirty="0">
                <a:solidFill>
                  <a:srgbClr val="C00000"/>
                </a:solidFill>
                <a:latin typeface="Times New Roman"/>
                <a:ea typeface="+mj-ea"/>
                <a:cs typeface="Times New Roman"/>
              </a:rPr>
              <a:t>школы социально-экономической направленности</a:t>
            </a:r>
            <a:endParaRPr lang="ru-RU" altLang="ru-RU" sz="2600" b="1" spc="-5" dirty="0">
              <a:solidFill>
                <a:srgbClr val="C00000"/>
              </a:solidFill>
              <a:latin typeface="Times New Roman"/>
              <a:ea typeface="+mj-ea"/>
              <a:cs typeface="Times New Roman"/>
            </a:endParaRPr>
          </a:p>
        </p:txBody>
      </p:sp>
    </p:spTree>
    <p:custDataLst>
      <p:tags r:id="rId1"/>
    </p:custDataLst>
    <p:extLst>
      <p:ext uri="{BB962C8B-B14F-4D97-AF65-F5344CB8AC3E}">
        <p14:creationId xmlns:p14="http://schemas.microsoft.com/office/powerpoint/2010/main" val="200508542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a:extLst>
              <a:ext uri="{FF2B5EF4-FFF2-40B4-BE49-F238E27FC236}">
                <a16:creationId xmlns:a16="http://schemas.microsoft.com/office/drawing/2014/main" id="{FCC0EE4B-0AD4-2A82-E082-74BFEF1D505D}"/>
              </a:ext>
            </a:extLst>
          </p:cNvPr>
          <p:cNvGraphicFramePr>
            <a:graphicFrameLocks/>
          </p:cNvGraphicFramePr>
          <p:nvPr>
            <p:extLst>
              <p:ext uri="{D42A27DB-BD31-4B8C-83A1-F6EECF244321}">
                <p14:modId xmlns:p14="http://schemas.microsoft.com/office/powerpoint/2010/main" val="3010460154"/>
              </p:ext>
            </p:extLst>
          </p:nvPr>
        </p:nvGraphicFramePr>
        <p:xfrm>
          <a:off x="609600" y="0"/>
          <a:ext cx="11430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7B0F61E4-6B7B-C6ED-D1F9-7021B7449BFA}"/>
              </a:ext>
            </a:extLst>
          </p:cNvPr>
          <p:cNvSpPr txBox="1"/>
          <p:nvPr/>
        </p:nvSpPr>
        <p:spPr>
          <a:xfrm>
            <a:off x="457200" y="304800"/>
            <a:ext cx="5334000" cy="1107996"/>
          </a:xfrm>
          <a:prstGeom prst="rect">
            <a:avLst/>
          </a:prstGeom>
          <a:noFill/>
        </p:spPr>
        <p:txBody>
          <a:bodyPr wrap="square">
            <a:spAutoFit/>
          </a:bodyPr>
          <a:lstStyle/>
          <a:p>
            <a:pPr algn="ctr"/>
            <a:r>
              <a:rPr lang="ru-RU" sz="2200" b="1" kern="0" dirty="0">
                <a:solidFill>
                  <a:srgbClr val="C00000"/>
                </a:solidFill>
                <a:latin typeface="Times New Roman" panose="02020603050405020304" pitchFamily="18" charset="0"/>
                <a:cs typeface="Times New Roman" panose="02020603050405020304" pitchFamily="18" charset="0"/>
              </a:rPr>
              <a:t>Программа непрерывной </a:t>
            </a:r>
          </a:p>
          <a:p>
            <a:pPr algn="ctr"/>
            <a:r>
              <a:rPr lang="ru-RU" sz="2200" b="1" kern="0" dirty="0">
                <a:solidFill>
                  <a:srgbClr val="C00000"/>
                </a:solidFill>
                <a:latin typeface="Times New Roman" panose="02020603050405020304" pitchFamily="18" charset="0"/>
                <a:cs typeface="Times New Roman" panose="02020603050405020304" pitchFamily="18" charset="0"/>
              </a:rPr>
              <a:t>социально-экономической подготовки </a:t>
            </a:r>
          </a:p>
          <a:p>
            <a:pPr algn="ctr"/>
            <a:r>
              <a:rPr lang="ru-RU" sz="2200" b="1" kern="0" dirty="0">
                <a:solidFill>
                  <a:srgbClr val="C00000"/>
                </a:solidFill>
                <a:latin typeface="Times New Roman" panose="02020603050405020304" pitchFamily="18" charset="0"/>
                <a:cs typeface="Times New Roman" panose="02020603050405020304" pitchFamily="18" charset="0"/>
              </a:rPr>
              <a:t>учащихся 1-11-х классов</a:t>
            </a:r>
            <a:endParaRPr lang="ru-RU" sz="2200" b="1" dirty="0">
              <a:solidFill>
                <a:srgbClr val="C00000"/>
              </a:solidFill>
            </a:endParaRPr>
          </a:p>
        </p:txBody>
      </p:sp>
    </p:spTree>
    <p:custDataLst>
      <p:tags r:id="rId1"/>
    </p:custDataLst>
    <p:extLst>
      <p:ext uri="{BB962C8B-B14F-4D97-AF65-F5344CB8AC3E}">
        <p14:creationId xmlns:p14="http://schemas.microsoft.com/office/powerpoint/2010/main" val="274928835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888EA6-2051-0008-1630-51829D21251B}"/>
              </a:ext>
            </a:extLst>
          </p:cNvPr>
          <p:cNvSpPr txBox="1"/>
          <p:nvPr/>
        </p:nvSpPr>
        <p:spPr>
          <a:xfrm>
            <a:off x="0" y="0"/>
            <a:ext cx="12192000" cy="6671057"/>
          </a:xfrm>
          <a:prstGeom prst="rect">
            <a:avLst/>
          </a:prstGeom>
          <a:noFill/>
        </p:spPr>
        <p:txBody>
          <a:bodyPr wrap="square">
            <a:spAutoFit/>
          </a:bodyPr>
          <a:lstStyle/>
          <a:p>
            <a:pPr indent="352425" algn="just">
              <a:lnSpc>
                <a:spcPct val="95000"/>
              </a:lnSpc>
            </a:pPr>
            <a:r>
              <a:rPr lang="ru-RU" b="1" dirty="0">
                <a:solidFill>
                  <a:srgbClr val="002060"/>
                </a:solidFill>
                <a:latin typeface="Times New Roman" panose="02020603050405020304" pitchFamily="18" charset="0"/>
                <a:cs typeface="Times New Roman" panose="02020603050405020304" pitchFamily="18" charset="0"/>
              </a:rPr>
              <a:t>Социально-экономическая направленность школы </a:t>
            </a:r>
            <a:r>
              <a:rPr lang="ru-RU" dirty="0">
                <a:latin typeface="Times New Roman" panose="02020603050405020304" pitchFamily="18" charset="0"/>
                <a:cs typeface="Times New Roman" panose="02020603050405020304" pitchFamily="18" charset="0"/>
              </a:rPr>
              <a:t>синтезирует базовые </a:t>
            </a:r>
            <a:r>
              <a:rPr lang="ru-RU" dirty="0" err="1">
                <a:latin typeface="Times New Roman" panose="02020603050405020304" pitchFamily="18" charset="0"/>
                <a:cs typeface="Times New Roman" panose="02020603050405020304" pitchFamily="18" charset="0"/>
              </a:rPr>
              <a:t>инвариативные</a:t>
            </a:r>
            <a:r>
              <a:rPr lang="ru-RU" dirty="0">
                <a:latin typeface="Times New Roman" panose="02020603050405020304" pitchFamily="18" charset="0"/>
                <a:cs typeface="Times New Roman" panose="02020603050405020304" pitchFamily="18" charset="0"/>
              </a:rPr>
              <a:t> характеристики социально-гуманитарного, информационно-технологического, физико-математического профилей и предполагает формирование у учащихся качеств и характеристик, значимых для представителей профессий типа «человек-человек», «человек-знак», «человек-природа», «человек-техника». К таким качествам и характеристикам относятся: способность к саморазвитию, социальная активность, независимость убеждений, креативность, способность к самоанализу, информационная культура, коммуникабельность, эстетический вкус.</a:t>
            </a:r>
          </a:p>
          <a:p>
            <a:pPr indent="352425" algn="just">
              <a:lnSpc>
                <a:spcPct val="95000"/>
              </a:lnSpc>
            </a:pPr>
            <a:r>
              <a:rPr lang="ru-RU" dirty="0">
                <a:latin typeface="Times New Roman" panose="02020603050405020304" pitchFamily="18" charset="0"/>
                <a:cs typeface="Times New Roman" panose="02020603050405020304" pitchFamily="18" charset="0"/>
              </a:rPr>
              <a:t>Образование в рамках социально-экономической направленности обучения готовит учащихся к предпринимательству, менеджерской и маркетинговой деятельности. Образовательный процесс в школе социально-экономической направленности должен предусматривать передачу обучающимся таких методов мышления, которые обеспечивали бы не только познание и исследование, но и проектирование нестандартных решений, преобразование сложившейся жизненной ситуации.</a:t>
            </a:r>
          </a:p>
          <a:p>
            <a:pPr indent="352425" algn="just">
              <a:lnSpc>
                <a:spcPct val="95000"/>
              </a:lnSpc>
            </a:pPr>
            <a:r>
              <a:rPr lang="ru-RU" sz="1800" b="1" dirty="0">
                <a:solidFill>
                  <a:srgbClr val="002060"/>
                </a:solidFill>
                <a:effectLst/>
                <a:latin typeface="Times New Roman" panose="02020603050405020304" pitchFamily="18" charset="0"/>
                <a:ea typeface="Times New Roman" panose="02020603050405020304" pitchFamily="18" charset="0"/>
              </a:rPr>
              <a:t>Ведущая целевая линия экономического образования состоит из следующих модулей:</a:t>
            </a:r>
          </a:p>
          <a:p>
            <a:pPr indent="352425" algn="just">
              <a:lnSpc>
                <a:spcPct val="95000"/>
              </a:lnSpc>
            </a:pPr>
            <a:r>
              <a:rPr lang="ru-RU"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 Начальная школа (1-4 классы)</a:t>
            </a:r>
            <a:r>
              <a:rPr lang="ru-RU"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включает в себя вариативные учебные курсы, предназначенные для формирования представлений об экономических явлениях в окружающем мире, развитие интереса к изучению экономической действительности и выбора профиля обучения.</a:t>
            </a:r>
          </a:p>
          <a:p>
            <a:pPr indent="352425" algn="just">
              <a:lnSpc>
                <a:spcPct val="95000"/>
              </a:lnSpc>
            </a:pPr>
            <a:r>
              <a:rPr lang="ru-RU"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Основная школа (5-9 классы)</a:t>
            </a:r>
            <a:r>
              <a:rPr lang="ru-RU"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на второй ступени обучение носит интегрированный характер, означающий усиление межпредметных связей познание основных экономических категорий и законов, экономических взаимозависимостей в окружающем мире с активным использованием компьютерных технологий и творческих заданий. Для пропедевтики профильного обучения многие предметы изучаются по скорректированным программам на доступном для соответствующего возраста детей уровне.</a:t>
            </a:r>
          </a:p>
          <a:p>
            <a:pPr indent="352425" algn="just">
              <a:lnSpc>
                <a:spcPct val="95000"/>
              </a:lnSpc>
            </a:pPr>
            <a:r>
              <a:rPr lang="ru-RU"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 Старшая школа (10 классы)</a:t>
            </a:r>
            <a:r>
              <a:rPr lang="ru-RU"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третья ступень обучение носит профильное направление, когда в учебном плане появляются новые, нетрадиционные учебные предметы, элективные курсы, отражающие тип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профилизации</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и способствуют формирование способностей применять инструменты экономического анализа различных ситуаций и фактов на микро- и макроуровне и доступно объяснять выявленные закономерности. Самоопределение личности для решения поставленных экономических задач.</a:t>
            </a:r>
          </a:p>
        </p:txBody>
      </p:sp>
    </p:spTree>
    <p:extLst>
      <p:ext uri="{BB962C8B-B14F-4D97-AF65-F5344CB8AC3E}">
        <p14:creationId xmlns:p14="http://schemas.microsoft.com/office/powerpoint/2010/main" val="850279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504208-EDCF-563B-5714-D25033A18E4A}"/>
              </a:ext>
            </a:extLst>
          </p:cNvPr>
          <p:cNvSpPr txBox="1"/>
          <p:nvPr/>
        </p:nvSpPr>
        <p:spPr>
          <a:xfrm>
            <a:off x="190500" y="152400"/>
            <a:ext cx="11811000" cy="5576911"/>
          </a:xfrm>
          <a:prstGeom prst="rect">
            <a:avLst/>
          </a:prstGeom>
          <a:noFill/>
        </p:spPr>
        <p:txBody>
          <a:bodyPr wrap="square">
            <a:spAutoFit/>
          </a:bodyPr>
          <a:lstStyle/>
          <a:p>
            <a:pPr indent="352425" algn="just">
              <a:lnSpc>
                <a:spcPct val="90000"/>
              </a:lnSpc>
            </a:pPr>
            <a:r>
              <a:rPr lang="ru-RU"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 Старшая школа - предпрофессиональная и начальная профессиональная подготовка (11 классы): </a:t>
            </a:r>
            <a:r>
              <a:rPr lang="ru-RU" dirty="0">
                <a:solidFill>
                  <a:srgbClr val="3D2F32"/>
                </a:solidFill>
                <a:effectLst/>
                <a:latin typeface="Times New Roman" panose="02020603050405020304" pitchFamily="18" charset="0"/>
                <a:ea typeface="Times New Roman" panose="02020603050405020304" pitchFamily="18" charset="0"/>
                <a:cs typeface="Times New Roman" panose="02020603050405020304" pitchFamily="18" charset="0"/>
              </a:rPr>
              <a:t>знания и навыки, полученные при изучении предмета на трёх ступенях экономического образования, позволяют учащимся чувствовать себя уверенно в решении вопросов рыночной экономики, сознательно выбирать свою будущую профессию, всесторонне изучив её основы. Данная профессиональная подготовка даёт ощущение значимости собственной личности, поскольку знания и умение мыслить – необходимая предпосылка для обретения самоуважения</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52425" algn="just">
              <a:lnSpc>
                <a:spcPct val="90000"/>
              </a:lnSpc>
            </a:pPr>
            <a:r>
              <a:rPr lang="ru-RU"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 Дополнительное образование: </a:t>
            </a:r>
            <a:r>
              <a:rPr lang="ru-RU" dirty="0">
                <a:solidFill>
                  <a:srgbClr val="3D2F32"/>
                </a:solidFill>
                <a:effectLst/>
                <a:latin typeface="Times New Roman" panose="02020603050405020304" pitchFamily="18" charset="0"/>
                <a:ea typeface="Times New Roman" panose="02020603050405020304" pitchFamily="18" charset="0"/>
                <a:cs typeface="Times New Roman" panose="02020603050405020304" pitchFamily="18" charset="0"/>
              </a:rPr>
              <a:t>позволяет учащимся существенно расширить представление о бизнесе, а также о том, как знания из различных дисциплин могут предоставить дополнительные конкретные преимущества. </a:t>
            </a:r>
          </a:p>
          <a:p>
            <a:pPr indent="352425" algn="just">
              <a:lnSpc>
                <a:spcPct val="90000"/>
              </a:lnSpc>
            </a:pPr>
            <a:r>
              <a:rPr lang="ru-RU" sz="1800" dirty="0">
                <a:effectLst/>
                <a:latin typeface="Times New Roman" panose="02020603050405020304" pitchFamily="18" charset="0"/>
                <a:ea typeface="Times New Roman" panose="02020603050405020304" pitchFamily="18" charset="0"/>
              </a:rPr>
              <a:t>Прохождение данных модулей экономического образования, позволяет учитывать происходящие в обществе изменения, готовит учащихся к объективному восприятию обществ и его экономических основ, которые находятся в постоянном процессе изменения. Для того чтобы следить за всеми коллизиями этого движения, учащиеся должны научиться мыслить соответственно логике экономических категорий, выработать навыки правильного и эффективного применения полученных знаний, навыки быстрой ориентации в многочисленных проблемных ситуациях функционирования рынка.</a:t>
            </a:r>
          </a:p>
          <a:p>
            <a:pPr indent="352425" algn="just">
              <a:lnSpc>
                <a:spcPct val="90000"/>
              </a:lnSpc>
            </a:pPr>
            <a:r>
              <a:rPr lang="ru-RU" b="1" dirty="0">
                <a:solidFill>
                  <a:srgbClr val="002060"/>
                </a:solidFill>
                <a:latin typeface="Times New Roman" panose="02020603050405020304" pitchFamily="18" charset="0"/>
              </a:rPr>
              <a:t>Важнейший принцип работы школы социально-экономической направленности </a:t>
            </a:r>
            <a:r>
              <a:rPr lang="ru-RU" dirty="0">
                <a:latin typeface="Times New Roman" panose="02020603050405020304" pitchFamily="18" charset="0"/>
              </a:rPr>
              <a:t>– ориентация на обновление методов обучения, использование эффективных образовательных технологий. Это выражается в замене монологических методов предъявление учебной информации диалоговыми формами общения педагогов с учениками и учащимися между собой, в повышении уровня самостоятельности обучающихся в своей учебной деятельности; в использовании в образовательном процессе ролевых и учебно-деловых игр, метод моделирования жизненно-практических ситуаций, социально-психологических тренингов.</a:t>
            </a:r>
          </a:p>
          <a:p>
            <a:pPr indent="352425" algn="just">
              <a:lnSpc>
                <a:spcPct val="90000"/>
              </a:lnSpc>
            </a:pPr>
            <a:r>
              <a:rPr lang="ru-RU" b="1" dirty="0">
                <a:solidFill>
                  <a:srgbClr val="002060"/>
                </a:solidFill>
                <a:latin typeface="Times New Roman" panose="02020603050405020304" pitchFamily="18" charset="0"/>
              </a:rPr>
              <a:t>Основополагающие педагогические законы школы социально-экономической направленности </a:t>
            </a:r>
            <a:r>
              <a:rPr lang="ru-RU" dirty="0">
                <a:latin typeface="Times New Roman" panose="02020603050405020304" pitchFamily="18" charset="0"/>
              </a:rPr>
              <a:t>– уважение к личности ученика, восхождение к индивидуальности каждого, стремление оказать любую поддержку ученику, развивая его способности; демократический стиль в организации образовательного процесса</a:t>
            </a:r>
          </a:p>
        </p:txBody>
      </p:sp>
    </p:spTree>
    <p:extLst>
      <p:ext uri="{BB962C8B-B14F-4D97-AF65-F5344CB8AC3E}">
        <p14:creationId xmlns:p14="http://schemas.microsoft.com/office/powerpoint/2010/main" val="340138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4DCE3E-9907-286B-2B14-8B1ED71E44BF}"/>
              </a:ext>
            </a:extLst>
          </p:cNvPr>
          <p:cNvSpPr txBox="1"/>
          <p:nvPr/>
        </p:nvSpPr>
        <p:spPr>
          <a:xfrm>
            <a:off x="114300" y="204271"/>
            <a:ext cx="11963400" cy="6449458"/>
          </a:xfrm>
          <a:prstGeom prst="rect">
            <a:avLst/>
          </a:prstGeom>
          <a:noFill/>
        </p:spPr>
        <p:txBody>
          <a:bodyPr wrap="square">
            <a:spAutoFit/>
          </a:bodyPr>
          <a:lstStyle/>
          <a:p>
            <a:pPr indent="273050" algn="just">
              <a:lnSpc>
                <a:spcPct val="85000"/>
              </a:lnSpc>
            </a:pPr>
            <a:r>
              <a:rPr lang="ru-RU"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Цели школы по социально-экономической направленности</a:t>
            </a:r>
            <a:endParaRPr lang="ru-RU"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Wingdings" panose="05000000000000000000" pitchFamily="2" charset="2"/>
              <a:buChar char="§"/>
              <a:tabLst>
                <a:tab pos="457200" algn="l"/>
              </a:tabLst>
            </a:pPr>
            <a:r>
              <a:rPr lang="ru-RU" dirty="0">
                <a:effectLst/>
                <a:latin typeface="Times New Roman" panose="02020603050405020304" pitchFamily="18" charset="0"/>
                <a:ea typeface="Calibri" panose="020F0502020204030204" pitchFamily="34" charset="0"/>
                <a:cs typeface="Times New Roman" panose="02020603050405020304" pitchFamily="18" charset="0"/>
              </a:rPr>
              <a:t>Подготовка российского делового человека, гуманитарно-развитого, обладающего качествами современного предпринимателя, менеджера и маркетолога.</a:t>
            </a:r>
          </a:p>
          <a:p>
            <a:pPr marL="342900" lvl="0" indent="-342900" algn="just">
              <a:lnSpc>
                <a:spcPct val="85000"/>
              </a:lnSpc>
              <a:buFont typeface="Wingdings" panose="05000000000000000000" pitchFamily="2" charset="2"/>
              <a:buChar char="§"/>
              <a:tabLst>
                <a:tab pos="457200" algn="l"/>
              </a:tabLst>
            </a:pPr>
            <a:r>
              <a:rPr lang="ru-RU" dirty="0">
                <a:effectLst/>
                <a:latin typeface="Times New Roman" panose="02020603050405020304" pitchFamily="18" charset="0"/>
                <a:ea typeface="Calibri" panose="020F0502020204030204" pitchFamily="34" charset="0"/>
                <a:cs typeface="Times New Roman" panose="02020603050405020304" pitchFamily="18" charset="0"/>
              </a:rPr>
              <a:t>Стимулирование развития у обучающихся высоких интеллектуальных, гражданских и нравственных качеств.</a:t>
            </a:r>
          </a:p>
          <a:p>
            <a:pPr marL="342900" lvl="0" indent="-342900" algn="just">
              <a:lnSpc>
                <a:spcPct val="85000"/>
              </a:lnSpc>
              <a:buFont typeface="Wingdings" panose="05000000000000000000" pitchFamily="2" charset="2"/>
              <a:buChar char="§"/>
              <a:tabLst>
                <a:tab pos="457200" algn="l"/>
              </a:tabLst>
            </a:pPr>
            <a:r>
              <a:rPr lang="ru-RU" dirty="0">
                <a:effectLst/>
                <a:latin typeface="Times New Roman" panose="02020603050405020304" pitchFamily="18" charset="0"/>
                <a:ea typeface="Calibri" panose="020F0502020204030204" pitchFamily="34" charset="0"/>
                <a:cs typeface="Times New Roman" panose="02020603050405020304" pitchFamily="18" charset="0"/>
              </a:rPr>
              <a:t>Создание условий для получения среднего образования высокого уровня, необходимого для продолжения обучения в учебных заведениях социально-экономической направленности, для включения в творчески-преобразующуюся продуктивную деятельность в социально-экономической сфере.</a:t>
            </a:r>
          </a:p>
          <a:p>
            <a:pPr indent="352425" algn="just">
              <a:lnSpc>
                <a:spcPct val="85000"/>
              </a:lnSpc>
            </a:pPr>
            <a:r>
              <a:rPr lang="ru-RU"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Задачи школы по социально-экономической направленности</a:t>
            </a:r>
            <a:endParaRPr lang="ru-RU"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85000"/>
              </a:lnSpc>
              <a:buSzPts val="1000"/>
              <a:buFont typeface="Wingdings" panose="05000000000000000000" pitchFamily="2" charset="2"/>
              <a:buChar char="§"/>
              <a:tabLst>
                <a:tab pos="457200" algn="l"/>
              </a:tabLst>
            </a:pPr>
            <a:r>
              <a:rPr lang="ru-RU" dirty="0">
                <a:latin typeface="Times New Roman" panose="02020603050405020304" pitchFamily="18" charset="0"/>
                <a:cs typeface="Times New Roman" panose="02020603050405020304" pitchFamily="18" charset="0"/>
              </a:rPr>
              <a:t>Обеспечение достижения всеми обучающимися требований российских образовательных стандартов по образовательным областям базисного учебного плана.</a:t>
            </a:r>
          </a:p>
          <a:p>
            <a:pPr marL="285750" indent="-285750" algn="just">
              <a:lnSpc>
                <a:spcPct val="85000"/>
              </a:lnSpc>
              <a:buSzPts val="1000"/>
              <a:buFont typeface="Wingdings" panose="05000000000000000000" pitchFamily="2" charset="2"/>
              <a:buChar char="§"/>
              <a:tabLst>
                <a:tab pos="457200" algn="l"/>
              </a:tabLst>
            </a:pPr>
            <a:r>
              <a:rPr lang="ru-RU" dirty="0">
                <a:latin typeface="Times New Roman" panose="02020603050405020304" pitchFamily="18" charset="0"/>
                <a:cs typeface="Times New Roman" panose="02020603050405020304" pitchFamily="18" charset="0"/>
              </a:rPr>
              <a:t>Ознакомление обучающихся с основами экономии рыночного хозяйства, современными формами и методами организации производства, формирование у них умений анализировать свои интересы, потребности, ценности, а так же интересы, потребности, ценности других людей.</a:t>
            </a:r>
          </a:p>
          <a:p>
            <a:pPr marL="285750" indent="-285750" algn="just">
              <a:lnSpc>
                <a:spcPct val="85000"/>
              </a:lnSpc>
              <a:buSzPts val="1000"/>
              <a:buFont typeface="Wingdings" panose="05000000000000000000" pitchFamily="2" charset="2"/>
              <a:buChar char="§"/>
              <a:tabLst>
                <a:tab pos="457200" algn="l"/>
              </a:tabLst>
            </a:pPr>
            <a:r>
              <a:rPr lang="ru-RU" dirty="0">
                <a:latin typeface="Times New Roman" panose="02020603050405020304" pitchFamily="18" charset="0"/>
                <a:cs typeface="Times New Roman" panose="02020603050405020304" pitchFamily="18" charset="0"/>
              </a:rPr>
              <a:t>Формирование у обучающихся культуры жизненного самоопределения, умений трудиться расчётливо, экономно, анализировать ситуацию, ставить цель, планировать, добиваться высокого качества труда.</a:t>
            </a:r>
          </a:p>
          <a:p>
            <a:pPr marL="285750" indent="-285750" algn="just">
              <a:lnSpc>
                <a:spcPct val="85000"/>
              </a:lnSpc>
              <a:buSzPts val="1000"/>
              <a:buFont typeface="Wingdings" panose="05000000000000000000" pitchFamily="2" charset="2"/>
              <a:buChar char="§"/>
              <a:tabLst>
                <a:tab pos="457200" algn="l"/>
              </a:tabLst>
            </a:pPr>
            <a:r>
              <a:rPr lang="ru-RU" dirty="0">
                <a:latin typeface="Times New Roman" panose="02020603050405020304" pitchFamily="18" charset="0"/>
                <a:cs typeface="Times New Roman" panose="02020603050405020304" pitchFamily="18" charset="0"/>
              </a:rPr>
              <a:t>Привитие обучающимся навыков самоорганизации, воспитание у каждого ученика чувство хозяина.</a:t>
            </a:r>
          </a:p>
          <a:p>
            <a:pPr marL="285750" indent="-285750" algn="just">
              <a:lnSpc>
                <a:spcPct val="85000"/>
              </a:lnSpc>
              <a:buSzPts val="1000"/>
              <a:buFont typeface="Wingdings" panose="05000000000000000000" pitchFamily="2" charset="2"/>
              <a:buChar char="§"/>
              <a:tabLst>
                <a:tab pos="457200" algn="l"/>
              </a:tabLst>
            </a:pPr>
            <a:r>
              <a:rPr lang="ru-RU" dirty="0">
                <a:latin typeface="Times New Roman" panose="02020603050405020304" pitchFamily="18" charset="0"/>
                <a:cs typeface="Times New Roman" panose="02020603050405020304" pitchFamily="18" charset="0"/>
              </a:rPr>
              <a:t>Разработка и апробация организационно-педагогической и учебно-технологической документации, необходимой для реализации социально-экономического профиля обучения.</a:t>
            </a:r>
          </a:p>
          <a:p>
            <a:pPr marL="285750" indent="-285750" algn="just">
              <a:lnSpc>
                <a:spcPct val="85000"/>
              </a:lnSpc>
              <a:buSzPts val="1000"/>
              <a:buFont typeface="Wingdings" panose="05000000000000000000" pitchFamily="2" charset="2"/>
              <a:buChar char="§"/>
              <a:tabLst>
                <a:tab pos="457200" algn="l"/>
              </a:tabLst>
            </a:pPr>
            <a:r>
              <a:rPr lang="ru-RU" dirty="0">
                <a:latin typeface="Times New Roman" panose="02020603050405020304" pitchFamily="18" charset="0"/>
                <a:cs typeface="Times New Roman" panose="02020603050405020304" pitchFamily="18" charset="0"/>
              </a:rPr>
              <a:t>Разработка и апробация технологий обучения в классах социально-экономического профиля и выявление условий их эффективности.</a:t>
            </a:r>
          </a:p>
          <a:p>
            <a:pPr marL="285750" indent="-285750" algn="just">
              <a:lnSpc>
                <a:spcPct val="85000"/>
              </a:lnSpc>
              <a:buSzPts val="1000"/>
              <a:buFont typeface="Wingdings" panose="05000000000000000000" pitchFamily="2" charset="2"/>
              <a:buChar char="§"/>
              <a:tabLst>
                <a:tab pos="457200" algn="l"/>
              </a:tabLst>
            </a:pPr>
            <a:r>
              <a:rPr lang="ru-RU" dirty="0">
                <a:latin typeface="Times New Roman" panose="02020603050405020304" pitchFamily="18" charset="0"/>
                <a:cs typeface="Times New Roman" panose="02020603050405020304" pitchFamily="18" charset="0"/>
              </a:rPr>
              <a:t>Апробация способов эффективного повышения профессиональной квалификации педагогов в условиях школы социально-экономического профиля.</a:t>
            </a:r>
          </a:p>
          <a:p>
            <a:pPr marL="285750" indent="-285750" algn="just">
              <a:lnSpc>
                <a:spcPct val="85000"/>
              </a:lnSpc>
              <a:buSzPts val="1000"/>
              <a:buFont typeface="Wingdings" panose="05000000000000000000" pitchFamily="2" charset="2"/>
              <a:buChar char="§"/>
              <a:tabLst>
                <a:tab pos="457200" algn="l"/>
              </a:tabLst>
            </a:pPr>
            <a:r>
              <a:rPr lang="ru-RU" dirty="0">
                <a:latin typeface="Times New Roman" panose="02020603050405020304" pitchFamily="18" charset="0"/>
                <a:cs typeface="Times New Roman" panose="02020603050405020304" pitchFamily="18" charset="0"/>
              </a:rPr>
              <a:t>Стимулирование средствами внеурочной работы качеств, значимых для предпринимателя, менеджера и маркетолога, на всех ступенях обучения.</a:t>
            </a:r>
          </a:p>
          <a:p>
            <a:pPr marL="285750" indent="-285750" algn="just">
              <a:lnSpc>
                <a:spcPct val="85000"/>
              </a:lnSpc>
              <a:buSzPts val="1000"/>
              <a:buFont typeface="Wingdings" panose="05000000000000000000" pitchFamily="2" charset="2"/>
              <a:buChar char="§"/>
              <a:tabLst>
                <a:tab pos="457200" algn="l"/>
              </a:tabLst>
            </a:pPr>
            <a:r>
              <a:rPr lang="ru-RU" dirty="0">
                <a:latin typeface="Times New Roman" panose="02020603050405020304" pitchFamily="18" charset="0"/>
                <a:cs typeface="Times New Roman" panose="02020603050405020304" pitchFamily="18" charset="0"/>
              </a:rPr>
              <a:t>Оформление проектных идей обучающихся в проекты и реализация локальных проектов разного типа.</a:t>
            </a:r>
          </a:p>
          <a:p>
            <a:pPr marL="285750" indent="-285750" algn="just">
              <a:lnSpc>
                <a:spcPct val="85000"/>
              </a:lnSpc>
              <a:buFont typeface="Wingdings" panose="05000000000000000000" pitchFamily="2" charset="2"/>
              <a:buChar char="§"/>
              <a:tabLst>
                <a:tab pos="457200" algn="l"/>
              </a:tabLst>
            </a:pPr>
            <a:r>
              <a:rPr lang="ru-RU" dirty="0">
                <a:latin typeface="Times New Roman" panose="02020603050405020304" pitchFamily="18" charset="0"/>
                <a:cs typeface="Times New Roman" panose="02020603050405020304" pitchFamily="18" charset="0"/>
              </a:rPr>
              <a:t>Создание условий, благоприятных для укрепления физического, нравственно-психического здоровья детей, обучающихся в школе социально-экономической направленности</a:t>
            </a:r>
          </a:p>
        </p:txBody>
      </p:sp>
    </p:spTree>
    <p:extLst>
      <p:ext uri="{BB962C8B-B14F-4D97-AF65-F5344CB8AC3E}">
        <p14:creationId xmlns:p14="http://schemas.microsoft.com/office/powerpoint/2010/main" val="2423364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D_2" val="{35309469-F864-42AE-B0D2-772302C5F83A}"/>
  <p:tag name="GENSWF_ADVANCE_TIME" val="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35309469-F864-42AE-B0D2-772302C5F83A}"/>
  <p:tag name="GENSWF_ADVANCE_TIME" val="5"/>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4678</TotalTime>
  <Words>5572</Words>
  <Application>Microsoft Office PowerPoint</Application>
  <PresentationFormat>Широкоэкранный</PresentationFormat>
  <Paragraphs>327</Paragraphs>
  <Slides>29</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29</vt:i4>
      </vt:variant>
    </vt:vector>
  </HeadingPairs>
  <TitlesOfParts>
    <vt:vector size="36" baseType="lpstr">
      <vt:lpstr>Arial</vt:lpstr>
      <vt:lpstr>Calibri</vt:lpstr>
      <vt:lpstr>Georgia</vt:lpstr>
      <vt:lpstr>Microsoft Sans Serif</vt:lpstr>
      <vt:lpstr>Times New Roman</vt:lpstr>
      <vt:lpstr>Wingdings</vt:lpstr>
      <vt:lpstr>Office Theme</vt:lpstr>
      <vt:lpstr>ГБОУ ДПО РК «КРЫМСКИЙ РЕСПУБЛИКАНСКИЙ ИНСТИТУТ  ПОСТДИПЛОМНОГО ПЕДАГОГИЧЕСКОГО ОБРАЗОВАНИЯ»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ЕДИНОЕ ОБРАЗОВАТЕЛЬНОЕ ПРОСТРАНСТВО</vt:lpstr>
      <vt:lpstr>ЕДИНОЕ СОДЕРЖАНИЕ ОБЩЕГО ОБРАЗОВАНИЯ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ГБОУ ДПО РК «КРЫМСКИЙ РЕСПУБЛИКАНСКИЙ ИНСТИТУТ  ПОСТДИПЛОМНОГО ПЕДАГОГИЧЕСКОГО ОБРАЗОВАНИЯ»</dc:title>
  <dc:creator>Гюльнара Находкина</dc:creator>
  <cp:lastModifiedBy>Elana</cp:lastModifiedBy>
  <cp:revision>623</cp:revision>
  <dcterms:created xsi:type="dcterms:W3CDTF">2021-10-21T07:08:01Z</dcterms:created>
  <dcterms:modified xsi:type="dcterms:W3CDTF">2023-08-24T07:13:30Z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2021-04-27T00:00:00Z</vt:filetime>
  </property>
  <property fmtid="{D5CDD505-2E9C-101B-9397-08002B2CF9AE}" pid="3" name="Creator">
    <vt:lpwstr>Microsoft® PowerPoint® 2016</vt:lpwstr>
  </property>
  <property fmtid="{D5CDD505-2E9C-101B-9397-08002B2CF9AE}" pid="4" name="LastSaved">
    <vt:filetime>2021-10-21T00:00:00Z</vt:filetime>
  </property>
</Properties>
</file>