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425" r:id="rId3"/>
    <p:sldId id="265" r:id="rId4"/>
    <p:sldId id="1111" r:id="rId5"/>
    <p:sldId id="447" r:id="rId6"/>
    <p:sldId id="1110" r:id="rId7"/>
    <p:sldId id="390" r:id="rId8"/>
    <p:sldId id="762" r:id="rId9"/>
    <p:sldId id="1113" r:id="rId10"/>
    <p:sldId id="381" r:id="rId11"/>
    <p:sldId id="1112" r:id="rId12"/>
    <p:sldId id="1116" r:id="rId13"/>
    <p:sldId id="1117" r:id="rId14"/>
    <p:sldId id="1119" r:id="rId15"/>
    <p:sldId id="111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34D27-D721-4A3B-AC76-6BAC630F3351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9BED9-3028-4770-BD75-BCC74EE31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9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48119C-FAB4-4129-ABE1-7EC4E71CCE82}" type="slidenum">
              <a:rPr lang="ru-RU" altLang="ru-RU" sz="1300"/>
              <a:pPr/>
              <a:t>2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153276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91D23-2F07-4679-9095-51A8E579A5D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2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407FE-333A-AD1B-C46F-A1C604AD6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A4143D-1552-FDFC-43E4-A8A39D755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FC37F9-E7B0-771D-536D-421E3249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3345-4D34-428A-8004-BE54EE265418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143F4E-C318-4E0D-555B-994F02DF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22837-82E8-8CCF-F615-E2EAD253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91EB1-CA61-4F0F-B7A6-CDE2833BA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0D0B0-A326-C727-2B1B-943D1AAF6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5EA932-5815-9F61-CFE4-60793C003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B1E52E-DFFB-1DA6-606A-6E471065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3345-4D34-428A-8004-BE54EE265418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360347-0A56-18B8-45FB-0075C5979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39F5F5-FC26-6A56-AA5A-2BB1F007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91EB1-CA61-4F0F-B7A6-CDE2833BA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8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D2E89F-7F60-9864-FA88-304354B4E9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21F901-D063-3952-6158-AB7588ED8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141293-B2B8-417A-B555-0405E509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3345-4D34-428A-8004-BE54EE265418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FF23CB-0E03-6F9B-B53B-1A84522B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F0D5F2-4EEA-1743-F0FF-3D30DCA8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91EB1-CA61-4F0F-B7A6-CDE2833BA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06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335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0B88F-52B3-B07B-A41B-ED6698815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467D58-0650-9AD1-CD49-86565092F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11B3CD-E879-AD2E-5C60-2C61C29FF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3345-4D34-428A-8004-BE54EE265418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C8D379-5B18-80CF-4074-DA800D9F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0A8EB6-B9FE-889E-6C90-BD9C5F63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91EB1-CA61-4F0F-B7A6-CDE2833BA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7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2C7BE-B5CD-3A66-9AC6-004042CF6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07276A-18C2-1895-4C02-91AB46C2E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113987-0871-A6ED-3120-FB973498E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3345-4D34-428A-8004-BE54EE265418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9FD158-91AD-A554-C7F6-EDB2DA8D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02973-D2B7-093A-18BA-3CAE818B0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91EB1-CA61-4F0F-B7A6-CDE2833BA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0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B31D9-DB40-E4BE-4E3B-376D13917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989AF6-04F6-E4D4-66AA-619756BFB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79FD3C-56D8-C159-4D82-B89A79B2C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6BB4AC-B4B8-0B76-5697-0D5693BE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3345-4D34-428A-8004-BE54EE265418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9A296A-B9D0-B30D-64CA-B6FE15FE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336EFF-AFA7-AC65-E7C0-E0D1B2D4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91EB1-CA61-4F0F-B7A6-CDE2833BA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7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4563B-2673-1009-8080-0DFFF826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4666EA-253C-A5CF-BB07-3F9D18CEA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5B5B98-AE18-CA4D-69F6-4B72F7E48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6DAB35-E5A8-D313-A233-9FB17EB4D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EA6551-70F4-2226-E6A5-8F03584FC6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013B8E-55F3-668E-29D6-479227B58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3345-4D34-428A-8004-BE54EE265418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5506D8-EE73-54B9-372D-8B946E2F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CFE40B-3A8A-96A6-017F-B92A5E77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91EB1-CA61-4F0F-B7A6-CDE2833BA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81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C609F-56BA-C2F7-2B99-6A2F84E82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B06887-0F49-CCA4-BC4D-16805B5E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3345-4D34-428A-8004-BE54EE265418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5A5BEC-84CE-7B9F-F2CE-CF520BC6B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F5B5BD-F973-746F-6DEF-9DDB415C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91EB1-CA61-4F0F-B7A6-CDE2833BA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71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24F468-0E83-3E04-39B0-87815E16D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3345-4D34-428A-8004-BE54EE265418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FE7CB4-6D6A-7694-4B2F-45D88EDF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2BCFDC-9AD2-FFE3-1EB7-22DA9760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91EB1-CA61-4F0F-B7A6-CDE2833BA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6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EC077-D8E9-81BD-F516-8288F286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7E1DA0-DD32-6451-793E-C3DA712CA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A638CC-3903-638B-D393-D7F064665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4320ED-D2EE-3320-9ABE-06C61704C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3345-4D34-428A-8004-BE54EE265418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DB9830-1153-4D3A-F73A-5EDFA3E68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E7F54F-0104-CB12-8103-155FB479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91EB1-CA61-4F0F-B7A6-CDE2833BA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7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47563-4EAF-8581-BC74-FD3F9E50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54F7AA-359D-BA13-60E7-39EBF96A7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E14A23-F8DF-5B3D-C405-D28780B0F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B1C736-20CF-8BDE-DD46-97B904BF5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3345-4D34-428A-8004-BE54EE265418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1E9D52-CD12-70A4-B303-7C7ED6669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ECE233-995D-2BB5-B775-8AF23F72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91EB1-CA61-4F0F-B7A6-CDE2833BA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5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0DEC2-BB6A-E699-1854-50A13ABB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88F837-937F-64EE-B7CD-77A1B275C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359D6-88B0-3714-632F-D47242932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53345-4D34-428A-8004-BE54EE265418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E80E67-9C5F-7272-3FA9-0C779E047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EB5397-7789-C1AC-955D-4D83CCB53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91EB1-CA61-4F0F-B7A6-CDE2833BA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3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gosreestr.ru/oop/primernaia-obrazovatelnaia-programma-uchebnogo-kursa-osnovy-predprinimatelstva-predmetnoi-oblasti-obshchestvennye-nauki" TargetMode="External"/><Relationship Id="rId3" Type="http://schemas.openxmlformats.org/officeDocument/2006/relationships/hyperlink" Target="https://fgosreestr.ru/oop/primernaia-rabochaia-programma-uchebnogo-kursa-obshchestvoznanie-i-estestvoznanie-okruzhaiushchii-mir-sekrety-finansovoi-gramoty-dlia-nachalnogo-obshchego-obrazovaniia" TargetMode="External"/><Relationship Id="rId7" Type="http://schemas.openxmlformats.org/officeDocument/2006/relationships/hyperlink" Target="https://fgosreestr.ru/oop/primernaia-rabochaia-programma-uchebnogo-kursa-obshchestvennye-nauki-osnovy-nalogovoi-gramotnosti-10-11-klassy-bazovyi-uroven" TargetMode="External"/><Relationship Id="rId2" Type="http://schemas.openxmlformats.org/officeDocument/2006/relationships/hyperlink" Target="https://fgosreestr.ru/oop/primernaia-rabochaia-programma-uchebnogo-kursa-obshchestvoznanie-i-estestvoznanie-okruzhaiushchii-mir-finansovaia-kultura-dlia-obrazovatelnykh-organizatsii-realizuiushchikh-programmy-nachalnogo-obshchego-obrazovanii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gosreestr.ru/oop/primernaia-rabochaia-programma-uchebnogo-kursa-osnovy-finansovoi-gramotnosti-finansovaia-kultura-dlia-10-11-klassov-obrazovatelnykh-organizatsii" TargetMode="External"/><Relationship Id="rId11" Type="http://schemas.openxmlformats.org/officeDocument/2006/relationships/hyperlink" Target="https://fgosreestr.ru/oop" TargetMode="External"/><Relationship Id="rId5" Type="http://schemas.openxmlformats.org/officeDocument/2006/relationships/hyperlink" Target="https://fgosreestr.ru/oop/primernaia-rabochaia-programma-uchebnogo-kursa-osnovy-finansovoi-gramotnosti-finansovaia-kultura-dlia-5-9-klassov-obrazovatelnykh-organizatsii" TargetMode="External"/><Relationship Id="rId10" Type="http://schemas.openxmlformats.org/officeDocument/2006/relationships/hyperlink" Target="https://fgosreestr.ru/oop/finansovaya-gramotnost-cifrovoy-mir" TargetMode="External"/><Relationship Id="rId4" Type="http://schemas.openxmlformats.org/officeDocument/2006/relationships/hyperlink" Target="https://fgosreestr.ru/oop/primernaia-rabochaia-programma-uchebnogo-kursa-obshchestvenno-nauchnye-predmety-finansovaia-gramotnost-5-7-klassy" TargetMode="External"/><Relationship Id="rId9" Type="http://schemas.openxmlformats.org/officeDocument/2006/relationships/hyperlink" Target="https://fgosreestr.ru/oop/finansovaya-gramotnost-sovremennyy-mi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hyperlink" Target="http://www.cbr.ru/content/document/file/124962/rm_2021082021.pdf" TargetMode="External"/><Relationship Id="rId5" Type="http://schemas.openxmlformats.org/officeDocument/2006/relationships/hyperlink" Target="https://www.nifi.ru/ru/finansovaya-gramotnost" TargetMode="External"/><Relationship Id="rId4" Type="http://schemas.openxmlformats.org/officeDocument/2006/relationships/hyperlink" Target="http://www.consultant.ru/document/cons_doc_LAW_278903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gif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t.me/FinZozhExper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hyperlink" Target="https://www.&#1084;&#1086;&#1080;&#1092;&#1080;&#1085;&#1072;&#1085;&#1089;&#1099;.&#1088;&#1092;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" TargetMode="External"/><Relationship Id="rId2" Type="http://schemas.openxmlformats.org/officeDocument/2006/relationships/hyperlink" Target="https://s3.prosv.ru/uchitelclub/uploads/2022/07/additions/metodicheskoe-pismo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gosreestr.ru/oo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12192000" cy="1378423"/>
            <a:chOff x="0" y="0"/>
            <a:chExt cx="12192000" cy="137842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Прямоугольник: усеченные противолежащие углы 8">
              <a:extLst>
                <a:ext uri="{FF2B5EF4-FFF2-40B4-BE49-F238E27FC236}">
                  <a16:creationId xmlns:a16="http://schemas.microsoft.com/office/drawing/2014/main" id="{9C92BB49-28C1-49C2-97A9-619B0336BBF0}"/>
                </a:ext>
              </a:extLst>
            </p:cNvPr>
            <p:cNvSpPr/>
            <p:nvPr/>
          </p:nvSpPr>
          <p:spPr>
            <a:xfrm>
              <a:off x="0" y="0"/>
              <a:ext cx="12192000" cy="1378423"/>
            </a:xfrm>
            <a:prstGeom prst="snip2Diag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2654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980000" algn="ctr">
                <a:lnSpc>
                  <a:spcPts val="2600"/>
                </a:lnSpc>
              </a:pPr>
              <a:r>
                <a:rPr lang="ru-RU" sz="2400" b="1" dirty="0"/>
                <a:t>ГБОУ ДПО РК «КРЫМСКИЙ РЕСПУБЛИКАНСКИЙ ИНСТИТУТ ПОСТДИПЛОМНОГО ПЕДАГОГИЧЕСКОГО ОБРАЗОВАНИЯ»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A86FE8C-E408-481B-8DB8-D8D130F34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30" y="76882"/>
              <a:ext cx="1784080" cy="1114355"/>
            </a:xfrm>
            <a:prstGeom prst="rect">
              <a:avLst/>
            </a:prstGeom>
            <a:grpFill/>
          </p:spPr>
        </p:pic>
      </p:grpSp>
      <p:sp>
        <p:nvSpPr>
          <p:cNvPr id="6" name="Прямоугольник 5"/>
          <p:cNvSpPr/>
          <p:nvPr/>
        </p:nvSpPr>
        <p:spPr>
          <a:xfrm>
            <a:off x="1594588" y="1598409"/>
            <a:ext cx="9644027" cy="1861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400" spc="-1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А</a:t>
            </a:r>
            <a:r>
              <a:rPr lang="ru-RU" sz="2400" spc="-1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ктуальные для работы общеобразовательных организаций направления Плана мероприятий («дорожной карты») реализации Стратегии повышения финансовой грамотности в Российской Федерации </a:t>
            </a:r>
            <a:r>
              <a:rPr lang="ru-RU" sz="2400" spc="-1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на</a:t>
            </a:r>
            <a:r>
              <a:rPr lang="ru-RU" sz="2400" spc="-1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2017-2023 год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37528"/>
              </p:ext>
            </p:extLst>
          </p:nvPr>
        </p:nvGraphicFramePr>
        <p:xfrm>
          <a:off x="2018868" y="5178759"/>
          <a:ext cx="10059719" cy="1179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91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1459" marR="91459" marT="45705" marB="45705">
                    <a:noFill/>
                  </a:tcPr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05" marB="4570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AB5C2B8-7B37-A354-8EF7-9A01AC5AA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265931"/>
              </p:ext>
            </p:extLst>
          </p:nvPr>
        </p:nvGraphicFramePr>
        <p:xfrm>
          <a:off x="759965" y="3570806"/>
          <a:ext cx="11313271" cy="2148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9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семинар:</a:t>
                      </a:r>
                    </a:p>
                  </a:txBody>
                  <a:tcPr marL="91459" marR="91459" marT="45705" marB="45705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 особенностях преподавания экономики и финансовой грамотности в общеобразовательных организациях Республики Крым в 2022/2023 учебном году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91459" marR="91459" marT="45705" marB="4570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296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слушателей:</a:t>
                      </a:r>
                    </a:p>
                  </a:txBody>
                  <a:tcPr marL="91459" marR="91459" marT="45705" marB="45705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руководители органов управления образования муниципальных образований Республики Крым, муниципальных методических служб государственных бюджетных общеобразовательных учреждений Республики Крым</a:t>
                      </a:r>
                    </a:p>
                  </a:txBody>
                  <a:tcPr marL="91459" marR="91459" marT="45705" marB="4570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97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проведения:</a:t>
                      </a:r>
                    </a:p>
                  </a:txBody>
                  <a:tcPr marL="91459" marR="91459" marT="45705" marB="45705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августа 2022 года </a:t>
                      </a:r>
                    </a:p>
                  </a:txBody>
                  <a:tcPr marL="91459" marR="91459" marT="45705" marB="4570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40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проведения: </a:t>
                      </a:r>
                    </a:p>
                  </a:txBody>
                  <a:tcPr marL="91459" marR="91459" marT="45705" marB="45705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Симферополь, ГБОУ ДПО РК КРИППО</a:t>
                      </a:r>
                      <a:endParaRPr lang="ru-RU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05" marB="4570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73D5124-A21E-9D66-8BCA-A0E9E5BD504F}"/>
              </a:ext>
            </a:extLst>
          </p:cNvPr>
          <p:cNvSpPr txBox="1"/>
          <p:nvPr/>
        </p:nvSpPr>
        <p:spPr>
          <a:xfrm>
            <a:off x="6902304" y="5650174"/>
            <a:ext cx="528969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Находкина Гюльнара Газанфаровна</a:t>
            </a:r>
            <a:r>
              <a:rPr lang="ru-RU" sz="17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17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заведующего Центром финансовой грамотности, кандидат экономических наук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41163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2"/>
    </mc:Choice>
    <mc:Fallback xmlns="">
      <p:transition spd="slow" advTm="512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25" y="74419"/>
            <a:ext cx="1148493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 Разработка методических рекомендаций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обеспечению общеобразовательными организациями достижения результатов реализации основных образовательных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в области финансовой грамотности на уровне НОО и ООО.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E901BD-C476-BD94-DCD9-FA76A1464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4" y="2309075"/>
            <a:ext cx="6394962" cy="4451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084A65-B68B-A859-0DFA-070B2506B2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80" t="7845" r="23694" b="14898"/>
          <a:stretch/>
        </p:blipFill>
        <p:spPr>
          <a:xfrm>
            <a:off x="6330729" y="2530548"/>
            <a:ext cx="5366335" cy="4057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541414-4C5E-4092-2D08-8943B36654F3}"/>
              </a:ext>
            </a:extLst>
          </p:cNvPr>
          <p:cNvSpPr txBox="1"/>
          <p:nvPr/>
        </p:nvSpPr>
        <p:spPr>
          <a:xfrm>
            <a:off x="458634" y="1013493"/>
            <a:ext cx="115136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1600" b="0" i="0" dirty="0">
                <a:solidFill>
                  <a:srgbClr val="3E3E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обеспечению общеобразовательными организациями достижения результатов реализации основных образовательных программ по финансовой грамотности на уровне начального общего и основного общего образования </a:t>
            </a:r>
            <a:r>
              <a:rPr lang="ru-RU" sz="1600" b="1" i="0" dirty="0">
                <a:solidFill>
                  <a:srgbClr val="3E3E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и Единой рамкой компетенций по финансовой грамотности</a:t>
            </a:r>
            <a:r>
              <a:rPr lang="ru-RU" sz="1600" b="0" i="0" dirty="0">
                <a:solidFill>
                  <a:srgbClr val="3E3E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ru-RU" sz="1600" b="0" i="0" dirty="0">
                <a:solidFill>
                  <a:srgbClr val="3E3E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большей мере они относятся к заместителям директоров по содержанию образования, отвечающих за реализацию основных образовательных программ и соблюдение требований ФГОС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F4283034-AE05-01E3-D056-078EA00D8845}"/>
              </a:ext>
            </a:extLst>
          </p:cNvPr>
          <p:cNvCxnSpPr>
            <a:cxnSpLocks/>
          </p:cNvCxnSpPr>
          <p:nvPr/>
        </p:nvCxnSpPr>
        <p:spPr>
          <a:xfrm>
            <a:off x="3434316" y="4784651"/>
            <a:ext cx="3455582" cy="10598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75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E1764C-C216-94EB-92BB-0CEEF7D4E5D8}"/>
              </a:ext>
            </a:extLst>
          </p:cNvPr>
          <p:cNvSpPr txBox="1"/>
          <p:nvPr/>
        </p:nvSpPr>
        <p:spPr>
          <a:xfrm>
            <a:off x="1145658" y="72599"/>
            <a:ext cx="101368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1.12. Расширение внедрения в образовательных организациях,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деятельность на территории субъектов РФ,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в области финансовой грамотности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уровнях системы образования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31C2FC-9E58-0F1C-46C4-E5D2EB52628A}"/>
              </a:ext>
            </a:extLst>
          </p:cNvPr>
          <p:cNvSpPr txBox="1"/>
          <p:nvPr/>
        </p:nvSpPr>
        <p:spPr>
          <a:xfrm>
            <a:off x="42529" y="1708744"/>
            <a:ext cx="12106940" cy="4997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5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ПРП учебного курса </a:t>
            </a:r>
            <a:r>
              <a:rPr lang="ru-RU" sz="1500" b="1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«Обществознание и естествознание (Окружающий мир). Финансовая культура»</a:t>
            </a:r>
            <a:r>
              <a:rPr lang="ru-RU" sz="15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(для образовательных организаций, реализующих программы </a:t>
            </a:r>
            <a:r>
              <a:rPr lang="ru-RU" sz="1500" b="1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начального общего образования</a:t>
            </a:r>
            <a:r>
              <a:rPr lang="ru-RU" sz="15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500" u="sng" spc="-2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https://fgosreestr.ru/oop/primernaia-rabochaia-programma-uchebnogo-kursa-obshchestvoznanie-i-estestvoznanie-okruzhaiushchii-mir-finansovaia-kultura-dlia-obrazovatelnykh-organizatsii-realizuiushchikh-programmy-nachalnogo-obshchego-obrazovaniia</a:t>
            </a:r>
            <a:r>
              <a:rPr lang="ru-RU" sz="15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5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ПРП учебного курса </a:t>
            </a:r>
            <a:r>
              <a:rPr lang="ru-RU" sz="1500" b="1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«Обществознание и естествознание (Окружающий мир). Секреты финансовой грамоты»</a:t>
            </a:r>
            <a:r>
              <a:rPr lang="ru-RU" sz="15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500" b="1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начального общего образования</a:t>
            </a:r>
            <a:r>
              <a:rPr lang="ru-RU" sz="15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u="sng" spc="-2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https://fgosreestr.ru/oop/primernaia-rabochaia-programma-uchebnogo-kursa-obshchestvoznanie-i-estestvoznanie-okruzhaiushchii-mir-sekrety-finansovoi-gramoty-dlia-nachalnogo-obshchego-obrazovaniia</a:t>
            </a:r>
            <a:endParaRPr lang="ru-RU" sz="1500" spc="-2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5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ПРП учебного курса </a:t>
            </a:r>
            <a:r>
              <a:rPr lang="ru-RU" sz="1500" b="1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«Общественно-научные предметы. Финансовая грамотность. 5-7 классы»</a:t>
            </a:r>
            <a:r>
              <a:rPr lang="ru-RU" sz="15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u="sng" spc="-2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https://fgosreestr.ru/oop/primernaia-rabochaia-programma-uchebnogo-kursa-obshchestvenno-nauchnye-predmety-finansovaia-gramotnost-5-7-klassy</a:t>
            </a:r>
            <a:endParaRPr lang="ru-RU" sz="1500" u="sng" spc="-20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5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Примерная рабочая программа учебного курса </a:t>
            </a:r>
            <a:r>
              <a:rPr lang="ru-RU" sz="1500" b="1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«Основы финансовой грамотности. Финансовая культура» (для 5–9 классов </a:t>
            </a:r>
            <a:r>
              <a:rPr lang="ru-RU" sz="15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организаций) </a:t>
            </a:r>
            <a:r>
              <a:rPr lang="ru-RU" sz="1500" u="sng" spc="-2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https://fgosreestr.ru/oop/primernaia-rabochaia-programma-uchebnogo-kursa-osnovy-finansovoi-gramotnosti-finansovaia-kultura-dlia-5-9-klassov-obrazovatelnykh-organizatsii</a:t>
            </a:r>
            <a:endParaRPr lang="ru-RU" sz="1500" spc="-2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5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ПРП учебного курса </a:t>
            </a:r>
            <a:r>
              <a:rPr lang="ru-RU" sz="1500" b="1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«Основы финансовой грамотности. Финансовая культура» (для 10–11 классов </a:t>
            </a:r>
            <a:r>
              <a:rPr lang="ru-RU" sz="15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организаций) </a:t>
            </a:r>
            <a:r>
              <a:rPr lang="ru-RU" sz="1500" u="sng" spc="-2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https://fgosreestr.ru/oop/primernaia-rabochaia-programma-uchebnogo-kursa-osnovy-finansovoi-gramotnosti-finansovaia-kultura-dlia-10-11-klassov-obrazovatelnykh-organizatsii</a:t>
            </a:r>
            <a:endParaRPr lang="ru-RU" sz="1500" spc="-2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5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ПРП учебного курса </a:t>
            </a:r>
            <a:r>
              <a:rPr lang="ru-RU" sz="1500" b="1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«Общественные науки. Основы налоговой грамотности. 10–11 классы.</a:t>
            </a:r>
            <a:r>
              <a:rPr lang="ru-RU" sz="15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Базовый уровень» </a:t>
            </a:r>
            <a:r>
              <a:rPr lang="ru-RU" sz="1500" u="sng" spc="-2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https://fgosreestr.ru/oop/primernaia-rabochaia-programma-uchebnogo-kursa-obshchestvennye-nauki-osnovy-nalogovoi-gramotnosti-10-11-klassy-bazovyi-uroven</a:t>
            </a:r>
            <a:r>
              <a:rPr lang="ru-RU" sz="1500" spc="-20" dirty="0">
                <a:solidFill>
                  <a:srgbClr val="3C435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500" spc="-2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5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 учебного </a:t>
            </a:r>
            <a:r>
              <a:rPr lang="ru-RU" sz="1500" b="1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курса «Основы предпринимательства» предметной области «Общественные науки»</a:t>
            </a:r>
            <a:r>
              <a:rPr lang="ru-RU" sz="15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u="sng" spc="-2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https://fgosreestr.ru/oop/primernaia-obrazovatelnaia-programma-uchebnogo-kursa-osnovy-predprinimatelstva-predmetnoi-oblasti-obshchestvennye-nauki</a:t>
            </a:r>
            <a:endParaRPr lang="ru-RU" sz="1500" spc="-2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5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 учебного курса </a:t>
            </a:r>
            <a:r>
              <a:rPr lang="ru-RU" sz="1500" b="1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«Финансовая грамотность. Современный мир» предметной области «Общественно-научные предметы»</a:t>
            </a:r>
            <a:r>
              <a:rPr lang="ru-RU" sz="15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образовательных организаций, реализующих образовательные программы основного общего образования </a:t>
            </a:r>
            <a:r>
              <a:rPr lang="ru-RU" sz="1500" u="sng" spc="-2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https://fgosreestr.ru/oop/finansovaya-gramotnost-sovremennyy-mir</a:t>
            </a:r>
            <a:r>
              <a:rPr lang="ru-RU" sz="1500" spc="-20" dirty="0">
                <a:solidFill>
                  <a:srgbClr val="3C435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500" spc="-2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z="15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 учебного курса </a:t>
            </a:r>
            <a:r>
              <a:rPr lang="ru-RU" sz="1500" b="1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«Финансовая грамотность. Цифровой мир» предметной области «Общественные науки»</a:t>
            </a:r>
            <a:r>
              <a:rPr lang="ru-RU" sz="15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образовательных организаций, реализующих образовательные программы среднего общего образования </a:t>
            </a:r>
            <a:r>
              <a:rPr lang="ru-RU" sz="1500" u="sng" spc="-2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https://fgosreestr.ru/oop/finansovaya-gramotnost-cifrovoy-mir</a:t>
            </a:r>
            <a:r>
              <a:rPr lang="ru-RU" sz="1500" spc="-20" dirty="0">
                <a:solidFill>
                  <a:srgbClr val="3C435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500" spc="-2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92A8D1-1019-4E43-406F-6C6044DDCE42}"/>
              </a:ext>
            </a:extLst>
          </p:cNvPr>
          <p:cNvSpPr txBox="1"/>
          <p:nvPr/>
        </p:nvSpPr>
        <p:spPr>
          <a:xfrm>
            <a:off x="1027592" y="995929"/>
            <a:ext cx="1013681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рабочие и образовательные программы учебных курсов по финансовой грамотности, реестр ПООП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https://fgosreestr.ru/oop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21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FEA5A8-A646-E4FE-03A4-2CA505CBCFF4}"/>
              </a:ext>
            </a:extLst>
          </p:cNvPr>
          <p:cNvSpPr txBox="1"/>
          <p:nvPr/>
        </p:nvSpPr>
        <p:spPr>
          <a:xfrm>
            <a:off x="584790" y="908121"/>
            <a:ext cx="1130241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контрольно-измерительные материалы </a:t>
            </a:r>
            <a:r>
              <a:rPr lang="ru-RU" dirty="0">
                <a:solidFill>
                  <a:srgbClr val="3E3E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промежуточной оценки знаний уровня финансовой грамотности обучающихся и методические рекомендации по их применению в системе общего образования.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92F66E-8DBB-7A18-412E-9BB595861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19" y="1879827"/>
            <a:ext cx="5741248" cy="4156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985DB3-6C9F-AA3B-9305-66133DF235EC}"/>
              </a:ext>
            </a:extLst>
          </p:cNvPr>
          <p:cNvSpPr txBox="1"/>
          <p:nvPr/>
        </p:nvSpPr>
        <p:spPr>
          <a:xfrm>
            <a:off x="1239579" y="94909"/>
            <a:ext cx="10169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1.13. Контроль качества образования в области финансовой грамотности в системе общего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и высшего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842DA2-70F5-AF96-A2F6-2581EA0CB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3" y="1673352"/>
            <a:ext cx="5489296" cy="4801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A940897-F213-24B6-0AAA-77A041B588BE}"/>
              </a:ext>
            </a:extLst>
          </p:cNvPr>
          <p:cNvCxnSpPr>
            <a:cxnSpLocks/>
          </p:cNvCxnSpPr>
          <p:nvPr/>
        </p:nvCxnSpPr>
        <p:spPr>
          <a:xfrm>
            <a:off x="4369981" y="3895463"/>
            <a:ext cx="2262828" cy="12511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106D441-BA5C-69F2-9626-995E49A5D1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5"/>
          <a:stretch/>
        </p:blipFill>
        <p:spPr>
          <a:xfrm>
            <a:off x="7251737" y="3230043"/>
            <a:ext cx="4908698" cy="3583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8082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CE87DD-013F-BEA4-0EDC-09322B906FE8}"/>
              </a:ext>
            </a:extLst>
          </p:cNvPr>
          <p:cNvSpPr txBox="1"/>
          <p:nvPr/>
        </p:nvSpPr>
        <p:spPr>
          <a:xfrm>
            <a:off x="505268" y="129317"/>
            <a:ext cx="111814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1.14. Организация мониторинга внедрения в образовательных организациях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осуществляющих деятельность на территории субъектов РФ,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в области финансовой грамотности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уровнях системы образования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B7FF66-1CB6-DEC0-8122-7D500CF36C73}"/>
              </a:ext>
            </a:extLst>
          </p:cNvPr>
          <p:cNvSpPr txBox="1"/>
          <p:nvPr/>
        </p:nvSpPr>
        <p:spPr>
          <a:xfrm>
            <a:off x="426299" y="1191423"/>
            <a:ext cx="11339401" cy="5804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Межведомственная координационная комиссия</a:t>
            </a:r>
            <a:r>
              <a:rPr lang="ru-RU" kern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 реализации Стратегии повышения финансовой грамотности в Российской Федерации на 2017–2023 годы,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сопредседатели</a:t>
            </a:r>
            <a:r>
              <a:rPr lang="ru-RU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руководители Министерства Финансов Российской Федерации и Центрального банка Российской Федерации.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ежегодные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раза в год)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мониторинги обучения финансовой грамотности в общеобразовательных организациях.</a:t>
            </a:r>
          </a:p>
          <a:p>
            <a:pPr indent="450215" algn="just"/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 Министерства финансов Российской Федерации в 2022 году.</a:t>
            </a:r>
          </a:p>
          <a:p>
            <a:pPr indent="450215" algn="just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 достижения значений по индикаторам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сфере финансовой грамотности, включенным в приказ Министерства финансов Российской Федерации от 3 декабря 2010 г. № 552 «О Порядке осуществления мониторинга и оценки качества управления региональными финансами»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 итогам 2020/2021 учебного года)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 менее 50% обучающихся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образовательным программам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начального общего образования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соответствующей общеобразовательной организации, осуществляющей деятельность на территории субъекта Российской Федерации;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50% обучающихся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образовательным программам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основного общего образования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соответствующей общеобразовательной организации, осуществляющей деятельность на территории субъекта Российской Федерации;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50% обучающихся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образовательным программам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среднего общего образования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соответствующей общеобразовательной организации, осуществляющей деятельность на территории субъекта Российской Федерации.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843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9CD870-9A1D-F6DC-5E63-9BAEA9A6EF9F}"/>
              </a:ext>
            </a:extLst>
          </p:cNvPr>
          <p:cNvSpPr txBox="1"/>
          <p:nvPr/>
        </p:nvSpPr>
        <p:spPr>
          <a:xfrm>
            <a:off x="329609" y="0"/>
            <a:ext cx="117702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 № 3</a:t>
            </a:r>
          </a:p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Сведения, </a:t>
            </a:r>
            <a:b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представляемые общеобразовательными организациями в соответствующий орган местного самоуправления</a:t>
            </a:r>
            <a:b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(для их дальнейшего направления в соответствующий орган исполнительной власти субъекта Российской Федерации)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подтверждающие достижение в 2022 году значения по индикатору в сфере финансовой грамотности, </a:t>
            </a:r>
            <a:b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включенному в приказ Министерства финансов Российской Федерации от 3 декабря 2010 г. № 552 </a:t>
            </a:r>
            <a:b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 Порядке осуществления мониторинга и оценки качества управления региональными финансами»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 итогам 2020/2021 учебного года (индикатор 6.11)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73948A7-4C48-5A4A-CBEA-1CFC8039F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578365"/>
              </p:ext>
            </p:extLst>
          </p:nvPr>
        </p:nvGraphicFramePr>
        <p:xfrm>
          <a:off x="210876" y="1815882"/>
          <a:ext cx="11770247" cy="4899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9903">
                  <a:extLst>
                    <a:ext uri="{9D8B030D-6E8A-4147-A177-3AD203B41FA5}">
                      <a16:colId xmlns:a16="http://schemas.microsoft.com/office/drawing/2014/main" val="389629909"/>
                    </a:ext>
                  </a:extLst>
                </a:gridCol>
                <a:gridCol w="1167816">
                  <a:extLst>
                    <a:ext uri="{9D8B030D-6E8A-4147-A177-3AD203B41FA5}">
                      <a16:colId xmlns:a16="http://schemas.microsoft.com/office/drawing/2014/main" val="1466789506"/>
                    </a:ext>
                  </a:extLst>
                </a:gridCol>
                <a:gridCol w="1079903">
                  <a:extLst>
                    <a:ext uri="{9D8B030D-6E8A-4147-A177-3AD203B41FA5}">
                      <a16:colId xmlns:a16="http://schemas.microsoft.com/office/drawing/2014/main" val="2297312624"/>
                    </a:ext>
                  </a:extLst>
                </a:gridCol>
                <a:gridCol w="1079903">
                  <a:extLst>
                    <a:ext uri="{9D8B030D-6E8A-4147-A177-3AD203B41FA5}">
                      <a16:colId xmlns:a16="http://schemas.microsoft.com/office/drawing/2014/main" val="3798381184"/>
                    </a:ext>
                  </a:extLst>
                </a:gridCol>
                <a:gridCol w="1079903">
                  <a:extLst>
                    <a:ext uri="{9D8B030D-6E8A-4147-A177-3AD203B41FA5}">
                      <a16:colId xmlns:a16="http://schemas.microsoft.com/office/drawing/2014/main" val="3014065233"/>
                    </a:ext>
                  </a:extLst>
                </a:gridCol>
                <a:gridCol w="1079903">
                  <a:extLst>
                    <a:ext uri="{9D8B030D-6E8A-4147-A177-3AD203B41FA5}">
                      <a16:colId xmlns:a16="http://schemas.microsoft.com/office/drawing/2014/main" val="2524385528"/>
                    </a:ext>
                  </a:extLst>
                </a:gridCol>
                <a:gridCol w="1079903">
                  <a:extLst>
                    <a:ext uri="{9D8B030D-6E8A-4147-A177-3AD203B41FA5}">
                      <a16:colId xmlns:a16="http://schemas.microsoft.com/office/drawing/2014/main" val="1190161585"/>
                    </a:ext>
                  </a:extLst>
                </a:gridCol>
                <a:gridCol w="965138">
                  <a:extLst>
                    <a:ext uri="{9D8B030D-6E8A-4147-A177-3AD203B41FA5}">
                      <a16:colId xmlns:a16="http://schemas.microsoft.com/office/drawing/2014/main" val="1218722974"/>
                    </a:ext>
                  </a:extLst>
                </a:gridCol>
                <a:gridCol w="1194668">
                  <a:extLst>
                    <a:ext uri="{9D8B030D-6E8A-4147-A177-3AD203B41FA5}">
                      <a16:colId xmlns:a16="http://schemas.microsoft.com/office/drawing/2014/main" val="2146269824"/>
                    </a:ext>
                  </a:extLst>
                </a:gridCol>
                <a:gridCol w="963742">
                  <a:extLst>
                    <a:ext uri="{9D8B030D-6E8A-4147-A177-3AD203B41FA5}">
                      <a16:colId xmlns:a16="http://schemas.microsoft.com/office/drawing/2014/main" val="3123736921"/>
                    </a:ext>
                  </a:extLst>
                </a:gridCol>
                <a:gridCol w="999465">
                  <a:extLst>
                    <a:ext uri="{9D8B030D-6E8A-4147-A177-3AD203B41FA5}">
                      <a16:colId xmlns:a16="http://schemas.microsoft.com/office/drawing/2014/main" val="1955062694"/>
                    </a:ext>
                  </a:extLst>
                </a:gridCol>
              </a:tblGrid>
              <a:tr h="299110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№ п/п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Наименование общеобразовательной организации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Сведения, подтверждающие достижение значения по индикатору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517141"/>
                  </a:ext>
                </a:extLst>
              </a:tr>
              <a:tr h="705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Общее количество обучающихся </a:t>
                      </a:r>
                      <a:br>
                        <a:rPr lang="ru-RU" sz="1000" b="1" dirty="0">
                          <a:effectLst/>
                        </a:rPr>
                      </a:br>
                      <a:r>
                        <a:rPr lang="ru-RU" sz="1000" b="1" dirty="0">
                          <a:effectLst/>
                        </a:rPr>
                        <a:t>в общеобразовательной организации </a:t>
                      </a:r>
                      <a:br>
                        <a:rPr lang="ru-RU" sz="1000" b="1" dirty="0">
                          <a:effectLst/>
                        </a:rPr>
                      </a:br>
                      <a:r>
                        <a:rPr lang="ru-RU" sz="1000" b="1" dirty="0">
                          <a:effectLst/>
                        </a:rPr>
                        <a:t>по образовательным программам: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Количество обучающихся </a:t>
                      </a:r>
                    </a:p>
                    <a:p>
                      <a:pPr algn="ctr"/>
                      <a:r>
                        <a:rPr lang="ru-RU" sz="1000" b="1" dirty="0">
                          <a:effectLst/>
                        </a:rPr>
                        <a:t>в общеобразовательной организации, </a:t>
                      </a:r>
                      <a:br>
                        <a:rPr lang="ru-RU" sz="1000" b="1" dirty="0">
                          <a:effectLst/>
                        </a:rPr>
                      </a:br>
                      <a:r>
                        <a:rPr lang="ru-RU" sz="1000" b="1" dirty="0">
                          <a:effectLst/>
                        </a:rPr>
                        <a:t>принявших участие в мероприятиях, направленных </a:t>
                      </a:r>
                      <a:br>
                        <a:rPr lang="ru-RU" sz="1000" b="1" dirty="0">
                          <a:effectLst/>
                        </a:rPr>
                      </a:br>
                      <a:r>
                        <a:rPr lang="ru-RU" sz="1000" b="1" dirty="0">
                          <a:effectLst/>
                        </a:rPr>
                        <a:t>на повышение финансовой грамотности, </a:t>
                      </a:r>
                      <a:br>
                        <a:rPr lang="ru-RU" sz="1000" b="1" dirty="0">
                          <a:effectLst/>
                        </a:rPr>
                      </a:br>
                      <a:r>
                        <a:rPr lang="ru-RU" sz="1000" b="1" dirty="0">
                          <a:effectLst/>
                        </a:rPr>
                        <a:t>по образовательным программам: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Доля обучающихся </a:t>
                      </a:r>
                    </a:p>
                    <a:p>
                      <a:pPr algn="ctr"/>
                      <a:r>
                        <a:rPr lang="ru-RU" sz="1000" b="1" dirty="0">
                          <a:effectLst/>
                        </a:rPr>
                        <a:t>в общеобразовательной организации, </a:t>
                      </a:r>
                      <a:br>
                        <a:rPr lang="ru-RU" sz="1000" b="1" dirty="0">
                          <a:effectLst/>
                        </a:rPr>
                      </a:br>
                      <a:r>
                        <a:rPr lang="ru-RU" sz="1000" b="1" dirty="0">
                          <a:effectLst/>
                        </a:rPr>
                        <a:t>принявших участие в мероприятиях, направленных </a:t>
                      </a:r>
                      <a:br>
                        <a:rPr lang="ru-RU" sz="1000" b="1" dirty="0">
                          <a:effectLst/>
                        </a:rPr>
                      </a:br>
                      <a:r>
                        <a:rPr lang="ru-RU" sz="1000" b="1" dirty="0">
                          <a:effectLst/>
                        </a:rPr>
                        <a:t>на повышение финансовой грамотности, </a:t>
                      </a:r>
                      <a:br>
                        <a:rPr lang="ru-RU" sz="1000" b="1" dirty="0">
                          <a:effectLst/>
                        </a:rPr>
                      </a:br>
                      <a:r>
                        <a:rPr lang="ru-RU" sz="1000" b="1" dirty="0">
                          <a:effectLst/>
                        </a:rPr>
                        <a:t>по образовательным программам: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238060"/>
                  </a:ext>
                </a:extLst>
              </a:tr>
              <a:tr h="423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Начальное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общее образования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Основное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общее образование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Среднее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общее образование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Начальное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общее образования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Основное </a:t>
                      </a: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общее образование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Среднее </a:t>
                      </a: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общее образование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Начальное </a:t>
                      </a: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общее образования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Основное </a:t>
                      </a: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общее образование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Среднее </a:t>
                      </a: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общее образование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5885835"/>
                  </a:ext>
                </a:extLst>
              </a:tr>
              <a:tr h="70533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Сведения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указываются общеобразовательной организацией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Сведения указываются общеобразовательной организацией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Сведения указываются общеобразовательной организацией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Сведения указываются общеобразовательной организацией</a:t>
                      </a: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Сведения указываются общеобразовательной организацией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Сведения указываются общеобразовательной организацией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Сведения указываются общеобразовательной организацией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Сведения указываются общеобразовательной организацией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Сведения указываются общеобразовательной организацией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Сведения указываются общеобразовательной организацией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9304792"/>
                  </a:ext>
                </a:extLst>
              </a:tr>
              <a:tr h="2619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Документы и/или ссылки и/или иные материалы, подтверждающие организацию </a:t>
                      </a:r>
                    </a:p>
                    <a:p>
                      <a:pPr algn="ctr"/>
                      <a:r>
                        <a:rPr lang="ru-RU" sz="1000" dirty="0">
                          <a:effectLst/>
                        </a:rPr>
                        <a:t>и проведение ОО мероприятия по повышению финансовой грамотности обучающихся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Документы и/или ссылки и/или иные материалы, подтверждающие организацию </a:t>
                      </a:r>
                    </a:p>
                    <a:p>
                      <a:pPr algn="ctr"/>
                      <a:r>
                        <a:rPr lang="ru-RU" sz="1000" dirty="0">
                          <a:effectLst/>
                        </a:rPr>
                        <a:t>и проведение ОО мероприятия по повышению финансовой грамотности обучающихся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Документы и/или ссылки и/или иные материалы, подтверждающие организацию </a:t>
                      </a:r>
                    </a:p>
                    <a:p>
                      <a:pPr algn="ctr"/>
                      <a:r>
                        <a:rPr lang="ru-RU" sz="1000" dirty="0">
                          <a:effectLst/>
                        </a:rPr>
                        <a:t>и проведение ОО мероприятия по повышению финансовой грамотности обучающихся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5603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778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A31D36-D0D2-9F13-E28F-4488C33D748C}"/>
              </a:ext>
            </a:extLst>
          </p:cNvPr>
          <p:cNvSpPr txBox="1"/>
          <p:nvPr/>
        </p:nvSpPr>
        <p:spPr>
          <a:xfrm>
            <a:off x="425302" y="0"/>
            <a:ext cx="1149379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 №1</a:t>
            </a:r>
          </a:p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Сведения, </a:t>
            </a:r>
            <a:b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представляемые субъектами Российской Федерации в НИФИ Минфина России, подтверждающие </a:t>
            </a:r>
            <a:b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достижение в 2022 году значений по индикаторам в сфере финансовой грамотности, </a:t>
            </a:r>
            <a:b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включенным в приказ Министерства финансов Российской Федерации от 3 декабря 2010 г. № 552 </a:t>
            </a:r>
            <a:b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 Порядке осуществления мониторинга и оценки качества управления региональными финансами»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 итогам 2020/2021 учебного года (индикатор 6.11)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6EC3DBF-F768-3049-B006-03C4432ED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773054"/>
              </p:ext>
            </p:extLst>
          </p:nvPr>
        </p:nvGraphicFramePr>
        <p:xfrm>
          <a:off x="272903" y="1380015"/>
          <a:ext cx="11646192" cy="5339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581">
                  <a:extLst>
                    <a:ext uri="{9D8B030D-6E8A-4147-A177-3AD203B41FA5}">
                      <a16:colId xmlns:a16="http://schemas.microsoft.com/office/drawing/2014/main" val="2093197632"/>
                    </a:ext>
                  </a:extLst>
                </a:gridCol>
                <a:gridCol w="1756076">
                  <a:extLst>
                    <a:ext uri="{9D8B030D-6E8A-4147-A177-3AD203B41FA5}">
                      <a16:colId xmlns:a16="http://schemas.microsoft.com/office/drawing/2014/main" val="3005127835"/>
                    </a:ext>
                  </a:extLst>
                </a:gridCol>
                <a:gridCol w="1112002">
                  <a:extLst>
                    <a:ext uri="{9D8B030D-6E8A-4147-A177-3AD203B41FA5}">
                      <a16:colId xmlns:a16="http://schemas.microsoft.com/office/drawing/2014/main" val="2095683628"/>
                    </a:ext>
                  </a:extLst>
                </a:gridCol>
                <a:gridCol w="1112002">
                  <a:extLst>
                    <a:ext uri="{9D8B030D-6E8A-4147-A177-3AD203B41FA5}">
                      <a16:colId xmlns:a16="http://schemas.microsoft.com/office/drawing/2014/main" val="1252436716"/>
                    </a:ext>
                  </a:extLst>
                </a:gridCol>
                <a:gridCol w="1112002">
                  <a:extLst>
                    <a:ext uri="{9D8B030D-6E8A-4147-A177-3AD203B41FA5}">
                      <a16:colId xmlns:a16="http://schemas.microsoft.com/office/drawing/2014/main" val="2908744454"/>
                    </a:ext>
                  </a:extLst>
                </a:gridCol>
                <a:gridCol w="686865">
                  <a:extLst>
                    <a:ext uri="{9D8B030D-6E8A-4147-A177-3AD203B41FA5}">
                      <a16:colId xmlns:a16="http://schemas.microsoft.com/office/drawing/2014/main" val="1564125229"/>
                    </a:ext>
                  </a:extLst>
                </a:gridCol>
                <a:gridCol w="678051">
                  <a:extLst>
                    <a:ext uri="{9D8B030D-6E8A-4147-A177-3AD203B41FA5}">
                      <a16:colId xmlns:a16="http://schemas.microsoft.com/office/drawing/2014/main" val="4091908984"/>
                    </a:ext>
                  </a:extLst>
                </a:gridCol>
                <a:gridCol w="686865">
                  <a:extLst>
                    <a:ext uri="{9D8B030D-6E8A-4147-A177-3AD203B41FA5}">
                      <a16:colId xmlns:a16="http://schemas.microsoft.com/office/drawing/2014/main" val="2127685524"/>
                    </a:ext>
                  </a:extLst>
                </a:gridCol>
                <a:gridCol w="686865">
                  <a:extLst>
                    <a:ext uri="{9D8B030D-6E8A-4147-A177-3AD203B41FA5}">
                      <a16:colId xmlns:a16="http://schemas.microsoft.com/office/drawing/2014/main" val="569312356"/>
                    </a:ext>
                  </a:extLst>
                </a:gridCol>
                <a:gridCol w="678051">
                  <a:extLst>
                    <a:ext uri="{9D8B030D-6E8A-4147-A177-3AD203B41FA5}">
                      <a16:colId xmlns:a16="http://schemas.microsoft.com/office/drawing/2014/main" val="3152304403"/>
                    </a:ext>
                  </a:extLst>
                </a:gridCol>
                <a:gridCol w="686865">
                  <a:extLst>
                    <a:ext uri="{9D8B030D-6E8A-4147-A177-3AD203B41FA5}">
                      <a16:colId xmlns:a16="http://schemas.microsoft.com/office/drawing/2014/main" val="1619009587"/>
                    </a:ext>
                  </a:extLst>
                </a:gridCol>
                <a:gridCol w="686865">
                  <a:extLst>
                    <a:ext uri="{9D8B030D-6E8A-4147-A177-3AD203B41FA5}">
                      <a16:colId xmlns:a16="http://schemas.microsoft.com/office/drawing/2014/main" val="1010662072"/>
                    </a:ext>
                  </a:extLst>
                </a:gridCol>
                <a:gridCol w="678051">
                  <a:extLst>
                    <a:ext uri="{9D8B030D-6E8A-4147-A177-3AD203B41FA5}">
                      <a16:colId xmlns:a16="http://schemas.microsoft.com/office/drawing/2014/main" val="664566259"/>
                    </a:ext>
                  </a:extLst>
                </a:gridCol>
                <a:gridCol w="678051">
                  <a:extLst>
                    <a:ext uri="{9D8B030D-6E8A-4147-A177-3AD203B41FA5}">
                      <a16:colId xmlns:a16="http://schemas.microsoft.com/office/drawing/2014/main" val="2918134702"/>
                    </a:ext>
                  </a:extLst>
                </a:gridCol>
              </a:tblGrid>
              <a:tr h="143055">
                <a:tc gridSpan="14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Наименование субъекта Российской Федерации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510686"/>
                  </a:ext>
                </a:extLst>
              </a:tr>
              <a:tr h="130604"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№ п/п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Наименование индикатора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Сведения, подтверждающие достижение значения по индикатору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345290"/>
                  </a:ext>
                </a:extLst>
              </a:tr>
              <a:tr h="914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Общее количество общеобразовательных организаций субъекта 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Российской Федерации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Количество общеобразовательных организаций субъекта РФ, которые обеспечили включение элементов финансовой грамотности в образовательные программы НОО, ООО, СОО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Доля общеобразовательных организаций, осуществляющих деятельность на территории субъекта РФ, которые обеспечили включение элементов финансовой грамотности в образовательные программы НОО, ООО, СОО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Общее количество обучающихся 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в общеобразовательных организациях субъекта Российской Федерации 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по образовательным программам: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Количество обучающихся </a:t>
                      </a:r>
                    </a:p>
                    <a:p>
                      <a:pPr algn="ctr"/>
                      <a:r>
                        <a:rPr lang="ru-RU" sz="900">
                          <a:effectLst/>
                        </a:rPr>
                        <a:t>в общеобразовательных организациях субъекта Российской Федерации, принявших участие в мероприятиях, направленных на повышение финансовой грамотности, по образовательным программам: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Доля обучающихся </a:t>
                      </a:r>
                    </a:p>
                    <a:p>
                      <a:pPr algn="ctr"/>
                      <a:r>
                        <a:rPr lang="ru-RU" sz="900">
                          <a:effectLst/>
                        </a:rPr>
                        <a:t>в общеобразовательных организациях субъекта Российской Федерации, принявших участие в мероприятиях, направленных на повышение финансовой грамотности, по образовательным программам: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120619"/>
                  </a:ext>
                </a:extLst>
              </a:tr>
              <a:tr h="1517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Начальное общее образования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Основное общее образование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Среднее общее образование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Начальное общее образования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Основное общее образование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Среднее общее образование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Начальное общее образования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Основное общее образование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Среднее общее образование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extLst>
                  <a:ext uri="{0D108BD9-81ED-4DB2-BD59-A6C34878D82A}">
                    <a16:rowId xmlns:a16="http://schemas.microsoft.com/office/drawing/2014/main" val="2920092407"/>
                  </a:ext>
                </a:extLst>
              </a:tr>
              <a:tr h="694937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6.11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Доля общеобразовательных организаций, осуществляющих деятельность на территории субъекта Российской Федерации, которые обеспечили включение элементов финансовой грамотности в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Сведения 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указываются субъектом Российской Федерации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Сведения 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указываются субъектом Российской Федерации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Сведения </a:t>
                      </a:r>
                    </a:p>
                    <a:p>
                      <a:pPr algn="ctr"/>
                      <a:r>
                        <a:rPr lang="ru-RU" sz="900">
                          <a:effectLst/>
                        </a:rPr>
                        <a:t>указываются субъектом Российской Федерации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extLst>
                  <a:ext uri="{0D108BD9-81ED-4DB2-BD59-A6C34878D82A}">
                    <a16:rowId xmlns:a16="http://schemas.microsoft.com/office/drawing/2014/main" val="1854903733"/>
                  </a:ext>
                </a:extLst>
              </a:tr>
              <a:tr h="1886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Общее количество обучающихся 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в общеобразовательных организациях субъекта Российской Федерации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(сведения указываются субъектом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 Российской Федерации)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Общее количество обучающихся </a:t>
                      </a:r>
                    </a:p>
                    <a:p>
                      <a:pPr algn="ctr"/>
                      <a:r>
                        <a:rPr lang="ru-RU" sz="900">
                          <a:effectLst/>
                        </a:rPr>
                        <a:t>в общеобразовательных организациях субъекта Российской Федерации, принявших участие в мероприятиях, направленных на повышение финансовой грамотности</a:t>
                      </a:r>
                    </a:p>
                    <a:p>
                      <a:pPr algn="ctr"/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900">
                          <a:effectLst/>
                        </a:rPr>
                        <a:t>(сведения указываются субъектом</a:t>
                      </a:r>
                    </a:p>
                    <a:p>
                      <a:pPr algn="ctr"/>
                      <a:r>
                        <a:rPr lang="ru-RU" sz="900">
                          <a:effectLst/>
                        </a:rPr>
                        <a:t> Российской Федерации)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Доля обучающихся 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в общеобразовательных организациях субъекта Российской Федерации, принявших участие в мероприятиях, направленных на повышение финансовой грамотности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(сведения указываются субъектом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 Российской Федерации)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393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54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88458"/>
              </p:ext>
            </p:extLst>
          </p:nvPr>
        </p:nvGraphicFramePr>
        <p:xfrm>
          <a:off x="189614" y="862247"/>
          <a:ext cx="11812772" cy="5965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5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6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spc="-2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91439" marR="91439"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spc="-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Стратегии повышения финансовой грамотности населения в РФ</a:t>
                      </a:r>
                      <a:r>
                        <a:rPr lang="ru-RU" sz="1700" b="1" spc="-2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="1" spc="-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2017-2023 годы </a:t>
                      </a:r>
                      <a:r>
                        <a:rPr lang="ru-RU" sz="1700" b="0" spc="-2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(Распоряжение Правительства Российской Федерации от 25 сентября 2017 № </a:t>
                      </a:r>
                      <a:r>
                        <a:rPr lang="ru-RU" sz="1700" b="0" kern="1200" spc="-2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2039-р)</a:t>
                      </a:r>
                      <a:r>
                        <a:rPr lang="ru-RU" sz="1700" b="1" spc="-2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="0" u="sng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http://www.consultant.ru/document/cons_doc_LAW_278903/</a:t>
                      </a:r>
                      <a:r>
                        <a:rPr lang="ru-RU" sz="1700" b="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1439" marR="91439"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1" kern="1200" spc="-2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Стратегия является основой для разработки государственных программ Российской Федерации и субъектов Российской Федерации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1" kern="1200" spc="-2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Заданы цель, задачи, основные направления, механизмы координации и другие ключевые параметры государственной политики в сфере финансового просвещения граждан РФ</a:t>
                      </a:r>
                    </a:p>
                  </a:txBody>
                  <a:tcPr marL="91439" marR="91439"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352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700" b="1" spc="-2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700" b="1" spc="-2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39" marR="91439"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Межведомственной координационной комиссии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 реализации Стратегии повышения финансовой грамотности в Российской Федерации на 2017–2023 годы (сопредседатели – главы Минфина РФ и ЦБ РФ)</a:t>
                      </a:r>
                      <a:endParaRPr lang="ru-RU" sz="1700" b="0" spc="-2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Координация деятельности </a:t>
                      </a:r>
                      <a:r>
                        <a:rPr lang="ru-RU" sz="17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федеральных органов исполнительной власти, органов государственной власти субъектов РФ, Центрального банка РФ и организаций в рамках реализации Стратегии</a:t>
                      </a:r>
                      <a:endParaRPr lang="ru-RU" sz="1700" b="0" i="1" kern="1200" spc="-2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9" marR="91439"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259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700" b="1" spc="-2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700" b="1" spc="-2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39" marR="91439"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Дирекция финансовой грамотности 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Научно-исследовательского финансового института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НИФИ) Министерства финансов Российской Федерации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https://www.nifi.ru/ru/finansovaya-gramotnost</a:t>
                      </a:r>
                      <a:endParaRPr lang="ru-RU" sz="1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9" marR="91439"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Координирование реализации Стратегии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повышения финансовой грамотности,</a:t>
                      </a:r>
                      <a:r>
                        <a:rPr lang="ru-RU" sz="1600" i="1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масштабирование наиболее успешных практик, организация и проведением образовательно-просветительских мероприятий национального масштаба</a:t>
                      </a:r>
                      <a:endParaRPr lang="ru-RU" sz="1700" b="0" i="1" kern="1200" spc="-2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9" marR="91439"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698985"/>
                  </a:ext>
                </a:extLst>
              </a:tr>
              <a:tr h="105639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700" b="1" spc="-2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700" b="1" spc="-2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39" marR="91439"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Утверждение </a:t>
                      </a:r>
                      <a:r>
                        <a:rPr lang="ru-RU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Плана мероприятий («дорожной карты») реализации второго этапа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Стратегии повышения финансовой грамотности в Российской Федерации на 2017-2023 годы (на период 2021-2023 годов)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http://www.cbr.ru/content/document/file/124962/rm_2021082021.pdf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0" spc="-2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1" kern="1200" spc="-2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эффективного достижения целей и решения задач Стратегии. </a:t>
                      </a: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 мероприятий включает 4 раздела: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и реализация образовательных программ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Просвещение и информирование населения</a:t>
                      </a:r>
                      <a:r>
                        <a:rPr lang="ru-RU" sz="16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популяризация идей финансовой грамотности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международном сотрудничестве и деятельности международных организаций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Межведомственное взаимодействие</a:t>
                      </a:r>
                    </a:p>
                  </a:txBody>
                  <a:tcPr marL="91439" marR="91439"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960444"/>
                  </a:ext>
                </a:extLst>
              </a:tr>
            </a:tbl>
          </a:graphicData>
        </a:graphic>
      </p:graphicFrame>
      <p:sp>
        <p:nvSpPr>
          <p:cNvPr id="8212" name="Прямоугольник 19"/>
          <p:cNvSpPr>
            <a:spLocks noChangeArrowheads="1"/>
          </p:cNvSpPr>
          <p:nvPr/>
        </p:nvSpPr>
        <p:spPr bwMode="auto">
          <a:xfrm>
            <a:off x="1781781" y="29958"/>
            <a:ext cx="899963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algn="ctr">
              <a:lnSpc>
                <a:spcPct val="95000"/>
              </a:lnSpc>
            </a:pPr>
            <a:r>
              <a:rPr lang="ru-RU" sz="20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Стратегии повышения финансовой грамотности населения в </a:t>
            </a:r>
            <a:r>
              <a:rPr lang="ru-RU" sz="2000" b="1" kern="1200" spc="-2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Российской Федерации </a:t>
            </a:r>
            <a:r>
              <a:rPr lang="ru-RU" sz="2000" b="1" spc="-20" dirty="0">
                <a:solidFill>
                  <a:srgbClr val="C00000"/>
                </a:solidFill>
                <a:cs typeface="Times New Roman" panose="02020603050405020304" pitchFamily="18" charset="0"/>
              </a:rPr>
              <a:t>на 2017-2023 годы</a:t>
            </a:r>
            <a:endParaRPr lang="ru-RU" altLang="ru-RU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188802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finuniver (@FinUniver) / Twitter">
            <a:extLst>
              <a:ext uri="{FF2B5EF4-FFF2-40B4-BE49-F238E27FC236}">
                <a16:creationId xmlns:a16="http://schemas.microsoft.com/office/drawing/2014/main" id="{6BA20498-B398-82E4-B6ED-4ED26777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049" y="3158345"/>
            <a:ext cx="1103946" cy="11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Московский технологический колледж питания Российского экономического  университета им. Г.В. Плеханова (МТКП РЭУ им. Плеханова) | EDU-inform">
            <a:extLst>
              <a:ext uri="{FF2B5EF4-FFF2-40B4-BE49-F238E27FC236}">
                <a16:creationId xmlns:a16="http://schemas.microsoft.com/office/drawing/2014/main" id="{AB5A374F-9558-03B6-41A8-59771B78C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113" y="3209293"/>
            <a:ext cx="1014018" cy="101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Ассоциация развития финансовой грамотности - Photos | Facebook">
            <a:extLst>
              <a:ext uri="{FF2B5EF4-FFF2-40B4-BE49-F238E27FC236}">
                <a16:creationId xmlns:a16="http://schemas.microsoft.com/office/drawing/2014/main" id="{62A7EDD1-14D4-87EC-C36D-3E02C9223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19" y="829186"/>
            <a:ext cx="1082695" cy="108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НИФИ Минфина России - Home | Facebook">
            <a:extLst>
              <a:ext uri="{FF2B5EF4-FFF2-40B4-BE49-F238E27FC236}">
                <a16:creationId xmlns:a16="http://schemas.microsoft.com/office/drawing/2014/main" id="{2BEEC236-B667-50E6-EDB3-FBC2C430C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657" y="849187"/>
            <a:ext cx="1126564" cy="112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/>
          <p:cNvSpPr txBox="1"/>
          <p:nvPr/>
        </p:nvSpPr>
        <p:spPr>
          <a:xfrm>
            <a:off x="1961060" y="1853771"/>
            <a:ext cx="834360" cy="35052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lnSpc>
                <a:spcPts val="1300"/>
              </a:lnSpc>
              <a:spcBef>
                <a:spcPts val="133"/>
              </a:spcBef>
            </a:pPr>
            <a:r>
              <a:rPr sz="1300" b="1" spc="-33" dirty="0">
                <a:latin typeface="Microsoft Sans Serif"/>
                <a:cs typeface="Microsoft Sans Serif"/>
              </a:rPr>
              <a:t>БАНК</a:t>
            </a:r>
            <a:endParaRPr sz="1300" b="1" dirty="0">
              <a:latin typeface="Microsoft Sans Serif"/>
              <a:cs typeface="Microsoft Sans Serif"/>
            </a:endParaRPr>
          </a:p>
          <a:p>
            <a:pPr marL="16933" algn="ctr">
              <a:lnSpc>
                <a:spcPts val="1300"/>
              </a:lnSpc>
            </a:pPr>
            <a:r>
              <a:rPr sz="1300" b="1" dirty="0">
                <a:latin typeface="Microsoft Sans Serif"/>
                <a:cs typeface="Microsoft Sans Serif"/>
              </a:rPr>
              <a:t>Р</a:t>
            </a:r>
            <a:r>
              <a:rPr sz="1300" b="1" spc="-7" dirty="0">
                <a:latin typeface="Microsoft Sans Serif"/>
                <a:cs typeface="Microsoft Sans Serif"/>
              </a:rPr>
              <a:t>ОССИИ</a:t>
            </a:r>
            <a:endParaRPr sz="1300" b="1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930" y="1895181"/>
            <a:ext cx="938954" cy="37394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7093" marR="6773" indent="-10160" algn="ctr">
              <a:lnSpc>
                <a:spcPct val="80000"/>
              </a:lnSpc>
              <a:spcBef>
                <a:spcPts val="420"/>
              </a:spcBef>
            </a:pPr>
            <a:r>
              <a:rPr sz="1300" b="1" spc="-27" dirty="0">
                <a:latin typeface="Microsoft Sans Serif"/>
                <a:cs typeface="Microsoft Sans Serif"/>
              </a:rPr>
              <a:t>М</a:t>
            </a:r>
            <a:r>
              <a:rPr sz="1300" b="1" spc="-20" dirty="0">
                <a:latin typeface="Microsoft Sans Serif"/>
                <a:cs typeface="Microsoft Sans Serif"/>
              </a:rPr>
              <a:t>ИНФИН  </a:t>
            </a:r>
            <a:r>
              <a:rPr sz="1300" b="1" dirty="0">
                <a:latin typeface="Microsoft Sans Serif"/>
                <a:cs typeface="Microsoft Sans Serif"/>
              </a:rPr>
              <a:t>Р</a:t>
            </a:r>
            <a:r>
              <a:rPr sz="1300" b="1" spc="-7" dirty="0">
                <a:latin typeface="Microsoft Sans Serif"/>
                <a:cs typeface="Microsoft Sans Serif"/>
              </a:rPr>
              <a:t>ОССИИ</a:t>
            </a:r>
            <a:endParaRPr sz="1300" b="1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80376" y="1874012"/>
            <a:ext cx="1485222" cy="37394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553" marR="6773" indent="-8466" algn="ctr">
              <a:lnSpc>
                <a:spcPct val="80000"/>
              </a:lnSpc>
              <a:spcBef>
                <a:spcPts val="420"/>
              </a:spcBef>
            </a:pPr>
            <a:r>
              <a:rPr sz="1300" b="1" spc="-7" dirty="0">
                <a:latin typeface="Microsoft Sans Serif"/>
                <a:cs typeface="Microsoft Sans Serif"/>
              </a:rPr>
              <a:t>ПЕНСИОННЫЙ </a:t>
            </a:r>
            <a:r>
              <a:rPr sz="1300" b="1" spc="-300" dirty="0">
                <a:latin typeface="Microsoft Sans Serif"/>
                <a:cs typeface="Microsoft Sans Serif"/>
              </a:rPr>
              <a:t> </a:t>
            </a:r>
            <a:r>
              <a:rPr sz="1300" b="1" spc="-60" dirty="0">
                <a:latin typeface="Microsoft Sans Serif"/>
                <a:cs typeface="Microsoft Sans Serif"/>
              </a:rPr>
              <a:t>ФО</a:t>
            </a:r>
            <a:r>
              <a:rPr sz="1300" b="1" spc="-67" dirty="0">
                <a:latin typeface="Microsoft Sans Serif"/>
                <a:cs typeface="Microsoft Sans Serif"/>
              </a:rPr>
              <a:t>НД</a:t>
            </a:r>
            <a:r>
              <a:rPr sz="1300" b="1" spc="33" dirty="0">
                <a:latin typeface="Microsoft Sans Serif"/>
                <a:cs typeface="Microsoft Sans Serif"/>
              </a:rPr>
              <a:t> </a:t>
            </a:r>
            <a:r>
              <a:rPr sz="1300" b="1" dirty="0">
                <a:latin typeface="Microsoft Sans Serif"/>
                <a:cs typeface="Microsoft Sans Serif"/>
              </a:rPr>
              <a:t>Р</a:t>
            </a:r>
            <a:r>
              <a:rPr sz="1300" b="1" spc="-7" dirty="0">
                <a:latin typeface="Microsoft Sans Serif"/>
                <a:cs typeface="Microsoft Sans Serif"/>
              </a:rPr>
              <a:t>ОССИИ</a:t>
            </a:r>
            <a:endParaRPr sz="1300" b="1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55847" y="1879770"/>
            <a:ext cx="1750568" cy="35052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6246" algn="ctr">
              <a:lnSpc>
                <a:spcPts val="1292"/>
              </a:lnSpc>
              <a:spcBef>
                <a:spcPts val="133"/>
              </a:spcBef>
            </a:pPr>
            <a:r>
              <a:rPr sz="1300" b="1" spc="-7" dirty="0">
                <a:latin typeface="Microsoft Sans Serif"/>
                <a:cs typeface="Microsoft Sans Serif"/>
              </a:rPr>
              <a:t>МИНПРОСВЕЩЕНИЯ</a:t>
            </a:r>
            <a:endParaRPr sz="1300" b="1" dirty="0">
              <a:latin typeface="Microsoft Sans Serif"/>
              <a:cs typeface="Microsoft Sans Serif"/>
            </a:endParaRPr>
          </a:p>
          <a:p>
            <a:pPr marL="16933" algn="ctr">
              <a:lnSpc>
                <a:spcPts val="1292"/>
              </a:lnSpc>
            </a:pPr>
            <a:r>
              <a:rPr sz="1300" b="1" spc="-7" dirty="0">
                <a:latin typeface="Microsoft Sans Serif"/>
                <a:cs typeface="Microsoft Sans Serif"/>
              </a:rPr>
              <a:t>РОССИИ</a:t>
            </a:r>
            <a:endParaRPr sz="1300" b="1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6587" y="1945639"/>
            <a:ext cx="1750568" cy="2171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00" b="1" spc="-20" dirty="0">
                <a:latin typeface="Microsoft Sans Serif"/>
                <a:cs typeface="Microsoft Sans Serif"/>
              </a:rPr>
              <a:t>РОСПОТРЕБНАДЗОР</a:t>
            </a:r>
            <a:endParaRPr sz="1300" b="1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83037" y="1894331"/>
            <a:ext cx="566928" cy="2171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1300" b="1" spc="-47" dirty="0">
                <a:latin typeface="Microsoft Sans Serif"/>
                <a:cs typeface="Microsoft Sans Serif"/>
              </a:rPr>
              <a:t>АРФГ</a:t>
            </a:r>
            <a:endParaRPr sz="1300" b="1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73584" y="1856344"/>
            <a:ext cx="1485222" cy="37394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6933" marR="6773" algn="ctr">
              <a:lnSpc>
                <a:spcPct val="80000"/>
              </a:lnSpc>
              <a:spcBef>
                <a:spcPts val="420"/>
              </a:spcBef>
            </a:pPr>
            <a:r>
              <a:rPr sz="1300" b="1" spc="-40" dirty="0">
                <a:latin typeface="Microsoft Sans Serif"/>
                <a:cs typeface="Microsoft Sans Serif"/>
              </a:rPr>
              <a:t>НИФИ </a:t>
            </a:r>
            <a:r>
              <a:rPr sz="1300" b="1" spc="-27" dirty="0">
                <a:latin typeface="Microsoft Sans Serif"/>
                <a:cs typeface="Microsoft Sans Serif"/>
              </a:rPr>
              <a:t>МИНФИНА </a:t>
            </a:r>
            <a:r>
              <a:rPr sz="1300" b="1" spc="-300" dirty="0">
                <a:latin typeface="Microsoft Sans Serif"/>
                <a:cs typeface="Microsoft Sans Serif"/>
              </a:rPr>
              <a:t> </a:t>
            </a:r>
            <a:r>
              <a:rPr sz="1300" b="1" spc="-7" dirty="0">
                <a:latin typeface="Microsoft Sans Serif"/>
                <a:cs typeface="Microsoft Sans Serif"/>
              </a:rPr>
              <a:t>РОССИИ</a:t>
            </a:r>
            <a:endParaRPr sz="1300" b="1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9611" y="3007530"/>
            <a:ext cx="1203959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13" dirty="0">
                <a:latin typeface="Microsoft Sans Serif"/>
                <a:cs typeface="Microsoft Sans Serif"/>
              </a:rPr>
              <a:t>Минтруд </a:t>
            </a:r>
            <a:r>
              <a:rPr sz="1200" dirty="0">
                <a:latin typeface="Microsoft Sans Serif"/>
                <a:cs typeface="Microsoft Sans Serif"/>
              </a:rPr>
              <a:t>России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0989" y="2680376"/>
            <a:ext cx="154770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7" dirty="0">
                <a:latin typeface="Microsoft Sans Serif"/>
                <a:cs typeface="Microsoft Sans Serif"/>
              </a:rPr>
              <a:t>Минобороны</a:t>
            </a:r>
            <a:r>
              <a:rPr sz="1200" spc="287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России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615692" y="2680376"/>
            <a:ext cx="259080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1683131" algn="l"/>
              </a:tabLst>
            </a:pPr>
            <a:r>
              <a:rPr sz="1200" dirty="0">
                <a:latin typeface="Microsoft Sans Serif"/>
                <a:cs typeface="Microsoft Sans Serif"/>
              </a:rPr>
              <a:t>Ро</a:t>
            </a:r>
            <a:r>
              <a:rPr sz="1200" spc="7" dirty="0">
                <a:latin typeface="Microsoft Sans Serif"/>
                <a:cs typeface="Microsoft Sans Serif"/>
              </a:rPr>
              <a:t>с</a:t>
            </a:r>
            <a:r>
              <a:rPr sz="1200" spc="-7" dirty="0">
                <a:latin typeface="Microsoft Sans Serif"/>
                <a:cs typeface="Microsoft Sans Serif"/>
              </a:rPr>
              <a:t>фи</a:t>
            </a:r>
            <a:r>
              <a:rPr sz="1200" spc="-13" dirty="0">
                <a:latin typeface="Microsoft Sans Serif"/>
                <a:cs typeface="Microsoft Sans Serif"/>
              </a:rPr>
              <a:t>н</a:t>
            </a:r>
            <a:r>
              <a:rPr sz="1200" spc="-33" dirty="0">
                <a:latin typeface="Microsoft Sans Serif"/>
                <a:cs typeface="Microsoft Sans Serif"/>
              </a:rPr>
              <a:t>м</a:t>
            </a:r>
            <a:r>
              <a:rPr sz="1200" dirty="0">
                <a:latin typeface="Microsoft Sans Serif"/>
                <a:cs typeface="Microsoft Sans Serif"/>
              </a:rPr>
              <a:t>о</a:t>
            </a:r>
            <a:r>
              <a:rPr sz="1200" spc="-13" dirty="0">
                <a:latin typeface="Microsoft Sans Serif"/>
                <a:cs typeface="Microsoft Sans Serif"/>
              </a:rPr>
              <a:t>н</a:t>
            </a:r>
            <a:r>
              <a:rPr sz="1200" spc="-7" dirty="0">
                <a:latin typeface="Microsoft Sans Serif"/>
                <a:cs typeface="Microsoft Sans Serif"/>
              </a:rPr>
              <a:t>и</a:t>
            </a:r>
            <a:r>
              <a:rPr sz="1200" spc="-13" dirty="0">
                <a:latin typeface="Microsoft Sans Serif"/>
                <a:cs typeface="Microsoft Sans Serif"/>
              </a:rPr>
              <a:t>т</a:t>
            </a:r>
            <a:r>
              <a:rPr sz="1200" dirty="0">
                <a:latin typeface="Microsoft Sans Serif"/>
                <a:cs typeface="Microsoft Sans Serif"/>
              </a:rPr>
              <a:t>ор</a:t>
            </a:r>
            <a:r>
              <a:rPr sz="1200" spc="-7" dirty="0">
                <a:latin typeface="Microsoft Sans Serif"/>
                <a:cs typeface="Microsoft Sans Serif"/>
              </a:rPr>
              <a:t>и</a:t>
            </a:r>
            <a:r>
              <a:rPr sz="1200" spc="-13" dirty="0">
                <a:latin typeface="Microsoft Sans Serif"/>
                <a:cs typeface="Microsoft Sans Serif"/>
              </a:rPr>
              <a:t>н</a:t>
            </a:r>
            <a:r>
              <a:rPr sz="1200" spc="-27" dirty="0">
                <a:latin typeface="Microsoft Sans Serif"/>
                <a:cs typeface="Microsoft Sans Serif"/>
              </a:rPr>
              <a:t>г</a:t>
            </a:r>
            <a:r>
              <a:rPr sz="1200" dirty="0">
                <a:latin typeface="Microsoft Sans Serif"/>
                <a:cs typeface="Microsoft Sans Serif"/>
              </a:rPr>
              <a:t>	</a:t>
            </a:r>
            <a:r>
              <a:rPr sz="1200" spc="-47" dirty="0">
                <a:latin typeface="Microsoft Sans Serif"/>
                <a:cs typeface="Microsoft Sans Serif"/>
              </a:rPr>
              <a:t>ФН</a:t>
            </a:r>
            <a:r>
              <a:rPr sz="1200" spc="-40" dirty="0">
                <a:latin typeface="Microsoft Sans Serif"/>
                <a:cs typeface="Microsoft Sans Serif"/>
              </a:rPr>
              <a:t>С</a:t>
            </a:r>
            <a:r>
              <a:rPr sz="1200" spc="7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Ро</a:t>
            </a:r>
            <a:r>
              <a:rPr sz="1200" spc="7" dirty="0">
                <a:latin typeface="Microsoft Sans Serif"/>
                <a:cs typeface="Microsoft Sans Serif"/>
              </a:rPr>
              <a:t>сс</a:t>
            </a:r>
            <a:r>
              <a:rPr sz="1200" spc="-7" dirty="0">
                <a:latin typeface="Microsoft Sans Serif"/>
                <a:cs typeface="Microsoft Sans Serif"/>
              </a:rPr>
              <a:t>ии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03644" y="2680376"/>
            <a:ext cx="105325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dirty="0">
                <a:latin typeface="Microsoft Sans Serif"/>
                <a:cs typeface="Microsoft Sans Serif"/>
              </a:rPr>
              <a:t>Ро</a:t>
            </a:r>
            <a:r>
              <a:rPr sz="1200" spc="7" dirty="0">
                <a:latin typeface="Microsoft Sans Serif"/>
                <a:cs typeface="Microsoft Sans Serif"/>
              </a:rPr>
              <a:t>с</a:t>
            </a:r>
            <a:r>
              <a:rPr sz="1200" dirty="0">
                <a:latin typeface="Microsoft Sans Serif"/>
                <a:cs typeface="Microsoft Sans Serif"/>
              </a:rPr>
              <a:t>о</a:t>
            </a:r>
            <a:r>
              <a:rPr sz="1200" spc="-7" dirty="0">
                <a:latin typeface="Microsoft Sans Serif"/>
                <a:cs typeface="Microsoft Sans Serif"/>
              </a:rPr>
              <a:t>бр</a:t>
            </a:r>
            <a:r>
              <a:rPr sz="1200" spc="-13" dirty="0">
                <a:latin typeface="Microsoft Sans Serif"/>
                <a:cs typeface="Microsoft Sans Serif"/>
              </a:rPr>
              <a:t>н</a:t>
            </a:r>
            <a:r>
              <a:rPr sz="1200" dirty="0">
                <a:latin typeface="Microsoft Sans Serif"/>
                <a:cs typeface="Microsoft Sans Serif"/>
              </a:rPr>
              <a:t>ад</a:t>
            </a:r>
            <a:r>
              <a:rPr sz="1200" spc="-60" dirty="0">
                <a:latin typeface="Microsoft Sans Serif"/>
                <a:cs typeface="Microsoft Sans Serif"/>
              </a:rPr>
              <a:t>з</a:t>
            </a:r>
            <a:r>
              <a:rPr sz="1200" dirty="0">
                <a:latin typeface="Microsoft Sans Serif"/>
                <a:cs typeface="Microsoft Sans Serif"/>
              </a:rPr>
              <a:t>ор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42956" y="2680376"/>
            <a:ext cx="101938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dirty="0">
                <a:latin typeface="Microsoft Sans Serif"/>
                <a:cs typeface="Microsoft Sans Serif"/>
              </a:rPr>
              <a:t>Ро</a:t>
            </a:r>
            <a:r>
              <a:rPr sz="1200" spc="7" dirty="0">
                <a:latin typeface="Microsoft Sans Serif"/>
                <a:cs typeface="Microsoft Sans Serif"/>
              </a:rPr>
              <a:t>с</a:t>
            </a:r>
            <a:r>
              <a:rPr sz="1200" spc="-33" dirty="0">
                <a:latin typeface="Microsoft Sans Serif"/>
                <a:cs typeface="Microsoft Sans Serif"/>
              </a:rPr>
              <a:t>м</a:t>
            </a:r>
            <a:r>
              <a:rPr sz="1200" dirty="0">
                <a:latin typeface="Microsoft Sans Serif"/>
                <a:cs typeface="Microsoft Sans Serif"/>
              </a:rPr>
              <a:t>о</a:t>
            </a:r>
            <a:r>
              <a:rPr sz="1200" spc="13" dirty="0">
                <a:latin typeface="Microsoft Sans Serif"/>
                <a:cs typeface="Microsoft Sans Serif"/>
              </a:rPr>
              <a:t>л</a:t>
            </a:r>
            <a:r>
              <a:rPr sz="1200" dirty="0">
                <a:latin typeface="Microsoft Sans Serif"/>
                <a:cs typeface="Microsoft Sans Serif"/>
              </a:rPr>
              <a:t>оде</a:t>
            </a:r>
            <a:r>
              <a:rPr sz="1200" spc="-27" dirty="0">
                <a:latin typeface="Microsoft Sans Serif"/>
                <a:cs typeface="Microsoft Sans Serif"/>
              </a:rPr>
              <a:t>жь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39657" y="2696634"/>
            <a:ext cx="1865207" cy="349326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57093" marR="6773" indent="-541006">
              <a:lnSpc>
                <a:spcPct val="80000"/>
              </a:lnSpc>
              <a:spcBef>
                <a:spcPts val="420"/>
              </a:spcBef>
            </a:pPr>
            <a:r>
              <a:rPr sz="1200" spc="-7" dirty="0">
                <a:latin typeface="Microsoft Sans Serif"/>
                <a:cs typeface="Microsoft Sans Serif"/>
              </a:rPr>
              <a:t>Агентство </a:t>
            </a:r>
            <a:r>
              <a:rPr sz="1200" spc="-13" dirty="0">
                <a:latin typeface="Microsoft Sans Serif"/>
                <a:cs typeface="Microsoft Sans Serif"/>
              </a:rPr>
              <a:t>стратегических </a:t>
            </a:r>
            <a:r>
              <a:rPr sz="1200" spc="-300" dirty="0">
                <a:latin typeface="Microsoft Sans Serif"/>
                <a:cs typeface="Microsoft Sans Serif"/>
              </a:rPr>
              <a:t> </a:t>
            </a:r>
            <a:r>
              <a:rPr sz="1200" spc="-7" dirty="0">
                <a:latin typeface="Microsoft Sans Serif"/>
                <a:cs typeface="Microsoft Sans Serif"/>
              </a:rPr>
              <a:t>инициатив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58061" y="3007529"/>
            <a:ext cx="292862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1570527" algn="l"/>
              </a:tabLst>
            </a:pPr>
            <a:r>
              <a:rPr sz="1200" spc="-7" dirty="0">
                <a:latin typeface="Microsoft Sans Serif"/>
                <a:cs typeface="Microsoft Sans Serif"/>
              </a:rPr>
              <a:t>Минстрой</a:t>
            </a:r>
            <a:r>
              <a:rPr sz="1200" spc="36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России	</a:t>
            </a:r>
            <a:r>
              <a:rPr sz="1200" spc="-7" dirty="0">
                <a:latin typeface="Microsoft Sans Serif"/>
                <a:cs typeface="Microsoft Sans Serif"/>
              </a:rPr>
              <a:t>Минцифры</a:t>
            </a:r>
            <a:r>
              <a:rPr sz="1200" spc="-53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России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26379" y="3007530"/>
            <a:ext cx="153924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13" dirty="0">
                <a:latin typeface="Microsoft Sans Serif"/>
                <a:cs typeface="Microsoft Sans Serif"/>
              </a:rPr>
              <a:t>Минобрнауки</a:t>
            </a:r>
            <a:r>
              <a:rPr sz="1200" spc="-27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России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36138" y="3007530"/>
            <a:ext cx="202946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13" dirty="0">
                <a:latin typeface="Microsoft Sans Serif"/>
                <a:cs typeface="Microsoft Sans Serif"/>
              </a:rPr>
              <a:t>Минэкономразвития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России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44407" y="2646951"/>
            <a:ext cx="738293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spc="-133" dirty="0">
                <a:latin typeface="Microsoft Sans Serif"/>
                <a:cs typeface="Microsoft Sans Serif"/>
              </a:rPr>
              <a:t>Д</a:t>
            </a:r>
            <a:r>
              <a:rPr sz="1400" spc="-7" dirty="0">
                <a:latin typeface="Microsoft Sans Serif"/>
                <a:cs typeface="Microsoft Sans Serif"/>
              </a:rPr>
              <a:t>ОМ.</a:t>
            </a:r>
            <a:r>
              <a:rPr sz="1400" dirty="0">
                <a:latin typeface="Microsoft Sans Serif"/>
                <a:cs typeface="Microsoft Sans Serif"/>
              </a:rPr>
              <a:t>рф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220089" y="4127212"/>
            <a:ext cx="1996886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1200" b="1" dirty="0">
                <a:solidFill>
                  <a:srgbClr val="393A3A"/>
                </a:solidFill>
                <a:latin typeface="Microsoft Sans Serif"/>
                <a:cs typeface="Microsoft Sans Serif"/>
              </a:rPr>
              <a:t>РЭУ</a:t>
            </a:r>
            <a:r>
              <a:rPr sz="1200" b="1" spc="-7" dirty="0">
                <a:solidFill>
                  <a:srgbClr val="393A3A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3" dirty="0">
                <a:solidFill>
                  <a:srgbClr val="393A3A"/>
                </a:solidFill>
                <a:latin typeface="Microsoft Sans Serif"/>
                <a:cs typeface="Microsoft Sans Serif"/>
              </a:rPr>
              <a:t>им.</a:t>
            </a:r>
            <a:r>
              <a:rPr sz="1200" b="1" spc="13" dirty="0">
                <a:solidFill>
                  <a:srgbClr val="393A3A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7" dirty="0">
                <a:solidFill>
                  <a:srgbClr val="393A3A"/>
                </a:solidFill>
                <a:latin typeface="Microsoft Sans Serif"/>
                <a:cs typeface="Microsoft Sans Serif"/>
              </a:rPr>
              <a:t>Г.В. Плеханова</a:t>
            </a:r>
            <a:endParaRPr sz="1200" b="1" dirty="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51445" y="4228094"/>
            <a:ext cx="2012361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1200" b="1" spc="-20" dirty="0">
                <a:solidFill>
                  <a:srgbClr val="393A3A"/>
                </a:solidFill>
                <a:latin typeface="Microsoft Sans Serif"/>
                <a:cs typeface="Microsoft Sans Serif"/>
              </a:rPr>
              <a:t>МГУ</a:t>
            </a:r>
            <a:r>
              <a:rPr sz="1200" b="1" spc="13" dirty="0">
                <a:solidFill>
                  <a:srgbClr val="393A3A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3" dirty="0">
                <a:solidFill>
                  <a:srgbClr val="393A3A"/>
                </a:solidFill>
                <a:latin typeface="Microsoft Sans Serif"/>
                <a:cs typeface="Microsoft Sans Serif"/>
              </a:rPr>
              <a:t>им.</a:t>
            </a:r>
            <a:r>
              <a:rPr sz="1200" b="1" spc="7" dirty="0">
                <a:solidFill>
                  <a:srgbClr val="393A3A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7" dirty="0">
                <a:solidFill>
                  <a:srgbClr val="393A3A"/>
                </a:solidFill>
                <a:latin typeface="Microsoft Sans Serif"/>
                <a:cs typeface="Microsoft Sans Serif"/>
              </a:rPr>
              <a:t>М.В. </a:t>
            </a:r>
            <a:r>
              <a:rPr sz="1200" b="1" spc="-13" dirty="0">
                <a:solidFill>
                  <a:srgbClr val="393A3A"/>
                </a:solidFill>
                <a:latin typeface="Microsoft Sans Serif"/>
                <a:cs typeface="Microsoft Sans Serif"/>
              </a:rPr>
              <a:t>Ломоносова</a:t>
            </a:r>
            <a:endParaRPr sz="1200" b="1" dirty="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54204" y="4188866"/>
            <a:ext cx="1040242" cy="2026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algn="ctr">
              <a:spcBef>
                <a:spcPts val="140"/>
              </a:spcBef>
            </a:pPr>
            <a:r>
              <a:rPr sz="1200" b="1" spc="-13" dirty="0">
                <a:solidFill>
                  <a:srgbClr val="393A3A"/>
                </a:solidFill>
                <a:latin typeface="Microsoft Sans Serif"/>
                <a:cs typeface="Microsoft Sans Serif"/>
              </a:rPr>
              <a:t>Н</a:t>
            </a:r>
            <a:r>
              <a:rPr sz="1200" b="1" spc="-7" dirty="0">
                <a:solidFill>
                  <a:srgbClr val="393A3A"/>
                </a:solidFill>
                <a:latin typeface="Microsoft Sans Serif"/>
                <a:cs typeface="Microsoft Sans Serif"/>
              </a:rPr>
              <a:t>И</a:t>
            </a:r>
            <a:r>
              <a:rPr sz="1200" b="1" dirty="0">
                <a:solidFill>
                  <a:srgbClr val="393A3A"/>
                </a:solidFill>
                <a:latin typeface="Microsoft Sans Serif"/>
                <a:cs typeface="Microsoft Sans Serif"/>
              </a:rPr>
              <a:t>У</a:t>
            </a:r>
            <a:r>
              <a:rPr sz="1200" b="1" spc="7" dirty="0">
                <a:solidFill>
                  <a:srgbClr val="393A3A"/>
                </a:solidFill>
                <a:latin typeface="Microsoft Sans Serif"/>
                <a:cs typeface="Microsoft Sans Serif"/>
              </a:rPr>
              <a:t> </a:t>
            </a:r>
            <a:r>
              <a:rPr sz="1200" b="1" spc="27" dirty="0">
                <a:solidFill>
                  <a:srgbClr val="393A3A"/>
                </a:solidFill>
                <a:latin typeface="Microsoft Sans Serif"/>
                <a:cs typeface="Microsoft Sans Serif"/>
              </a:rPr>
              <a:t>ВШ</a:t>
            </a:r>
            <a:r>
              <a:rPr sz="1200" b="1" spc="7" dirty="0">
                <a:solidFill>
                  <a:srgbClr val="393A3A"/>
                </a:solidFill>
                <a:latin typeface="Microsoft Sans Serif"/>
                <a:cs typeface="Microsoft Sans Serif"/>
              </a:rPr>
              <a:t>Э</a:t>
            </a:r>
            <a:endParaRPr sz="1200" b="1" dirty="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34854" y="4163132"/>
            <a:ext cx="1359745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1200" b="1" spc="-13" dirty="0">
                <a:solidFill>
                  <a:srgbClr val="393A3A"/>
                </a:solidFill>
                <a:latin typeface="Microsoft Sans Serif"/>
                <a:cs typeface="Microsoft Sans Serif"/>
              </a:rPr>
              <a:t>Финуниверситет</a:t>
            </a:r>
            <a:endParaRPr sz="1200" b="1" dirty="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42318" y="4214950"/>
            <a:ext cx="94911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1200" b="1" spc="-13" dirty="0">
                <a:solidFill>
                  <a:srgbClr val="393A3A"/>
                </a:solidFill>
                <a:latin typeface="Microsoft Sans Serif"/>
                <a:cs typeface="Microsoft Sans Serif"/>
              </a:rPr>
              <a:t>РАНХиГС</a:t>
            </a:r>
            <a:endParaRPr sz="1200" b="1" dirty="0">
              <a:latin typeface="Microsoft Sans Serif"/>
              <a:cs typeface="Microsoft Sans Serif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321295" y="4669536"/>
            <a:ext cx="662940" cy="660400"/>
            <a:chOff x="5490971" y="3502152"/>
            <a:chExt cx="497205" cy="495300"/>
          </a:xfrm>
        </p:grpSpPr>
        <p:sp>
          <p:nvSpPr>
            <p:cNvPr id="39" name="object 39"/>
            <p:cNvSpPr/>
            <p:nvPr/>
          </p:nvSpPr>
          <p:spPr>
            <a:xfrm>
              <a:off x="5500877" y="3512058"/>
              <a:ext cx="477520" cy="475615"/>
            </a:xfrm>
            <a:custGeom>
              <a:avLst/>
              <a:gdLst/>
              <a:ahLst/>
              <a:cxnLst/>
              <a:rect l="l" t="t" r="r" b="b"/>
              <a:pathLst>
                <a:path w="477520" h="475614">
                  <a:moveTo>
                    <a:pt x="477012" y="237744"/>
                  </a:moveTo>
                  <a:lnTo>
                    <a:pt x="472165" y="189825"/>
                  </a:lnTo>
                  <a:lnTo>
                    <a:pt x="458265" y="145196"/>
                  </a:lnTo>
                  <a:lnTo>
                    <a:pt x="436272" y="104812"/>
                  </a:lnTo>
                  <a:lnTo>
                    <a:pt x="407146" y="69627"/>
                  </a:lnTo>
                  <a:lnTo>
                    <a:pt x="371846" y="40598"/>
                  </a:lnTo>
                  <a:lnTo>
                    <a:pt x="331333" y="18680"/>
                  </a:lnTo>
                  <a:lnTo>
                    <a:pt x="286566" y="4829"/>
                  </a:lnTo>
                  <a:lnTo>
                    <a:pt x="238506" y="0"/>
                  </a:lnTo>
                  <a:lnTo>
                    <a:pt x="190445" y="4829"/>
                  </a:lnTo>
                  <a:lnTo>
                    <a:pt x="145678" y="18680"/>
                  </a:lnTo>
                  <a:lnTo>
                    <a:pt x="105165" y="40598"/>
                  </a:lnTo>
                  <a:lnTo>
                    <a:pt x="69865" y="69627"/>
                  </a:lnTo>
                  <a:lnTo>
                    <a:pt x="40739" y="104812"/>
                  </a:lnTo>
                  <a:lnTo>
                    <a:pt x="18746" y="145196"/>
                  </a:lnTo>
                  <a:lnTo>
                    <a:pt x="4846" y="189825"/>
                  </a:lnTo>
                  <a:lnTo>
                    <a:pt x="0" y="237744"/>
                  </a:lnTo>
                  <a:lnTo>
                    <a:pt x="4846" y="285658"/>
                  </a:lnTo>
                  <a:lnTo>
                    <a:pt x="18746" y="330285"/>
                  </a:lnTo>
                  <a:lnTo>
                    <a:pt x="40739" y="370670"/>
                  </a:lnTo>
                  <a:lnTo>
                    <a:pt x="69865" y="405855"/>
                  </a:lnTo>
                  <a:lnTo>
                    <a:pt x="105165" y="434885"/>
                  </a:lnTo>
                  <a:lnTo>
                    <a:pt x="145678" y="456805"/>
                  </a:lnTo>
                  <a:lnTo>
                    <a:pt x="190445" y="470658"/>
                  </a:lnTo>
                  <a:lnTo>
                    <a:pt x="238506" y="475488"/>
                  </a:lnTo>
                  <a:lnTo>
                    <a:pt x="286566" y="470658"/>
                  </a:lnTo>
                  <a:lnTo>
                    <a:pt x="331333" y="456805"/>
                  </a:lnTo>
                  <a:lnTo>
                    <a:pt x="371846" y="434885"/>
                  </a:lnTo>
                  <a:lnTo>
                    <a:pt x="407146" y="405855"/>
                  </a:lnTo>
                  <a:lnTo>
                    <a:pt x="436272" y="370670"/>
                  </a:lnTo>
                  <a:lnTo>
                    <a:pt x="458265" y="330285"/>
                  </a:lnTo>
                  <a:lnTo>
                    <a:pt x="472165" y="285658"/>
                  </a:lnTo>
                  <a:lnTo>
                    <a:pt x="477012" y="237744"/>
                  </a:lnTo>
                  <a:close/>
                </a:path>
              </a:pathLst>
            </a:custGeom>
            <a:ln w="19812">
              <a:solidFill>
                <a:srgbClr val="B6BA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0887" y="3589020"/>
              <a:ext cx="353567" cy="320040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1701630" y="4771980"/>
            <a:ext cx="2286508" cy="745501"/>
            <a:chOff x="1609978" y="3578986"/>
            <a:chExt cx="1381125" cy="419100"/>
          </a:xfrm>
        </p:grpSpPr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96362" y="3578986"/>
              <a:ext cx="588695" cy="16306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09978" y="3707002"/>
              <a:ext cx="228599" cy="1630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97430" y="3707002"/>
              <a:ext cx="1193622" cy="16306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29306" y="3834993"/>
              <a:ext cx="654938" cy="163068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295400" y="5731561"/>
            <a:ext cx="2485053" cy="745439"/>
            <a:chOff x="1276222" y="4318711"/>
            <a:chExt cx="1593215" cy="419100"/>
          </a:xfrm>
        </p:grpSpPr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76222" y="4318711"/>
              <a:ext cx="589051" cy="16306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22068" y="4318711"/>
              <a:ext cx="228600" cy="16306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09520" y="4318711"/>
              <a:ext cx="819759" cy="16306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38706" y="4446727"/>
              <a:ext cx="713232" cy="16306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12568" y="4446727"/>
              <a:ext cx="166878" cy="16306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23820" y="4446727"/>
              <a:ext cx="706119" cy="16306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08226" y="4574438"/>
              <a:ext cx="808354" cy="16337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75052" y="4574438"/>
              <a:ext cx="794169" cy="163372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8114622" y="4821597"/>
            <a:ext cx="2248577" cy="521946"/>
            <a:chOff x="6085966" y="3616197"/>
            <a:chExt cx="1417955" cy="291465"/>
          </a:xfrm>
        </p:grpSpPr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85966" y="3616197"/>
              <a:ext cx="589051" cy="16306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31812" y="3616197"/>
              <a:ext cx="228600" cy="16306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19264" y="3616197"/>
              <a:ext cx="684085" cy="16306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85966" y="3744163"/>
              <a:ext cx="898105" cy="163068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8282093" y="5928971"/>
            <a:ext cx="2080200" cy="292018"/>
            <a:chOff x="6211570" y="4446727"/>
            <a:chExt cx="1348740" cy="163195"/>
          </a:xfrm>
        </p:grpSpPr>
        <p:pic>
          <p:nvPicPr>
            <p:cNvPr id="61" name="object 6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11570" y="4446727"/>
              <a:ext cx="828040" cy="16306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87286" y="4446727"/>
              <a:ext cx="573024" cy="163068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4057903" y="4669536"/>
            <a:ext cx="662940" cy="660400"/>
            <a:chOff x="3043427" y="3502152"/>
            <a:chExt cx="497205" cy="495300"/>
          </a:xfrm>
        </p:grpSpPr>
        <p:pic>
          <p:nvPicPr>
            <p:cNvPr id="64" name="object 6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98291" y="3549396"/>
              <a:ext cx="394716" cy="35966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3053333" y="3512058"/>
              <a:ext cx="477520" cy="475615"/>
            </a:xfrm>
            <a:custGeom>
              <a:avLst/>
              <a:gdLst/>
              <a:ahLst/>
              <a:cxnLst/>
              <a:rect l="l" t="t" r="r" b="b"/>
              <a:pathLst>
                <a:path w="477520" h="475614">
                  <a:moveTo>
                    <a:pt x="477012" y="237744"/>
                  </a:moveTo>
                  <a:lnTo>
                    <a:pt x="472165" y="189825"/>
                  </a:lnTo>
                  <a:lnTo>
                    <a:pt x="458265" y="145196"/>
                  </a:lnTo>
                  <a:lnTo>
                    <a:pt x="436272" y="104812"/>
                  </a:lnTo>
                  <a:lnTo>
                    <a:pt x="407146" y="69627"/>
                  </a:lnTo>
                  <a:lnTo>
                    <a:pt x="371846" y="40598"/>
                  </a:lnTo>
                  <a:lnTo>
                    <a:pt x="331333" y="18680"/>
                  </a:lnTo>
                  <a:lnTo>
                    <a:pt x="286566" y="4829"/>
                  </a:lnTo>
                  <a:lnTo>
                    <a:pt x="238506" y="0"/>
                  </a:lnTo>
                  <a:lnTo>
                    <a:pt x="190445" y="4829"/>
                  </a:lnTo>
                  <a:lnTo>
                    <a:pt x="145678" y="18680"/>
                  </a:lnTo>
                  <a:lnTo>
                    <a:pt x="105165" y="40598"/>
                  </a:lnTo>
                  <a:lnTo>
                    <a:pt x="69865" y="69627"/>
                  </a:lnTo>
                  <a:lnTo>
                    <a:pt x="40739" y="104812"/>
                  </a:lnTo>
                  <a:lnTo>
                    <a:pt x="18746" y="145196"/>
                  </a:lnTo>
                  <a:lnTo>
                    <a:pt x="4846" y="189825"/>
                  </a:lnTo>
                  <a:lnTo>
                    <a:pt x="0" y="237744"/>
                  </a:lnTo>
                  <a:lnTo>
                    <a:pt x="4846" y="285658"/>
                  </a:lnTo>
                  <a:lnTo>
                    <a:pt x="18746" y="330285"/>
                  </a:lnTo>
                  <a:lnTo>
                    <a:pt x="40739" y="370670"/>
                  </a:lnTo>
                  <a:lnTo>
                    <a:pt x="69865" y="405855"/>
                  </a:lnTo>
                  <a:lnTo>
                    <a:pt x="105165" y="434885"/>
                  </a:lnTo>
                  <a:lnTo>
                    <a:pt x="145678" y="456805"/>
                  </a:lnTo>
                  <a:lnTo>
                    <a:pt x="190445" y="470658"/>
                  </a:lnTo>
                  <a:lnTo>
                    <a:pt x="238506" y="475488"/>
                  </a:lnTo>
                  <a:lnTo>
                    <a:pt x="286566" y="470658"/>
                  </a:lnTo>
                  <a:lnTo>
                    <a:pt x="331333" y="456805"/>
                  </a:lnTo>
                  <a:lnTo>
                    <a:pt x="371846" y="434885"/>
                  </a:lnTo>
                  <a:lnTo>
                    <a:pt x="407146" y="405855"/>
                  </a:lnTo>
                  <a:lnTo>
                    <a:pt x="436272" y="370670"/>
                  </a:lnTo>
                  <a:lnTo>
                    <a:pt x="458265" y="330285"/>
                  </a:lnTo>
                  <a:lnTo>
                    <a:pt x="472165" y="285658"/>
                  </a:lnTo>
                  <a:lnTo>
                    <a:pt x="477012" y="237744"/>
                  </a:lnTo>
                  <a:close/>
                </a:path>
              </a:pathLst>
            </a:custGeom>
            <a:ln w="19812">
              <a:solidFill>
                <a:srgbClr val="B6BA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7321295" y="5673345"/>
            <a:ext cx="662940" cy="662940"/>
            <a:chOff x="5490971" y="4255008"/>
            <a:chExt cx="497205" cy="497205"/>
          </a:xfrm>
        </p:grpSpPr>
        <p:pic>
          <p:nvPicPr>
            <p:cNvPr id="67" name="object 6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74791" y="4329684"/>
              <a:ext cx="326136" cy="29565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5500877" y="4264914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20" h="477520">
                  <a:moveTo>
                    <a:pt x="477012" y="238506"/>
                  </a:moveTo>
                  <a:lnTo>
                    <a:pt x="472165" y="190438"/>
                  </a:lnTo>
                  <a:lnTo>
                    <a:pt x="458265" y="145668"/>
                  </a:lnTo>
                  <a:lnTo>
                    <a:pt x="436272" y="105154"/>
                  </a:lnTo>
                  <a:lnTo>
                    <a:pt x="407146" y="69856"/>
                  </a:lnTo>
                  <a:lnTo>
                    <a:pt x="371846" y="40732"/>
                  </a:lnTo>
                  <a:lnTo>
                    <a:pt x="331333" y="18742"/>
                  </a:lnTo>
                  <a:lnTo>
                    <a:pt x="286566" y="4845"/>
                  </a:lnTo>
                  <a:lnTo>
                    <a:pt x="238506" y="0"/>
                  </a:lnTo>
                  <a:lnTo>
                    <a:pt x="190445" y="4845"/>
                  </a:lnTo>
                  <a:lnTo>
                    <a:pt x="145678" y="18742"/>
                  </a:lnTo>
                  <a:lnTo>
                    <a:pt x="105165" y="40732"/>
                  </a:lnTo>
                  <a:lnTo>
                    <a:pt x="69865" y="69856"/>
                  </a:lnTo>
                  <a:lnTo>
                    <a:pt x="40739" y="105154"/>
                  </a:lnTo>
                  <a:lnTo>
                    <a:pt x="18746" y="145668"/>
                  </a:lnTo>
                  <a:lnTo>
                    <a:pt x="4846" y="190438"/>
                  </a:lnTo>
                  <a:lnTo>
                    <a:pt x="0" y="238506"/>
                  </a:lnTo>
                  <a:lnTo>
                    <a:pt x="4846" y="286573"/>
                  </a:lnTo>
                  <a:lnTo>
                    <a:pt x="18746" y="331343"/>
                  </a:lnTo>
                  <a:lnTo>
                    <a:pt x="40739" y="371857"/>
                  </a:lnTo>
                  <a:lnTo>
                    <a:pt x="69865" y="407155"/>
                  </a:lnTo>
                  <a:lnTo>
                    <a:pt x="105165" y="436279"/>
                  </a:lnTo>
                  <a:lnTo>
                    <a:pt x="145678" y="458269"/>
                  </a:lnTo>
                  <a:lnTo>
                    <a:pt x="190445" y="472166"/>
                  </a:lnTo>
                  <a:lnTo>
                    <a:pt x="238506" y="477012"/>
                  </a:lnTo>
                  <a:lnTo>
                    <a:pt x="286566" y="472166"/>
                  </a:lnTo>
                  <a:lnTo>
                    <a:pt x="331333" y="458269"/>
                  </a:lnTo>
                  <a:lnTo>
                    <a:pt x="371846" y="436279"/>
                  </a:lnTo>
                  <a:lnTo>
                    <a:pt x="407146" y="407155"/>
                  </a:lnTo>
                  <a:lnTo>
                    <a:pt x="436272" y="371857"/>
                  </a:lnTo>
                  <a:lnTo>
                    <a:pt x="458265" y="331343"/>
                  </a:lnTo>
                  <a:lnTo>
                    <a:pt x="472165" y="286573"/>
                  </a:lnTo>
                  <a:lnTo>
                    <a:pt x="477012" y="238506"/>
                  </a:lnTo>
                  <a:close/>
                </a:path>
              </a:pathLst>
            </a:custGeom>
            <a:ln w="19812">
              <a:solidFill>
                <a:srgbClr val="B6BA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4057903" y="5671313"/>
            <a:ext cx="662940" cy="662940"/>
            <a:chOff x="3043427" y="4253484"/>
            <a:chExt cx="497205" cy="497205"/>
          </a:xfrm>
        </p:grpSpPr>
        <p:pic>
          <p:nvPicPr>
            <p:cNvPr id="70" name="object 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22675" y="4344924"/>
              <a:ext cx="339851" cy="30937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3053333" y="4263390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20" h="477520">
                  <a:moveTo>
                    <a:pt x="477012" y="238506"/>
                  </a:moveTo>
                  <a:lnTo>
                    <a:pt x="472165" y="190438"/>
                  </a:lnTo>
                  <a:lnTo>
                    <a:pt x="458265" y="145668"/>
                  </a:lnTo>
                  <a:lnTo>
                    <a:pt x="436272" y="105154"/>
                  </a:lnTo>
                  <a:lnTo>
                    <a:pt x="407146" y="69856"/>
                  </a:lnTo>
                  <a:lnTo>
                    <a:pt x="371846" y="40732"/>
                  </a:lnTo>
                  <a:lnTo>
                    <a:pt x="331333" y="18742"/>
                  </a:lnTo>
                  <a:lnTo>
                    <a:pt x="286566" y="4845"/>
                  </a:lnTo>
                  <a:lnTo>
                    <a:pt x="238506" y="0"/>
                  </a:lnTo>
                  <a:lnTo>
                    <a:pt x="190445" y="4845"/>
                  </a:lnTo>
                  <a:lnTo>
                    <a:pt x="145678" y="18742"/>
                  </a:lnTo>
                  <a:lnTo>
                    <a:pt x="105165" y="40732"/>
                  </a:lnTo>
                  <a:lnTo>
                    <a:pt x="69865" y="69856"/>
                  </a:lnTo>
                  <a:lnTo>
                    <a:pt x="40739" y="105154"/>
                  </a:lnTo>
                  <a:lnTo>
                    <a:pt x="18746" y="145668"/>
                  </a:lnTo>
                  <a:lnTo>
                    <a:pt x="4846" y="190438"/>
                  </a:lnTo>
                  <a:lnTo>
                    <a:pt x="0" y="238506"/>
                  </a:lnTo>
                  <a:lnTo>
                    <a:pt x="4846" y="286573"/>
                  </a:lnTo>
                  <a:lnTo>
                    <a:pt x="18746" y="331343"/>
                  </a:lnTo>
                  <a:lnTo>
                    <a:pt x="40739" y="371857"/>
                  </a:lnTo>
                  <a:lnTo>
                    <a:pt x="69865" y="407155"/>
                  </a:lnTo>
                  <a:lnTo>
                    <a:pt x="105165" y="436279"/>
                  </a:lnTo>
                  <a:lnTo>
                    <a:pt x="145678" y="458269"/>
                  </a:lnTo>
                  <a:lnTo>
                    <a:pt x="190445" y="472166"/>
                  </a:lnTo>
                  <a:lnTo>
                    <a:pt x="238506" y="477012"/>
                  </a:lnTo>
                  <a:lnTo>
                    <a:pt x="286566" y="472166"/>
                  </a:lnTo>
                  <a:lnTo>
                    <a:pt x="331333" y="458269"/>
                  </a:lnTo>
                  <a:lnTo>
                    <a:pt x="371846" y="436279"/>
                  </a:lnTo>
                  <a:lnTo>
                    <a:pt x="407146" y="407155"/>
                  </a:lnTo>
                  <a:lnTo>
                    <a:pt x="436272" y="371857"/>
                  </a:lnTo>
                  <a:lnTo>
                    <a:pt x="458265" y="331343"/>
                  </a:lnTo>
                  <a:lnTo>
                    <a:pt x="472165" y="286573"/>
                  </a:lnTo>
                  <a:lnTo>
                    <a:pt x="477012" y="238506"/>
                  </a:lnTo>
                  <a:close/>
                </a:path>
              </a:pathLst>
            </a:custGeom>
            <a:ln w="19812">
              <a:solidFill>
                <a:srgbClr val="B6BAB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5044671" y="5116934"/>
            <a:ext cx="1901685" cy="10696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lnSpc>
                <a:spcPct val="95000"/>
              </a:lnSpc>
            </a:pPr>
            <a:r>
              <a:rPr lang="ru-RU" b="1" spc="-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координационная комиссия </a:t>
            </a:r>
          </a:p>
          <a:p>
            <a:pPr marL="16933" algn="ctr">
              <a:lnSpc>
                <a:spcPct val="95000"/>
              </a:lnSpc>
            </a:pPr>
            <a:r>
              <a:rPr lang="ru-RU" b="1" spc="-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(МВКК)</a:t>
            </a:r>
            <a:endParaRPr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28600" y="4567918"/>
            <a:ext cx="11670075" cy="1658789"/>
            <a:chOff x="761" y="3414521"/>
            <a:chExt cx="9144126" cy="1244091"/>
          </a:xfrm>
        </p:grpSpPr>
        <p:sp>
          <p:nvSpPr>
            <p:cNvPr id="74" name="object 74"/>
            <p:cNvSpPr/>
            <p:nvPr/>
          </p:nvSpPr>
          <p:spPr>
            <a:xfrm>
              <a:off x="3966209" y="3632452"/>
              <a:ext cx="1026160" cy="1026160"/>
            </a:xfrm>
            <a:custGeom>
              <a:avLst/>
              <a:gdLst/>
              <a:ahLst/>
              <a:cxnLst/>
              <a:rect l="l" t="t" r="r" b="b"/>
              <a:pathLst>
                <a:path w="1026160" h="1026160">
                  <a:moveTo>
                    <a:pt x="0" y="512826"/>
                  </a:moveTo>
                  <a:lnTo>
                    <a:pt x="2095" y="466150"/>
                  </a:lnTo>
                  <a:lnTo>
                    <a:pt x="8262" y="420649"/>
                  </a:lnTo>
                  <a:lnTo>
                    <a:pt x="18319" y="376502"/>
                  </a:lnTo>
                  <a:lnTo>
                    <a:pt x="32085" y="333890"/>
                  </a:lnTo>
                  <a:lnTo>
                    <a:pt x="49379" y="292996"/>
                  </a:lnTo>
                  <a:lnTo>
                    <a:pt x="70019" y="254000"/>
                  </a:lnTo>
                  <a:lnTo>
                    <a:pt x="93825" y="217082"/>
                  </a:lnTo>
                  <a:lnTo>
                    <a:pt x="120615" y="182425"/>
                  </a:lnTo>
                  <a:lnTo>
                    <a:pt x="150209" y="150209"/>
                  </a:lnTo>
                  <a:lnTo>
                    <a:pt x="182425" y="120615"/>
                  </a:lnTo>
                  <a:lnTo>
                    <a:pt x="217082" y="93825"/>
                  </a:lnTo>
                  <a:lnTo>
                    <a:pt x="254000" y="70019"/>
                  </a:lnTo>
                  <a:lnTo>
                    <a:pt x="292996" y="49379"/>
                  </a:lnTo>
                  <a:lnTo>
                    <a:pt x="333890" y="32085"/>
                  </a:lnTo>
                  <a:lnTo>
                    <a:pt x="376502" y="18319"/>
                  </a:lnTo>
                  <a:lnTo>
                    <a:pt x="420649" y="8262"/>
                  </a:lnTo>
                  <a:lnTo>
                    <a:pt x="466150" y="2095"/>
                  </a:lnTo>
                  <a:lnTo>
                    <a:pt x="512825" y="0"/>
                  </a:lnTo>
                  <a:lnTo>
                    <a:pt x="559501" y="2095"/>
                  </a:lnTo>
                  <a:lnTo>
                    <a:pt x="605002" y="8262"/>
                  </a:lnTo>
                  <a:lnTo>
                    <a:pt x="649149" y="18319"/>
                  </a:lnTo>
                  <a:lnTo>
                    <a:pt x="691761" y="32085"/>
                  </a:lnTo>
                  <a:lnTo>
                    <a:pt x="732655" y="49379"/>
                  </a:lnTo>
                  <a:lnTo>
                    <a:pt x="771651" y="70019"/>
                  </a:lnTo>
                  <a:lnTo>
                    <a:pt x="808569" y="93825"/>
                  </a:lnTo>
                  <a:lnTo>
                    <a:pt x="843226" y="120615"/>
                  </a:lnTo>
                  <a:lnTo>
                    <a:pt x="875442" y="150209"/>
                  </a:lnTo>
                  <a:lnTo>
                    <a:pt x="905036" y="182425"/>
                  </a:lnTo>
                  <a:lnTo>
                    <a:pt x="931826" y="217082"/>
                  </a:lnTo>
                  <a:lnTo>
                    <a:pt x="955632" y="254000"/>
                  </a:lnTo>
                  <a:lnTo>
                    <a:pt x="976272" y="292996"/>
                  </a:lnTo>
                  <a:lnTo>
                    <a:pt x="993566" y="333890"/>
                  </a:lnTo>
                  <a:lnTo>
                    <a:pt x="1007332" y="376502"/>
                  </a:lnTo>
                  <a:lnTo>
                    <a:pt x="1017389" y="420649"/>
                  </a:lnTo>
                  <a:lnTo>
                    <a:pt x="1023556" y="466150"/>
                  </a:lnTo>
                  <a:lnTo>
                    <a:pt x="1025651" y="512826"/>
                  </a:lnTo>
                  <a:lnTo>
                    <a:pt x="1023556" y="559503"/>
                  </a:lnTo>
                  <a:lnTo>
                    <a:pt x="1017389" y="605006"/>
                  </a:lnTo>
                  <a:lnTo>
                    <a:pt x="1007332" y="649154"/>
                  </a:lnTo>
                  <a:lnTo>
                    <a:pt x="993566" y="691766"/>
                  </a:lnTo>
                  <a:lnTo>
                    <a:pt x="976272" y="732661"/>
                  </a:lnTo>
                  <a:lnTo>
                    <a:pt x="955632" y="771657"/>
                  </a:lnTo>
                  <a:lnTo>
                    <a:pt x="931826" y="808574"/>
                  </a:lnTo>
                  <a:lnTo>
                    <a:pt x="905036" y="843231"/>
                  </a:lnTo>
                  <a:lnTo>
                    <a:pt x="875442" y="875447"/>
                  </a:lnTo>
                  <a:lnTo>
                    <a:pt x="843226" y="905040"/>
                  </a:lnTo>
                  <a:lnTo>
                    <a:pt x="808569" y="931830"/>
                  </a:lnTo>
                  <a:lnTo>
                    <a:pt x="771651" y="955635"/>
                  </a:lnTo>
                  <a:lnTo>
                    <a:pt x="732655" y="976275"/>
                  </a:lnTo>
                  <a:lnTo>
                    <a:pt x="691761" y="993567"/>
                  </a:lnTo>
                  <a:lnTo>
                    <a:pt x="649149" y="1007333"/>
                  </a:lnTo>
                  <a:lnTo>
                    <a:pt x="605002" y="1017389"/>
                  </a:lnTo>
                  <a:lnTo>
                    <a:pt x="559501" y="1023556"/>
                  </a:lnTo>
                  <a:lnTo>
                    <a:pt x="512825" y="1025652"/>
                  </a:lnTo>
                  <a:lnTo>
                    <a:pt x="466150" y="1023556"/>
                  </a:lnTo>
                  <a:lnTo>
                    <a:pt x="420649" y="1017389"/>
                  </a:lnTo>
                  <a:lnTo>
                    <a:pt x="376502" y="1007333"/>
                  </a:lnTo>
                  <a:lnTo>
                    <a:pt x="333890" y="993567"/>
                  </a:lnTo>
                  <a:lnTo>
                    <a:pt x="292996" y="976275"/>
                  </a:lnTo>
                  <a:lnTo>
                    <a:pt x="254000" y="955635"/>
                  </a:lnTo>
                  <a:lnTo>
                    <a:pt x="217082" y="931830"/>
                  </a:lnTo>
                  <a:lnTo>
                    <a:pt x="182425" y="905040"/>
                  </a:lnTo>
                  <a:lnTo>
                    <a:pt x="150209" y="875447"/>
                  </a:lnTo>
                  <a:lnTo>
                    <a:pt x="120615" y="843231"/>
                  </a:lnTo>
                  <a:lnTo>
                    <a:pt x="93825" y="808574"/>
                  </a:lnTo>
                  <a:lnTo>
                    <a:pt x="70019" y="771657"/>
                  </a:lnTo>
                  <a:lnTo>
                    <a:pt x="49379" y="732661"/>
                  </a:lnTo>
                  <a:lnTo>
                    <a:pt x="32085" y="691766"/>
                  </a:lnTo>
                  <a:lnTo>
                    <a:pt x="18319" y="649154"/>
                  </a:lnTo>
                  <a:lnTo>
                    <a:pt x="8262" y="605006"/>
                  </a:lnTo>
                  <a:lnTo>
                    <a:pt x="2095" y="559503"/>
                  </a:lnTo>
                  <a:lnTo>
                    <a:pt x="0" y="512826"/>
                  </a:lnTo>
                  <a:close/>
                </a:path>
              </a:pathLst>
            </a:custGeom>
            <a:ln w="19812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5" name="object 75"/>
            <p:cNvSpPr/>
            <p:nvPr/>
          </p:nvSpPr>
          <p:spPr>
            <a:xfrm>
              <a:off x="3657066" y="3769816"/>
              <a:ext cx="1627505" cy="762000"/>
            </a:xfrm>
            <a:custGeom>
              <a:avLst/>
              <a:gdLst/>
              <a:ahLst/>
              <a:cxnLst/>
              <a:rect l="l" t="t" r="r" b="b"/>
              <a:pathLst>
                <a:path w="1627504" h="762000">
                  <a:moveTo>
                    <a:pt x="377342" y="635685"/>
                  </a:moveTo>
                  <a:lnTo>
                    <a:pt x="372008" y="616635"/>
                  </a:lnTo>
                  <a:lnTo>
                    <a:pt x="69900" y="702754"/>
                  </a:lnTo>
                  <a:lnTo>
                    <a:pt x="67576" y="698284"/>
                  </a:lnTo>
                  <a:lnTo>
                    <a:pt x="56388" y="688886"/>
                  </a:lnTo>
                  <a:lnTo>
                    <a:pt x="42506" y="684352"/>
                  </a:lnTo>
                  <a:lnTo>
                    <a:pt x="27457" y="685533"/>
                  </a:lnTo>
                  <a:lnTo>
                    <a:pt x="13970" y="692480"/>
                  </a:lnTo>
                  <a:lnTo>
                    <a:pt x="4546" y="703656"/>
                  </a:lnTo>
                  <a:lnTo>
                    <a:pt x="0" y="717537"/>
                  </a:lnTo>
                  <a:lnTo>
                    <a:pt x="1168" y="732612"/>
                  </a:lnTo>
                  <a:lnTo>
                    <a:pt x="8153" y="746061"/>
                  </a:lnTo>
                  <a:lnTo>
                    <a:pt x="19342" y="755472"/>
                  </a:lnTo>
                  <a:lnTo>
                    <a:pt x="33223" y="760006"/>
                  </a:lnTo>
                  <a:lnTo>
                    <a:pt x="48285" y="758812"/>
                  </a:lnTo>
                  <a:lnTo>
                    <a:pt x="61760" y="751878"/>
                  </a:lnTo>
                  <a:lnTo>
                    <a:pt x="71183" y="740702"/>
                  </a:lnTo>
                  <a:lnTo>
                    <a:pt x="74129" y="731697"/>
                  </a:lnTo>
                  <a:lnTo>
                    <a:pt x="75730" y="726808"/>
                  </a:lnTo>
                  <a:lnTo>
                    <a:pt x="75336" y="721779"/>
                  </a:lnTo>
                  <a:lnTo>
                    <a:pt x="377342" y="635685"/>
                  </a:lnTo>
                  <a:close/>
                </a:path>
                <a:path w="1627504" h="762000">
                  <a:moveTo>
                    <a:pt x="377469" y="125920"/>
                  </a:moveTo>
                  <a:lnTo>
                    <a:pt x="75272" y="38404"/>
                  </a:lnTo>
                  <a:lnTo>
                    <a:pt x="75692" y="33388"/>
                  </a:lnTo>
                  <a:lnTo>
                    <a:pt x="74091" y="28371"/>
                  </a:lnTo>
                  <a:lnTo>
                    <a:pt x="71234" y="19507"/>
                  </a:lnTo>
                  <a:lnTo>
                    <a:pt x="61874" y="8318"/>
                  </a:lnTo>
                  <a:lnTo>
                    <a:pt x="48412" y="1320"/>
                  </a:lnTo>
                  <a:lnTo>
                    <a:pt x="33350" y="76"/>
                  </a:lnTo>
                  <a:lnTo>
                    <a:pt x="19469" y="4533"/>
                  </a:lnTo>
                  <a:lnTo>
                    <a:pt x="8280" y="13893"/>
                  </a:lnTo>
                  <a:lnTo>
                    <a:pt x="1295" y="27355"/>
                  </a:lnTo>
                  <a:lnTo>
                    <a:pt x="38" y="42418"/>
                  </a:lnTo>
                  <a:lnTo>
                    <a:pt x="4495" y="56299"/>
                  </a:lnTo>
                  <a:lnTo>
                    <a:pt x="13868" y="67487"/>
                  </a:lnTo>
                  <a:lnTo>
                    <a:pt x="27330" y="74472"/>
                  </a:lnTo>
                  <a:lnTo>
                    <a:pt x="42379" y="75730"/>
                  </a:lnTo>
                  <a:lnTo>
                    <a:pt x="56261" y="71272"/>
                  </a:lnTo>
                  <a:lnTo>
                    <a:pt x="67449" y="61912"/>
                  </a:lnTo>
                  <a:lnTo>
                    <a:pt x="69761" y="57467"/>
                  </a:lnTo>
                  <a:lnTo>
                    <a:pt x="371881" y="144945"/>
                  </a:lnTo>
                  <a:lnTo>
                    <a:pt x="377469" y="125920"/>
                  </a:lnTo>
                  <a:close/>
                </a:path>
                <a:path w="1627504" h="762000">
                  <a:moveTo>
                    <a:pt x="1627073" y="718794"/>
                  </a:moveTo>
                  <a:lnTo>
                    <a:pt x="1622450" y="704938"/>
                  </a:lnTo>
                  <a:lnTo>
                    <a:pt x="1612963" y="693839"/>
                  </a:lnTo>
                  <a:lnTo>
                    <a:pt x="1599463" y="686981"/>
                  </a:lnTo>
                  <a:lnTo>
                    <a:pt x="1584350" y="685914"/>
                  </a:lnTo>
                  <a:lnTo>
                    <a:pt x="1570507" y="690537"/>
                  </a:lnTo>
                  <a:lnTo>
                    <a:pt x="1559420" y="700024"/>
                  </a:lnTo>
                  <a:lnTo>
                    <a:pt x="1557159" y="704507"/>
                  </a:lnTo>
                  <a:lnTo>
                    <a:pt x="1256690" y="621182"/>
                  </a:lnTo>
                  <a:lnTo>
                    <a:pt x="1251356" y="640283"/>
                  </a:lnTo>
                  <a:lnTo>
                    <a:pt x="1551876" y="723620"/>
                  </a:lnTo>
                  <a:lnTo>
                    <a:pt x="1551520" y="728611"/>
                  </a:lnTo>
                  <a:lnTo>
                    <a:pt x="1556156" y="742467"/>
                  </a:lnTo>
                  <a:lnTo>
                    <a:pt x="1565630" y="753567"/>
                  </a:lnTo>
                  <a:lnTo>
                    <a:pt x="1579143" y="760412"/>
                  </a:lnTo>
                  <a:lnTo>
                    <a:pt x="1594192" y="761492"/>
                  </a:lnTo>
                  <a:lnTo>
                    <a:pt x="1608048" y="756856"/>
                  </a:lnTo>
                  <a:lnTo>
                    <a:pt x="1619161" y="747369"/>
                  </a:lnTo>
                  <a:lnTo>
                    <a:pt x="1626006" y="733869"/>
                  </a:lnTo>
                  <a:lnTo>
                    <a:pt x="1626044" y="733247"/>
                  </a:lnTo>
                  <a:lnTo>
                    <a:pt x="1627073" y="718794"/>
                  </a:lnTo>
                  <a:close/>
                </a:path>
                <a:path w="1627504" h="762000">
                  <a:moveTo>
                    <a:pt x="1627200" y="42189"/>
                  </a:moveTo>
                  <a:lnTo>
                    <a:pt x="1625981" y="28371"/>
                  </a:lnTo>
                  <a:lnTo>
                    <a:pt x="1625879" y="27101"/>
                  </a:lnTo>
                  <a:lnTo>
                    <a:pt x="1618792" y="13716"/>
                  </a:lnTo>
                  <a:lnTo>
                    <a:pt x="1607527" y="4406"/>
                  </a:lnTo>
                  <a:lnTo>
                    <a:pt x="1593583" y="0"/>
                  </a:lnTo>
                  <a:lnTo>
                    <a:pt x="1578508" y="1320"/>
                  </a:lnTo>
                  <a:lnTo>
                    <a:pt x="1565109" y="8407"/>
                  </a:lnTo>
                  <a:lnTo>
                    <a:pt x="1555800" y="19672"/>
                  </a:lnTo>
                  <a:lnTo>
                    <a:pt x="1551393" y="33616"/>
                  </a:lnTo>
                  <a:lnTo>
                    <a:pt x="1551838" y="38646"/>
                  </a:lnTo>
                  <a:lnTo>
                    <a:pt x="1272565" y="121361"/>
                  </a:lnTo>
                  <a:lnTo>
                    <a:pt x="1278153" y="140360"/>
                  </a:lnTo>
                  <a:lnTo>
                    <a:pt x="1557464" y="57683"/>
                  </a:lnTo>
                  <a:lnTo>
                    <a:pt x="1559801" y="62090"/>
                  </a:lnTo>
                  <a:lnTo>
                    <a:pt x="1571078" y="71399"/>
                  </a:lnTo>
                  <a:lnTo>
                    <a:pt x="1585010" y="75806"/>
                  </a:lnTo>
                  <a:lnTo>
                    <a:pt x="1600098" y="74472"/>
                  </a:lnTo>
                  <a:lnTo>
                    <a:pt x="1613484" y="67398"/>
                  </a:lnTo>
                  <a:lnTo>
                    <a:pt x="1622793" y="56121"/>
                  </a:lnTo>
                  <a:lnTo>
                    <a:pt x="1627200" y="42189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6" name="object 76"/>
            <p:cNvSpPr/>
            <p:nvPr/>
          </p:nvSpPr>
          <p:spPr>
            <a:xfrm>
              <a:off x="761" y="3414521"/>
              <a:ext cx="3767454" cy="0"/>
            </a:xfrm>
            <a:custGeom>
              <a:avLst/>
              <a:gdLst/>
              <a:ahLst/>
              <a:cxnLst/>
              <a:rect l="l" t="t" r="r" b="b"/>
              <a:pathLst>
                <a:path w="3767454">
                  <a:moveTo>
                    <a:pt x="0" y="0"/>
                  </a:moveTo>
                  <a:lnTo>
                    <a:pt x="3767074" y="0"/>
                  </a:lnTo>
                </a:path>
              </a:pathLst>
            </a:custGeom>
            <a:ln w="19812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7" name="object 77"/>
            <p:cNvSpPr/>
            <p:nvPr/>
          </p:nvSpPr>
          <p:spPr>
            <a:xfrm>
              <a:off x="3768090" y="3414521"/>
              <a:ext cx="711835" cy="217804"/>
            </a:xfrm>
            <a:custGeom>
              <a:avLst/>
              <a:gdLst/>
              <a:ahLst/>
              <a:cxnLst/>
              <a:rect l="l" t="t" r="r" b="b"/>
              <a:pathLst>
                <a:path w="711835" h="217804">
                  <a:moveTo>
                    <a:pt x="0" y="0"/>
                  </a:moveTo>
                  <a:lnTo>
                    <a:pt x="711454" y="217677"/>
                  </a:lnTo>
                </a:path>
              </a:pathLst>
            </a:custGeom>
            <a:ln w="19812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8" name="object 78"/>
            <p:cNvSpPr/>
            <p:nvPr/>
          </p:nvSpPr>
          <p:spPr>
            <a:xfrm>
              <a:off x="5377433" y="3414521"/>
              <a:ext cx="3767454" cy="0"/>
            </a:xfrm>
            <a:custGeom>
              <a:avLst/>
              <a:gdLst/>
              <a:ahLst/>
              <a:cxnLst/>
              <a:rect l="l" t="t" r="r" b="b"/>
              <a:pathLst>
                <a:path w="3767454">
                  <a:moveTo>
                    <a:pt x="0" y="0"/>
                  </a:moveTo>
                  <a:lnTo>
                    <a:pt x="3767073" y="0"/>
                  </a:lnTo>
                </a:path>
              </a:pathLst>
            </a:custGeom>
            <a:ln w="19812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9" name="object 79"/>
            <p:cNvSpPr/>
            <p:nvPr/>
          </p:nvSpPr>
          <p:spPr>
            <a:xfrm>
              <a:off x="4478273" y="3414521"/>
              <a:ext cx="898525" cy="217804"/>
            </a:xfrm>
            <a:custGeom>
              <a:avLst/>
              <a:gdLst/>
              <a:ahLst/>
              <a:cxnLst/>
              <a:rect l="l" t="t" r="r" b="b"/>
              <a:pathLst>
                <a:path w="898525" h="217804">
                  <a:moveTo>
                    <a:pt x="898398" y="0"/>
                  </a:moveTo>
                  <a:lnTo>
                    <a:pt x="0" y="217677"/>
                  </a:lnTo>
                </a:path>
              </a:pathLst>
            </a:custGeom>
            <a:ln w="19812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146B3661-1068-60C7-8CDB-74D0DF475FD9}"/>
              </a:ext>
            </a:extLst>
          </p:cNvPr>
          <p:cNvSpPr txBox="1"/>
          <p:nvPr/>
        </p:nvSpPr>
        <p:spPr>
          <a:xfrm>
            <a:off x="1163455" y="104351"/>
            <a:ext cx="96966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Эффективная координация мероприятий,</a:t>
            </a:r>
            <a:r>
              <a:rPr lang="ru-RU" sz="22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направленных</a:t>
            </a:r>
            <a:r>
              <a:rPr lang="ru-RU" sz="22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2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</a:t>
            </a:r>
            <a:r>
              <a:rPr lang="ru-RU" sz="22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финансовой</a:t>
            </a:r>
            <a:r>
              <a:rPr lang="ru-RU" sz="22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 </a:t>
            </a:r>
            <a:r>
              <a:rPr lang="ru-RU" sz="2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(федеральный уровень)</a:t>
            </a:r>
            <a:endParaRPr lang="ru-RU" sz="22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D5FBEA-AD90-B948-BB85-26D2C10CF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6" y="933457"/>
            <a:ext cx="740440" cy="90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Центробанк России утвердил новый фирменный стиль и логотип: Экономика:  Облгазета">
            <a:extLst>
              <a:ext uri="{FF2B5EF4-FFF2-40B4-BE49-F238E27FC236}">
                <a16:creationId xmlns:a16="http://schemas.microsoft.com/office/drawing/2014/main" id="{90708698-1BBB-B2F9-3AD3-9245296E8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10" y="916409"/>
            <a:ext cx="874081" cy="8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инистерство просвещения РФ (Минпросвещения России) | Геральдика.ру">
            <a:extLst>
              <a:ext uri="{FF2B5EF4-FFF2-40B4-BE49-F238E27FC236}">
                <a16:creationId xmlns:a16="http://schemas.microsoft.com/office/drawing/2014/main" id="{7753FC21-29CB-41EF-EC3C-799EFB46C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83" y="843508"/>
            <a:ext cx="874080" cy="9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Черный список Роспотребнадзора | МинПромТест">
            <a:extLst>
              <a:ext uri="{FF2B5EF4-FFF2-40B4-BE49-F238E27FC236}">
                <a16:creationId xmlns:a16="http://schemas.microsoft.com/office/drawing/2014/main" id="{C649ED65-C3BB-5D9D-6C72-CE94BFA7C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516" y="913564"/>
            <a:ext cx="996418" cy="9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Хабаровск | С 1 августа увеличены пенсии работающих пенсионеров - БезФормата">
            <a:extLst>
              <a:ext uri="{FF2B5EF4-FFF2-40B4-BE49-F238E27FC236}">
                <a16:creationId xmlns:a16="http://schemas.microsoft.com/office/drawing/2014/main" id="{EDF7921B-00EC-1142-F860-E6886044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581" y="920174"/>
            <a:ext cx="1126565" cy="8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Московский государственный университет им. М.В. Ломоносова, МГУ">
            <a:extLst>
              <a:ext uri="{FF2B5EF4-FFF2-40B4-BE49-F238E27FC236}">
                <a16:creationId xmlns:a16="http://schemas.microsoft.com/office/drawing/2014/main" id="{585D3004-7B32-8C5E-ED24-6DB47D2FE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5" y="3306444"/>
            <a:ext cx="818889" cy="80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Высшая школа экономики — Википедия">
            <a:extLst>
              <a:ext uri="{FF2B5EF4-FFF2-40B4-BE49-F238E27FC236}">
                <a16:creationId xmlns:a16="http://schemas.microsoft.com/office/drawing/2014/main" id="{AC11F9B8-A6DA-DC8B-4116-4636C610D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91" y="3301035"/>
            <a:ext cx="818889" cy="81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52AFE03D-82A7-58EA-C006-70BD5244E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492" y="3326582"/>
            <a:ext cx="818890" cy="81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785CAF-61DB-41B1-8940-64D5112094CA}"/>
              </a:ext>
            </a:extLst>
          </p:cNvPr>
          <p:cNvSpPr txBox="1"/>
          <p:nvPr/>
        </p:nvSpPr>
        <p:spPr>
          <a:xfrm>
            <a:off x="1450197" y="1498946"/>
            <a:ext cx="92916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Разработка и реализация образовательных программ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B9076-6116-4993-B858-D57616BCCF2E}"/>
              </a:ext>
            </a:extLst>
          </p:cNvPr>
          <p:cNvSpPr txBox="1"/>
          <p:nvPr/>
        </p:nvSpPr>
        <p:spPr>
          <a:xfrm>
            <a:off x="76200" y="2028986"/>
            <a:ext cx="12039600" cy="4829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1.1. Актуализация единой рамки компетенций в области финансовой грамотности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инвестиционной, налоговой, пенсионной, бюджетной грамотности, а также инициативного бюджетирования, цифровой и киберграмотности, финансовой грамотности для предпринимателей, 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уровней образования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взрослого населения</a:t>
            </a:r>
          </a:p>
          <a:p>
            <a:pPr algn="just">
              <a:lnSpc>
                <a:spcPct val="90000"/>
              </a:lnSpc>
            </a:pP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1.2.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сквозной рамки индикаторов достижения компетенции и методических рекомендаций для общего образования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среднего профессионального и высшего образования по актуализации индикаторов достижения компетенции в области финансовой грамотности</a:t>
            </a:r>
          </a:p>
          <a:p>
            <a:pPr algn="just">
              <a:lnSpc>
                <a:spcPct val="8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Включение компетенций в области финансовой грамотности в ФГОС СОО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актуализация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примерных основных образовательных программ общего образования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обеспечивающих формирование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в области финансовой грамотности</a:t>
            </a:r>
          </a:p>
          <a:p>
            <a:pPr algn="just">
              <a:lnSpc>
                <a:spcPct val="8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методических рекомендаций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обеспечению общеобразовательными организациями достижения результатов реализации основных образовательных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в области финансовой грамотности на уровне НОО и ООО.</a:t>
            </a:r>
          </a:p>
          <a:p>
            <a:pPr algn="just">
              <a:lnSpc>
                <a:spcPct val="8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1.12. Расширение внедрения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организациях, осуществляющих деятельность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субъектов РФ,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в области финансовой грамотности на всех уровнях системы образования </a:t>
            </a:r>
          </a:p>
          <a:p>
            <a:pPr algn="just">
              <a:lnSpc>
                <a:spcPct val="8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1.13.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образования в области финансовой грамотности в системе общего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и высшего образования</a:t>
            </a:r>
          </a:p>
          <a:p>
            <a:pPr algn="just">
              <a:lnSpc>
                <a:spcPct val="8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1.14. Организация мониторинга внедрения в образовательных организациях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деятельность на территории субъектов РФ, образовательных программ в области финансовой грамотности на всех уровнях системы образования</a:t>
            </a:r>
          </a:p>
        </p:txBody>
      </p:sp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id="{91E0573A-7DC1-4C3C-88D0-C677F76D10AE}"/>
              </a:ext>
            </a:extLst>
          </p:cNvPr>
          <p:cNvGraphicFramePr>
            <a:graphicFrameLocks noGrp="1"/>
          </p:cNvGraphicFramePr>
          <p:nvPr/>
        </p:nvGraphicFramePr>
        <p:xfrm>
          <a:off x="353453" y="1100599"/>
          <a:ext cx="11419369" cy="409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384">
                  <a:extLst>
                    <a:ext uri="{9D8B030D-6E8A-4147-A177-3AD203B41FA5}">
                      <a16:colId xmlns:a16="http://schemas.microsoft.com/office/drawing/2014/main" val="1843297252"/>
                    </a:ext>
                  </a:extLst>
                </a:gridCol>
                <a:gridCol w="1146262">
                  <a:extLst>
                    <a:ext uri="{9D8B030D-6E8A-4147-A177-3AD203B41FA5}">
                      <a16:colId xmlns:a16="http://schemas.microsoft.com/office/drawing/2014/main" val="2139805755"/>
                    </a:ext>
                  </a:extLst>
                </a:gridCol>
                <a:gridCol w="4520168">
                  <a:extLst>
                    <a:ext uri="{9D8B030D-6E8A-4147-A177-3AD203B41FA5}">
                      <a16:colId xmlns:a16="http://schemas.microsoft.com/office/drawing/2014/main" val="428062105"/>
                    </a:ext>
                  </a:extLst>
                </a:gridCol>
                <a:gridCol w="1751835">
                  <a:extLst>
                    <a:ext uri="{9D8B030D-6E8A-4147-A177-3AD203B41FA5}">
                      <a16:colId xmlns:a16="http://schemas.microsoft.com/office/drawing/2014/main" val="2181923011"/>
                    </a:ext>
                  </a:extLst>
                </a:gridCol>
                <a:gridCol w="1481492">
                  <a:extLst>
                    <a:ext uri="{9D8B030D-6E8A-4147-A177-3AD203B41FA5}">
                      <a16:colId xmlns:a16="http://schemas.microsoft.com/office/drawing/2014/main" val="1587420928"/>
                    </a:ext>
                  </a:extLst>
                </a:gridCol>
                <a:gridCol w="1903228">
                  <a:extLst>
                    <a:ext uri="{9D8B030D-6E8A-4147-A177-3AD203B41FA5}">
                      <a16:colId xmlns:a16="http://schemas.microsoft.com/office/drawing/2014/main" val="3405932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документа, подтверждающего исполнение 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исполнители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85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9371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BD867D9-F9CE-EA1D-A0FB-8E2A21D26EE5}"/>
              </a:ext>
            </a:extLst>
          </p:cNvPr>
          <p:cNvSpPr txBox="1"/>
          <p:nvPr/>
        </p:nvSpPr>
        <p:spPr>
          <a:xfrm>
            <a:off x="43338" y="-15829"/>
            <a:ext cx="12039600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(«дорожная карта») реализации </a:t>
            </a:r>
            <a:r>
              <a:rPr lang="ru-RU" sz="22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этапа </a:t>
            </a:r>
          </a:p>
          <a:p>
            <a:pPr algn="ctr">
              <a:lnSpc>
                <a:spcPct val="90000"/>
              </a:lnSpc>
            </a:pPr>
            <a:r>
              <a:rPr lang="ru-RU" sz="2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повышения финансовой грамотности в Российской Федерации на 2017-2023 годы </a:t>
            </a:r>
          </a:p>
          <a:p>
            <a:pPr algn="ctr">
              <a:lnSpc>
                <a:spcPct val="90000"/>
              </a:lnSpc>
            </a:pPr>
            <a:r>
              <a:rPr lang="ru-RU" sz="2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(на период 2021-2023 годы)</a:t>
            </a:r>
          </a:p>
        </p:txBody>
      </p:sp>
    </p:spTree>
    <p:extLst>
      <p:ext uri="{BB962C8B-B14F-4D97-AF65-F5344CB8AC3E}">
        <p14:creationId xmlns:p14="http://schemas.microsoft.com/office/powerpoint/2010/main" val="385173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C11FC9-2FD9-4634-8BC9-BB711A6DDEC2}"/>
              </a:ext>
            </a:extLst>
          </p:cNvPr>
          <p:cNvSpPr txBox="1"/>
          <p:nvPr/>
        </p:nvSpPr>
        <p:spPr>
          <a:xfrm>
            <a:off x="396516" y="1538553"/>
            <a:ext cx="111433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Дирекции финансовой грамотности НИФИ Минфина России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3C8BA9-06F9-4E95-9C19-5C19FE7BBBBC}"/>
              </a:ext>
            </a:extLst>
          </p:cNvPr>
          <p:cNvSpPr/>
          <p:nvPr/>
        </p:nvSpPr>
        <p:spPr>
          <a:xfrm>
            <a:off x="118538" y="6120640"/>
            <a:ext cx="5274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-канал </a:t>
            </a:r>
            <a:r>
              <a:rPr lang="ru-RU" sz="1600" b="1" dirty="0">
                <a:solidFill>
                  <a:srgbClr val="62615F"/>
                </a:solidFill>
              </a:rPr>
              <a:t> </a:t>
            </a:r>
            <a:r>
              <a:rPr lang="ru-RU" sz="1600" b="1" dirty="0">
                <a:solidFill>
                  <a:srgbClr val="009447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"</a:t>
            </a:r>
            <a:r>
              <a:rPr lang="ru-RU" sz="1600" b="1" dirty="0" err="1">
                <a:solidFill>
                  <a:srgbClr val="009447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ФинЗОЖ</a:t>
            </a:r>
            <a:r>
              <a:rPr lang="ru-RU" sz="1600" b="1" dirty="0">
                <a:solidFill>
                  <a:srgbClr val="009447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эксперт"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1241C5-01CE-9D68-31F2-DEC47AC56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4" r="1763" b="2124"/>
          <a:stretch/>
        </p:blipFill>
        <p:spPr>
          <a:xfrm>
            <a:off x="307640" y="2615609"/>
            <a:ext cx="5563304" cy="3613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D3F3F1-24C0-4BE3-B08C-CC3C46F4CE00}"/>
              </a:ext>
            </a:extLst>
          </p:cNvPr>
          <p:cNvSpPr/>
          <p:nvPr/>
        </p:nvSpPr>
        <p:spPr>
          <a:xfrm>
            <a:off x="2509629" y="1950128"/>
            <a:ext cx="6917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Образовательно-просветительский сервис </a:t>
            </a:r>
            <a:r>
              <a:rPr lang="ru-RU" b="1" dirty="0">
                <a:solidFill>
                  <a:srgbClr val="C00000"/>
                </a:solidFill>
              </a:rPr>
              <a:t> </a:t>
            </a:r>
            <a:r>
              <a:rPr lang="ru-RU" sz="1700" b="1" dirty="0" err="1">
                <a:solidFill>
                  <a:srgbClr val="00944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моифинансы.рф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8C0894-A25D-A483-9013-DE21BE1E2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57" y="2615609"/>
            <a:ext cx="5636187" cy="4097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3AD72F4F-A083-7AD2-93AE-D05174C432B0}"/>
              </a:ext>
            </a:extLst>
          </p:cNvPr>
          <p:cNvSpPr/>
          <p:nvPr/>
        </p:nvSpPr>
        <p:spPr>
          <a:xfrm>
            <a:off x="5255423" y="4664449"/>
            <a:ext cx="1166480" cy="3311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62E374-4BD6-27EE-7EA2-7B21336556F2}"/>
              </a:ext>
            </a:extLst>
          </p:cNvPr>
          <p:cNvSpPr txBox="1"/>
          <p:nvPr/>
        </p:nvSpPr>
        <p:spPr>
          <a:xfrm>
            <a:off x="118538" y="159254"/>
            <a:ext cx="122329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1.1. Актуализация Единой рамки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компетенций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финансовой грамотности (ЕРКФГ)</a:t>
            </a:r>
          </a:p>
          <a:p>
            <a:pPr algn="ctr"/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учащихся школьного возраста и взрослого населения, </a:t>
            </a: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инвестиционной, налоговой, пенсионной, бюджетной грамотности, а также инициативного бюджетирования, цифровой и киберграмотности</a:t>
            </a: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финансовой грамотности для предпринимателей, для всех уровней образования и взрослого населения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9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C37F497-16D6-6A58-F7F1-2CA08907AD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4690" r="4805" b="20816"/>
          <a:stretch/>
        </p:blipFill>
        <p:spPr>
          <a:xfrm>
            <a:off x="6125473" y="1447961"/>
            <a:ext cx="6018029" cy="4551321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0DE829D-A2A1-EDBA-69BB-37C91181FA22}"/>
              </a:ext>
            </a:extLst>
          </p:cNvPr>
          <p:cNvGrpSpPr/>
          <p:nvPr/>
        </p:nvGrpSpPr>
        <p:grpSpPr>
          <a:xfrm>
            <a:off x="177879" y="1060362"/>
            <a:ext cx="5940760" cy="4737275"/>
            <a:chOff x="236756" y="1233375"/>
            <a:chExt cx="6921796" cy="5092075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422239A3-CD88-6A95-0285-F749A8E56423}"/>
                </a:ext>
              </a:extLst>
            </p:cNvPr>
            <p:cNvPicPr/>
            <p:nvPr/>
          </p:nvPicPr>
          <p:blipFill rotWithShape="1">
            <a:blip r:embed="rId3"/>
            <a:srcRect l="18431" t="13676" r="39904" b="28774"/>
            <a:stretch/>
          </p:blipFill>
          <p:spPr bwMode="auto">
            <a:xfrm>
              <a:off x="255181" y="1562985"/>
              <a:ext cx="6884946" cy="4762465"/>
            </a:xfrm>
            <a:prstGeom prst="rect">
              <a:avLst/>
            </a:prstGeom>
            <a:ln w="1905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08163CF4-F5F8-E111-D54B-E63E3637A17E}"/>
                </a:ext>
              </a:extLst>
            </p:cNvPr>
            <p:cNvSpPr/>
            <p:nvPr/>
          </p:nvSpPr>
          <p:spPr>
            <a:xfrm>
              <a:off x="236756" y="1233375"/>
              <a:ext cx="6921796" cy="329610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Образовательные результаты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EB76822-007F-E62B-4525-5C80820AFAEA}"/>
              </a:ext>
            </a:extLst>
          </p:cNvPr>
          <p:cNvSpPr txBox="1"/>
          <p:nvPr/>
        </p:nvSpPr>
        <p:spPr>
          <a:xfrm>
            <a:off x="6261778" y="1060362"/>
            <a:ext cx="5759168" cy="4745915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рамки</a:t>
            </a: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0E6AA3-ECB3-5EE9-F12A-449BFC4DD4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4564" b="-51152"/>
          <a:stretch/>
        </p:blipFill>
        <p:spPr>
          <a:xfrm>
            <a:off x="570097" y="2943062"/>
            <a:ext cx="5539563" cy="29393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0451B05-C45D-487D-006C-2031825779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5736" b="12045"/>
          <a:stretch/>
        </p:blipFill>
        <p:spPr>
          <a:xfrm>
            <a:off x="1131683" y="3654094"/>
            <a:ext cx="4986956" cy="20944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D6BC904-7D9C-C0A6-0BBF-71933A153C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727" b="11855"/>
          <a:stretch/>
        </p:blipFill>
        <p:spPr>
          <a:xfrm>
            <a:off x="1602949" y="4528790"/>
            <a:ext cx="4493051" cy="20944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3BAB7EA-B240-FFC4-CB11-EC12A0636F27}"/>
              </a:ext>
            </a:extLst>
          </p:cNvPr>
          <p:cNvSpPr txBox="1"/>
          <p:nvPr/>
        </p:nvSpPr>
        <p:spPr>
          <a:xfrm>
            <a:off x="216333" y="6056370"/>
            <a:ext cx="11804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состав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предметных областей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входит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тем,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ещё по 2 сквозные темы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для каждой предметной области – 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 безопасность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Цифровая среда,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совокупности они формируют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разделов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EF68D2-792A-FBE6-4B2D-DBBDAC142DC6}"/>
              </a:ext>
            </a:extLst>
          </p:cNvPr>
          <p:cNvSpPr txBox="1"/>
          <p:nvPr/>
        </p:nvSpPr>
        <p:spPr>
          <a:xfrm>
            <a:off x="803156" y="155299"/>
            <a:ext cx="10917243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1.2.</a:t>
            </a:r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сквозной рамки индикаторов достижения компетенции и методических рекомендаций </a:t>
            </a: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общего образования</a:t>
            </a:r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актуализации индикаторов достижения компетенции в области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40720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341308" y="26790"/>
            <a:ext cx="117150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indent="355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Актуализация Единой рамки компетенций финансовой грамотности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контексте функциональной грамотности в соответствии с ФГОС НОО и ООО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21FEB1A-5D83-13BB-B61E-50B62C5700AA}"/>
              </a:ext>
            </a:extLst>
          </p:cNvPr>
          <p:cNvGrpSpPr/>
          <p:nvPr/>
        </p:nvGrpSpPr>
        <p:grpSpPr>
          <a:xfrm>
            <a:off x="1149935" y="2520554"/>
            <a:ext cx="10409273" cy="4207907"/>
            <a:chOff x="1885465" y="1514499"/>
            <a:chExt cx="7309447" cy="4344016"/>
          </a:xfrm>
        </p:grpSpPr>
        <p:grpSp>
          <p:nvGrpSpPr>
            <p:cNvPr id="7" name="Группа 6"/>
            <p:cNvGrpSpPr>
              <a:grpSpLocks/>
            </p:cNvGrpSpPr>
            <p:nvPr/>
          </p:nvGrpSpPr>
          <p:grpSpPr>
            <a:xfrm>
              <a:off x="1885465" y="1531734"/>
              <a:ext cx="7309447" cy="4326781"/>
              <a:chOff x="-14221" y="-232690"/>
              <a:chExt cx="5958184" cy="3900092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2591794" y="349858"/>
                <a:ext cx="3338168" cy="112575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42900" lvl="0" indent="-342900" algn="just">
                  <a:buFont typeface="Arial"/>
                  <a:buChar char="•"/>
                  <a:tabLst>
                    <a:tab pos="-90170" algn="l"/>
                    <a:tab pos="270510" algn="l"/>
                  </a:tabLst>
                </a:pPr>
                <a:r>
                  <a:rPr lang="ru-RU" sz="1500" b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деньги и операции с ними</a:t>
                </a:r>
              </a:p>
              <a:p>
                <a:pPr marL="342900" lvl="0" indent="-342900" algn="just">
                  <a:buFont typeface="Arial"/>
                  <a:buChar char="•"/>
                  <a:tabLst>
                    <a:tab pos="-90170" algn="l"/>
                    <a:tab pos="270510" algn="l"/>
                  </a:tabLst>
                </a:pPr>
                <a:r>
                  <a:rPr lang="ru-RU" sz="1500" b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планирование и управление финансами</a:t>
                </a:r>
              </a:p>
              <a:p>
                <a:pPr marL="342900" lvl="0" indent="-342900" algn="just">
                  <a:buFont typeface="Arial"/>
                  <a:buChar char="•"/>
                  <a:tabLst>
                    <a:tab pos="-90170" algn="l"/>
                    <a:tab pos="270510" algn="l"/>
                  </a:tabLst>
                </a:pPr>
                <a:r>
                  <a:rPr lang="ru-RU" sz="1500" b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риски и вознаграждения </a:t>
                </a:r>
              </a:p>
              <a:p>
                <a:pPr marL="342900" lvl="0" indent="-342900" algn="just">
                  <a:buFont typeface="Arial"/>
                  <a:buChar char="•"/>
                  <a:tabLst>
                    <a:tab pos="-90170" algn="l"/>
                    <a:tab pos="270510" algn="l"/>
                  </a:tabLst>
                </a:pPr>
                <a:r>
                  <a:rPr lang="ru-RU" sz="1500" b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финансовая среда (отдельные вопросы из области финансов) </a:t>
                </a:r>
              </a:p>
            </p:txBody>
          </p:sp>
          <p:cxnSp>
            <p:nvCxnSpPr>
              <p:cNvPr id="8" name="Прямая со стрелкой 7"/>
              <p:cNvCxnSpPr/>
              <p:nvPr/>
            </p:nvCxnSpPr>
            <p:spPr>
              <a:xfrm flipV="1">
                <a:off x="0" y="3244062"/>
                <a:ext cx="2591794" cy="802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/>
              <p:cNvCxnSpPr/>
              <p:nvPr/>
            </p:nvCxnSpPr>
            <p:spPr>
              <a:xfrm flipV="1">
                <a:off x="0" y="1987826"/>
                <a:ext cx="2591794" cy="3975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>
                <a:off x="0" y="1033669"/>
                <a:ext cx="2591794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Прямоугольник 10"/>
              <p:cNvSpPr/>
              <p:nvPr/>
            </p:nvSpPr>
            <p:spPr>
              <a:xfrm>
                <a:off x="-14221" y="-232690"/>
                <a:ext cx="2496350" cy="4693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1500" b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Области оценки финансовой грамотности в исследовании </a:t>
                </a:r>
                <a:r>
                  <a:rPr lang="en-US" sz="1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PISA</a:t>
                </a:r>
                <a:endParaRPr lang="ru-RU" sz="1500" b="1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270345" y="858740"/>
                <a:ext cx="1247775" cy="49298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1500" b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Содержание</a:t>
                </a: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270345" y="1868556"/>
                <a:ext cx="1247775" cy="5400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1500" b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Контекст</a:t>
                </a: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270345" y="2808111"/>
                <a:ext cx="1247775" cy="6585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1500" b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Познавательная деятельность</a:t>
                </a: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627785" y="2541154"/>
                <a:ext cx="854343" cy="1126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1500" dirty="0" err="1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Познава</a:t>
                </a:r>
                <a:r>
                  <a:rPr lang="ru-RU" sz="15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-тельные умения, действия и стратегии</a:t>
                </a: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2606015" y="2593522"/>
                <a:ext cx="3337947" cy="1021512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42900" lvl="0" indent="-342900" algn="just">
                  <a:buFont typeface="Arial"/>
                  <a:buChar char="•"/>
                  <a:tabLst>
                    <a:tab pos="-90170" algn="l"/>
                    <a:tab pos="270510" algn="l"/>
                  </a:tabLst>
                </a:pPr>
                <a:r>
                  <a:rPr lang="ru-RU" sz="15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выявление финансовой информации</a:t>
                </a:r>
              </a:p>
              <a:p>
                <a:pPr marL="342900" lvl="0" indent="-342900" algn="just">
                  <a:buFont typeface="Arial"/>
                  <a:buChar char="•"/>
                  <a:tabLst>
                    <a:tab pos="-90170" algn="l"/>
                    <a:tab pos="270510" algn="l"/>
                  </a:tabLst>
                </a:pPr>
                <a:r>
                  <a:rPr lang="ru-RU" sz="15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анализ информации в финансовом контексте</a:t>
                </a:r>
              </a:p>
              <a:p>
                <a:pPr marL="342900" lvl="0" indent="-342900" algn="just">
                  <a:buFont typeface="Arial"/>
                  <a:buChar char="•"/>
                  <a:tabLst>
                    <a:tab pos="-90170" algn="l"/>
                    <a:tab pos="270510" algn="l"/>
                  </a:tabLst>
                </a:pPr>
                <a:r>
                  <a:rPr lang="ru-RU" sz="15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оценка финансовых проблем</a:t>
                </a:r>
              </a:p>
              <a:p>
                <a:pPr marL="342900" lvl="0" indent="-342900" algn="just">
                  <a:buFont typeface="Arial"/>
                  <a:buChar char="•"/>
                  <a:tabLst>
                    <a:tab pos="-90170" algn="l"/>
                    <a:tab pos="270510" algn="l"/>
                  </a:tabLst>
                </a:pPr>
                <a:r>
                  <a:rPr lang="ru-RU" sz="15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применение финансовых знаний и понимание</a:t>
                </a:r>
              </a:p>
            </p:txBody>
          </p:sp>
          <p:cxnSp>
            <p:nvCxnSpPr>
              <p:cNvPr id="21" name="Прямая соединительная линия 20"/>
              <p:cNvCxnSpPr>
                <a:cxnSpLocks/>
              </p:cNvCxnSpPr>
              <p:nvPr/>
            </p:nvCxnSpPr>
            <p:spPr>
              <a:xfrm>
                <a:off x="0" y="236630"/>
                <a:ext cx="0" cy="301561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Прямоугольник 16"/>
              <p:cNvSpPr/>
              <p:nvPr/>
            </p:nvSpPr>
            <p:spPr>
              <a:xfrm>
                <a:off x="2606016" y="1587622"/>
                <a:ext cx="3337947" cy="87992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42900" lvl="0" indent="-342900" algn="just">
                  <a:buFont typeface="Arial"/>
                  <a:buChar char="•"/>
                  <a:tabLst>
                    <a:tab pos="-90170" algn="l"/>
                    <a:tab pos="270510" algn="l"/>
                  </a:tabLst>
                </a:pPr>
                <a:r>
                  <a:rPr lang="ru-RU" sz="15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образование и работа</a:t>
                </a:r>
              </a:p>
              <a:p>
                <a:pPr marL="342900" lvl="0" indent="-342900" algn="just">
                  <a:buFont typeface="Arial"/>
                  <a:buChar char="•"/>
                  <a:tabLst>
                    <a:tab pos="-90170" algn="l"/>
                    <a:tab pos="270510" algn="l"/>
                  </a:tabLst>
                </a:pPr>
                <a:r>
                  <a:rPr lang="ru-RU" sz="15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дом и семья</a:t>
                </a:r>
              </a:p>
              <a:p>
                <a:pPr marL="342900" lvl="0" indent="-342900" algn="just">
                  <a:buFont typeface="Arial"/>
                  <a:buChar char="•"/>
                  <a:tabLst>
                    <a:tab pos="-90170" algn="l"/>
                    <a:tab pos="270510" algn="l"/>
                  </a:tabLst>
                </a:pPr>
                <a:r>
                  <a:rPr lang="ru-RU" sz="15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личные траты, досуг и отдых</a:t>
                </a:r>
              </a:p>
              <a:p>
                <a:pPr marL="342900" lvl="0" indent="-342900" algn="just">
                  <a:buFont typeface="Arial"/>
                  <a:buChar char="•"/>
                  <a:tabLst>
                    <a:tab pos="-90170" algn="l"/>
                    <a:tab pos="270510" algn="l"/>
                  </a:tabLst>
                </a:pPr>
                <a:r>
                  <a:rPr lang="ru-RU" sz="15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общество и гражданин</a:t>
                </a:r>
              </a:p>
            </p:txBody>
          </p:sp>
        </p:grp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ABEA2C2B-A83E-D26B-C958-ED041D63C62B}"/>
                </a:ext>
              </a:extLst>
            </p:cNvPr>
            <p:cNvSpPr/>
            <p:nvPr/>
          </p:nvSpPr>
          <p:spPr>
            <a:xfrm>
              <a:off x="5082501" y="1514499"/>
              <a:ext cx="4094964" cy="50914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500" b="1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Составляющие области оценки финансовой грамотности</a:t>
              </a:r>
            </a:p>
          </p:txBody>
        </p:sp>
      </p:grp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62C88B3-7E5A-C659-C6B7-99C2F24AF1D9}"/>
              </a:ext>
            </a:extLst>
          </p:cNvPr>
          <p:cNvCxnSpPr>
            <a:cxnSpLocks/>
            <a:stCxn id="2" idx="2"/>
            <a:endCxn id="14" idx="0"/>
          </p:cNvCxnSpPr>
          <p:nvPr/>
        </p:nvCxnSpPr>
        <p:spPr>
          <a:xfrm>
            <a:off x="8618574" y="3013747"/>
            <a:ext cx="193" cy="14953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26DBF58-8FFE-1E58-9C3D-AF54220A070B}"/>
              </a:ext>
            </a:extLst>
          </p:cNvPr>
          <p:cNvSpPr txBox="1"/>
          <p:nvPr/>
        </p:nvSpPr>
        <p:spPr>
          <a:xfrm>
            <a:off x="632792" y="707430"/>
            <a:ext cx="111321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Актуализация Единой рамки компетенций финансовой грамотности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ориентирована на формирование образовательных результатов финансовой грамотности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контексте функциональной грамотности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соответствии 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требованиями обновленных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ФГОС НОО и ООО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50215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Рамка опирается на материалы исследования PISA, которые были предметно изучены с позиции определения комплекса конкретных знаний и умений финансовой грамотности как составляющей функциональной грамотности учащихся и области её оценки.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8041D93-ED12-6F1D-0437-187E805556E0}"/>
              </a:ext>
            </a:extLst>
          </p:cNvPr>
          <p:cNvSpPr/>
          <p:nvPr/>
        </p:nvSpPr>
        <p:spPr>
          <a:xfrm>
            <a:off x="3917311" y="3444836"/>
            <a:ext cx="1577379" cy="793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знание и понимание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995EB0B-508F-E3B7-B660-7297CAFE9EA4}"/>
              </a:ext>
            </a:extLst>
          </p:cNvPr>
          <p:cNvSpPr/>
          <p:nvPr/>
        </p:nvSpPr>
        <p:spPr>
          <a:xfrm>
            <a:off x="3917098" y="4510810"/>
            <a:ext cx="1577379" cy="79323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предлагаемые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150826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BBA4CE-01CF-496E-3F83-EC7FD68263BC}"/>
              </a:ext>
            </a:extLst>
          </p:cNvPr>
          <p:cNvSpPr txBox="1"/>
          <p:nvPr/>
        </p:nvSpPr>
        <p:spPr>
          <a:xfrm>
            <a:off x="613439" y="17961"/>
            <a:ext cx="11049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DE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Тематические линии (компоненты) финансовой</a:t>
            </a:r>
            <a:r>
              <a:rPr lang="ru-RU" sz="2000" b="1" spc="5" dirty="0">
                <a:solidFill>
                  <a:srgbClr val="DE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DE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</a:t>
            </a:r>
            <a:r>
              <a:rPr lang="ru-RU" sz="2000" b="1" dirty="0">
                <a:solidFill>
                  <a:srgbClr val="DE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включенные в обновленную ЕРКФГ, в соответствии с Планом мероприятий </a:t>
            </a:r>
            <a:r>
              <a:rPr lang="ru-RU" sz="2000" b="1" spc="-1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(«дорожной картой») реализации Стратегии повышения финансовой грамотности в Российской Федерации </a:t>
            </a:r>
            <a:r>
              <a:rPr lang="ru-RU" sz="2000" b="1" spc="-1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н</a:t>
            </a:r>
            <a:r>
              <a:rPr lang="ru-RU" sz="2000" b="1" spc="-1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 2017-2023 год</a:t>
            </a:r>
            <a:endParaRPr lang="ru-RU" sz="2000" b="1" dirty="0">
              <a:solidFill>
                <a:srgbClr val="DE0000"/>
              </a:solidFill>
            </a:endParaRPr>
          </a:p>
        </p:txBody>
      </p:sp>
      <p:grpSp>
        <p:nvGrpSpPr>
          <p:cNvPr id="5" name="object 10">
            <a:extLst>
              <a:ext uri="{FF2B5EF4-FFF2-40B4-BE49-F238E27FC236}">
                <a16:creationId xmlns:a16="http://schemas.microsoft.com/office/drawing/2014/main" id="{BA30E4BB-8ABB-6EF2-1C81-D0A50EA21B7D}"/>
              </a:ext>
            </a:extLst>
          </p:cNvPr>
          <p:cNvGrpSpPr/>
          <p:nvPr/>
        </p:nvGrpSpPr>
        <p:grpSpPr>
          <a:xfrm>
            <a:off x="273993" y="1258779"/>
            <a:ext cx="2735888" cy="889156"/>
            <a:chOff x="624840" y="1309116"/>
            <a:chExt cx="2510155" cy="70294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4D953390-75A0-5692-6740-5830B17F5271}"/>
                </a:ext>
              </a:extLst>
            </p:cNvPr>
            <p:cNvSpPr/>
            <p:nvPr/>
          </p:nvSpPr>
          <p:spPr>
            <a:xfrm>
              <a:off x="634746" y="1319022"/>
              <a:ext cx="2490470" cy="683260"/>
            </a:xfrm>
            <a:custGeom>
              <a:avLst/>
              <a:gdLst/>
              <a:ahLst/>
              <a:cxnLst/>
              <a:rect l="l" t="t" r="r" b="b"/>
              <a:pathLst>
                <a:path w="2490470" h="683260">
                  <a:moveTo>
                    <a:pt x="0" y="682751"/>
                  </a:moveTo>
                  <a:lnTo>
                    <a:pt x="2490216" y="682751"/>
                  </a:lnTo>
                  <a:lnTo>
                    <a:pt x="2490216" y="0"/>
                  </a:lnTo>
                  <a:lnTo>
                    <a:pt x="0" y="0"/>
                  </a:lnTo>
                  <a:lnTo>
                    <a:pt x="0" y="682751"/>
                  </a:lnTo>
                  <a:close/>
                </a:path>
              </a:pathLst>
            </a:custGeom>
            <a:ln w="25400">
              <a:solidFill>
                <a:srgbClr val="33B5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12">
              <a:extLst>
                <a:ext uri="{FF2B5EF4-FFF2-40B4-BE49-F238E27FC236}">
                  <a16:creationId xmlns:a16="http://schemas.microsoft.com/office/drawing/2014/main" id="{474587E2-837C-5441-F454-5A9DB3F2526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8245" y="1455674"/>
              <a:ext cx="2109342" cy="217932"/>
            </a:xfrm>
            <a:prstGeom prst="rect">
              <a:avLst/>
            </a:prstGeom>
          </p:spPr>
        </p:pic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id="{288A1683-625A-25E8-92E8-9FCB2B4EAC4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8519" y="1669034"/>
              <a:ext cx="1134186" cy="217932"/>
            </a:xfrm>
            <a:prstGeom prst="rect">
              <a:avLst/>
            </a:prstGeom>
          </p:spPr>
        </p:pic>
      </p:grpSp>
      <p:grpSp>
        <p:nvGrpSpPr>
          <p:cNvPr id="9" name="object 3">
            <a:extLst>
              <a:ext uri="{FF2B5EF4-FFF2-40B4-BE49-F238E27FC236}">
                <a16:creationId xmlns:a16="http://schemas.microsoft.com/office/drawing/2014/main" id="{A07AF1E9-2D65-4EF4-DE24-7706E48BC8C3}"/>
              </a:ext>
            </a:extLst>
          </p:cNvPr>
          <p:cNvGrpSpPr/>
          <p:nvPr/>
        </p:nvGrpSpPr>
        <p:grpSpPr>
          <a:xfrm>
            <a:off x="3442398" y="1247937"/>
            <a:ext cx="4745737" cy="1011991"/>
            <a:chOff x="3697223" y="1200861"/>
            <a:chExt cx="4565650" cy="842010"/>
          </a:xfrm>
        </p:grpSpPr>
        <p:pic>
          <p:nvPicPr>
            <p:cNvPr id="10" name="object 4">
              <a:extLst>
                <a:ext uri="{FF2B5EF4-FFF2-40B4-BE49-F238E27FC236}">
                  <a16:creationId xmlns:a16="http://schemas.microsoft.com/office/drawing/2014/main" id="{19FA25A8-4E09-3EE7-C619-8353EE08B65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7223" y="1200861"/>
              <a:ext cx="3457448" cy="170992"/>
            </a:xfrm>
            <a:prstGeom prst="rect">
              <a:avLst/>
            </a:prstGeom>
          </p:spPr>
        </p:pic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6E48BDB2-8D04-8E6B-AA6F-D7A27822730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97223" y="1369186"/>
              <a:ext cx="4565523" cy="170687"/>
            </a:xfrm>
            <a:prstGeom prst="rect">
              <a:avLst/>
            </a:prstGeom>
          </p:spPr>
        </p:pic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A9385031-4CC7-65A7-3D17-11F347085AE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7223" y="1536827"/>
              <a:ext cx="1716277" cy="170687"/>
            </a:xfrm>
            <a:prstGeom prst="rect">
              <a:avLst/>
            </a:prstGeom>
          </p:spPr>
        </p:pic>
        <p:pic>
          <p:nvPicPr>
            <p:cNvPr id="13" name="object 7">
              <a:extLst>
                <a:ext uri="{FF2B5EF4-FFF2-40B4-BE49-F238E27FC236}">
                  <a16:creationId xmlns:a16="http://schemas.microsoft.com/office/drawing/2014/main" id="{742D7058-012C-D110-1987-39563C1C699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97223" y="1704466"/>
              <a:ext cx="3904233" cy="170687"/>
            </a:xfrm>
            <a:prstGeom prst="rect">
              <a:avLst/>
            </a:prstGeom>
          </p:spPr>
        </p:pic>
        <p:pic>
          <p:nvPicPr>
            <p:cNvPr id="14" name="object 8">
              <a:extLst>
                <a:ext uri="{FF2B5EF4-FFF2-40B4-BE49-F238E27FC236}">
                  <a16:creationId xmlns:a16="http://schemas.microsoft.com/office/drawing/2014/main" id="{7F9F3572-ADC3-2E64-DE35-DD1DD38C3A2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97223" y="1872106"/>
              <a:ext cx="4277868" cy="170688"/>
            </a:xfrm>
            <a:prstGeom prst="rect">
              <a:avLst/>
            </a:prstGeom>
          </p:spPr>
        </p:pic>
      </p:grpSp>
      <p:grpSp>
        <p:nvGrpSpPr>
          <p:cNvPr id="15" name="object 23">
            <a:extLst>
              <a:ext uri="{FF2B5EF4-FFF2-40B4-BE49-F238E27FC236}">
                <a16:creationId xmlns:a16="http://schemas.microsoft.com/office/drawing/2014/main" id="{CC45E2EB-3F2E-3C64-5F50-32C5FC56462D}"/>
              </a:ext>
            </a:extLst>
          </p:cNvPr>
          <p:cNvGrpSpPr/>
          <p:nvPr/>
        </p:nvGrpSpPr>
        <p:grpSpPr>
          <a:xfrm>
            <a:off x="1099352" y="2465112"/>
            <a:ext cx="2757513" cy="887160"/>
            <a:chOff x="624840" y="2508504"/>
            <a:chExt cx="2510155" cy="70294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" name="object 24">
              <a:extLst>
                <a:ext uri="{FF2B5EF4-FFF2-40B4-BE49-F238E27FC236}">
                  <a16:creationId xmlns:a16="http://schemas.microsoft.com/office/drawing/2014/main" id="{8D97D398-A117-0C35-85E4-09F4D922AD87}"/>
                </a:ext>
              </a:extLst>
            </p:cNvPr>
            <p:cNvSpPr/>
            <p:nvPr/>
          </p:nvSpPr>
          <p:spPr>
            <a:xfrm>
              <a:off x="634746" y="2518410"/>
              <a:ext cx="2490470" cy="683260"/>
            </a:xfrm>
            <a:custGeom>
              <a:avLst/>
              <a:gdLst/>
              <a:ahLst/>
              <a:cxnLst/>
              <a:rect l="l" t="t" r="r" b="b"/>
              <a:pathLst>
                <a:path w="2490470" h="683260">
                  <a:moveTo>
                    <a:pt x="0" y="682751"/>
                  </a:moveTo>
                  <a:lnTo>
                    <a:pt x="2490216" y="682751"/>
                  </a:lnTo>
                  <a:lnTo>
                    <a:pt x="2490216" y="0"/>
                  </a:lnTo>
                  <a:lnTo>
                    <a:pt x="0" y="0"/>
                  </a:lnTo>
                  <a:lnTo>
                    <a:pt x="0" y="682751"/>
                  </a:lnTo>
                  <a:close/>
                </a:path>
              </a:pathLst>
            </a:custGeom>
            <a:ln w="25400">
              <a:solidFill>
                <a:srgbClr val="00955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7" name="object 25">
              <a:extLst>
                <a:ext uri="{FF2B5EF4-FFF2-40B4-BE49-F238E27FC236}">
                  <a16:creationId xmlns:a16="http://schemas.microsoft.com/office/drawing/2014/main" id="{F56D67F3-2933-613D-DE03-B4A505CEFB3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9413" y="2742946"/>
              <a:ext cx="1655191" cy="217931"/>
            </a:xfrm>
            <a:prstGeom prst="rect">
              <a:avLst/>
            </a:prstGeom>
          </p:spPr>
        </p:pic>
      </p:grpSp>
      <p:grpSp>
        <p:nvGrpSpPr>
          <p:cNvPr id="18" name="object 14">
            <a:extLst>
              <a:ext uri="{FF2B5EF4-FFF2-40B4-BE49-F238E27FC236}">
                <a16:creationId xmlns:a16="http://schemas.microsoft.com/office/drawing/2014/main" id="{BCC11209-5513-7EBA-EEFE-A7C49F257757}"/>
              </a:ext>
            </a:extLst>
          </p:cNvPr>
          <p:cNvGrpSpPr/>
          <p:nvPr/>
        </p:nvGrpSpPr>
        <p:grpSpPr>
          <a:xfrm>
            <a:off x="4197355" y="2561122"/>
            <a:ext cx="5677732" cy="972777"/>
            <a:chOff x="3697223" y="2408554"/>
            <a:chExt cx="5325745" cy="842010"/>
          </a:xfrm>
        </p:grpSpPr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1C470BA9-9184-8C48-1242-D67E829E1DB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97223" y="2408554"/>
              <a:ext cx="3767201" cy="170687"/>
            </a:xfrm>
            <a:prstGeom prst="rect">
              <a:avLst/>
            </a:prstGeom>
          </p:spPr>
        </p:pic>
        <p:pic>
          <p:nvPicPr>
            <p:cNvPr id="20" name="object 16">
              <a:extLst>
                <a:ext uri="{FF2B5EF4-FFF2-40B4-BE49-F238E27FC236}">
                  <a16:creationId xmlns:a16="http://schemas.microsoft.com/office/drawing/2014/main" id="{88AFDFE9-D7C0-8126-B09E-B7A1E620121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97223" y="2576194"/>
              <a:ext cx="3792220" cy="170687"/>
            </a:xfrm>
            <a:prstGeom prst="rect">
              <a:avLst/>
            </a:prstGeom>
          </p:spPr>
        </p:pic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19A7CB58-9F12-D5BC-16D2-3DC39885CBA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17942" y="2576194"/>
              <a:ext cx="85344" cy="170687"/>
            </a:xfrm>
            <a:prstGeom prst="rect">
              <a:avLst/>
            </a:prstGeom>
          </p:spPr>
        </p:pic>
        <p:pic>
          <p:nvPicPr>
            <p:cNvPr id="22" name="object 18">
              <a:extLst>
                <a:ext uri="{FF2B5EF4-FFF2-40B4-BE49-F238E27FC236}">
                  <a16:creationId xmlns:a16="http://schemas.microsoft.com/office/drawing/2014/main" id="{C2E6CD4A-AD35-E86E-6F63-D7745059826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60614" y="2576194"/>
              <a:ext cx="1562100" cy="170687"/>
            </a:xfrm>
            <a:prstGeom prst="rect">
              <a:avLst/>
            </a:prstGeom>
          </p:spPr>
        </p:pic>
        <p:pic>
          <p:nvPicPr>
            <p:cNvPr id="23" name="object 19">
              <a:extLst>
                <a:ext uri="{FF2B5EF4-FFF2-40B4-BE49-F238E27FC236}">
                  <a16:creationId xmlns:a16="http://schemas.microsoft.com/office/drawing/2014/main" id="{5A4E3C07-CBFB-4887-3789-AA5E4AE3499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97223" y="2743530"/>
              <a:ext cx="2002154" cy="170992"/>
            </a:xfrm>
            <a:prstGeom prst="rect">
              <a:avLst/>
            </a:prstGeom>
          </p:spPr>
        </p:pic>
        <p:pic>
          <p:nvPicPr>
            <p:cNvPr id="24" name="object 20">
              <a:extLst>
                <a:ext uri="{FF2B5EF4-FFF2-40B4-BE49-F238E27FC236}">
                  <a16:creationId xmlns:a16="http://schemas.microsoft.com/office/drawing/2014/main" id="{6206EBAE-43E7-65DD-18D0-2BDFAF58E101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97223" y="2911728"/>
              <a:ext cx="3692398" cy="170687"/>
            </a:xfrm>
            <a:prstGeom prst="rect">
              <a:avLst/>
            </a:prstGeom>
          </p:spPr>
        </p:pic>
        <p:pic>
          <p:nvPicPr>
            <p:cNvPr id="25" name="object 21">
              <a:extLst>
                <a:ext uri="{FF2B5EF4-FFF2-40B4-BE49-F238E27FC236}">
                  <a16:creationId xmlns:a16="http://schemas.microsoft.com/office/drawing/2014/main" id="{6D53AC31-D36D-D104-DB39-78FEB20A56A2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97223" y="3079368"/>
              <a:ext cx="4285614" cy="170687"/>
            </a:xfrm>
            <a:prstGeom prst="rect">
              <a:avLst/>
            </a:prstGeom>
          </p:spPr>
        </p:pic>
      </p:grpSp>
      <p:grpSp>
        <p:nvGrpSpPr>
          <p:cNvPr id="26" name="object 35">
            <a:extLst>
              <a:ext uri="{FF2B5EF4-FFF2-40B4-BE49-F238E27FC236}">
                <a16:creationId xmlns:a16="http://schemas.microsoft.com/office/drawing/2014/main" id="{A044624D-8410-CBCC-2EB3-E4940E02E263}"/>
              </a:ext>
            </a:extLst>
          </p:cNvPr>
          <p:cNvGrpSpPr/>
          <p:nvPr/>
        </p:nvGrpSpPr>
        <p:grpSpPr>
          <a:xfrm>
            <a:off x="1934406" y="3700687"/>
            <a:ext cx="2706522" cy="888037"/>
            <a:chOff x="624840" y="3709415"/>
            <a:chExt cx="2510155" cy="70294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" name="object 36">
              <a:extLst>
                <a:ext uri="{FF2B5EF4-FFF2-40B4-BE49-F238E27FC236}">
                  <a16:creationId xmlns:a16="http://schemas.microsoft.com/office/drawing/2014/main" id="{345FF458-58DF-037B-6A6C-DE5AC5244330}"/>
                </a:ext>
              </a:extLst>
            </p:cNvPr>
            <p:cNvSpPr/>
            <p:nvPr/>
          </p:nvSpPr>
          <p:spPr>
            <a:xfrm>
              <a:off x="634746" y="3719321"/>
              <a:ext cx="2490470" cy="683260"/>
            </a:xfrm>
            <a:custGeom>
              <a:avLst/>
              <a:gdLst/>
              <a:ahLst/>
              <a:cxnLst/>
              <a:rect l="l" t="t" r="r" b="b"/>
              <a:pathLst>
                <a:path w="2490470" h="683260">
                  <a:moveTo>
                    <a:pt x="0" y="682751"/>
                  </a:moveTo>
                  <a:lnTo>
                    <a:pt x="2490216" y="682751"/>
                  </a:lnTo>
                  <a:lnTo>
                    <a:pt x="2490216" y="0"/>
                  </a:lnTo>
                  <a:lnTo>
                    <a:pt x="0" y="0"/>
                  </a:lnTo>
                  <a:lnTo>
                    <a:pt x="0" y="682751"/>
                  </a:lnTo>
                  <a:close/>
                </a:path>
              </a:pathLst>
            </a:custGeom>
            <a:ln w="25400">
              <a:solidFill>
                <a:srgbClr val="E41F5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8" name="object 37">
              <a:extLst>
                <a:ext uri="{FF2B5EF4-FFF2-40B4-BE49-F238E27FC236}">
                  <a16:creationId xmlns:a16="http://schemas.microsoft.com/office/drawing/2014/main" id="{4567E714-E942-D66F-5399-66315905DA6D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80185" y="3856939"/>
              <a:ext cx="1541399" cy="217931"/>
            </a:xfrm>
            <a:prstGeom prst="rect">
              <a:avLst/>
            </a:prstGeom>
          </p:spPr>
        </p:pic>
        <p:pic>
          <p:nvPicPr>
            <p:cNvPr id="29" name="object 38">
              <a:extLst>
                <a:ext uri="{FF2B5EF4-FFF2-40B4-BE49-F238E27FC236}">
                  <a16:creationId xmlns:a16="http://schemas.microsoft.com/office/drawing/2014/main" id="{E15C785D-13A5-A1CD-51C3-7F9AD35D48F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8519" y="4070299"/>
              <a:ext cx="1134186" cy="217931"/>
            </a:xfrm>
            <a:prstGeom prst="rect">
              <a:avLst/>
            </a:prstGeom>
          </p:spPr>
        </p:pic>
      </p:grpSp>
      <p:grpSp>
        <p:nvGrpSpPr>
          <p:cNvPr id="30" name="object 26">
            <a:extLst>
              <a:ext uri="{FF2B5EF4-FFF2-40B4-BE49-F238E27FC236}">
                <a16:creationId xmlns:a16="http://schemas.microsoft.com/office/drawing/2014/main" id="{E75A0D1A-79E6-4CCA-6A07-DE5BE0F7C4C1}"/>
              </a:ext>
            </a:extLst>
          </p:cNvPr>
          <p:cNvGrpSpPr/>
          <p:nvPr/>
        </p:nvGrpSpPr>
        <p:grpSpPr>
          <a:xfrm>
            <a:off x="4982027" y="3663743"/>
            <a:ext cx="5037204" cy="960279"/>
            <a:chOff x="3697223" y="3700526"/>
            <a:chExt cx="4794885" cy="841375"/>
          </a:xfrm>
        </p:grpSpPr>
        <p:pic>
          <p:nvPicPr>
            <p:cNvPr id="31" name="object 27">
              <a:extLst>
                <a:ext uri="{FF2B5EF4-FFF2-40B4-BE49-F238E27FC236}">
                  <a16:creationId xmlns:a16="http://schemas.microsoft.com/office/drawing/2014/main" id="{09642FE9-C578-04EE-8F61-DA4F1FE1B5CA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97223" y="3700526"/>
              <a:ext cx="2218563" cy="170687"/>
            </a:xfrm>
            <a:prstGeom prst="rect">
              <a:avLst/>
            </a:prstGeom>
          </p:spPr>
        </p:pic>
        <p:pic>
          <p:nvPicPr>
            <p:cNvPr id="32" name="object 28">
              <a:extLst>
                <a:ext uri="{FF2B5EF4-FFF2-40B4-BE49-F238E27FC236}">
                  <a16:creationId xmlns:a16="http://schemas.microsoft.com/office/drawing/2014/main" id="{7E59652E-2429-2611-75BE-158D25D4BD32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97223" y="3868216"/>
              <a:ext cx="4794885" cy="170687"/>
            </a:xfrm>
            <a:prstGeom prst="rect">
              <a:avLst/>
            </a:prstGeom>
          </p:spPr>
        </p:pic>
        <p:pic>
          <p:nvPicPr>
            <p:cNvPr id="33" name="object 29">
              <a:extLst>
                <a:ext uri="{FF2B5EF4-FFF2-40B4-BE49-F238E27FC236}">
                  <a16:creationId xmlns:a16="http://schemas.microsoft.com/office/drawing/2014/main" id="{D54B67BB-87DD-5DF0-DB29-9EBB528CD16A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97223" y="4035856"/>
              <a:ext cx="835177" cy="170687"/>
            </a:xfrm>
            <a:prstGeom prst="rect">
              <a:avLst/>
            </a:prstGeom>
          </p:spPr>
        </p:pic>
        <p:pic>
          <p:nvPicPr>
            <p:cNvPr id="34" name="object 30">
              <a:extLst>
                <a:ext uri="{FF2B5EF4-FFF2-40B4-BE49-F238E27FC236}">
                  <a16:creationId xmlns:a16="http://schemas.microsoft.com/office/drawing/2014/main" id="{AD1D388C-C83B-6C57-E1F9-C2B28FAAAD92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697223" y="4203496"/>
              <a:ext cx="3659758" cy="170688"/>
            </a:xfrm>
            <a:prstGeom prst="rect">
              <a:avLst/>
            </a:prstGeom>
          </p:spPr>
        </p:pic>
        <p:pic>
          <p:nvPicPr>
            <p:cNvPr id="35" name="object 31">
              <a:extLst>
                <a:ext uri="{FF2B5EF4-FFF2-40B4-BE49-F238E27FC236}">
                  <a16:creationId xmlns:a16="http://schemas.microsoft.com/office/drawing/2014/main" id="{A88C39BD-F49B-027A-0034-2EBC56CED2CB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697223" y="4371136"/>
              <a:ext cx="1460119" cy="170687"/>
            </a:xfrm>
            <a:prstGeom prst="rect">
              <a:avLst/>
            </a:prstGeom>
          </p:spPr>
        </p:pic>
        <p:pic>
          <p:nvPicPr>
            <p:cNvPr id="36" name="object 32">
              <a:extLst>
                <a:ext uri="{FF2B5EF4-FFF2-40B4-BE49-F238E27FC236}">
                  <a16:creationId xmlns:a16="http://schemas.microsoft.com/office/drawing/2014/main" id="{6814B4A5-BCA8-D809-33CD-2B3C0046077B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84317" y="4371136"/>
              <a:ext cx="1315465" cy="170687"/>
            </a:xfrm>
            <a:prstGeom prst="rect">
              <a:avLst/>
            </a:prstGeom>
          </p:spPr>
        </p:pic>
        <p:pic>
          <p:nvPicPr>
            <p:cNvPr id="37" name="object 33">
              <a:extLst>
                <a:ext uri="{FF2B5EF4-FFF2-40B4-BE49-F238E27FC236}">
                  <a16:creationId xmlns:a16="http://schemas.microsoft.com/office/drawing/2014/main" id="{7B38D2CE-2044-568A-42DD-055D031C6879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58763" y="4371136"/>
              <a:ext cx="2118106" cy="170687"/>
            </a:xfrm>
            <a:prstGeom prst="rect">
              <a:avLst/>
            </a:prstGeom>
          </p:spPr>
        </p:pic>
      </p:grpSp>
      <p:grpSp>
        <p:nvGrpSpPr>
          <p:cNvPr id="38" name="object 9">
            <a:extLst>
              <a:ext uri="{FF2B5EF4-FFF2-40B4-BE49-F238E27FC236}">
                <a16:creationId xmlns:a16="http://schemas.microsoft.com/office/drawing/2014/main" id="{7CAC7857-CAFE-2437-77ED-5E5DAD851D8C}"/>
              </a:ext>
            </a:extLst>
          </p:cNvPr>
          <p:cNvGrpSpPr/>
          <p:nvPr/>
        </p:nvGrpSpPr>
        <p:grpSpPr>
          <a:xfrm>
            <a:off x="2947866" y="4776849"/>
            <a:ext cx="2801115" cy="948048"/>
            <a:chOff x="624840" y="2203704"/>
            <a:chExt cx="2510155" cy="70294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9" name="object 10">
              <a:extLst>
                <a:ext uri="{FF2B5EF4-FFF2-40B4-BE49-F238E27FC236}">
                  <a16:creationId xmlns:a16="http://schemas.microsoft.com/office/drawing/2014/main" id="{4318384A-4A68-4BED-29DB-F9C19DA0E882}"/>
                </a:ext>
              </a:extLst>
            </p:cNvPr>
            <p:cNvSpPr/>
            <p:nvPr/>
          </p:nvSpPr>
          <p:spPr>
            <a:xfrm>
              <a:off x="634746" y="2213610"/>
              <a:ext cx="2490470" cy="683260"/>
            </a:xfrm>
            <a:custGeom>
              <a:avLst/>
              <a:gdLst/>
              <a:ahLst/>
              <a:cxnLst/>
              <a:rect l="l" t="t" r="r" b="b"/>
              <a:pathLst>
                <a:path w="2490470" h="683260">
                  <a:moveTo>
                    <a:pt x="0" y="682751"/>
                  </a:moveTo>
                  <a:lnTo>
                    <a:pt x="2490216" y="682751"/>
                  </a:lnTo>
                  <a:lnTo>
                    <a:pt x="2490216" y="0"/>
                  </a:lnTo>
                  <a:lnTo>
                    <a:pt x="0" y="0"/>
                  </a:lnTo>
                  <a:lnTo>
                    <a:pt x="0" y="682751"/>
                  </a:lnTo>
                  <a:close/>
                </a:path>
              </a:pathLst>
            </a:custGeom>
            <a:ln w="25400">
              <a:solidFill>
                <a:srgbClr val="33B5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0" name="object 11">
              <a:extLst>
                <a:ext uri="{FF2B5EF4-FFF2-40B4-BE49-F238E27FC236}">
                  <a16:creationId xmlns:a16="http://schemas.microsoft.com/office/drawing/2014/main" id="{965666D2-354D-3831-2EDE-9E3F88D78E9A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26617" y="2457958"/>
              <a:ext cx="2200656" cy="217931"/>
            </a:xfrm>
            <a:prstGeom prst="rect">
              <a:avLst/>
            </a:prstGeom>
          </p:spPr>
        </p:pic>
      </p:grpSp>
      <p:grpSp>
        <p:nvGrpSpPr>
          <p:cNvPr id="41" name="object 2">
            <a:extLst>
              <a:ext uri="{FF2B5EF4-FFF2-40B4-BE49-F238E27FC236}">
                <a16:creationId xmlns:a16="http://schemas.microsoft.com/office/drawing/2014/main" id="{93511E63-072F-4AFC-D103-C5612ECD5C26}"/>
              </a:ext>
            </a:extLst>
          </p:cNvPr>
          <p:cNvGrpSpPr/>
          <p:nvPr/>
        </p:nvGrpSpPr>
        <p:grpSpPr>
          <a:xfrm>
            <a:off x="6019605" y="4752276"/>
            <a:ext cx="4745453" cy="1000768"/>
            <a:chOff x="3697223" y="2150364"/>
            <a:chExt cx="4544695" cy="842010"/>
          </a:xfrm>
        </p:grpSpPr>
        <p:pic>
          <p:nvPicPr>
            <p:cNvPr id="42" name="object 3">
              <a:extLst>
                <a:ext uri="{FF2B5EF4-FFF2-40B4-BE49-F238E27FC236}">
                  <a16:creationId xmlns:a16="http://schemas.microsoft.com/office/drawing/2014/main" id="{F6043743-ABAD-F627-F433-E234876BDC60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97223" y="2150364"/>
              <a:ext cx="4544441" cy="170687"/>
            </a:xfrm>
            <a:prstGeom prst="rect">
              <a:avLst/>
            </a:prstGeom>
          </p:spPr>
        </p:pic>
        <p:pic>
          <p:nvPicPr>
            <p:cNvPr id="43" name="object 4">
              <a:extLst>
                <a:ext uri="{FF2B5EF4-FFF2-40B4-BE49-F238E27FC236}">
                  <a16:creationId xmlns:a16="http://schemas.microsoft.com/office/drawing/2014/main" id="{EFB7B444-8696-927E-A005-DEEB29F25D6A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97223" y="2318004"/>
              <a:ext cx="4433189" cy="170687"/>
            </a:xfrm>
            <a:prstGeom prst="rect">
              <a:avLst/>
            </a:prstGeom>
          </p:spPr>
        </p:pic>
        <p:pic>
          <p:nvPicPr>
            <p:cNvPr id="44" name="object 5">
              <a:extLst>
                <a:ext uri="{FF2B5EF4-FFF2-40B4-BE49-F238E27FC236}">
                  <a16:creationId xmlns:a16="http://schemas.microsoft.com/office/drawing/2014/main" id="{952E1D1F-409C-F630-21E7-F6F0F9E55171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697223" y="2485644"/>
              <a:ext cx="2186940" cy="170687"/>
            </a:xfrm>
            <a:prstGeom prst="rect">
              <a:avLst/>
            </a:prstGeom>
          </p:spPr>
        </p:pic>
        <p:pic>
          <p:nvPicPr>
            <p:cNvPr id="45" name="object 6">
              <a:extLst>
                <a:ext uri="{FF2B5EF4-FFF2-40B4-BE49-F238E27FC236}">
                  <a16:creationId xmlns:a16="http://schemas.microsoft.com/office/drawing/2014/main" id="{F51A60A2-A322-8EC2-62BD-13E67C0DB929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697223" y="2653284"/>
              <a:ext cx="4378960" cy="170687"/>
            </a:xfrm>
            <a:prstGeom prst="rect">
              <a:avLst/>
            </a:prstGeom>
          </p:spPr>
        </p:pic>
        <p:pic>
          <p:nvPicPr>
            <p:cNvPr id="46" name="object 7">
              <a:extLst>
                <a:ext uri="{FF2B5EF4-FFF2-40B4-BE49-F238E27FC236}">
                  <a16:creationId xmlns:a16="http://schemas.microsoft.com/office/drawing/2014/main" id="{58ACD16B-2A9C-D301-8186-7ADAAAEF7C0B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97223" y="2820873"/>
              <a:ext cx="2293239" cy="170992"/>
            </a:xfrm>
            <a:prstGeom prst="rect">
              <a:avLst/>
            </a:prstGeom>
          </p:spPr>
        </p:pic>
      </p:grpSp>
      <p:grpSp>
        <p:nvGrpSpPr>
          <p:cNvPr id="51" name="object 16">
            <a:extLst>
              <a:ext uri="{FF2B5EF4-FFF2-40B4-BE49-F238E27FC236}">
                <a16:creationId xmlns:a16="http://schemas.microsoft.com/office/drawing/2014/main" id="{9BAD3E04-1601-7C67-6C76-0B97AA33179F}"/>
              </a:ext>
            </a:extLst>
          </p:cNvPr>
          <p:cNvGrpSpPr/>
          <p:nvPr/>
        </p:nvGrpSpPr>
        <p:grpSpPr>
          <a:xfrm>
            <a:off x="4629960" y="5879524"/>
            <a:ext cx="2779148" cy="914745"/>
            <a:chOff x="624840" y="3404615"/>
            <a:chExt cx="2510155" cy="70294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2" name="object 17">
              <a:extLst>
                <a:ext uri="{FF2B5EF4-FFF2-40B4-BE49-F238E27FC236}">
                  <a16:creationId xmlns:a16="http://schemas.microsoft.com/office/drawing/2014/main" id="{9240C6D3-1D29-13E5-D929-9F406B36C30F}"/>
                </a:ext>
              </a:extLst>
            </p:cNvPr>
            <p:cNvSpPr/>
            <p:nvPr/>
          </p:nvSpPr>
          <p:spPr>
            <a:xfrm>
              <a:off x="634746" y="3414521"/>
              <a:ext cx="2490470" cy="683260"/>
            </a:xfrm>
            <a:custGeom>
              <a:avLst/>
              <a:gdLst/>
              <a:ahLst/>
              <a:cxnLst/>
              <a:rect l="l" t="t" r="r" b="b"/>
              <a:pathLst>
                <a:path w="2490470" h="683260">
                  <a:moveTo>
                    <a:pt x="0" y="682751"/>
                  </a:moveTo>
                  <a:lnTo>
                    <a:pt x="2490216" y="682751"/>
                  </a:lnTo>
                  <a:lnTo>
                    <a:pt x="2490216" y="0"/>
                  </a:lnTo>
                  <a:lnTo>
                    <a:pt x="0" y="0"/>
                  </a:lnTo>
                  <a:lnTo>
                    <a:pt x="0" y="682751"/>
                  </a:lnTo>
                  <a:close/>
                </a:path>
              </a:pathLst>
            </a:custGeom>
            <a:ln w="25400">
              <a:solidFill>
                <a:srgbClr val="00955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3" name="object 18">
              <a:extLst>
                <a:ext uri="{FF2B5EF4-FFF2-40B4-BE49-F238E27FC236}">
                  <a16:creationId xmlns:a16="http://schemas.microsoft.com/office/drawing/2014/main" id="{707C44A8-953D-E4A1-5506-6EF473D6B6FB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54049" y="3531361"/>
              <a:ext cx="2186305" cy="217931"/>
            </a:xfrm>
            <a:prstGeom prst="rect">
              <a:avLst/>
            </a:prstGeom>
          </p:spPr>
        </p:pic>
        <p:pic>
          <p:nvPicPr>
            <p:cNvPr id="54" name="object 19">
              <a:extLst>
                <a:ext uri="{FF2B5EF4-FFF2-40B4-BE49-F238E27FC236}">
                  <a16:creationId xmlns:a16="http://schemas.microsoft.com/office/drawing/2014/main" id="{B65A36C4-46AC-40D6-B9AD-80F3E66DFEC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8519" y="3744772"/>
              <a:ext cx="1134186" cy="217931"/>
            </a:xfrm>
            <a:prstGeom prst="rect">
              <a:avLst/>
            </a:prstGeom>
          </p:spPr>
        </p:pic>
      </p:grpSp>
      <p:grpSp>
        <p:nvGrpSpPr>
          <p:cNvPr id="55" name="object 12">
            <a:extLst>
              <a:ext uri="{FF2B5EF4-FFF2-40B4-BE49-F238E27FC236}">
                <a16:creationId xmlns:a16="http://schemas.microsoft.com/office/drawing/2014/main" id="{1B906FBF-925A-86A9-8C5B-EF10DC26FDAE}"/>
              </a:ext>
            </a:extLst>
          </p:cNvPr>
          <p:cNvGrpSpPr/>
          <p:nvPr/>
        </p:nvGrpSpPr>
        <p:grpSpPr>
          <a:xfrm>
            <a:off x="7651519" y="6059230"/>
            <a:ext cx="3563156" cy="468742"/>
            <a:chOff x="3697223" y="3555491"/>
            <a:chExt cx="3380104" cy="338455"/>
          </a:xfrm>
        </p:grpSpPr>
        <p:pic>
          <p:nvPicPr>
            <p:cNvPr id="56" name="object 13">
              <a:extLst>
                <a:ext uri="{FF2B5EF4-FFF2-40B4-BE49-F238E27FC236}">
                  <a16:creationId xmlns:a16="http://schemas.microsoft.com/office/drawing/2014/main" id="{3E4034BE-79CF-9BFB-FA4F-32616A7AC612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697223" y="3555491"/>
              <a:ext cx="2413507" cy="170687"/>
            </a:xfrm>
            <a:prstGeom prst="rect">
              <a:avLst/>
            </a:prstGeom>
          </p:spPr>
        </p:pic>
        <p:pic>
          <p:nvPicPr>
            <p:cNvPr id="57" name="object 14">
              <a:extLst>
                <a:ext uri="{FF2B5EF4-FFF2-40B4-BE49-F238E27FC236}">
                  <a16:creationId xmlns:a16="http://schemas.microsoft.com/office/drawing/2014/main" id="{A95FBF72-FB7A-CFFA-3D7F-23D8B03065AC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697223" y="3723131"/>
              <a:ext cx="3379597" cy="17068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08D1EDA-1311-6B01-2423-8BA268918B86}"/>
              </a:ext>
            </a:extLst>
          </p:cNvPr>
          <p:cNvSpPr txBox="1"/>
          <p:nvPr/>
        </p:nvSpPr>
        <p:spPr>
          <a:xfrm>
            <a:off x="4097959" y="2334021"/>
            <a:ext cx="609777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Защита информации – своих данных, частной жизни, денег, устройства</a:t>
            </a:r>
            <a:endParaRPr lang="ru-RU" sz="13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2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0EC5C9-4273-56E6-9A4E-299048A2B02F}"/>
              </a:ext>
            </a:extLst>
          </p:cNvPr>
          <p:cNvSpPr txBox="1"/>
          <p:nvPr/>
        </p:nvSpPr>
        <p:spPr>
          <a:xfrm>
            <a:off x="925033" y="15816"/>
            <a:ext cx="107891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Включение компетенций в области финансовой грамотности в ФГОС СОО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актуализация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примерных основных образовательных программ общего образования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омпетенций в области финансовой грамотности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7983C-F7F2-B0BA-D382-3A8801A5B4C1}"/>
              </a:ext>
            </a:extLst>
          </p:cNvPr>
          <p:cNvSpPr txBox="1"/>
          <p:nvPr/>
        </p:nvSpPr>
        <p:spPr>
          <a:xfrm>
            <a:off x="427960" y="1708819"/>
            <a:ext cx="1133608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направлении методических рекомендаций» по введению обновленных федеральных государственных образовательных стандартов начального общего и основного общего 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утвержденных приказами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31 мая 2021 г. № 286 «Об утверждении федерального государственного образовательного стандарта начального общего образования» и № 287 «Об утверждении федерального государственного образовательного стандарта основного общего образования»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https://s3.prosv.ru/uchitelclub/uploads/2022/07/additions/metodicheskoe-pismo.pdf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ФГОС НОО и ФГОС ООО</a:t>
            </a:r>
          </a:p>
          <a:p>
            <a:pPr marL="288000" algn="just"/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31.05.2021 №286 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ФГОС начального общего образования»</a:t>
            </a:r>
          </a:p>
          <a:p>
            <a:pPr marL="288000" algn="just"/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31 мая 2021 г. № 287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ФГОС основного общего образования»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основные образовательные программы начального общего  и основного общего образования,</a:t>
            </a:r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добренные ФУМО по общему образованию (Протокол от 1/22 от 18.03.2022)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https://fgosreestr.ru/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рабочие программы по учебным предметам начального и основного общего образования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содержание которых согласно ФГОС НОО и ООО включается финансовая грамотность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https://fgosreestr.ru/oop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EE4421-8778-F5E2-E82D-913A8EC4244F}"/>
              </a:ext>
            </a:extLst>
          </p:cNvPr>
          <p:cNvSpPr txBox="1"/>
          <p:nvPr/>
        </p:nvSpPr>
        <p:spPr>
          <a:xfrm>
            <a:off x="925033" y="994028"/>
            <a:ext cx="11051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необходимые для включения финансовой грамотности в образовательный процесс в соответствии с ФГОС НОО и ООО: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984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3458FAD-97FE-48BE-AAA4-4938C8652F9A}"/>
  <p:tag name="GENSWF_ADVANCE_TIME" val="5"/>
  <p:tag name="ISPRING_CUSTOM_TIMING_US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3428</TotalTime>
  <Words>2548</Words>
  <Application>Microsoft Office PowerPoint</Application>
  <PresentationFormat>Широкоэкранный</PresentationFormat>
  <Paragraphs>263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Microsoft Sans Serif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1.4. Разработка методических рекомендаций по обеспечению общеобразовательными организациями достижения результатов реализации основных образовательных программ в области финансовой грамотности на уровне НОО и ООО.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Гюльнара Находкина</dc:creator>
  <cp:lastModifiedBy>cleardrum25@gmail.com</cp:lastModifiedBy>
  <cp:revision>191</cp:revision>
  <dcterms:created xsi:type="dcterms:W3CDTF">2022-08-17T10:01:59Z</dcterms:created>
  <dcterms:modified xsi:type="dcterms:W3CDTF">2022-08-23T07:29:51Z</dcterms:modified>
</cp:coreProperties>
</file>