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2" r:id="rId13"/>
    <p:sldId id="273" r:id="rId14"/>
    <p:sldId id="279" r:id="rId15"/>
    <p:sldId id="274" r:id="rId16"/>
    <p:sldId id="275" r:id="rId17"/>
    <p:sldId id="282" r:id="rId18"/>
    <p:sldId id="276" r:id="rId19"/>
    <p:sldId id="277" r:id="rId20"/>
    <p:sldId id="283" r:id="rId21"/>
    <p:sldId id="284" r:id="rId2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1296-2C2B-4F27-9AFC-072F34C019D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606-F203-432A-AA2A-232062E2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1296-2C2B-4F27-9AFC-072F34C019D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606-F203-432A-AA2A-232062E2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1296-2C2B-4F27-9AFC-072F34C019D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606-F203-432A-AA2A-232062E2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1296-2C2B-4F27-9AFC-072F34C019D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606-F203-432A-AA2A-232062E2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1296-2C2B-4F27-9AFC-072F34C019D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606-F203-432A-AA2A-232062E2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1296-2C2B-4F27-9AFC-072F34C019D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606-F203-432A-AA2A-232062E2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1296-2C2B-4F27-9AFC-072F34C019D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606-F203-432A-AA2A-232062E2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1296-2C2B-4F27-9AFC-072F34C019D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606-F203-432A-AA2A-232062E2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1296-2C2B-4F27-9AFC-072F34C019D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606-F203-432A-AA2A-232062E2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1296-2C2B-4F27-9AFC-072F34C019D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606-F203-432A-AA2A-232062E2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1296-2C2B-4F27-9AFC-072F34C019D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606-F203-432A-AA2A-232062E2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41296-2C2B-4F27-9AFC-072F34C019D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78606-F203-432A-AA2A-232062E2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nic.gov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t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001156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428578"/>
            <a:ext cx="4500593" cy="60008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Обратить внимание на уровень образования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Старший воспитатель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Музыкальный руководитель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Концертмейстер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Руководитель физического воспитания/Инструктор по физической культуре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Педагог-психолог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Учитель-логопед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   от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апреля 2014 г. N 276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ОБ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УТВЕРЖДЕНИИ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 ПРОВЕДЕНИЯ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АТТЕСТАЦИИ ПЕДАГОГИЧЕСКИХ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РАБОТНИКОВ  ОРГАНИЗАЦИЙ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ОСУЩЕСТВЛЯЮЩИХ ОБРАЗОВАТЕЛЬНУЮ ДЕЯТЕЛЬНОСТЬ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п.2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0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 целях подтверждения соответствия занимаемой должности аттестацию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проходят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следующие педагогические работники: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имеющие квалификационные категории;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проработавшие в занимаемой должности менее двух лет в организации, в которой проводится аттестация;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беременные женщины;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женщины, находящиеся в отпуске по беременности и родам;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лица, находящиеся в отпуске по уходу за ребенком до достижения им возраста трех лет;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отсутствовавшие на рабочем месте более четырех месяцев подряд в связи с заболеванием.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П.23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возможности назначения на соответствующие должности педагогических работников лиц, не соответствующих критериям ЕКС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Аттестационные комиссии организаций дают рекомендации работодателю </a:t>
            </a:r>
            <a:r>
              <a:rPr lang="ru-RU" dirty="0" smtClean="0">
                <a:solidFill>
                  <a:srgbClr val="C00000"/>
                </a:solidFill>
              </a:rPr>
              <a:t>о возможности назначения</a:t>
            </a:r>
            <a:r>
              <a:rPr lang="ru-RU" dirty="0" smtClean="0"/>
              <a:t> на соответствующие должности педагогических работников </a:t>
            </a:r>
            <a:r>
              <a:rPr lang="ru-RU" dirty="0" smtClean="0">
                <a:solidFill>
                  <a:srgbClr val="C00000"/>
                </a:solidFill>
              </a:rPr>
              <a:t>лиц, не имеющих специальной подготовки </a:t>
            </a:r>
            <a:r>
              <a:rPr lang="ru-RU" dirty="0" smtClean="0"/>
              <a:t>или стажа работы, </a:t>
            </a:r>
            <a:r>
              <a:rPr lang="ru-RU" dirty="0" smtClean="0">
                <a:solidFill>
                  <a:srgbClr val="C00000"/>
                </a:solidFill>
              </a:rPr>
              <a:t>но обладающих достаточным практическим опытом</a:t>
            </a:r>
            <a:r>
              <a:rPr lang="ru-RU" dirty="0" smtClean="0"/>
              <a:t> и компетентностью, выполняющих качественно и в полном объеме возложенные на них должностные обязанности.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Работодатель, у  которого педагогическая работа выполняется работником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совместительству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вправе представить  такого работника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  аттестации  с целью подтверждения соответствия занимаемой должности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независимо от того, что по основному месту работы работник такую аттестацию прошел.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14290"/>
            <a:ext cx="4786345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п.29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Заявления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проведении аттестации подаются педагогическими работниками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независимо от продолжительности работы в организации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том числе в период нахождения в отпуске по уходу за ребенком.</a:t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п.31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C00000"/>
                </a:solidFill>
              </a:rPr>
              <a:t>Истечение срока действия высшей квалификационной категории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  <a:r>
              <a:rPr lang="ru-RU" sz="1400" dirty="0" smtClean="0"/>
              <a:t>не ограничивает право педагогического работника впоследствии обращаться в аттестационную комиссию с заявлением о проведении его аттестации </a:t>
            </a:r>
            <a:r>
              <a:rPr lang="ru-RU" sz="1400" dirty="0" smtClean="0">
                <a:solidFill>
                  <a:srgbClr val="C00000"/>
                </a:solidFill>
              </a:rPr>
              <a:t>в целях установления высшей квалификационной категории по той же должности.</a:t>
            </a:r>
          </a:p>
          <a:p>
            <a:pPr algn="ctr"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1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Разъяснения по применению Порядка аттестации педагогических работников организаций, осуществляющих образовательную деятельность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Министерство образования и науки Российской Федерации Профсоюз работников народного образования и науки Российской Федерации Письмо от 3 декабря 2014 года № 08-1933/505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Вопрос 60. </a:t>
            </a:r>
            <a:r>
              <a:rPr lang="ru-RU" dirty="0" smtClean="0"/>
              <a:t>Если</a:t>
            </a:r>
            <a:r>
              <a:rPr lang="ru-RU" b="1" dirty="0" smtClean="0"/>
              <a:t> </a:t>
            </a:r>
            <a:r>
              <a:rPr lang="ru-RU" dirty="0" smtClean="0"/>
              <a:t>воспитатель имеет высшую квалификационную категорию и переходит на должность старшего воспитателя, необходимо ли при этом проходить сначала аттестацию в целях установления первой квалификационной категории, а не ранее чем через 2 года - высшей квалификационной категории? </a:t>
            </a:r>
          </a:p>
          <a:p>
            <a:r>
              <a:rPr lang="ru-RU" b="1" dirty="0" smtClean="0"/>
              <a:t>Ответ.</a:t>
            </a:r>
            <a:r>
              <a:rPr lang="ru-RU" dirty="0" smtClean="0"/>
              <a:t> Согласно Общероссийскому классификатору профессий рабочих, должностей служащих и тарифных разрядов (ОКПДТР), утвержденному постановлением Госстандарта России от 26 декабря 1994 г. № 367 (с изменениями и дополнениями), </a:t>
            </a:r>
            <a:r>
              <a:rPr lang="ru-RU" b="1" dirty="0" smtClean="0"/>
              <a:t>должности служащих с наименованием "старший" являются производными должностями от одноименных должностей специалистов</a:t>
            </a:r>
            <a:r>
              <a:rPr lang="ru-RU" dirty="0" smtClean="0"/>
              <a:t>, что подтверждается наличием общей квалификационной характеристики по таким должностям педагогических работников, как "воспитатель (включая старшего)", "педагог дополнительного образования (включая старшего)", "тренер-преподаватель (включая старшего)", "методист (включая старшего)", "инструктор- методист (включая старшего)". Согласно пункту 8 раздела "Общие положения" квалификационных характеристик должностей работников образования должностное наименование "старший" применяется при условии, если работник наряду с выполнением обязанностей, предусмотренных по занимаемой должности, осуществляет руководство подчиненными ему исполнителями. Должность "старшего" может устанавливаться также при отсутствии исполнителей в непосредственном подчинении работника, если на него возлагаются функции руководства самостоятельным участком работы. </a:t>
            </a:r>
            <a:r>
              <a:rPr lang="ru-RU" b="1" u="sng" dirty="0" smtClean="0"/>
              <a:t>Таким образом, квалификационная категория, установленная по перечисленным должностям, учитывается независимо от того, по какой конкретно должности она присвоена. 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Приказ Министерства образования, науки и молодежи   Республики Крым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 03.06.2019г №988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«О внесении изменений в приказ Министерства образования, науки и молодежи Республики Крым</a:t>
            </a:r>
          </a:p>
          <a:p>
            <a:pPr algn="ctr">
              <a:buNone/>
            </a:pPr>
            <a:r>
              <a:rPr lang="ru-RU" dirty="0" smtClean="0"/>
              <a:t> от 01.07.2016г. № 2114»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929618" cy="1143000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1800" dirty="0" smtClean="0"/>
              <a:t> Документы заявителя принимаются в период с </a:t>
            </a:r>
            <a:r>
              <a:rPr lang="ru-RU" sz="1800" b="1" u="sng" dirty="0" smtClean="0">
                <a:solidFill>
                  <a:srgbClr val="C00000"/>
                </a:solidFill>
              </a:rPr>
              <a:t>15 августа по 15 мая.</a:t>
            </a:r>
            <a:br>
              <a:rPr lang="ru-RU" sz="1800" b="1" u="sng" dirty="0" smtClean="0">
                <a:solidFill>
                  <a:srgbClr val="C00000"/>
                </a:solidFill>
              </a:rPr>
            </a:br>
            <a:r>
              <a:rPr lang="ru-RU" sz="1800" b="1" dirty="0" smtClean="0"/>
              <a:t> Продолжительность аттестации </a:t>
            </a:r>
            <a:r>
              <a:rPr lang="ru-RU" sz="1800" dirty="0" smtClean="0"/>
              <a:t>для каждого педагогического работника от начала ее проведения и до принятия решения аттестационной комиссией составляет </a:t>
            </a:r>
            <a:r>
              <a:rPr lang="ru-RU" sz="1800" b="1" dirty="0" smtClean="0">
                <a:solidFill>
                  <a:srgbClr val="FF0000"/>
                </a:solidFill>
              </a:rPr>
              <a:t>не более 60 календарных дней </a:t>
            </a:r>
            <a:r>
              <a:rPr lang="ru-RU" sz="1800" b="1" u="sng" dirty="0" smtClean="0">
                <a:solidFill>
                  <a:srgbClr val="C00000"/>
                </a:solidFill>
              </a:rPr>
              <a:t/>
            </a:r>
            <a:br>
              <a:rPr lang="ru-RU" sz="1800" b="1" u="sng" dirty="0" smtClean="0">
                <a:solidFill>
                  <a:srgbClr val="C00000"/>
                </a:solidFill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b="1" dirty="0" smtClean="0">
                <a:solidFill>
                  <a:srgbClr val="C00000"/>
                </a:solidFill>
              </a:rPr>
              <a:t>Критериями  принятия решения при установлении срока аттестации являются</a:t>
            </a:r>
            <a:r>
              <a:rPr lang="ru-RU" sz="1800" dirty="0" smtClean="0"/>
              <a:t>:</a:t>
            </a:r>
          </a:p>
          <a:p>
            <a:pPr algn="just">
              <a:buFontTx/>
              <a:buChar char="-"/>
            </a:pPr>
            <a:r>
              <a:rPr lang="ru-RU" sz="1700" dirty="0" smtClean="0"/>
              <a:t>для лиц, имеющих квалификационные категории, </a:t>
            </a:r>
            <a:r>
              <a:rPr lang="ru-RU" sz="1700" b="1" dirty="0" smtClean="0"/>
              <a:t>сроки действия ранее установленных квалификационных категорий;</a:t>
            </a:r>
          </a:p>
          <a:p>
            <a:pPr algn="just">
              <a:buFontTx/>
              <a:buChar char="-"/>
            </a:pPr>
            <a:r>
              <a:rPr lang="ru-RU" sz="1700" dirty="0" smtClean="0"/>
              <a:t> для лиц, не имеющих квалификационные категории, срок подачи заявления </a:t>
            </a:r>
            <a:r>
              <a:rPr lang="ru-RU" sz="1700" b="1" dirty="0" smtClean="0"/>
              <a:t>не устанавливается.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Экспертиза представляет собой всесторонний анализ:</a:t>
            </a:r>
          </a:p>
          <a:p>
            <a:pPr>
              <a:buNone/>
            </a:pPr>
            <a:r>
              <a:rPr lang="ru-RU" sz="1700" dirty="0" smtClean="0"/>
              <a:t>-результатов профессиональной деятельности педагогического работника; </a:t>
            </a:r>
          </a:p>
          <a:p>
            <a:pPr>
              <a:buNone/>
            </a:pPr>
            <a:r>
              <a:rPr lang="ru-RU" sz="1700" dirty="0" smtClean="0"/>
              <a:t>-результатов мониторинга качества образования;</a:t>
            </a:r>
          </a:p>
          <a:p>
            <a:pPr>
              <a:buNone/>
            </a:pPr>
            <a:r>
              <a:rPr lang="ru-RU" sz="1700" dirty="0" smtClean="0"/>
              <a:t>-результатов опросов и диагностики обучающихся;</a:t>
            </a:r>
          </a:p>
          <a:p>
            <a:pPr>
              <a:buNone/>
            </a:pPr>
            <a:r>
              <a:rPr lang="ru-RU" sz="1700" dirty="0" smtClean="0"/>
              <a:t>-результатов опроса удовлетворённости обучающихся и их родителей деятельностью аттестуемого педагога;</a:t>
            </a:r>
          </a:p>
          <a:p>
            <a:pPr>
              <a:buNone/>
            </a:pPr>
            <a:r>
              <a:rPr lang="ru-RU" sz="1700" dirty="0" smtClean="0"/>
              <a:t>-рабочих программ и материалов к урокам, занятиям;</a:t>
            </a:r>
          </a:p>
          <a:p>
            <a:pPr>
              <a:buNone/>
            </a:pPr>
            <a:r>
              <a:rPr lang="ru-RU" sz="1700" dirty="0" smtClean="0"/>
              <a:t>-тетрадей обучающихся и результатов их проверки;</a:t>
            </a:r>
          </a:p>
          <a:p>
            <a:pPr>
              <a:buNone/>
            </a:pPr>
            <a:r>
              <a:rPr lang="ru-RU" sz="1700" dirty="0" smtClean="0"/>
              <a:t>-дополнительного профессионального образования аттестуемого педагога в соответствии  с действующим законодательством;</a:t>
            </a:r>
          </a:p>
          <a:p>
            <a:pPr>
              <a:buNone/>
            </a:pPr>
            <a:r>
              <a:rPr lang="ru-RU" sz="1700" dirty="0" smtClean="0"/>
              <a:t>-собеседований с аттестуемым педагогом, руководителем (заместителем руководителя) организации, осуществляющей образовательную деятельность;</a:t>
            </a:r>
          </a:p>
          <a:p>
            <a:pPr>
              <a:buNone/>
            </a:pPr>
            <a:r>
              <a:rPr lang="ru-RU" sz="1700" dirty="0" smtClean="0"/>
              <a:t>-посещённых уроков, занятий, внеурочных, других мероприятий и материалов.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p_obrazova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Экспертное 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Добавлен раздел </a:t>
            </a:r>
            <a:r>
              <a:rPr lang="ru-RU" b="1" dirty="0" smtClean="0"/>
              <a:t>Отзыв </a:t>
            </a:r>
            <a:r>
              <a:rPr lang="ru-RU" dirty="0" smtClean="0"/>
              <a:t>руководителя образовательной организации о результативности работы-20 баллов.</a:t>
            </a:r>
          </a:p>
          <a:p>
            <a:pPr lvl="0"/>
            <a:r>
              <a:rPr lang="ru-RU" dirty="0" smtClean="0"/>
              <a:t>Предоставление справки об </a:t>
            </a:r>
            <a:r>
              <a:rPr lang="ru-RU" dirty="0" err="1" smtClean="0"/>
              <a:t>админ.взыскании</a:t>
            </a:r>
            <a:r>
              <a:rPr lang="ru-RU" dirty="0" smtClean="0"/>
              <a:t> только при наличии взысканий, жалоб.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 fontAlgn="t">
              <a:buNone/>
            </a:pPr>
            <a:r>
              <a:rPr lang="ru-RU" dirty="0"/>
              <a:t> </a:t>
            </a:r>
            <a:r>
              <a:rPr lang="ru-RU" b="1" dirty="0">
                <a:hlinkClick r:id="rId2"/>
              </a:rPr>
              <a:t>Национальный информационный центр</a:t>
            </a:r>
          </a:p>
          <a:p>
            <a:pPr algn="ctr" fontAlgn="t">
              <a:buNone/>
            </a:pPr>
            <a:r>
              <a:rPr lang="ru-RU" b="1" dirty="0">
                <a:hlinkClick r:id="rId2"/>
              </a:rPr>
              <a:t>по вопросам признания образования и (или) квалификации,</a:t>
            </a:r>
            <a:br>
              <a:rPr lang="ru-RU" b="1" dirty="0">
                <a:hlinkClick r:id="rId2"/>
              </a:rPr>
            </a:br>
            <a:r>
              <a:rPr lang="ru-RU" b="1" dirty="0">
                <a:hlinkClick r:id="rId2"/>
              </a:rPr>
              <a:t>ученых степеней и званий, полученных в иностранном государстве</a:t>
            </a:r>
          </a:p>
          <a:p>
            <a:pPr algn="ctr" fontAlgn="t">
              <a:buNone/>
            </a:pPr>
            <a:r>
              <a:rPr lang="ru-RU" b="1" i="1" dirty="0">
                <a:hlinkClick r:id="rId2"/>
              </a:rPr>
              <a:t>ФГБУ "</a:t>
            </a:r>
            <a:r>
              <a:rPr lang="ru-RU" b="1" i="1" dirty="0" err="1" smtClean="0">
                <a:hlinkClick r:id="rId2"/>
              </a:rPr>
              <a:t>Главэкспертцентр</a:t>
            </a:r>
            <a:endParaRPr lang="ru-RU" b="1" i="1" dirty="0" smtClean="0">
              <a:hlinkClick r:id="rId2"/>
            </a:endParaRPr>
          </a:p>
          <a:p>
            <a:pPr algn="ctr" fontAlgn="t">
              <a:buNone/>
            </a:pPr>
            <a:endParaRPr lang="ru-RU" b="1" i="1" dirty="0">
              <a:hlinkClick r:id="rId2"/>
            </a:endParaRPr>
          </a:p>
          <a:p>
            <a:pPr algn="ctr" fontAlgn="t">
              <a:buNone/>
            </a:pPr>
            <a:r>
              <a:rPr lang="en-US" b="1" i="1" dirty="0" smtClean="0">
                <a:hlinkClick r:id="rId2"/>
              </a:rPr>
              <a:t>https://nic.gov.ru</a:t>
            </a:r>
            <a:endParaRPr lang="ru-RU" b="1" i="1" dirty="0">
              <a:hlinkClick r:id="rId2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8984" y="500042"/>
            <a:ext cx="7578432" cy="558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689854_1769137303133723_3128769600804618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15" y="214290"/>
            <a:ext cx="8437089" cy="6756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4290"/>
            <a:ext cx="8229600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71625" y="214313"/>
          <a:ext cx="5988050" cy="6215062"/>
        </p:xfrm>
        <a:graphic>
          <a:graphicData uri="http://schemas.openxmlformats.org/presentationml/2006/ole">
            <p:oleObj spid="_x0000_s2050" name="Acrobat Document" r:id="rId3" imgW="5668166" imgH="8019048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РФ от 18 октября 2013 г. N 544н 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учитель)" (с изменениями и дополнениями)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Воспитатель: высшее образование или среднее профессиональное образование в рамках укрупненных групп направлений подготовки высшего образования и специальностей среднего профессионального образования </a:t>
            </a:r>
            <a:r>
              <a:rPr lang="ru-RU" sz="2400" b="1" i="1" dirty="0"/>
              <a:t>"Образование и педагогические науки" </a:t>
            </a:r>
            <a:r>
              <a:rPr lang="ru-RU" sz="2400" dirty="0"/>
              <a:t>либо высшее образование или среднее профессиональное образование и дополнительное профессиональное образование по направлению деятельности в образовательной организации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Педклассы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Обучение в одногодичных педагогических классах при средних общеобразовательных школах по подготовке воспитателей дошкольных учреждений </a:t>
            </a:r>
            <a:r>
              <a:rPr lang="ru-RU" b="1" u="sng" dirty="0" smtClean="0"/>
              <a:t>не может быть </a:t>
            </a:r>
            <a:r>
              <a:rPr lang="ru-RU" dirty="0" smtClean="0"/>
              <a:t>приравнено к начальному профессиональному образованию, а соответственно и к среднему профессиональному образованию по действующему законодательству Российской Федерации в сфере образования.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743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Приказ Министерства труда и социальной защиты РФ от 18 октября 2013 г. N 544н 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учитель)" (с изменениями и дополнениями) </vt:lpstr>
      <vt:lpstr>Педклассы</vt:lpstr>
      <vt:lpstr>Слайд 10</vt:lpstr>
      <vt:lpstr>Обратить внимание на уровень образования </vt:lpstr>
      <vt:lpstr>Слайд 12</vt:lpstr>
      <vt:lpstr>П.23 О возможности назначения на соответствующие должности педагогических работников лиц, не соответствующих критериям ЕКС</vt:lpstr>
      <vt:lpstr>Слайд 14</vt:lpstr>
      <vt:lpstr>Слайд 15</vt:lpstr>
      <vt:lpstr>п.29  Заявления о проведении аттестации подаются педагогическими работниками независимо от продолжительности работы в организации, в том числе в период нахождения в отпуске по уходу за ребенком. </vt:lpstr>
      <vt:lpstr>Разъяснения по применению Порядка аттестации педагогических работников организаций, осуществляющих образовательную деятельность Министерство образования и науки Российской Федерации Профсоюз работников народного образования и науки Российской Федерации Письмо от 3 декабря 2014 года № 08-1933/505  </vt:lpstr>
      <vt:lpstr>Приказ Министерства образования, науки и молодежи   Республики Крым  от 03.06.2019г №988</vt:lpstr>
      <vt:lpstr> Документы заявителя принимаются в период с 15 августа по 15 мая.  Продолжительность аттестации для каждого педагогического работника от начала ее проведения и до принятия решения аттестационной комиссией составляет не более 60 календарных дней  </vt:lpstr>
      <vt:lpstr>Экспертное заключение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2020-08-27T03:08:06Z</dcterms:created>
  <dcterms:modified xsi:type="dcterms:W3CDTF">2020-08-27T05:57:11Z</dcterms:modified>
</cp:coreProperties>
</file>