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82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3" r:id="rId29"/>
    <p:sldId id="28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0" i="0" u="sng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Неявка обучающихся</a:t>
            </a:r>
            <a:r>
              <a:rPr lang="ru-RU" sz="14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из числа получивших право на участие в региональном этапе олимпиады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 от общего количества, получивших право на участие, 23г.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Лист1!$A$2:$A$26</c:f>
              <c:strCache>
                <c:ptCount val="25"/>
                <c:pt idx="0">
                  <c:v>Алушта</c:v>
                </c:pt>
                <c:pt idx="1">
                  <c:v>Армянск</c:v>
                </c:pt>
                <c:pt idx="2">
                  <c:v>Бахчисарайский район</c:v>
                </c:pt>
                <c:pt idx="3">
                  <c:v>Белогорский район </c:v>
                </c:pt>
                <c:pt idx="4">
                  <c:v>Джанкой</c:v>
                </c:pt>
                <c:pt idx="5">
                  <c:v>Джанкойский район</c:v>
                </c:pt>
                <c:pt idx="6">
                  <c:v>Евпатория</c:v>
                </c:pt>
                <c:pt idx="7">
                  <c:v>Керчь</c:v>
                </c:pt>
                <c:pt idx="8">
                  <c:v>Кировский район</c:v>
                </c:pt>
                <c:pt idx="9">
                  <c:v>Красногвардейский район</c:v>
                </c:pt>
                <c:pt idx="10">
                  <c:v>Красноперекопск</c:v>
                </c:pt>
                <c:pt idx="11">
                  <c:v>Красноперекопский район</c:v>
                </c:pt>
                <c:pt idx="12">
                  <c:v>Ленинский район</c:v>
                </c:pt>
                <c:pt idx="13">
                  <c:v>Нижнегорский район</c:v>
                </c:pt>
                <c:pt idx="14">
                  <c:v>Первомайский район</c:v>
                </c:pt>
                <c:pt idx="15">
                  <c:v>Раздольненский район</c:v>
                </c:pt>
                <c:pt idx="16">
                  <c:v>Саки</c:v>
                </c:pt>
                <c:pt idx="17">
                  <c:v>Сакский район</c:v>
                </c:pt>
                <c:pt idx="18">
                  <c:v>Симферополь</c:v>
                </c:pt>
                <c:pt idx="19">
                  <c:v>Симферопольский район</c:v>
                </c:pt>
                <c:pt idx="20">
                  <c:v>Советский район</c:v>
                </c:pt>
                <c:pt idx="21">
                  <c:v>Судак</c:v>
                </c:pt>
                <c:pt idx="22">
                  <c:v>Феодосия</c:v>
                </c:pt>
                <c:pt idx="23">
                  <c:v>Черноморский район</c:v>
                </c:pt>
                <c:pt idx="24">
                  <c:v>Ялта</c:v>
                </c:pt>
              </c:strCache>
            </c:strRef>
          </c:cat>
          <c:val>
            <c:numRef>
              <c:f>Лист1!$B$2:$B$26</c:f>
              <c:numCache>
                <c:formatCode>General</c:formatCode>
                <c:ptCount val="25"/>
                <c:pt idx="0">
                  <c:v>30.56</c:v>
                </c:pt>
                <c:pt idx="1">
                  <c:v>35.71</c:v>
                </c:pt>
                <c:pt idx="2">
                  <c:v>23.53</c:v>
                </c:pt>
                <c:pt idx="3">
                  <c:v>19.05</c:v>
                </c:pt>
                <c:pt idx="4">
                  <c:v>13.51</c:v>
                </c:pt>
                <c:pt idx="5">
                  <c:v>25.53</c:v>
                </c:pt>
                <c:pt idx="6">
                  <c:v>13.08</c:v>
                </c:pt>
                <c:pt idx="7">
                  <c:v>38.46</c:v>
                </c:pt>
                <c:pt idx="8">
                  <c:v>20</c:v>
                </c:pt>
                <c:pt idx="9">
                  <c:v>29.41</c:v>
                </c:pt>
                <c:pt idx="10">
                  <c:v>58.82</c:v>
                </c:pt>
                <c:pt idx="11">
                  <c:v>29.41</c:v>
                </c:pt>
                <c:pt idx="12">
                  <c:v>88.89</c:v>
                </c:pt>
                <c:pt idx="13">
                  <c:v>6.25</c:v>
                </c:pt>
                <c:pt idx="14">
                  <c:v>50</c:v>
                </c:pt>
                <c:pt idx="15">
                  <c:v>75</c:v>
                </c:pt>
                <c:pt idx="16">
                  <c:v>31.82</c:v>
                </c:pt>
                <c:pt idx="17">
                  <c:v>37.5</c:v>
                </c:pt>
                <c:pt idx="18">
                  <c:v>8.6300000000000008</c:v>
                </c:pt>
                <c:pt idx="19">
                  <c:v>11.36</c:v>
                </c:pt>
                <c:pt idx="20">
                  <c:v>0</c:v>
                </c:pt>
                <c:pt idx="21">
                  <c:v>28.57</c:v>
                </c:pt>
                <c:pt idx="22">
                  <c:v>20.2</c:v>
                </c:pt>
                <c:pt idx="23">
                  <c:v>69.23</c:v>
                </c:pt>
                <c:pt idx="24">
                  <c:v>16.07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E7-4761-B2EF-FCFB5DB8675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 от общего количества, получивших право на участие, 24г.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Лист1!$A$2:$A$26</c:f>
              <c:strCache>
                <c:ptCount val="25"/>
                <c:pt idx="0">
                  <c:v>Алушта</c:v>
                </c:pt>
                <c:pt idx="1">
                  <c:v>Армянск</c:v>
                </c:pt>
                <c:pt idx="2">
                  <c:v>Бахчисарайский район</c:v>
                </c:pt>
                <c:pt idx="3">
                  <c:v>Белогорский район </c:v>
                </c:pt>
                <c:pt idx="4">
                  <c:v>Джанкой</c:v>
                </c:pt>
                <c:pt idx="5">
                  <c:v>Джанкойский район</c:v>
                </c:pt>
                <c:pt idx="6">
                  <c:v>Евпатория</c:v>
                </c:pt>
                <c:pt idx="7">
                  <c:v>Керчь</c:v>
                </c:pt>
                <c:pt idx="8">
                  <c:v>Кировский район</c:v>
                </c:pt>
                <c:pt idx="9">
                  <c:v>Красногвардейский район</c:v>
                </c:pt>
                <c:pt idx="10">
                  <c:v>Красноперекопск</c:v>
                </c:pt>
                <c:pt idx="11">
                  <c:v>Красноперекопский район</c:v>
                </c:pt>
                <c:pt idx="12">
                  <c:v>Ленинский район</c:v>
                </c:pt>
                <c:pt idx="13">
                  <c:v>Нижнегорский район</c:v>
                </c:pt>
                <c:pt idx="14">
                  <c:v>Первомайский район</c:v>
                </c:pt>
                <c:pt idx="15">
                  <c:v>Раздольненский район</c:v>
                </c:pt>
                <c:pt idx="16">
                  <c:v>Саки</c:v>
                </c:pt>
                <c:pt idx="17">
                  <c:v>Сакский район</c:v>
                </c:pt>
                <c:pt idx="18">
                  <c:v>Симферополь</c:v>
                </c:pt>
                <c:pt idx="19">
                  <c:v>Симферопольский район</c:v>
                </c:pt>
                <c:pt idx="20">
                  <c:v>Советский район</c:v>
                </c:pt>
                <c:pt idx="21">
                  <c:v>Судак</c:v>
                </c:pt>
                <c:pt idx="22">
                  <c:v>Феодосия</c:v>
                </c:pt>
                <c:pt idx="23">
                  <c:v>Черноморский район</c:v>
                </c:pt>
                <c:pt idx="24">
                  <c:v>Ялта</c:v>
                </c:pt>
              </c:strCache>
            </c:strRef>
          </c:cat>
          <c:val>
            <c:numRef>
              <c:f>Лист1!$C$2:$C$26</c:f>
              <c:numCache>
                <c:formatCode>General</c:formatCode>
                <c:ptCount val="25"/>
                <c:pt idx="0">
                  <c:v>31.9</c:v>
                </c:pt>
                <c:pt idx="1">
                  <c:v>19.3</c:v>
                </c:pt>
                <c:pt idx="2">
                  <c:v>20.399999999999999</c:v>
                </c:pt>
                <c:pt idx="3">
                  <c:v>28.6</c:v>
                </c:pt>
                <c:pt idx="4">
                  <c:v>13.5</c:v>
                </c:pt>
                <c:pt idx="5">
                  <c:v>34.1</c:v>
                </c:pt>
                <c:pt idx="6">
                  <c:v>22.9</c:v>
                </c:pt>
                <c:pt idx="7">
                  <c:v>16.7</c:v>
                </c:pt>
                <c:pt idx="8">
                  <c:v>55</c:v>
                </c:pt>
                <c:pt idx="9">
                  <c:v>10.5</c:v>
                </c:pt>
                <c:pt idx="10">
                  <c:v>10.7</c:v>
                </c:pt>
                <c:pt idx="11">
                  <c:v>0</c:v>
                </c:pt>
                <c:pt idx="12">
                  <c:v>20</c:v>
                </c:pt>
                <c:pt idx="13">
                  <c:v>22.2</c:v>
                </c:pt>
                <c:pt idx="14">
                  <c:v>77.8</c:v>
                </c:pt>
                <c:pt idx="15">
                  <c:v>48.4</c:v>
                </c:pt>
                <c:pt idx="16">
                  <c:v>22.2</c:v>
                </c:pt>
                <c:pt idx="17">
                  <c:v>7.1</c:v>
                </c:pt>
                <c:pt idx="18">
                  <c:v>23</c:v>
                </c:pt>
                <c:pt idx="19">
                  <c:v>20.5</c:v>
                </c:pt>
                <c:pt idx="20">
                  <c:v>27.8</c:v>
                </c:pt>
                <c:pt idx="21">
                  <c:v>9.1</c:v>
                </c:pt>
                <c:pt idx="22">
                  <c:v>23.8</c:v>
                </c:pt>
                <c:pt idx="23">
                  <c:v>30.4</c:v>
                </c:pt>
                <c:pt idx="24">
                  <c:v>15.2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E7-4761-B2EF-FCFB5DB867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07809296"/>
        <c:axId val="307810080"/>
        <c:axId val="0"/>
      </c:bar3DChart>
      <c:catAx>
        <c:axId val="30780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7810080"/>
        <c:crosses val="autoZero"/>
        <c:auto val="1"/>
        <c:lblAlgn val="ctr"/>
        <c:lblOffset val="100"/>
        <c:noMultiLvlLbl val="0"/>
      </c:catAx>
      <c:valAx>
        <c:axId val="307810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780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200" b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процент победителей и призеров от количества участников наблюдается в следующих муниципальных образованиях:</a:t>
            </a:r>
          </a:p>
          <a:p>
            <a:pPr>
              <a:defRPr/>
            </a:pPr>
            <a:endParaRPr lang="ru-RU"/>
          </a:p>
        </c:rich>
      </c:tx>
      <c:layout>
        <c:manualLayout>
          <c:xMode val="edge"/>
          <c:yMode val="edge"/>
          <c:x val="0.12716958427447425"/>
          <c:y val="1.13036849534778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6521-4492-9EA3-941E8382DA3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6521-4492-9EA3-941E8382DA3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6521-4492-9EA3-941E8382DA3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6521-4492-9EA3-941E8382DA3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521-4492-9EA3-941E8382DA3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521-4492-9EA3-941E8382DA3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6521-4492-9EA3-941E8382DA3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6521-4492-9EA3-941E8382DA36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Алушта</c:v>
                </c:pt>
                <c:pt idx="1">
                  <c:v>Симферополь</c:v>
                </c:pt>
                <c:pt idx="2">
                  <c:v>Ялта</c:v>
                </c:pt>
                <c:pt idx="3">
                  <c:v>Керчь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0.6875</c:v>
                </c:pt>
                <c:pt idx="1">
                  <c:v>0.51100000000000001</c:v>
                </c:pt>
                <c:pt idx="2">
                  <c:v>0.41099999999999998</c:v>
                </c:pt>
                <c:pt idx="3">
                  <c:v>0.40899999999999997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521-4492-9EA3-941E8382DA3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krippo.ru/index.php/olimpiadu-i-konkyrsu/14-moduli/2774-vserossijskaya-olimpiada-shkolnikov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 итогах проведения всероссийской олимпиады школьников в 2023/2024 учебном году в Республике Крым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180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3030608" cy="4601183"/>
          </a:xfrm>
        </p:spPr>
        <p:txBody>
          <a:bodyPr/>
          <a:lstStyle/>
          <a:p>
            <a:r>
              <a:rPr lang="ru-RU" dirty="0" smtClean="0"/>
              <a:t>Региональный этап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1540" y="1471010"/>
            <a:ext cx="6686842" cy="390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30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Впервые проведен региональный этап олимпиады по китайскому языку (6 чел.) и технологии в направлении «Информационная безопасность» </a:t>
            </a:r>
            <a:r>
              <a:rPr lang="ru-RU" sz="1800" dirty="0" smtClean="0"/>
              <a:t>(</a:t>
            </a:r>
            <a:r>
              <a:rPr lang="ru-RU" sz="1800" dirty="0"/>
              <a:t>1 чел., 6 </a:t>
            </a:r>
            <a:r>
              <a:rPr lang="ru-RU" sz="1800" dirty="0" err="1"/>
              <a:t>кл</a:t>
            </a:r>
            <a:r>
              <a:rPr lang="ru-RU" sz="1800" dirty="0"/>
              <a:t>. – победитель).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Второй </a:t>
            </a:r>
            <a:r>
              <a:rPr lang="ru-RU" sz="1800" dirty="0"/>
              <a:t>год проводится олимпиада по технологии в направлении «Робототехника» (в региональном этапе приняло участие 6 чел.).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48950317"/>
              </p:ext>
            </p:extLst>
          </p:nvPr>
        </p:nvGraphicFramePr>
        <p:xfrm>
          <a:off x="3607723" y="831278"/>
          <a:ext cx="4098176" cy="3549528"/>
        </p:xfrm>
        <a:graphic>
          <a:graphicData uri="http://schemas.openxmlformats.org/drawingml/2006/table">
            <a:tbl>
              <a:tblPr firstRow="1" firstCol="1" bandRow="1"/>
              <a:tblGrid>
                <a:gridCol w="1520260">
                  <a:extLst>
                    <a:ext uri="{9D8B030D-6E8A-4147-A177-3AD203B41FA5}">
                      <a16:colId xmlns:a16="http://schemas.microsoft.com/office/drawing/2014/main" val="1128089425"/>
                    </a:ext>
                  </a:extLst>
                </a:gridCol>
                <a:gridCol w="1322068">
                  <a:extLst>
                    <a:ext uri="{9D8B030D-6E8A-4147-A177-3AD203B41FA5}">
                      <a16:colId xmlns:a16="http://schemas.microsoft.com/office/drawing/2014/main" val="3288723751"/>
                    </a:ext>
                  </a:extLst>
                </a:gridCol>
                <a:gridCol w="1255848">
                  <a:extLst>
                    <a:ext uri="{9D8B030D-6E8A-4147-A177-3AD203B41FA5}">
                      <a16:colId xmlns:a16="http://schemas.microsoft.com/office/drawing/2014/main" val="203875445"/>
                    </a:ext>
                  </a:extLst>
                </a:gridCol>
              </a:tblGrid>
              <a:tr h="4732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2022/2023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2023/2024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811980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Английский язык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6183878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Астрономия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1468671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Искусство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3575368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6360554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6585003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5300074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898255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729392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138466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9004534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Французский язык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957102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985974"/>
                  </a:ext>
                </a:extLst>
              </a:tr>
              <a:tr h="236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Экология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3791637"/>
                  </a:ext>
                </a:extLst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05945458"/>
              </p:ext>
            </p:extLst>
          </p:nvPr>
        </p:nvGraphicFramePr>
        <p:xfrm>
          <a:off x="7776875" y="831278"/>
          <a:ext cx="3727940" cy="2533553"/>
        </p:xfrm>
        <a:graphic>
          <a:graphicData uri="http://schemas.openxmlformats.org/drawingml/2006/table">
            <a:tbl>
              <a:tblPr firstRow="1" firstCol="1" bandRow="1"/>
              <a:tblGrid>
                <a:gridCol w="1322681">
                  <a:extLst>
                    <a:ext uri="{9D8B030D-6E8A-4147-A177-3AD203B41FA5}">
                      <a16:colId xmlns:a16="http://schemas.microsoft.com/office/drawing/2014/main" val="1000347752"/>
                    </a:ext>
                  </a:extLst>
                </a:gridCol>
                <a:gridCol w="1262867">
                  <a:extLst>
                    <a:ext uri="{9D8B030D-6E8A-4147-A177-3AD203B41FA5}">
                      <a16:colId xmlns:a16="http://schemas.microsoft.com/office/drawing/2014/main" val="3394694871"/>
                    </a:ext>
                  </a:extLst>
                </a:gridCol>
                <a:gridCol w="1142392">
                  <a:extLst>
                    <a:ext uri="{9D8B030D-6E8A-4147-A177-3AD203B41FA5}">
                      <a16:colId xmlns:a16="http://schemas.microsoft.com/office/drawing/2014/main" val="4079705721"/>
                    </a:ext>
                  </a:extLst>
                </a:gridCol>
              </a:tblGrid>
              <a:tr h="523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2022/2023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2023/2024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5239736"/>
                  </a:ext>
                </a:extLst>
              </a:tr>
              <a:tr h="388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ОБЖ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 чел.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366570"/>
                  </a:ext>
                </a:extLst>
              </a:tr>
              <a:tr h="388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 чел.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211492"/>
                  </a:ext>
                </a:extLst>
              </a:tr>
              <a:tr h="388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Немецкий язык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387063"/>
                  </a:ext>
                </a:extLst>
              </a:tr>
              <a:tr h="388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0589538"/>
                  </a:ext>
                </a:extLst>
              </a:tr>
              <a:tr h="388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Экономика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06" marR="427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995324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702061" y="3443081"/>
            <a:ext cx="43226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Уменьшилось количество участников олимпиады в 2023/2024 учебном году по 5 предметам (в 2022/2023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у.г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. данная тенденция наблюдалась по 13 предметам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).</a:t>
            </a:r>
          </a:p>
          <a:p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Второй год уменьшается количество участников регионального этапа по ОБЖ и информатике.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07723" y="4380806"/>
            <a:ext cx="40981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Увеличилось количество участников в 2023/2024 учебном году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13 предметам, один из которых исключен из учебного плана 2023/2024 учебного года (экология) и исключен в новом 2024/2025 учебном году (астрономия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309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094019896"/>
              </p:ext>
            </p:extLst>
          </p:nvPr>
        </p:nvGraphicFramePr>
        <p:xfrm>
          <a:off x="2047702" y="698270"/>
          <a:ext cx="8096596" cy="4738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2000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9047" y="1737360"/>
            <a:ext cx="9027622" cy="355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Красногвардейском, Красноперекопском,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Сакском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районах,                                    г. Красноперекопске и Судаке участие составило 90-100%. Менее 50% участия: Кировский, Первомайский районы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2023/2024 учебном году улучшилась ситуация в гг. Судаке, Керчи, Красноперекопске, Красногвардейском, Красноперекопском, Ленинском,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Раздольненском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Сакском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Черноморском районах, ухудшилась – в Кировском, Нижнегорском, Первомайском, Симферопольском, Советском районах, г. Симферополе.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962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Количество предметов, по которым НЕ приняли участие в РЭ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625198"/>
              </p:ext>
            </p:extLst>
          </p:nvPr>
        </p:nvGraphicFramePr>
        <p:xfrm>
          <a:off x="4718004" y="823113"/>
          <a:ext cx="5616667" cy="56755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7307">
                  <a:extLst>
                    <a:ext uri="{9D8B030D-6E8A-4147-A177-3AD203B41FA5}">
                      <a16:colId xmlns:a16="http://schemas.microsoft.com/office/drawing/2014/main" val="2485281212"/>
                    </a:ext>
                  </a:extLst>
                </a:gridCol>
                <a:gridCol w="1644680">
                  <a:extLst>
                    <a:ext uri="{9D8B030D-6E8A-4147-A177-3AD203B41FA5}">
                      <a16:colId xmlns:a16="http://schemas.microsoft.com/office/drawing/2014/main" val="1172070998"/>
                    </a:ext>
                  </a:extLst>
                </a:gridCol>
                <a:gridCol w="1644680">
                  <a:extLst>
                    <a:ext uri="{9D8B030D-6E8A-4147-A177-3AD203B41FA5}">
                      <a16:colId xmlns:a16="http://schemas.microsoft.com/office/drawing/2014/main" val="2155045503"/>
                    </a:ext>
                  </a:extLst>
                </a:gridCol>
              </a:tblGrid>
              <a:tr h="7063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Муниципальное образование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Количество предметов, по которым НЕ приняли участие в РЭ 2024 г.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предметов, по которым НЕ приняли участие в РЭ 2023 г.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86726190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Алушта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4270376281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Армянск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351651494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Бахчисарайский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8400797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Белогорский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812678961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Джанкой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743656733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Джанкойский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1716139820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Евпатория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528694045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Керчь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2147413336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Кировский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010991793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Красногвардейский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697028790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Красноперекопск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172953689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Красноперекопский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515723573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Ленинский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319178186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Нижнегорский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2834818963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Первомайский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491972553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Раздольненский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2380329862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Саки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752733198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Сакский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2737878644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Симферополь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597962474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Симферопольский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955037460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Советский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3466007220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Судак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4222325662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Феодосия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249289514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Черноморский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1875313279"/>
                  </a:ext>
                </a:extLst>
              </a:tr>
              <a:tr h="176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Ялта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/>
                </a:tc>
                <a:extLst>
                  <a:ext uri="{0D108BD9-81ED-4DB2-BD59-A6C34878D82A}">
                    <a16:rowId xmlns:a16="http://schemas.microsoft.com/office/drawing/2014/main" val="16118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5719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4604" y="594730"/>
            <a:ext cx="9027622" cy="566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всех олимпиадах второй год подряд принимают участие                              г. Симферополь и г. Феодосия. Высокие показатели участия наблюдаются у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г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Евпатории, Ялты, Джанкоя, Керчи, Нижнегорского района, Симферопольского района.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2024 г. приняли участие в наименьшем количестве олимпиад муниципальные образования: города Судак, Саки Армянск, Алушта, Белогорский Красноперекопск, Белогорский, Кировский,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Красноперекопский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Ленинский, Первомайский, Советский,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Раздольненский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Черноморский районы.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Наибольшее количество участников регионального этапа олимпиады предоставили: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Евпатория - 108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Симферополь - 191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Наименьшее количество участников регионального этапа олимпиады предоставили: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Кировский район – 9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Ленинский район – 4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Первомайский район – 2.</a:t>
            </a:r>
          </a:p>
        </p:txBody>
      </p:sp>
    </p:spTree>
    <p:extLst>
      <p:ext uri="{BB962C8B-B14F-4D97-AF65-F5344CB8AC3E}">
        <p14:creationId xmlns:p14="http://schemas.microsoft.com/office/powerpoint/2010/main" val="3765606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080485" cy="460118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Охват участников регионального этапа олимпиады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в разрезе муниципальных образований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51294"/>
              </p:ext>
            </p:extLst>
          </p:nvPr>
        </p:nvGraphicFramePr>
        <p:xfrm>
          <a:off x="4231178" y="507082"/>
          <a:ext cx="6525492" cy="6377175"/>
        </p:xfrm>
        <a:graphic>
          <a:graphicData uri="http://schemas.openxmlformats.org/drawingml/2006/table">
            <a:tbl>
              <a:tblPr firstRow="1" firstCol="1" bandRow="1"/>
              <a:tblGrid>
                <a:gridCol w="1436585">
                  <a:extLst>
                    <a:ext uri="{9D8B030D-6E8A-4147-A177-3AD203B41FA5}">
                      <a16:colId xmlns:a16="http://schemas.microsoft.com/office/drawing/2014/main" val="1808471134"/>
                    </a:ext>
                  </a:extLst>
                </a:gridCol>
                <a:gridCol w="770894">
                  <a:extLst>
                    <a:ext uri="{9D8B030D-6E8A-4147-A177-3AD203B41FA5}">
                      <a16:colId xmlns:a16="http://schemas.microsoft.com/office/drawing/2014/main" val="229045147"/>
                    </a:ext>
                  </a:extLst>
                </a:gridCol>
                <a:gridCol w="770894">
                  <a:extLst>
                    <a:ext uri="{9D8B030D-6E8A-4147-A177-3AD203B41FA5}">
                      <a16:colId xmlns:a16="http://schemas.microsoft.com/office/drawing/2014/main" val="3148740063"/>
                    </a:ext>
                  </a:extLst>
                </a:gridCol>
                <a:gridCol w="857354">
                  <a:extLst>
                    <a:ext uri="{9D8B030D-6E8A-4147-A177-3AD203B41FA5}">
                      <a16:colId xmlns:a16="http://schemas.microsoft.com/office/drawing/2014/main" val="1297414649"/>
                    </a:ext>
                  </a:extLst>
                </a:gridCol>
                <a:gridCol w="857354">
                  <a:extLst>
                    <a:ext uri="{9D8B030D-6E8A-4147-A177-3AD203B41FA5}">
                      <a16:colId xmlns:a16="http://schemas.microsoft.com/office/drawing/2014/main" val="2867635528"/>
                    </a:ext>
                  </a:extLst>
                </a:gridCol>
                <a:gridCol w="859168">
                  <a:extLst>
                    <a:ext uri="{9D8B030D-6E8A-4147-A177-3AD203B41FA5}">
                      <a16:colId xmlns:a16="http://schemas.microsoft.com/office/drawing/2014/main" val="731869783"/>
                    </a:ext>
                  </a:extLst>
                </a:gridCol>
                <a:gridCol w="859168">
                  <a:extLst>
                    <a:ext uri="{9D8B030D-6E8A-4147-A177-3AD203B41FA5}">
                      <a16:colId xmlns:a16="http://schemas.microsoft.com/office/drawing/2014/main" val="2878941380"/>
                    </a:ext>
                  </a:extLst>
                </a:gridCol>
                <a:gridCol w="114075">
                  <a:extLst>
                    <a:ext uri="{9D8B030D-6E8A-4147-A177-3AD203B41FA5}">
                      <a16:colId xmlns:a16="http://schemas.microsoft.com/office/drawing/2014/main" val="894913633"/>
                    </a:ext>
                  </a:extLst>
                </a:gridCol>
              </a:tblGrid>
              <a:tr h="12126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Муниципальное образование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275432"/>
                  </a:ext>
                </a:extLst>
              </a:tr>
              <a:tr h="1091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обучающихся 5-11 классов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обучающихся, получивших право на участие в РЭ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участников РЭ,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Фактическое кол-во участников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победителей и призеров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победителей и призеров от числа участников, %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598094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Алушта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3396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2,12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68,75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31747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Армянск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1450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2,14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452501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Бахчисарайский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6991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0,77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703065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Белогорский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4588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778636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Джанкой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2720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1,91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168429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Джанкойский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4428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0,93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3107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Евпатория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8012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1,75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35,9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81067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Керчь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7571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0,71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3379004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Кировский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3765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9821173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Красногвардейский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5415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659892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Красноперекопск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1660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1,69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121816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Красноперекопский район 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1641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0,61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823403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Ленинский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3294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0540943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Нижнегорский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2920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1,23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30,8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253710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Первомайский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1909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37583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Раздольненский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1774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1,75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964338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Саки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1973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0,91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734598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Сакский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171750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Симферополь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29451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265594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Симферопольский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10873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23,5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7779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Советский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2242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15,4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419060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Судак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2189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881319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Феодосия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6643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29,9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787306"/>
                  </a:ext>
                </a:extLst>
              </a:tr>
              <a:tr h="2414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Черноморский  район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2369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0,97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28,6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888292"/>
                  </a:ext>
                </a:extLst>
              </a:tr>
              <a:tr h="1558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Ялта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8881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26" marR="398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5389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587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4604" y="594730"/>
            <a:ext cx="9027622" cy="657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2023/2024 учебном году из 1026 участников победителями стали     43 участника, призерами – 232 человек. Наблюдается увеличение в 2024 году количества призеров на 21 чел.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предметам астрономия, физика и химия самый низкий процент победителей и призеров от общего количества участвующих в олимпиаде.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2023/2024 учебном году количество победителей увеличилось по биологии, уменьшилось – по истории, математике, обществознанию.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Стабильно на протяжении трех лет нет победителей по экономике. В 2024 году отсутствуют победители по химии.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Наибольший процент участников регионального этапа олимпиады от общего количества обучающихся в 5-11 классах наблюдается в гг. Феодосия, Армянск, Алушта, максимальный процент победителей и призеров от количества участников регионального этапа олимпиады –в гг. Алушта, Симферополь, Ялта, Керчь.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Наименьший процент участников регионального этапа олимпиады от общего количества обучающихся в 5-11 классах наблюдается в Ленинском,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Сакском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Белогорском, Красногвардейском, районах, минимальный процент победителей и призеров от количества участников регионального этапа олимпиады –в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Раздольненском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районе, гг. Армянск, Красноперекопск, Судак.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Красноперекопском и Первомайском районах отсутствуют победители и призёры регионального этапа олимпиады.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55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773853187"/>
              </p:ext>
            </p:extLst>
          </p:nvPr>
        </p:nvGraphicFramePr>
        <p:xfrm>
          <a:off x="3155863" y="1442258"/>
          <a:ext cx="5880274" cy="3973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1767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864354" cy="4601183"/>
          </a:xfrm>
        </p:spPr>
        <p:txBody>
          <a:bodyPr/>
          <a:lstStyle/>
          <a:p>
            <a:r>
              <a:rPr lang="ru-RU" dirty="0" smtClean="0"/>
              <a:t>Заключительный этап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643737"/>
              </p:ext>
            </p:extLst>
          </p:nvPr>
        </p:nvGraphicFramePr>
        <p:xfrm>
          <a:off x="4081549" y="822954"/>
          <a:ext cx="6466523" cy="4171801"/>
        </p:xfrm>
        <a:graphic>
          <a:graphicData uri="http://schemas.openxmlformats.org/drawingml/2006/table">
            <a:tbl>
              <a:tblPr firstRow="1" firstCol="1" bandRow="1"/>
              <a:tblGrid>
                <a:gridCol w="2180150">
                  <a:extLst>
                    <a:ext uri="{9D8B030D-6E8A-4147-A177-3AD203B41FA5}">
                      <a16:colId xmlns:a16="http://schemas.microsoft.com/office/drawing/2014/main" val="3678465904"/>
                    </a:ext>
                  </a:extLst>
                </a:gridCol>
                <a:gridCol w="1428791">
                  <a:extLst>
                    <a:ext uri="{9D8B030D-6E8A-4147-A177-3AD203B41FA5}">
                      <a16:colId xmlns:a16="http://schemas.microsoft.com/office/drawing/2014/main" val="3555079240"/>
                    </a:ext>
                  </a:extLst>
                </a:gridCol>
                <a:gridCol w="1428791">
                  <a:extLst>
                    <a:ext uri="{9D8B030D-6E8A-4147-A177-3AD203B41FA5}">
                      <a16:colId xmlns:a16="http://schemas.microsoft.com/office/drawing/2014/main" val="2309100153"/>
                    </a:ext>
                  </a:extLst>
                </a:gridCol>
                <a:gridCol w="1428791">
                  <a:extLst>
                    <a:ext uri="{9D8B030D-6E8A-4147-A177-3AD203B41FA5}">
                      <a16:colId xmlns:a16="http://schemas.microsoft.com/office/drawing/2014/main" val="3238466937"/>
                    </a:ext>
                  </a:extLst>
                </a:gridCol>
              </a:tblGrid>
              <a:tr h="7524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Муниципальное образование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2021/2022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учебный год,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2022/2023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учебный год,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2023/2024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учебный год,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339997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Симферополь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4276580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Евпатория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007320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Феодосия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298989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Керчь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3009365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Симферопольский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26806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Ялта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01026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Джанкой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356978"/>
                  </a:ext>
                </a:extLst>
              </a:tr>
              <a:tr h="4974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Красногвардейский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526100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Кировский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0993438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Белогорский район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959222"/>
                  </a:ext>
                </a:extLst>
              </a:tr>
              <a:tr h="242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ГБОУРК «КУВУИЛИ»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056238"/>
                  </a:ext>
                </a:extLst>
              </a:tr>
              <a:tr h="4974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СОШ ФГБОУ «МДЦ «Артек»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619975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95898" y="5171663"/>
            <a:ext cx="6652174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Третий год подряд гг. Симферополь, Евпатория, Феодосия направляют своих обучающихся на заключительный этап олимпиады.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876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Результативность участия представителей субъектов Российской Федерации</a:t>
            </a:r>
            <a:br>
              <a:rPr lang="ru-RU" sz="2000" dirty="0"/>
            </a:br>
            <a:r>
              <a:rPr lang="ru-RU" sz="2000" dirty="0"/>
              <a:t>в заключительном этапе всероссийской олимпиады школьников в 2023/24 учебном году</a:t>
            </a:r>
            <a:br>
              <a:rPr lang="ru-RU" sz="2000" dirty="0"/>
            </a:br>
            <a:r>
              <a:rPr lang="ru-RU" sz="2000" dirty="0"/>
              <a:t>(соотношение количества победителей и призеров к общему количеству участников</a:t>
            </a:r>
            <a:br>
              <a:rPr lang="ru-RU" sz="2000" dirty="0"/>
            </a:br>
            <a:r>
              <a:rPr lang="ru-RU" sz="2000" dirty="0"/>
              <a:t>от субъекта Российской Федерации)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78 место из 90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37475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Рейтинг муниципальных образований по участию в олимпиаде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61906" y="847921"/>
            <a:ext cx="6694516" cy="5153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Показатели: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400" b="1" dirty="0">
                <a:latin typeface="Times New Roman" panose="02020603050405020304" pitchFamily="18" charset="0"/>
              </a:rPr>
              <a:t>Явка</a:t>
            </a:r>
            <a:r>
              <a:rPr lang="ru-RU" sz="1400" dirty="0">
                <a:latin typeface="Times New Roman" panose="02020603050405020304" pitchFamily="18" charset="0"/>
              </a:rPr>
              <a:t> - % явившихся обучающихся от общего количества зарегистрированных участников по субъекту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400" b="1" dirty="0">
                <a:latin typeface="Times New Roman" panose="02020603050405020304" pitchFamily="18" charset="0"/>
              </a:rPr>
              <a:t>Предметы</a:t>
            </a:r>
            <a:r>
              <a:rPr lang="ru-RU" sz="1400" dirty="0">
                <a:latin typeface="Times New Roman" panose="02020603050405020304" pitchFamily="18" charset="0"/>
              </a:rPr>
              <a:t> – количество предметов по которым субъекта не принял участие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400" b="1" dirty="0">
                <a:latin typeface="Times New Roman" panose="02020603050405020304" pitchFamily="18" charset="0"/>
              </a:rPr>
              <a:t>Участие в региональном этапе </a:t>
            </a:r>
            <a:r>
              <a:rPr lang="ru-RU" sz="1400" dirty="0">
                <a:latin typeface="Times New Roman" panose="02020603050405020304" pitchFamily="18" charset="0"/>
              </a:rPr>
              <a:t>– % участников регионального этапа олимпиады от общего количества обучающихся в муниципальном образовании в 5-11 классах.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400" b="1" dirty="0">
                <a:latin typeface="Times New Roman" panose="02020603050405020304" pitchFamily="18" charset="0"/>
              </a:rPr>
              <a:t>Победители и призеры</a:t>
            </a:r>
            <a:r>
              <a:rPr lang="ru-RU" sz="1400" dirty="0">
                <a:latin typeface="Times New Roman" panose="02020603050405020304" pitchFamily="18" charset="0"/>
              </a:rPr>
              <a:t> – % суммы победителей и призеров регионального этапа от общего количества приявших участие участников субъекта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400" b="1" dirty="0">
                <a:latin typeface="Times New Roman" panose="02020603050405020304" pitchFamily="18" charset="0"/>
              </a:rPr>
              <a:t>Участие в заключительном этапе - </a:t>
            </a:r>
            <a:r>
              <a:rPr lang="ru-RU" sz="1400" dirty="0">
                <a:latin typeface="Times New Roman" panose="02020603050405020304" pitchFamily="18" charset="0"/>
              </a:rPr>
              <a:t>% суммы победителей и призеров регионального этапа от общего количества победителей и призеров участников субъекта</a:t>
            </a:r>
            <a:endParaRPr lang="ru-RU" dirty="0"/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b="1" dirty="0">
                <a:latin typeface="Times New Roman" panose="02020603050405020304" pitchFamily="18" charset="0"/>
              </a:rPr>
              <a:t>Призеры и победители заключительного этапа</a:t>
            </a:r>
            <a:r>
              <a:rPr lang="ru-RU" sz="1400" dirty="0">
                <a:latin typeface="Times New Roman" panose="02020603050405020304" pitchFamily="18" charset="0"/>
              </a:rPr>
              <a:t> - % суммы победителей и призеров заключительного этапа от общего количества победителей и призеров заключительного этапа участников субъекта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400" b="1" dirty="0">
                <a:latin typeface="Times New Roman" panose="02020603050405020304" pitchFamily="18" charset="0"/>
              </a:rPr>
              <a:t>Всего</a:t>
            </a:r>
            <a:r>
              <a:rPr lang="ru-RU" sz="1400" dirty="0">
                <a:latin typeface="Times New Roman" panose="02020603050405020304" pitchFamily="18" charset="0"/>
              </a:rPr>
              <a:t> – сумма 1-6 столбца</a:t>
            </a:r>
            <a:endParaRPr lang="ru-RU" dirty="0"/>
          </a:p>
          <a:p>
            <a:pPr marL="45720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</a:rPr>
              <a:t> </a:t>
            </a:r>
            <a:endParaRPr lang="ru-RU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баллов по показателям определяется по формуле: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К= Пм / </a:t>
            </a: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Пмах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*100%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К= количество баллов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Пм = значение показателя субъекта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Пмах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значение максимального показателя муниципальных образований по данному показателю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520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914487"/>
              </p:ext>
            </p:extLst>
          </p:nvPr>
        </p:nvGraphicFramePr>
        <p:xfrm>
          <a:off x="1654233" y="482128"/>
          <a:ext cx="8611985" cy="5686770"/>
        </p:xfrm>
        <a:graphic>
          <a:graphicData uri="http://schemas.openxmlformats.org/drawingml/2006/table">
            <a:tbl>
              <a:tblPr firstRow="1" firstCol="1" bandRow="1"/>
              <a:tblGrid>
                <a:gridCol w="1864902">
                  <a:extLst>
                    <a:ext uri="{9D8B030D-6E8A-4147-A177-3AD203B41FA5}">
                      <a16:colId xmlns:a16="http://schemas.microsoft.com/office/drawing/2014/main" val="2304465922"/>
                    </a:ext>
                  </a:extLst>
                </a:gridCol>
                <a:gridCol w="573754">
                  <a:extLst>
                    <a:ext uri="{9D8B030D-6E8A-4147-A177-3AD203B41FA5}">
                      <a16:colId xmlns:a16="http://schemas.microsoft.com/office/drawing/2014/main" val="3413009350"/>
                    </a:ext>
                  </a:extLst>
                </a:gridCol>
                <a:gridCol w="759594">
                  <a:extLst>
                    <a:ext uri="{9D8B030D-6E8A-4147-A177-3AD203B41FA5}">
                      <a16:colId xmlns:a16="http://schemas.microsoft.com/office/drawing/2014/main" val="1157528767"/>
                    </a:ext>
                  </a:extLst>
                </a:gridCol>
                <a:gridCol w="992505">
                  <a:extLst>
                    <a:ext uri="{9D8B030D-6E8A-4147-A177-3AD203B41FA5}">
                      <a16:colId xmlns:a16="http://schemas.microsoft.com/office/drawing/2014/main" val="866904964"/>
                    </a:ext>
                  </a:extLst>
                </a:gridCol>
                <a:gridCol w="925148">
                  <a:extLst>
                    <a:ext uri="{9D8B030D-6E8A-4147-A177-3AD203B41FA5}">
                      <a16:colId xmlns:a16="http://schemas.microsoft.com/office/drawing/2014/main" val="3404101801"/>
                    </a:ext>
                  </a:extLst>
                </a:gridCol>
                <a:gridCol w="849675">
                  <a:extLst>
                    <a:ext uri="{9D8B030D-6E8A-4147-A177-3AD203B41FA5}">
                      <a16:colId xmlns:a16="http://schemas.microsoft.com/office/drawing/2014/main" val="903507358"/>
                    </a:ext>
                  </a:extLst>
                </a:gridCol>
                <a:gridCol w="876455">
                  <a:extLst>
                    <a:ext uri="{9D8B030D-6E8A-4147-A177-3AD203B41FA5}">
                      <a16:colId xmlns:a16="http://schemas.microsoft.com/office/drawing/2014/main" val="3335063152"/>
                    </a:ext>
                  </a:extLst>
                </a:gridCol>
                <a:gridCol w="884570">
                  <a:extLst>
                    <a:ext uri="{9D8B030D-6E8A-4147-A177-3AD203B41FA5}">
                      <a16:colId xmlns:a16="http://schemas.microsoft.com/office/drawing/2014/main" val="3368146162"/>
                    </a:ext>
                  </a:extLst>
                </a:gridCol>
                <a:gridCol w="885382">
                  <a:extLst>
                    <a:ext uri="{9D8B030D-6E8A-4147-A177-3AD203B41FA5}">
                      <a16:colId xmlns:a16="http://schemas.microsoft.com/office/drawing/2014/main" val="1849806319"/>
                    </a:ext>
                  </a:extLst>
                </a:gridCol>
              </a:tblGrid>
              <a:tr h="406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Муниципальное образование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527505"/>
                  </a:ext>
                </a:extLst>
              </a:tr>
              <a:tr h="406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Красноперекопский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381652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Судак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150531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Ленинский район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284458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Сакский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1264646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Красногвардейский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276135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Первомайский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306458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Советский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233611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88394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Белогорский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9221992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Красноперекопск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6206818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Бахчисарайский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051578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Черноморский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409619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Симферопольский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489544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Армянск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6398608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Джанкойский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907465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Кировский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525634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Раздольненский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6735251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Керчь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302093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Нижнегорский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4028008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Джанкой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522536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Ялта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172942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Алушта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26420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Евпатория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971107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Феодосия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68884"/>
                  </a:ext>
                </a:extLst>
              </a:tr>
              <a:tr h="203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Симферополь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67" marR="66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945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78611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9869" y="518975"/>
            <a:ext cx="8454044" cy="5624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Учитывая аналитические данные мониторинга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муниципальных образований по участию в олимпиаде, следует отметить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высокую результативность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подготовки обучающихся к участию во олимпиаде в 2023/2024 учебном году в гг. Симферополь, Евпатория, Феодосия; низкую результативность - Красноперекопском районе, г. Судак, Ленинский район.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сравнении с прошлым годом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учитывая аналитические данные мониторинга муниципальных образований по участию в олимпиаде повысилась рейтинговая позиция в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Раздольненском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районе, гг. Алуште, Армянске, Джанкое, Черноморском районе; понизилась в г. Судаке, Красногвардейском, Симферопольском, Красноперекопском и Советском районах.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558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Рейтинг общеобразовательных предметов по участию в олимпиаде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23854" y="745701"/>
            <a:ext cx="7764087" cy="536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Показатели: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Участие обучающихся в олимпиаде школьного этапа по предмету-</a:t>
            </a:r>
            <a:r>
              <a:rPr lang="ru-RU" sz="1200" dirty="0">
                <a:latin typeface="Times New Roman" panose="02020603050405020304" pitchFamily="18" charset="0"/>
              </a:rPr>
              <a:t> количество обучающихся принявших участие в школьном этапе олимпиады по предмету.</a:t>
            </a:r>
            <a:endParaRPr lang="ru-RU" sz="1600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Победители и призеры по предмету</a:t>
            </a:r>
            <a:r>
              <a:rPr lang="ru-RU" sz="1200" dirty="0">
                <a:latin typeface="Times New Roman" panose="02020603050405020304" pitchFamily="18" charset="0"/>
              </a:rPr>
              <a:t> - % суммы победителей и призеров школьного этапа от общего количества приявших участие участников по предмету</a:t>
            </a:r>
            <a:endParaRPr lang="ru-RU" sz="1600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Участие обучающихся в олимпиаде муниципального этапа по предмету-</a:t>
            </a:r>
            <a:r>
              <a:rPr lang="ru-RU" sz="1200" dirty="0">
                <a:latin typeface="Times New Roman" panose="02020603050405020304" pitchFamily="18" charset="0"/>
              </a:rPr>
              <a:t> количество обучающихся принявших участие в муниципальном этапе олимпиады по предмету.</a:t>
            </a:r>
            <a:endParaRPr lang="ru-RU" sz="1600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Победители и призеры по предмету</a:t>
            </a:r>
            <a:r>
              <a:rPr lang="ru-RU" sz="1200" dirty="0">
                <a:latin typeface="Times New Roman" panose="02020603050405020304" pitchFamily="18" charset="0"/>
              </a:rPr>
              <a:t> - % суммы победителей и призеров муниципального этапа от общего количества приявших участие участников по предмету</a:t>
            </a:r>
            <a:endParaRPr lang="ru-RU" sz="1600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Участие обучающихся в олимпиаде по предмету – </a:t>
            </a:r>
            <a:r>
              <a:rPr lang="ru-RU" sz="1200" dirty="0">
                <a:latin typeface="Times New Roman" panose="02020603050405020304" pitchFamily="18" charset="0"/>
              </a:rPr>
              <a:t>количество обучающихся принявших участие в региональном этапе олимпиады по предмету.</a:t>
            </a:r>
            <a:endParaRPr lang="ru-RU" sz="1600" dirty="0"/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Средний показатель результативности –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 усредненной суммы баллов от максимально возможного количества баллов по каждому общеобразовательному предмету.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Не справились с заданием в олимпиадных работах по предмету</a:t>
            </a:r>
            <a:r>
              <a:rPr lang="ru-RU" sz="1200" dirty="0">
                <a:latin typeface="Times New Roman" panose="02020603050405020304" pitchFamily="18" charset="0"/>
              </a:rPr>
              <a:t> - количество выполненных олимпиадных работ, от общего количества работ в региональном этапе олимпиады по предмету.</a:t>
            </a:r>
            <a:endParaRPr lang="ru-RU" sz="1600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Победители и призеры по предмету</a:t>
            </a:r>
            <a:r>
              <a:rPr lang="ru-RU" sz="1200" dirty="0">
                <a:latin typeface="Times New Roman" panose="02020603050405020304" pitchFamily="18" charset="0"/>
              </a:rPr>
              <a:t> - % суммы победителей и призеров регионального этапа от общего количества приявших участие участников по предмету</a:t>
            </a:r>
            <a:endParaRPr lang="ru-RU" sz="1600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Участие в заключительном этапе - </a:t>
            </a:r>
            <a:r>
              <a:rPr lang="ru-RU" sz="1200" dirty="0">
                <a:latin typeface="Times New Roman" panose="02020603050405020304" pitchFamily="18" charset="0"/>
              </a:rPr>
              <a:t>% суммы победителей и призеров регионального этапа от общего количества победителей и призеров участников по предмету</a:t>
            </a:r>
            <a:endParaRPr lang="ru-RU" sz="1600" dirty="0"/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Призеры и победители заключительного этапа</a:t>
            </a:r>
            <a:r>
              <a:rPr lang="ru-RU" sz="1200" dirty="0">
                <a:latin typeface="Times New Roman" panose="02020603050405020304" pitchFamily="18" charset="0"/>
              </a:rPr>
              <a:t> - % суммы победителей и призеров заключительного этапа от общего количества победителей и призеров заключительного этапа участников субъекта</a:t>
            </a:r>
            <a:endParaRPr lang="ru-RU" sz="1600" dirty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200" b="1" dirty="0">
                <a:latin typeface="Times New Roman" panose="02020603050405020304" pitchFamily="18" charset="0"/>
              </a:rPr>
              <a:t>Всего</a:t>
            </a:r>
            <a:r>
              <a:rPr lang="ru-RU" sz="1200" dirty="0">
                <a:latin typeface="Times New Roman" panose="02020603050405020304" pitchFamily="18" charset="0"/>
              </a:rPr>
              <a:t> – сумма 1-5 столбца</a:t>
            </a:r>
            <a:endParaRPr lang="ru-RU" sz="1600" dirty="0"/>
          </a:p>
          <a:p>
            <a:pPr marL="457200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</a:rPr>
              <a:t> </a:t>
            </a:r>
            <a:endParaRPr lang="ru-RU" sz="1600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баллов по показателям определяется по формуле: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К= Пм / </a:t>
            </a:r>
            <a:r>
              <a:rPr lang="ru-RU" sz="1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Пмах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*100%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К= количество баллов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Пм = значение показателя субъекта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Пмах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значение максимального показателя субъекта по данному показателю</a:t>
            </a:r>
            <a:endParaRPr lang="ru-RU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8935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181100"/>
              </p:ext>
            </p:extLst>
          </p:nvPr>
        </p:nvGraphicFramePr>
        <p:xfrm>
          <a:off x="1903618" y="796158"/>
          <a:ext cx="7984229" cy="5265684"/>
        </p:xfrm>
        <a:graphic>
          <a:graphicData uri="http://schemas.openxmlformats.org/drawingml/2006/table">
            <a:tbl>
              <a:tblPr firstRow="1" firstCol="1" bandRow="1"/>
              <a:tblGrid>
                <a:gridCol w="1762893">
                  <a:extLst>
                    <a:ext uri="{9D8B030D-6E8A-4147-A177-3AD203B41FA5}">
                      <a16:colId xmlns:a16="http://schemas.microsoft.com/office/drawing/2014/main" val="1009947110"/>
                    </a:ext>
                  </a:extLst>
                </a:gridCol>
                <a:gridCol w="482785">
                  <a:extLst>
                    <a:ext uri="{9D8B030D-6E8A-4147-A177-3AD203B41FA5}">
                      <a16:colId xmlns:a16="http://schemas.microsoft.com/office/drawing/2014/main" val="4263073392"/>
                    </a:ext>
                  </a:extLst>
                </a:gridCol>
                <a:gridCol w="482785">
                  <a:extLst>
                    <a:ext uri="{9D8B030D-6E8A-4147-A177-3AD203B41FA5}">
                      <a16:colId xmlns:a16="http://schemas.microsoft.com/office/drawing/2014/main" val="3486411275"/>
                    </a:ext>
                  </a:extLst>
                </a:gridCol>
                <a:gridCol w="482785">
                  <a:extLst>
                    <a:ext uri="{9D8B030D-6E8A-4147-A177-3AD203B41FA5}">
                      <a16:colId xmlns:a16="http://schemas.microsoft.com/office/drawing/2014/main" val="2229179759"/>
                    </a:ext>
                  </a:extLst>
                </a:gridCol>
                <a:gridCol w="482053">
                  <a:extLst>
                    <a:ext uri="{9D8B030D-6E8A-4147-A177-3AD203B41FA5}">
                      <a16:colId xmlns:a16="http://schemas.microsoft.com/office/drawing/2014/main" val="4100928468"/>
                    </a:ext>
                  </a:extLst>
                </a:gridCol>
                <a:gridCol w="482053">
                  <a:extLst>
                    <a:ext uri="{9D8B030D-6E8A-4147-A177-3AD203B41FA5}">
                      <a16:colId xmlns:a16="http://schemas.microsoft.com/office/drawing/2014/main" val="3106908545"/>
                    </a:ext>
                  </a:extLst>
                </a:gridCol>
                <a:gridCol w="482053">
                  <a:extLst>
                    <a:ext uri="{9D8B030D-6E8A-4147-A177-3AD203B41FA5}">
                      <a16:colId xmlns:a16="http://schemas.microsoft.com/office/drawing/2014/main" val="2626927348"/>
                    </a:ext>
                  </a:extLst>
                </a:gridCol>
                <a:gridCol w="482053">
                  <a:extLst>
                    <a:ext uri="{9D8B030D-6E8A-4147-A177-3AD203B41FA5}">
                      <a16:colId xmlns:a16="http://schemas.microsoft.com/office/drawing/2014/main" val="1547104057"/>
                    </a:ext>
                  </a:extLst>
                </a:gridCol>
                <a:gridCol w="482053">
                  <a:extLst>
                    <a:ext uri="{9D8B030D-6E8A-4147-A177-3AD203B41FA5}">
                      <a16:colId xmlns:a16="http://schemas.microsoft.com/office/drawing/2014/main" val="61195983"/>
                    </a:ext>
                  </a:extLst>
                </a:gridCol>
                <a:gridCol w="482053">
                  <a:extLst>
                    <a:ext uri="{9D8B030D-6E8A-4147-A177-3AD203B41FA5}">
                      <a16:colId xmlns:a16="http://schemas.microsoft.com/office/drawing/2014/main" val="3663657623"/>
                    </a:ext>
                  </a:extLst>
                </a:gridCol>
                <a:gridCol w="482053">
                  <a:extLst>
                    <a:ext uri="{9D8B030D-6E8A-4147-A177-3AD203B41FA5}">
                      <a16:colId xmlns:a16="http://schemas.microsoft.com/office/drawing/2014/main" val="3180199436"/>
                    </a:ext>
                  </a:extLst>
                </a:gridCol>
                <a:gridCol w="608600">
                  <a:extLst>
                    <a:ext uri="{9D8B030D-6E8A-4147-A177-3AD203B41FA5}">
                      <a16:colId xmlns:a16="http://schemas.microsoft.com/office/drawing/2014/main" val="3192421294"/>
                    </a:ext>
                  </a:extLst>
                </a:gridCol>
                <a:gridCol w="790010">
                  <a:extLst>
                    <a:ext uri="{9D8B030D-6E8A-4147-A177-3AD203B41FA5}">
                      <a16:colId xmlns:a16="http://schemas.microsoft.com/office/drawing/2014/main" val="3468655034"/>
                    </a:ext>
                  </a:extLst>
                </a:gridCol>
              </a:tblGrid>
              <a:tr h="4313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50567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778401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44738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799903"/>
                  </a:ext>
                </a:extLst>
              </a:tr>
              <a:tr h="402703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6001268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2968283"/>
                  </a:ext>
                </a:extLst>
              </a:tr>
              <a:tr h="2032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Английский язык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267745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Экология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3774845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803267"/>
                  </a:ext>
                </a:extLst>
              </a:tr>
              <a:tr h="402703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Немецкий язык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462878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612438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078758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Французский язык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2577147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Искусство (МХК)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838910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476678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152321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381330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757856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Китайский язык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610584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07604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Экономика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618804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4708568"/>
                  </a:ext>
                </a:extLst>
              </a:tr>
              <a:tr h="201352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Астрономия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4439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788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7235" y="1456473"/>
            <a:ext cx="8345979" cy="3978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Учитывая аналитические данные мониторинга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общеобразовательных предметов по участию в олимпиаде необходимо отметить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низкий уровень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подготовки обучающихся по следующим общеобразовательным предметам: физика, история, информатика; высокий уровень подготовки – обществознание, технология, биология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450215" algn="just"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сравнении с прошлым годом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учитывая аналитические данные мониторинга, результативность участия обучающихся в олимпиаде ухудшилась по таким предметам, как: история, информатика; улучшилась – технология, французский язык. Стабильной остается рейтинговая позиция биологии.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3397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1395" y="393869"/>
            <a:ext cx="11139055" cy="593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Признать: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- удовлетворительной </a:t>
            </a:r>
            <a:r>
              <a:rPr lang="ru-RU" sz="16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работу по подготовке обучающихся к участию во всероссийской олимпиаде школьников в 2023/2024 учебном году муниципальных органов управления образованием Республики Крым: гг. Симферополь (</a:t>
            </a:r>
            <a:r>
              <a:rPr lang="ru-RU" sz="16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Сухина</a:t>
            </a:r>
            <a:r>
              <a:rPr lang="ru-RU" sz="16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Т.И.), Евпатория (Жеребец В.И.), Феодосия (Алексеенко Н.И.).</a:t>
            </a:r>
            <a:endParaRPr lang="ru-RU" sz="12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 недостаточной </a:t>
            </a:r>
            <a:r>
              <a:rPr lang="ru-RU" sz="16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работу по подготовке обучающихся к участию во всероссийской олимпиаде школьников в 2023/2024 учебном году муниципальных органов управления образованием Республики Крым: </a:t>
            </a:r>
            <a:r>
              <a:rPr lang="ru-RU" sz="16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Красноперекопский</a:t>
            </a:r>
            <a:r>
              <a:rPr lang="ru-RU" sz="16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район (</a:t>
            </a:r>
            <a:r>
              <a:rPr lang="ru-RU" sz="16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Братусина</a:t>
            </a:r>
            <a:r>
              <a:rPr lang="ru-RU" sz="16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Е.В.), гг. Судак (</a:t>
            </a:r>
            <a:r>
              <a:rPr lang="ru-RU" sz="16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Борисюк</a:t>
            </a:r>
            <a:r>
              <a:rPr lang="ru-RU" sz="16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Н.Н.), Ленинский район (</a:t>
            </a:r>
            <a:r>
              <a:rPr lang="ru-RU" sz="16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Петросенко</a:t>
            </a:r>
            <a:r>
              <a:rPr lang="ru-RU" sz="16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С.П.).</a:t>
            </a:r>
            <a:endParaRPr lang="ru-RU" sz="12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Отметить </a:t>
            </a:r>
            <a:r>
              <a:rPr lang="ru-RU" sz="16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низкий уровень подготовки обучающихся во всех муниципальных образованиях Республики Крым по следующим предметам: физика, история, информатика</a:t>
            </a:r>
            <a:r>
              <a:rPr lang="ru-RU" sz="16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До 15 ноября 2024 года </a:t>
            </a: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будет </a:t>
            </a: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проведен </a:t>
            </a:r>
            <a:r>
              <a:rPr lang="ru-RU" sz="1400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анализ состояния </a:t>
            </a:r>
            <a:r>
              <a:rPr lang="ru-RU" sz="1400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преподавания предмета «История» 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в Республике Крым.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До 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15 сентября 2024 года разработать план мероприятий («</a:t>
            </a:r>
            <a:r>
              <a:rPr lang="ru-RU" sz="1400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дорожную карту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») по организации и проведению </a:t>
            </a: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олимпиады, 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методическому сопровождению подготовки обучающихся к участию в муниципальном этапе </a:t>
            </a: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олимпиады в 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2024/2025 учебном году.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Разработать </a:t>
            </a:r>
            <a:r>
              <a:rPr lang="ru-RU" sz="1400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муниципальную модель по подготовке ко всем этапам </a:t>
            </a:r>
            <a:r>
              <a:rPr lang="ru-RU" sz="1400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олимпиады </a:t>
            </a: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с 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учетом сети дополнительного образования, внеурочной деятельности и созданию системы выявления, развития и поддержки способных и талантливых школьников.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До 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 ноября 2024 года </a:t>
            </a:r>
            <a:r>
              <a:rPr lang="ru-RU" sz="1400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проанализировать состояние преподавания общеобразовательных предметов, по которым установлен самый низкий показатель результативности 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обучающихся в муниципальном этапе.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До 15 ноября 2024 года </a:t>
            </a:r>
            <a:r>
              <a:rPr lang="ru-RU" sz="1400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проанализировать </a:t>
            </a:r>
            <a:r>
              <a:rPr lang="ru-RU" sz="1400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работу общеобразовательных организаций, по которым установлен самый низкий показатель результативности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обучающихся в муниципальном </a:t>
            </a: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этапе и</a:t>
            </a:r>
            <a:endParaRPr lang="ru-RU" sz="14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провести 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качественный </a:t>
            </a:r>
            <a:r>
              <a:rPr lang="ru-RU" sz="1400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содержательный разбор заданий и результатов муниципального этапа </a:t>
            </a: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олимпиады 2023/2024 </a:t>
            </a:r>
            <a:r>
              <a:rPr lang="ru-RU" sz="14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учебного года по каждому общеобразовательному предмету в соответствии с </a:t>
            </a:r>
            <a:r>
              <a:rPr lang="ru-RU" sz="14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критериями, предоставленными КРИППО.</a:t>
            </a:r>
            <a:endParaRPr lang="ru-RU" sz="14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2947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1395" y="393869"/>
            <a:ext cx="11139055" cy="5366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Обеспечить</a:t>
            </a:r>
            <a:r>
              <a:rPr lang="ru-RU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: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обучающихся в </a:t>
            </a:r>
            <a:r>
              <a:rPr lang="ru-RU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школьном этапе олимпиады на платформе «</a:t>
            </a:r>
            <a:r>
              <a:rPr lang="ru-RU" b="1" dirty="0" err="1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Сириус.Курсы</a:t>
            </a:r>
            <a:r>
              <a:rPr lang="ru-RU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».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b="1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школьников в </a:t>
            </a:r>
            <a:r>
              <a:rPr lang="ru-RU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интеллектуальных мероприятиях</a:t>
            </a:r>
            <a:r>
              <a:rPr lang="ru-RU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, направленных на подготовку обучающихся к участию в региональном и заключительном этапах всероссийской олимпиады школьников</a:t>
            </a:r>
            <a:r>
              <a:rPr lang="ru-RU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Функционирование </a:t>
            </a:r>
            <a:r>
              <a:rPr lang="ru-RU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межшкольных факультативов</a:t>
            </a:r>
            <a:r>
              <a:rPr lang="ru-RU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» на основании договоров о сетевой форме реализации образовательных программ и партнерских соглашений для подготовки обучающихся ко всем этапам всероссийской олимпиады школьников</a:t>
            </a:r>
            <a:r>
              <a:rPr lang="ru-RU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Учесть </a:t>
            </a:r>
            <a:r>
              <a:rPr lang="ru-RU" b="1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в работе материалы аналитической справки </a:t>
            </a:r>
            <a:r>
              <a:rPr lang="ru-RU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«Об итогах проведения всероссийской олимпиады школьников в 2023/2024 учебном году в Республике Крым» в соответствии с рейтингом муниципальных образований Республики Крым и общеобразовательных предметов по участию во всероссийской олимпиаде школьников в 2023/2024 учебном году</a:t>
            </a:r>
            <a:r>
              <a:rPr lang="ru-RU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9252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0451" y="1632465"/>
            <a:ext cx="1141337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Подробнее с документом можно ознакомиться на сайте </a:t>
            </a:r>
            <a:r>
              <a:rPr lang="en-US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krippo.ru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Разде</a:t>
            </a: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л Олимпиады и конкурсы. 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Всероссийска</a:t>
            </a: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я олимпиада школьников 2023/2024 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en-US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0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2"/>
              </a:rPr>
              <a:t>krippo.ru/index.php/olimpiadu-i-konkyrsu/14-moduli/2774-vserossijskaya-olimpiada-shkolnikov</a:t>
            </a:r>
            <a:endParaRPr lang="ru-RU" sz="2000" dirty="0" smtClean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5207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077" y="393869"/>
            <a:ext cx="11413374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Проведение </a:t>
            </a:r>
            <a:r>
              <a:rPr lang="ru-RU" sz="2000" dirty="0" err="1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ВсОШ</a:t>
            </a: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в 2024/2025 учебном году.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Приказ Минобразования от 31.07.2024 № 1166 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О проведении школьного этапа </a:t>
            </a:r>
            <a:r>
              <a:rPr lang="ru-RU" sz="2000" b="1" dirty="0" err="1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ВсОШ</a:t>
            </a:r>
            <a:r>
              <a:rPr lang="ru-RU" sz="2000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в 2024/2025 учебном году в Республики Крым</a:t>
            </a: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»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Технология                 труд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ОБЖ            основы безопасности и защиты Родины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Экология ?</a:t>
            </a:r>
            <a:endParaRPr lang="en-US" sz="2000" dirty="0" smtClean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en-US" sz="20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Школьный этап на платформе «</a:t>
            </a:r>
            <a:r>
              <a:rPr lang="ru-RU" sz="2000" b="1" dirty="0" err="1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Сириус.Курсы</a:t>
            </a:r>
            <a:r>
              <a:rPr lang="ru-RU" sz="2000" b="1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» по 6 предметам: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Математика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нформатика 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Физика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Химия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Биология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Астрономия </a:t>
            </a:r>
            <a:endParaRPr lang="ru-RU" sz="2000" dirty="0" smtClean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460568" y="2543694"/>
            <a:ext cx="457200" cy="191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1665318" y="2887286"/>
            <a:ext cx="457200" cy="191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693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160112"/>
              </p:ext>
            </p:extLst>
          </p:nvPr>
        </p:nvGraphicFramePr>
        <p:xfrm>
          <a:off x="2194559" y="3250279"/>
          <a:ext cx="7207136" cy="2957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2903">
                  <a:extLst>
                    <a:ext uri="{9D8B030D-6E8A-4147-A177-3AD203B41FA5}">
                      <a16:colId xmlns:a16="http://schemas.microsoft.com/office/drawing/2014/main" val="2450893769"/>
                    </a:ext>
                  </a:extLst>
                </a:gridCol>
                <a:gridCol w="1490976">
                  <a:extLst>
                    <a:ext uri="{9D8B030D-6E8A-4147-A177-3AD203B41FA5}">
                      <a16:colId xmlns:a16="http://schemas.microsoft.com/office/drawing/2014/main" val="301628789"/>
                    </a:ext>
                  </a:extLst>
                </a:gridCol>
                <a:gridCol w="1493988">
                  <a:extLst>
                    <a:ext uri="{9D8B030D-6E8A-4147-A177-3AD203B41FA5}">
                      <a16:colId xmlns:a16="http://schemas.microsoft.com/office/drawing/2014/main" val="618332948"/>
                    </a:ext>
                  </a:extLst>
                </a:gridCol>
                <a:gridCol w="1387812">
                  <a:extLst>
                    <a:ext uri="{9D8B030D-6E8A-4147-A177-3AD203B41FA5}">
                      <a16:colId xmlns:a16="http://schemas.microsoft.com/office/drawing/2014/main" val="967205410"/>
                    </a:ext>
                  </a:extLst>
                </a:gridCol>
                <a:gridCol w="1361457">
                  <a:extLst>
                    <a:ext uri="{9D8B030D-6E8A-4147-A177-3AD203B41FA5}">
                      <a16:colId xmlns:a16="http://schemas.microsoft.com/office/drawing/2014/main" val="3009153512"/>
                    </a:ext>
                  </a:extLst>
                </a:gridCol>
              </a:tblGrid>
              <a:tr h="8056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Этап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олимпиады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2020/2021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учебный год, 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2021/2022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учебный год,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2022/2023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учебный год,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2023/2024 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учебный год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4852530"/>
                  </a:ext>
                </a:extLst>
              </a:tr>
              <a:tr h="391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Школьный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80 018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74 880 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81 949 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90 194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6549183"/>
                  </a:ext>
                </a:extLst>
              </a:tr>
              <a:tr h="299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Муниципальный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19 </a:t>
                      </a:r>
                      <a:r>
                        <a:rPr lang="ru-RU" sz="1200" b="1" dirty="0">
                          <a:effectLst/>
                        </a:rPr>
                        <a:t>390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14 </a:t>
                      </a:r>
                      <a:r>
                        <a:rPr lang="ru-RU" sz="1200" b="1" dirty="0">
                          <a:effectLst/>
                        </a:rPr>
                        <a:t>242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15 </a:t>
                      </a:r>
                      <a:r>
                        <a:rPr lang="ru-RU" sz="1200" b="1" dirty="0">
                          <a:effectLst/>
                        </a:rPr>
                        <a:t>497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14 </a:t>
                      </a:r>
                      <a:r>
                        <a:rPr lang="ru-RU" sz="1200" b="1" dirty="0">
                          <a:effectLst/>
                        </a:rPr>
                        <a:t>739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4428649"/>
                  </a:ext>
                </a:extLst>
              </a:tr>
              <a:tr h="4322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Региональный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1 185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1 099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957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1 026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1663728"/>
                  </a:ext>
                </a:extLst>
              </a:tr>
              <a:tr h="4294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Заключительный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4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20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23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18 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5900390"/>
                  </a:ext>
                </a:extLst>
              </a:tr>
              <a:tr h="5331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100" b="1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100597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100" b="1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90241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 </a:t>
                      </a:r>
                      <a:endParaRPr lang="ru-RU" sz="1100" b="1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98426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105977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9364181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9566" y="502682"/>
            <a:ext cx="9812867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2023/2024 учебном году в олимпиаде приняли участие: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школьном этапе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90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194 обучающихся 5-11 классов (в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т.ч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7 300 обучающихся 4 классов по математике и русскому языку);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	в муниципальном этапе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14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739 обучающихся 7-11 классов;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	в региональном этапе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1 026 обучающихся 9-11 классов, из них победителей и призеров прошлого учебного года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33 чел.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Сравнение количества участников олимпиады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сравнению с прошлым учебным годом увеличилось количество участников школьного и регионального этапов, уменьшилось количество участников муниципального этапа олимпиады.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Школьный и муниципальный этапы олимпиады по французскому языку не проведены в 13 муниципальных образованиях, по китайскому языку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22-х, по немецкому языку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12-ти, по астрономии и праву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2-х, по искусству (МХК) и технологии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1-м, по экономике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3-х, по экологии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5-ти.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83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Школьный этап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961669"/>
              </p:ext>
            </p:extLst>
          </p:nvPr>
        </p:nvGraphicFramePr>
        <p:xfrm>
          <a:off x="4688378" y="789711"/>
          <a:ext cx="5674822" cy="5517955"/>
        </p:xfrm>
        <a:graphic>
          <a:graphicData uri="http://schemas.openxmlformats.org/drawingml/2006/table">
            <a:tbl>
              <a:tblPr firstRow="1" firstCol="1" bandRow="1"/>
              <a:tblGrid>
                <a:gridCol w="1549887">
                  <a:extLst>
                    <a:ext uri="{9D8B030D-6E8A-4147-A177-3AD203B41FA5}">
                      <a16:colId xmlns:a16="http://schemas.microsoft.com/office/drawing/2014/main" val="978350337"/>
                    </a:ext>
                  </a:extLst>
                </a:gridCol>
                <a:gridCol w="1119295">
                  <a:extLst>
                    <a:ext uri="{9D8B030D-6E8A-4147-A177-3AD203B41FA5}">
                      <a16:colId xmlns:a16="http://schemas.microsoft.com/office/drawing/2014/main" val="297472399"/>
                    </a:ext>
                  </a:extLst>
                </a:gridCol>
                <a:gridCol w="1029412">
                  <a:extLst>
                    <a:ext uri="{9D8B030D-6E8A-4147-A177-3AD203B41FA5}">
                      <a16:colId xmlns:a16="http://schemas.microsoft.com/office/drawing/2014/main" val="3958426869"/>
                    </a:ext>
                  </a:extLst>
                </a:gridCol>
                <a:gridCol w="1029412">
                  <a:extLst>
                    <a:ext uri="{9D8B030D-6E8A-4147-A177-3AD203B41FA5}">
                      <a16:colId xmlns:a16="http://schemas.microsoft.com/office/drawing/2014/main" val="3944783412"/>
                    </a:ext>
                  </a:extLst>
                </a:gridCol>
                <a:gridCol w="946816">
                  <a:extLst>
                    <a:ext uri="{9D8B030D-6E8A-4147-A177-3AD203B41FA5}">
                      <a16:colId xmlns:a16="http://schemas.microsoft.com/office/drawing/2014/main" val="960174428"/>
                    </a:ext>
                  </a:extLst>
                </a:gridCol>
              </a:tblGrid>
              <a:tr h="14014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Общеобразовательные предметы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кол-во участников, чел.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кол-во победителей и призеров чел.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победителей и призеров от общего количества участников олимпиады, %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победителей, чел.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6768371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4531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12,43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315854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18207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3375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18,54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64520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Астрономия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1938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20,90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0110581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5054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1225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24,24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8256991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5551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1488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26,81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006059"/>
                  </a:ext>
                </a:extLst>
              </a:tr>
              <a:tr h="203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ОБЖ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6480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30,93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073591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Экономика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32,82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8570750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12574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4153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33,03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1623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233323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16765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5718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1954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8746479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11531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3978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34,50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341662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3434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35,34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1417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644900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9923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3528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35,55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142490"/>
                  </a:ext>
                </a:extLst>
              </a:tr>
              <a:tr h="175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6857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2469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36,01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2675756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Французский язык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841505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Искусство (МХК)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37,46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818568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1374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37,77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197526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Немецкий язык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38,26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1027782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Английский язык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10674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4133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38,72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1480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94957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3635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39,43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1397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878645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9299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3850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41,40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597427"/>
                  </a:ext>
                </a:extLst>
              </a:tr>
              <a:tr h="1772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Экология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2421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1268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52,38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332425"/>
                  </a:ext>
                </a:extLst>
              </a:tr>
              <a:tr h="185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Китайский язык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6236912"/>
                  </a:ext>
                </a:extLst>
              </a:tr>
              <a:tr h="185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145026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46781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32,26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17576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55" marR="565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19274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465668" y="71758"/>
            <a:ext cx="1265766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в разрезе общеобразовательных предметов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078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1934" y="1193800"/>
            <a:ext cx="8119533" cy="3757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Наиболее популярными общеобразовательными предметами на школьном этапе олимпиады являются математика, русский язык, литература, физическая культура и английский язык. При этом результативность участия в олимпиаде школьного этапа максимальная по обществознанию, биологии и английскому языку, минимальная по информатике, математике и астрономии.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412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080485" cy="4601183"/>
          </a:xfrm>
        </p:spPr>
        <p:txBody>
          <a:bodyPr>
            <a:normAutofit fontScale="90000"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altLang="ru-RU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Охват участников школьного этапа олимпиады</a:t>
            </a:r>
            <a:r>
              <a:rPr lang="ru-RU" altLang="ru-RU" sz="1600" dirty="0">
                <a:solidFill>
                  <a:schemeClr val="tx1"/>
                </a:solidFill>
              </a:rPr>
              <a:t/>
            </a:r>
            <a:br>
              <a:rPr lang="ru-RU" altLang="ru-RU" sz="1600" dirty="0">
                <a:solidFill>
                  <a:schemeClr val="tx1"/>
                </a:solidFill>
              </a:rPr>
            </a:br>
            <a:r>
              <a:rPr lang="ru-RU" altLang="ru-RU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разрезе муниципальных образований</a:t>
            </a:r>
            <a:r>
              <a:rPr lang="ru-RU" altLang="ru-RU" sz="44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ru-RU" altLang="ru-RU" sz="4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988991"/>
              </p:ext>
            </p:extLst>
          </p:nvPr>
        </p:nvGraphicFramePr>
        <p:xfrm>
          <a:off x="4231179" y="257693"/>
          <a:ext cx="6301046" cy="6280381"/>
        </p:xfrm>
        <a:graphic>
          <a:graphicData uri="http://schemas.openxmlformats.org/drawingml/2006/table">
            <a:tbl>
              <a:tblPr firstRow="1" firstCol="1" bandRow="1"/>
              <a:tblGrid>
                <a:gridCol w="1871631">
                  <a:extLst>
                    <a:ext uri="{9D8B030D-6E8A-4147-A177-3AD203B41FA5}">
                      <a16:colId xmlns:a16="http://schemas.microsoft.com/office/drawing/2014/main" val="1569432041"/>
                    </a:ext>
                  </a:extLst>
                </a:gridCol>
                <a:gridCol w="1189651">
                  <a:extLst>
                    <a:ext uri="{9D8B030D-6E8A-4147-A177-3AD203B41FA5}">
                      <a16:colId xmlns:a16="http://schemas.microsoft.com/office/drawing/2014/main" val="565731093"/>
                    </a:ext>
                  </a:extLst>
                </a:gridCol>
                <a:gridCol w="1145898">
                  <a:extLst>
                    <a:ext uri="{9D8B030D-6E8A-4147-A177-3AD203B41FA5}">
                      <a16:colId xmlns:a16="http://schemas.microsoft.com/office/drawing/2014/main" val="2224795734"/>
                    </a:ext>
                  </a:extLst>
                </a:gridCol>
                <a:gridCol w="1028529">
                  <a:extLst>
                    <a:ext uri="{9D8B030D-6E8A-4147-A177-3AD203B41FA5}">
                      <a16:colId xmlns:a16="http://schemas.microsoft.com/office/drawing/2014/main" val="2877518332"/>
                    </a:ext>
                  </a:extLst>
                </a:gridCol>
                <a:gridCol w="1065337">
                  <a:extLst>
                    <a:ext uri="{9D8B030D-6E8A-4147-A177-3AD203B41FA5}">
                      <a16:colId xmlns:a16="http://schemas.microsoft.com/office/drawing/2014/main" val="2989753739"/>
                    </a:ext>
                  </a:extLst>
                </a:gridCol>
              </a:tblGrid>
              <a:tr h="16155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образование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обучающихся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5-11 классов,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количество участий в школьном этапе, чел.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участников в школьном этапе,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участников  школьного этапа от количества участников в школьном этапе,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463123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Белогорский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4588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3376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1395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30,41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0867523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Джанкой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2720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2717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37,54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2650018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Симферополь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29451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17314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11446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38,86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4546353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Красногвардейский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5415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5222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2118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39,11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0658074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Первомайский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1909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39,44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198234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8881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7752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4323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48,68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286610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Сакский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5376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49,98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245581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Нижнегорский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2920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5205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1496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51,23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449939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Красноперекопск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1660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2873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53,01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119741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Бахчисарайский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6991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8153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3739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53,48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8464991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Алушта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3396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3057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1854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54,59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278775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Раздольненский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1774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3331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975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54,96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3748981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Ленинский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3294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1940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1922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58,35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8073377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Черноморский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3399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1453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61,33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952951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Советский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2242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3547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1458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65,03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430039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Саки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1973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1331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67,46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959642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Армянск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3931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68,28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31254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Керчь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7571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8548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5214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68,87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579386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Феодосия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6643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9997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4862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73,19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561930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Красноперекопский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1641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5080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73,31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9058610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Симферопольский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10873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10397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8616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79,24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286511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Евпатория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8012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7446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7118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88,84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261484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Кировский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3765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3450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3648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96,89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900537"/>
                  </a:ext>
                </a:extLst>
              </a:tr>
              <a:tr h="157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Судак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2189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6155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6208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283,60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80316"/>
                  </a:ext>
                </a:extLst>
              </a:tr>
              <a:tr h="230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Джанкойский  район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4428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13671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13671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308,74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0" marR="442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1958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233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0245" y="620221"/>
            <a:ext cx="8119533" cy="4814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Процент участия обучающихся в школьном этапе олимпиады максимальный в Кировском районе, г. Евпатории, Симферопольском и Красноперекопском районе, г. Феодосии.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этом необходимо отметить необъективность предоставленных данных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Джанкойским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районом, г. Судаком (по количеству работ на обучающегося) и Кировский район, г. Судак и Первомайский район (по охвату обучающихся школьного этапа, превышающего фактическое количество).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Минимальный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процент участия отмечается в Белогорском районе, гг. Джанкое, Симферополе, Красногвардейском и Первомайском районах.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921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/>
              <a:t>Сводные</a:t>
            </a:r>
            <a:r>
              <a:rPr lang="ru-RU" dirty="0"/>
              <a:t> </a:t>
            </a:r>
            <a:r>
              <a:rPr lang="ru-RU" sz="3100" dirty="0"/>
              <a:t>данные</a:t>
            </a:r>
            <a:br>
              <a:rPr lang="ru-RU" sz="3100" dirty="0"/>
            </a:br>
            <a:r>
              <a:rPr lang="ru-RU" sz="3100" dirty="0"/>
              <a:t>статистики участия обучающихся Республики Крым в школьном этапе олимпиады на платформе </a:t>
            </a:r>
            <a:r>
              <a:rPr lang="ru-RU" sz="3100" dirty="0" err="1"/>
              <a:t>Сириус.Курсы</a:t>
            </a:r>
            <a:r>
              <a:rPr lang="ru-RU" sz="3100" dirty="0"/>
              <a:t> в 2023/2024 учебном году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130672"/>
              </p:ext>
            </p:extLst>
          </p:nvPr>
        </p:nvGraphicFramePr>
        <p:xfrm>
          <a:off x="3848790" y="414989"/>
          <a:ext cx="7390017" cy="5914545"/>
        </p:xfrm>
        <a:graphic>
          <a:graphicData uri="http://schemas.openxmlformats.org/drawingml/2006/table">
            <a:tbl>
              <a:tblPr firstRow="1" firstCol="1" bandRow="1"/>
              <a:tblGrid>
                <a:gridCol w="1229274">
                  <a:extLst>
                    <a:ext uri="{9D8B030D-6E8A-4147-A177-3AD203B41FA5}">
                      <a16:colId xmlns:a16="http://schemas.microsoft.com/office/drawing/2014/main" val="3006405937"/>
                    </a:ext>
                  </a:extLst>
                </a:gridCol>
                <a:gridCol w="1229274">
                  <a:extLst>
                    <a:ext uri="{9D8B030D-6E8A-4147-A177-3AD203B41FA5}">
                      <a16:colId xmlns:a16="http://schemas.microsoft.com/office/drawing/2014/main" val="4270526195"/>
                    </a:ext>
                  </a:extLst>
                </a:gridCol>
                <a:gridCol w="454802">
                  <a:extLst>
                    <a:ext uri="{9D8B030D-6E8A-4147-A177-3AD203B41FA5}">
                      <a16:colId xmlns:a16="http://schemas.microsoft.com/office/drawing/2014/main" val="3542959373"/>
                    </a:ext>
                  </a:extLst>
                </a:gridCol>
                <a:gridCol w="454802">
                  <a:extLst>
                    <a:ext uri="{9D8B030D-6E8A-4147-A177-3AD203B41FA5}">
                      <a16:colId xmlns:a16="http://schemas.microsoft.com/office/drawing/2014/main" val="1254674606"/>
                    </a:ext>
                  </a:extLst>
                </a:gridCol>
                <a:gridCol w="454802">
                  <a:extLst>
                    <a:ext uri="{9D8B030D-6E8A-4147-A177-3AD203B41FA5}">
                      <a16:colId xmlns:a16="http://schemas.microsoft.com/office/drawing/2014/main" val="3483508864"/>
                    </a:ext>
                  </a:extLst>
                </a:gridCol>
                <a:gridCol w="454802">
                  <a:extLst>
                    <a:ext uri="{9D8B030D-6E8A-4147-A177-3AD203B41FA5}">
                      <a16:colId xmlns:a16="http://schemas.microsoft.com/office/drawing/2014/main" val="4016912251"/>
                    </a:ext>
                  </a:extLst>
                </a:gridCol>
                <a:gridCol w="454802">
                  <a:extLst>
                    <a:ext uri="{9D8B030D-6E8A-4147-A177-3AD203B41FA5}">
                      <a16:colId xmlns:a16="http://schemas.microsoft.com/office/drawing/2014/main" val="1471728893"/>
                    </a:ext>
                  </a:extLst>
                </a:gridCol>
                <a:gridCol w="511472">
                  <a:extLst>
                    <a:ext uri="{9D8B030D-6E8A-4147-A177-3AD203B41FA5}">
                      <a16:colId xmlns:a16="http://schemas.microsoft.com/office/drawing/2014/main" val="752389903"/>
                    </a:ext>
                  </a:extLst>
                </a:gridCol>
                <a:gridCol w="511472">
                  <a:extLst>
                    <a:ext uri="{9D8B030D-6E8A-4147-A177-3AD203B41FA5}">
                      <a16:colId xmlns:a16="http://schemas.microsoft.com/office/drawing/2014/main" val="1199658952"/>
                    </a:ext>
                  </a:extLst>
                </a:gridCol>
                <a:gridCol w="511472">
                  <a:extLst>
                    <a:ext uri="{9D8B030D-6E8A-4147-A177-3AD203B41FA5}">
                      <a16:colId xmlns:a16="http://schemas.microsoft.com/office/drawing/2014/main" val="1316204510"/>
                    </a:ext>
                  </a:extLst>
                </a:gridCol>
                <a:gridCol w="556796">
                  <a:extLst>
                    <a:ext uri="{9D8B030D-6E8A-4147-A177-3AD203B41FA5}">
                      <a16:colId xmlns:a16="http://schemas.microsoft.com/office/drawing/2014/main" val="2201716010"/>
                    </a:ext>
                  </a:extLst>
                </a:gridCol>
                <a:gridCol w="566247">
                  <a:extLst>
                    <a:ext uri="{9D8B030D-6E8A-4147-A177-3AD203B41FA5}">
                      <a16:colId xmlns:a16="http://schemas.microsoft.com/office/drawing/2014/main" val="3769993258"/>
                    </a:ext>
                  </a:extLst>
                </a:gridCol>
              </a:tblGrid>
              <a:tr h="139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класс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класс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класс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класс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класс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класс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класс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класс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Охват обучающихся, набравших проходной балл, 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3846882"/>
                  </a:ext>
                </a:extLst>
              </a:tr>
              <a:tr h="24499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Астрономия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Проходной балл Сириус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1963445"/>
                  </a:ext>
                </a:extLst>
              </a:tr>
              <a:tr h="170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2 529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33,06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454237"/>
                  </a:ext>
                </a:extLst>
              </a:tr>
              <a:tr h="244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Набрали проходной балл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3429186"/>
                  </a:ext>
                </a:extLst>
              </a:tr>
              <a:tr h="24499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Проходной балл Сириус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462564"/>
                  </a:ext>
                </a:extLst>
              </a:tr>
              <a:tr h="170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1 319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1 593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1 802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2 065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1 847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1 224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1 999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11 849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43,18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1358142"/>
                  </a:ext>
                </a:extLst>
              </a:tr>
              <a:tr h="244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Набрали проходной балл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5 116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752154"/>
                  </a:ext>
                </a:extLst>
              </a:tr>
              <a:tr h="24499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Проходной балл Сириус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7302810"/>
                  </a:ext>
                </a:extLst>
              </a:tr>
              <a:tr h="1361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1 316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1 332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1 122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6 078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951660"/>
                  </a:ext>
                </a:extLst>
              </a:tr>
              <a:tr h="244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Набрали проходной балл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6846710"/>
                  </a:ext>
                </a:extLst>
              </a:tr>
              <a:tr h="24499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Проходной балл Сириус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652720"/>
                  </a:ext>
                </a:extLst>
              </a:tr>
              <a:tr h="170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4 104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3 974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3 419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2 973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2 723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2 136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1 619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1 329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22 277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22,04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0762434"/>
                  </a:ext>
                </a:extLst>
              </a:tr>
              <a:tr h="244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Набрали проходной балл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1 168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1 091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4 909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214712"/>
                  </a:ext>
                </a:extLst>
              </a:tr>
              <a:tr h="24499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Проходной балл Сириус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645209"/>
                  </a:ext>
                </a:extLst>
              </a:tr>
              <a:tr h="170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1 654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1 618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1 383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1 014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6 593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18,78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33357"/>
                  </a:ext>
                </a:extLst>
              </a:tr>
              <a:tr h="244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Набрали проходной балл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1 238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4785113"/>
                  </a:ext>
                </a:extLst>
              </a:tr>
              <a:tr h="244993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Проходной балл Сириус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767511"/>
                  </a:ext>
                </a:extLst>
              </a:tr>
              <a:tr h="170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1 903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1 728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1 032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1 019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5 799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37,56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721528"/>
                  </a:ext>
                </a:extLst>
              </a:tr>
              <a:tr h="244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Набрали проходной балл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2 178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13" marR="229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935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043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6233" y="2078470"/>
            <a:ext cx="8119533" cy="2701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Наибольший охват обучающихся, набравших рекомендованный проходной балл для участия в муниципальном этапе олимпиады по биологии, наименьший – по информатике.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32306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444</TotalTime>
  <Words>3094</Words>
  <Application>Microsoft Office PowerPoint</Application>
  <PresentationFormat>Широкоэкранный</PresentationFormat>
  <Paragraphs>1610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Corbel</vt:lpstr>
      <vt:lpstr>Times New Roman</vt:lpstr>
      <vt:lpstr>Wingdings 2</vt:lpstr>
      <vt:lpstr>Рамка</vt:lpstr>
      <vt:lpstr>Об итогах проведения всероссийской олимпиады школьников в 2023/2024 учебном году в Республике Крым</vt:lpstr>
      <vt:lpstr>Результативность участия представителей субъектов Российской Федерации в заключительном этапе всероссийской олимпиады школьников в 2023/24 учебном году (соотношение количества победителей и призеров к общему количеству участников от субъекта Российской Федерации)</vt:lpstr>
      <vt:lpstr>Презентация PowerPoint</vt:lpstr>
      <vt:lpstr>Школьный этап</vt:lpstr>
      <vt:lpstr>Презентация PowerPoint</vt:lpstr>
      <vt:lpstr>Охват участников школьного этапа олимпиады  в разрезе муниципальных образований </vt:lpstr>
      <vt:lpstr>Презентация PowerPoint</vt:lpstr>
      <vt:lpstr>Сводные данные статистики участия обучающихся Республики Крым в школьном этапе олимпиады на платформе Сириус.Курсы в 2023/2024 учебном году </vt:lpstr>
      <vt:lpstr>Презентация PowerPoint</vt:lpstr>
      <vt:lpstr>Региональный этап</vt:lpstr>
      <vt:lpstr>Впервые проведен региональный этап олимпиады по китайскому языку (6 чел.) и технологии в направлении «Информационная безопасность» (1 чел., 6 кл. – победитель).   Второй год проводится олимпиада по технологии в направлении «Робототехника» (в региональном этапе приняло участие 6 чел.). </vt:lpstr>
      <vt:lpstr>Презентация PowerPoint</vt:lpstr>
      <vt:lpstr>Презентация PowerPoint</vt:lpstr>
      <vt:lpstr>Количество предметов, по которым НЕ приняли участие в РЭ </vt:lpstr>
      <vt:lpstr>Презентация PowerPoint</vt:lpstr>
      <vt:lpstr>Охват участников регионального этапа олимпиады  в разрезе муниципальных образований </vt:lpstr>
      <vt:lpstr>Презентация PowerPoint</vt:lpstr>
      <vt:lpstr>Презентация PowerPoint</vt:lpstr>
      <vt:lpstr>Заключительный этап</vt:lpstr>
      <vt:lpstr>Рейтинг муниципальных образований по участию в олимпиаде  </vt:lpstr>
      <vt:lpstr>Презентация PowerPoint</vt:lpstr>
      <vt:lpstr>Презентация PowerPoint</vt:lpstr>
      <vt:lpstr>Рейтинг общеобразовательных предметов по участию в олимпиаде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итогах проведения всероссийской олимпиады школьников в 2023/2024 учебном году в Республике Крым</dc:title>
  <dc:creator>user</dc:creator>
  <cp:lastModifiedBy>user</cp:lastModifiedBy>
  <cp:revision>21</cp:revision>
  <dcterms:created xsi:type="dcterms:W3CDTF">2024-06-18T06:55:38Z</dcterms:created>
  <dcterms:modified xsi:type="dcterms:W3CDTF">2024-08-21T12:40:12Z</dcterms:modified>
</cp:coreProperties>
</file>