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09" autoAdjust="0"/>
    <p:restoredTop sz="99283" autoAdjust="0"/>
  </p:normalViewPr>
  <p:slideViewPr>
    <p:cSldViewPr>
      <p:cViewPr varScale="1">
        <p:scale>
          <a:sx n="112" d="100"/>
          <a:sy n="112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4285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Региональный центр выявления и поддержки 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одаренных детей в Республике Крым «Импульс»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29586" y="142852"/>
            <a:ext cx="1104597" cy="862966"/>
          </a:xfrm>
          <a:prstGeom prst="rect">
            <a:avLst/>
          </a:prstGeom>
        </p:spPr>
      </p:pic>
      <p:pic>
        <p:nvPicPr>
          <p:cNvPr id="1026" name="Picture 2" descr="X:\Документы_Святохо\00_РЦО\02_Общее\02_Сайт\Логотипы\Импульс_мал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52"/>
            <a:ext cx="1065191" cy="7143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928662" y="1928802"/>
            <a:ext cx="74295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Результаты школьного этапа всероссийской олимпиады школьников 2023/2024 учебного года на платформе «</a:t>
            </a:r>
            <a:r>
              <a:rPr lang="ru-RU" sz="3200" b="1" dirty="0" err="1" smtClean="0">
                <a:solidFill>
                  <a:srgbClr val="FF0000"/>
                </a:solidFill>
              </a:rPr>
              <a:t>Сириус.курсы</a:t>
            </a:r>
            <a:r>
              <a:rPr lang="ru-RU" sz="3200" b="1" dirty="0" smtClean="0">
                <a:solidFill>
                  <a:srgbClr val="FF0000"/>
                </a:solidFill>
              </a:rPr>
              <a:t>»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3720" t="10583" r="3261" b="4749"/>
          <a:stretch>
            <a:fillRect/>
          </a:stretch>
        </p:blipFill>
        <p:spPr bwMode="auto">
          <a:xfrm>
            <a:off x="357158" y="1214422"/>
            <a:ext cx="851116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X:\Документы_Святохо\00_РЦО\02_Общее\02_Сайт\Логотипы\Импульс_мал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142852"/>
            <a:ext cx="1065191" cy="71438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428604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Интенсивные профильные смены –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2024</a:t>
            </a:r>
          </a:p>
          <a:p>
            <a:pPr algn="ctr"/>
            <a:r>
              <a:rPr lang="ru-RU" sz="2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(прошедшие)</a:t>
            </a:r>
            <a:endParaRPr lang="ru-RU" sz="20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2828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5720" y="1714491"/>
          <a:ext cx="8715436" cy="3723486"/>
        </p:xfrm>
        <a:graphic>
          <a:graphicData uri="http://schemas.openxmlformats.org/drawingml/2006/table">
            <a:tbl>
              <a:tblPr/>
              <a:tblGrid>
                <a:gridCol w="571504"/>
                <a:gridCol w="824010"/>
                <a:gridCol w="815563"/>
                <a:gridCol w="813548"/>
                <a:gridCol w="1055198"/>
                <a:gridCol w="920837"/>
                <a:gridCol w="928694"/>
                <a:gridCol w="961640"/>
                <a:gridCol w="791397"/>
                <a:gridCol w="1033045"/>
              </a:tblGrid>
              <a:tr h="2099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№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смена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смена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 смена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Партнёрская смена КФУ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 смена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 смена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 смена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 смена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 смена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91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Даты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14-28 января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4-18 февраля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 февраля - 10 марта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19-23 марта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 марта - 7 апреля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14-28 апреля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5-19 мая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 мая - 9 июня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16-30 июня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5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Наука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Олимпиадная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экология-9</a:t>
                      </a:r>
                    </a:p>
                    <a:p>
                      <a:pPr algn="ctr" fontAlgn="ctr"/>
                      <a:endParaRPr lang="ru-RU" sz="9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ctr"/>
                      <a:endParaRPr lang="ru-RU" sz="9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15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Медицина: старт в профессию-10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Физика: решение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олимпиадных задач-8</a:t>
                      </a:r>
                    </a:p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13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Физика:  профессиональный выбор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Химия: </a:t>
                      </a:r>
                      <a:endParaRPr lang="ru-RU" sz="9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решение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олимпиадных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задач-9</a:t>
                      </a:r>
                    </a:p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11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Медицина: будущий доктор-9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Агротехнологии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: зоология и ветеринария-8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Агростарт-5/6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Агростарт-7/10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2" marR="3852" marT="3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Олимпиадная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биология-9</a:t>
                      </a:r>
                    </a:p>
                    <a:p>
                      <a:pPr algn="ctr" fontAlgn="ctr"/>
                      <a:endParaRPr lang="ru-RU" sz="9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20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Химия: </a:t>
                      </a:r>
                      <a:endParaRPr lang="ru-RU" sz="9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решение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олимпиадных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задач-8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+mn-lt"/>
                        </a:rPr>
                        <a:t>14</a:t>
                      </a:r>
                    </a:p>
                    <a:p>
                      <a:pPr algn="ctr" fontAlgn="ctr"/>
                      <a:endParaRPr lang="ru-RU" sz="9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Партнёрская смена ДДЮТ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Биология: профессиональный выбор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Олимпиадная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биология-8</a:t>
                      </a:r>
                    </a:p>
                    <a:p>
                      <a:pPr algn="ctr" fontAlgn="ctr"/>
                      <a:endParaRPr lang="ru-RU" sz="9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16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Экологический мониторинг: методика полевых исследований-9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Физика: </a:t>
                      </a:r>
                      <a:endParaRPr lang="ru-RU" sz="9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решение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олимпиадных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задач-7</a:t>
                      </a:r>
                    </a:p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16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Биология: начало-5/6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Экологический мониторинг: методика полевых исследований-7/10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0324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2" marR="3852" marT="3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Олимпиадная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физика-9</a:t>
                      </a:r>
                    </a:p>
                    <a:p>
                      <a:pPr algn="ctr" fontAlgn="ctr"/>
                      <a:endParaRPr lang="ru-RU" sz="9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19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Химия:   профессиональный выбор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Экспериментальная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роботехника-7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Экспериментальная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роботехника-8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2" marR="3852" marT="3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Астрофизика: наблюдение космических объектов-7/10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9919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2" marR="3852" marT="38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Математика: профессиональный выбор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X:\Документы_Святохо\00_РЦО\02_Общее\02_Сайт\Логотипы\Импульс_мал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142852"/>
            <a:ext cx="1065191" cy="71438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428604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Интенсивные профильные смены –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2024</a:t>
            </a:r>
          </a:p>
          <a:p>
            <a:pPr algn="ctr"/>
            <a:r>
              <a:rPr lang="ru-RU" sz="2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(запланированные)</a:t>
            </a:r>
            <a:endParaRPr lang="ru-RU" sz="20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2828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58" y="1571612"/>
          <a:ext cx="8388001" cy="3960024"/>
        </p:xfrm>
        <a:graphic>
          <a:graphicData uri="http://schemas.openxmlformats.org/drawingml/2006/table">
            <a:tbl>
              <a:tblPr/>
              <a:tblGrid>
                <a:gridCol w="821443"/>
                <a:gridCol w="1184379"/>
                <a:gridCol w="1280326"/>
                <a:gridCol w="1285884"/>
                <a:gridCol w="1285884"/>
                <a:gridCol w="1285884"/>
                <a:gridCol w="1244201"/>
              </a:tblGrid>
              <a:tr h="2914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№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смена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 смена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смена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смена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смена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смена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9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Даты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4-18 сентября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 сентября – </a:t>
                      </a:r>
                    </a:p>
                    <a:p>
                      <a:pPr algn="ctr" fontAlgn="ctr"/>
                      <a:r>
                        <a:rPr lang="ru-RU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 октября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13-27 октября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5-19 ноября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 ноября –</a:t>
                      </a:r>
                      <a:r>
                        <a:rPr lang="ru-RU" sz="1400" b="0" i="1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  <a:p>
                      <a:pPr algn="ctr" fontAlgn="ctr"/>
                      <a:r>
                        <a:rPr lang="ru-RU" sz="1400" b="0" i="1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 декабря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8-22 декабря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1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 класс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+mn-lt"/>
                        </a:rPr>
                        <a:t>Физика: начало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Робототехника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55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 класс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Агробиология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+mn-lt"/>
                        </a:rPr>
                        <a:t>Химия: начало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Физика: олимпиадный практикум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Генетика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610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 класс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Робототехника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Экологический мониторинг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Биология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Медицина: будущий доктор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Химия: решение олимпиадных задач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671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 класс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Медицина: старт в профессию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Астрофизика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Генетика и селекция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Экология</a:t>
                      </a:r>
                      <a:endParaRPr lang="ru-RU" sz="1400" b="0" i="1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52" marR="3852" marT="38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X:\Документы_Святохо\00_РЦО\02_Общее\02_Сайт\Логотипы\Импульс_мал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142852"/>
            <a:ext cx="1065191" cy="7143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928662" y="1928802"/>
            <a:ext cx="7429552" cy="4448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>
              <a:lnSpc>
                <a:spcPct val="150000"/>
              </a:lnSpc>
              <a:buFont typeface="Arial" pitchFamily="34" charset="0"/>
              <a:buChar char="•"/>
              <a:tabLst>
                <a:tab pos="355600" algn="l"/>
              </a:tabLst>
            </a:pPr>
            <a:r>
              <a:rPr lang="ru-RU" sz="3200" b="1" dirty="0" smtClean="0">
                <a:solidFill>
                  <a:srgbClr val="FF0000"/>
                </a:solidFill>
              </a:rPr>
              <a:t>Астрономия</a:t>
            </a:r>
          </a:p>
          <a:p>
            <a:pPr indent="355600" algn="just">
              <a:lnSpc>
                <a:spcPct val="150000"/>
              </a:lnSpc>
              <a:buFont typeface="Arial" pitchFamily="34" charset="0"/>
              <a:buChar char="•"/>
              <a:tabLst>
                <a:tab pos="355600" algn="l"/>
              </a:tabLst>
            </a:pPr>
            <a:r>
              <a:rPr lang="ru-RU" sz="3200" b="1" dirty="0" smtClean="0">
                <a:solidFill>
                  <a:srgbClr val="FF0000"/>
                </a:solidFill>
              </a:rPr>
              <a:t>Биология</a:t>
            </a:r>
          </a:p>
          <a:p>
            <a:pPr indent="355600" algn="just">
              <a:lnSpc>
                <a:spcPct val="150000"/>
              </a:lnSpc>
              <a:buFont typeface="Arial" pitchFamily="34" charset="0"/>
              <a:buChar char="•"/>
              <a:tabLst>
                <a:tab pos="355600" algn="l"/>
              </a:tabLst>
            </a:pPr>
            <a:r>
              <a:rPr lang="ru-RU" sz="3200" b="1" dirty="0" smtClean="0">
                <a:solidFill>
                  <a:srgbClr val="FF0000"/>
                </a:solidFill>
              </a:rPr>
              <a:t>Информатика</a:t>
            </a:r>
          </a:p>
          <a:p>
            <a:pPr indent="355600" algn="just">
              <a:lnSpc>
                <a:spcPct val="150000"/>
              </a:lnSpc>
              <a:buFont typeface="Arial" pitchFamily="34" charset="0"/>
              <a:buChar char="•"/>
              <a:tabLst>
                <a:tab pos="355600" algn="l"/>
              </a:tabLst>
            </a:pPr>
            <a:r>
              <a:rPr lang="ru-RU" sz="3200" b="1" dirty="0" smtClean="0">
                <a:solidFill>
                  <a:srgbClr val="FF0000"/>
                </a:solidFill>
              </a:rPr>
              <a:t>Математика</a:t>
            </a:r>
          </a:p>
          <a:p>
            <a:pPr indent="355600" algn="just">
              <a:lnSpc>
                <a:spcPct val="150000"/>
              </a:lnSpc>
              <a:buFont typeface="Arial" pitchFamily="34" charset="0"/>
              <a:buChar char="•"/>
              <a:tabLst>
                <a:tab pos="355600" algn="l"/>
              </a:tabLst>
            </a:pPr>
            <a:r>
              <a:rPr lang="ru-RU" sz="3200" b="1" dirty="0" smtClean="0">
                <a:solidFill>
                  <a:srgbClr val="FF0000"/>
                </a:solidFill>
              </a:rPr>
              <a:t>Физика</a:t>
            </a:r>
          </a:p>
          <a:p>
            <a:pPr indent="355600" algn="just">
              <a:lnSpc>
                <a:spcPct val="150000"/>
              </a:lnSpc>
              <a:buFont typeface="Arial" pitchFamily="34" charset="0"/>
              <a:buChar char="•"/>
              <a:tabLst>
                <a:tab pos="355600" algn="l"/>
              </a:tabLst>
            </a:pPr>
            <a:r>
              <a:rPr lang="ru-RU" sz="3200" b="1" dirty="0" smtClean="0">
                <a:solidFill>
                  <a:srgbClr val="FF0000"/>
                </a:solidFill>
              </a:rPr>
              <a:t>Химия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428604"/>
            <a:ext cx="60722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Соглашение о сотрудничестве в области проведения школьного этапа всероссийской олимпиады школьников от 06.09.2023 № 09/23-8514/СС между Образовательным фондом «Талант и успех» и Министерством образования, науки и молодёжи Республики Крым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X:\Документы_Святохо\00_РЦО\02_Общее\02_Сайт\Логотипы\Импульс_мал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142852"/>
            <a:ext cx="1065191" cy="71438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28572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АСТРОНОМИЯ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784" y="5143512"/>
          <a:ext cx="7715304" cy="926592"/>
        </p:xfrm>
        <a:graphic>
          <a:graphicData uri="http://schemas.openxmlformats.org/drawingml/2006/table">
            <a:tbl>
              <a:tblPr/>
              <a:tblGrid>
                <a:gridCol w="1655705"/>
                <a:gridCol w="865657"/>
                <a:gridCol w="865657"/>
                <a:gridCol w="865657"/>
                <a:gridCol w="865657"/>
                <a:gridCol w="865657"/>
                <a:gridCol w="865657"/>
                <a:gridCol w="86565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Класс участия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9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11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Количество участников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178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170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322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353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309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336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861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57224" y="1000108"/>
            <a:ext cx="7786710" cy="1294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340 школ из 530 школ (64.15 %)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2 529 обучающихся</a:t>
            </a:r>
          </a:p>
          <a:p>
            <a:pPr marL="0" marR="0" lvl="0" indent="2286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836 человек набрали проходной бал для участия в МЭ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Рисунок 2" descr="distribution_classes_percent"/>
          <p:cNvPicPr>
            <a:picLocks noChangeAspect="1" noChangeArrowheads="1"/>
          </p:cNvPicPr>
          <p:nvPr/>
        </p:nvPicPr>
        <p:blipFill>
          <a:blip r:embed="rId3"/>
          <a:srcRect t="6024"/>
          <a:stretch>
            <a:fillRect/>
          </a:stretch>
        </p:blipFill>
        <p:spPr bwMode="auto">
          <a:xfrm>
            <a:off x="2643174" y="2428868"/>
            <a:ext cx="3729041" cy="2574027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2828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X:\Документы_Святохо\00_РЦО\02_Общее\02_Сайт\Логотипы\Импульс_мал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142852"/>
            <a:ext cx="1065191" cy="71438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28572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БИОЛОГИЯ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57224" y="1000108"/>
            <a:ext cx="7929618" cy="129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55600">
              <a:lnSpc>
                <a:spcPct val="150000"/>
              </a:lnSpc>
              <a:buFont typeface="Arial" pitchFamily="34" charset="0"/>
              <a:buChar char="•"/>
              <a:tabLst>
                <a:tab pos="719138" algn="l"/>
              </a:tabLst>
            </a:pPr>
            <a:r>
              <a:rPr lang="ru-RU" dirty="0" smtClean="0"/>
              <a:t>502 школы из 530 школ (94.72 %)</a:t>
            </a:r>
          </a:p>
          <a:p>
            <a:pPr lvl="0" indent="355600">
              <a:lnSpc>
                <a:spcPct val="150000"/>
              </a:lnSpc>
              <a:buFont typeface="Arial" pitchFamily="34" charset="0"/>
              <a:buChar char="•"/>
              <a:tabLst>
                <a:tab pos="719138" algn="l"/>
              </a:tabLst>
            </a:pPr>
            <a:r>
              <a:rPr lang="ru-RU" dirty="0" smtClean="0"/>
              <a:t>11 849 из общего количества обучающихся в 5-11 классах в регионе (8.58%)</a:t>
            </a:r>
          </a:p>
          <a:p>
            <a:pPr lvl="0" indent="355600">
              <a:lnSpc>
                <a:spcPct val="150000"/>
              </a:lnSpc>
              <a:buFont typeface="Arial" pitchFamily="34" charset="0"/>
              <a:buChar char="•"/>
              <a:tabLst>
                <a:tab pos="719138" algn="l"/>
              </a:tabLst>
            </a:pPr>
            <a:r>
              <a:rPr lang="ru-RU" dirty="0" smtClean="0"/>
              <a:t>5 116 человек набрали проходной бал для участия в МЭ</a:t>
            </a:r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2828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X:\Документы_Святохо\03_Одарённость\02_ВОШ\04_ВОШ_2023_2024\01_Школьный этап\_СИРИУС_2023\Биология\био\pictures\distribution_classes_percent.png"/>
          <p:cNvPicPr/>
          <p:nvPr/>
        </p:nvPicPr>
        <p:blipFill>
          <a:blip r:embed="rId3"/>
          <a:srcRect t="5785"/>
          <a:stretch>
            <a:fillRect/>
          </a:stretch>
        </p:blipFill>
        <p:spPr bwMode="auto">
          <a:xfrm>
            <a:off x="2571736" y="2357430"/>
            <a:ext cx="3857652" cy="2612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857224" y="5357826"/>
          <a:ext cx="7429553" cy="926592"/>
        </p:xfrm>
        <a:graphic>
          <a:graphicData uri="http://schemas.openxmlformats.org/drawingml/2006/table">
            <a:tbl>
              <a:tblPr/>
              <a:tblGrid>
                <a:gridCol w="1833614"/>
                <a:gridCol w="777132"/>
                <a:gridCol w="777132"/>
                <a:gridCol w="775644"/>
                <a:gridCol w="775644"/>
                <a:gridCol w="833596"/>
                <a:gridCol w="833596"/>
                <a:gridCol w="82319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Класс участия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9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11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2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Количество участников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1 319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1 593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1 802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2 065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1 847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1 224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1 999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X:\Документы_Святохо\00_РЦО\02_Общее\02_Сайт\Логотипы\Импульс_мал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142852"/>
            <a:ext cx="1065191" cy="71438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28572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ИНФОРМАТИКА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85786" y="928670"/>
            <a:ext cx="7929618" cy="129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5560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461 школа из 530 школ (86,98 %) </a:t>
            </a:r>
          </a:p>
          <a:p>
            <a:pPr lvl="0" indent="35560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6 078 из общего количества обучающихся в 5-11 классах в регионе (4,72%)</a:t>
            </a:r>
          </a:p>
          <a:p>
            <a:pPr lvl="0" indent="35560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360 человек набрали проходной бал для участия в МЭ</a:t>
            </a:r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2828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X:\Документы_Святохо\03_Одарённость\02_ВОШ\04_ВОШ_2023_2024\01_Школьный этап\_СИРИУС_2023\Информатика\pictures\distribution_classes_percent.png"/>
          <p:cNvPicPr/>
          <p:nvPr/>
        </p:nvPicPr>
        <p:blipFill>
          <a:blip r:embed="rId3"/>
          <a:srcRect l="7437" t="6670" r="7437"/>
          <a:stretch>
            <a:fillRect/>
          </a:stretch>
        </p:blipFill>
        <p:spPr bwMode="auto">
          <a:xfrm>
            <a:off x="2857488" y="2285992"/>
            <a:ext cx="3429024" cy="2769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71472" y="5572140"/>
          <a:ext cx="8143932" cy="926592"/>
        </p:xfrm>
        <a:graphic>
          <a:graphicData uri="http://schemas.openxmlformats.org/drawingml/2006/table">
            <a:tbl>
              <a:tblPr/>
              <a:tblGrid>
                <a:gridCol w="2011954"/>
                <a:gridCol w="855284"/>
                <a:gridCol w="850396"/>
                <a:gridCol w="848767"/>
                <a:gridCol w="848767"/>
                <a:gridCol w="913932"/>
                <a:gridCol w="913932"/>
                <a:gridCol w="9009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Класс участия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5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6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7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8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9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10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11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2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Количество участников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213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258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1 316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1 332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1 122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991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846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X:\Документы_Святохо\00_РЦО\02_Общее\02_Сайт\Логотипы\Импульс_мал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142852"/>
            <a:ext cx="1065191" cy="71438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28572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85786" y="928670"/>
            <a:ext cx="7929618" cy="129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5560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518 школа из 530 школ (97,74 %) </a:t>
            </a:r>
          </a:p>
          <a:p>
            <a:pPr lvl="0" indent="35560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22 277 из общего количества обучающихся в 5-11 классах в регионе</a:t>
            </a:r>
          </a:p>
          <a:p>
            <a:pPr lvl="0" indent="35560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4 909 человек набрали проходной бал для участия в МЭ</a:t>
            </a:r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2828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X:\Документы_Святохо\03_Одарённость\02_ВОШ\04_ВОШ_2023_2024\01_Школьный этап\_СИРИУС_2023\Математика\pictures\distribution_classes_percent.png"/>
          <p:cNvPicPr/>
          <p:nvPr/>
        </p:nvPicPr>
        <p:blipFill>
          <a:blip r:embed="rId3"/>
          <a:srcRect t="4691"/>
          <a:stretch>
            <a:fillRect/>
          </a:stretch>
        </p:blipFill>
        <p:spPr bwMode="auto">
          <a:xfrm>
            <a:off x="2714612" y="2285992"/>
            <a:ext cx="389073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71472" y="5572140"/>
          <a:ext cx="8072496" cy="926592"/>
        </p:xfrm>
        <a:graphic>
          <a:graphicData uri="http://schemas.openxmlformats.org/drawingml/2006/table">
            <a:tbl>
              <a:tblPr/>
              <a:tblGrid>
                <a:gridCol w="1805010"/>
                <a:gridCol w="765273"/>
                <a:gridCol w="765273"/>
                <a:gridCol w="763658"/>
                <a:gridCol w="762043"/>
                <a:gridCol w="762043"/>
                <a:gridCol w="820166"/>
                <a:gridCol w="820166"/>
                <a:gridCol w="808864"/>
              </a:tblGrid>
              <a:tr h="34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Класс участия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4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5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6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7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8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9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10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11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59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Количество участников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4 104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3 974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3 419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2 973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2 723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2 136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1 619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1 329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X:\Документы_Святохо\00_РЦО\02_Общее\02_Сайт\Логотипы\Импульс_мал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142852"/>
            <a:ext cx="1065191" cy="71438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28572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ФИЗИКА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85786" y="928670"/>
            <a:ext cx="7929618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5560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477 школ из 530 (90.0%)</a:t>
            </a:r>
          </a:p>
          <a:p>
            <a:pPr lvl="0" indent="35560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6 593 обучающихся</a:t>
            </a:r>
          </a:p>
          <a:p>
            <a:pPr lvl="0" indent="35560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1 238 человек набрали проходной бал для участия в МЭ</a:t>
            </a:r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2828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X:\Документы_Святохо\03_Одарённость\02_ВОШ\04_ВОШ_2023_2024\01_Школьный этап\_СИРИУС_2023\Физика\pictures\distribution_classes_percent.png"/>
          <p:cNvPicPr/>
          <p:nvPr/>
        </p:nvPicPr>
        <p:blipFill>
          <a:blip r:embed="rId3"/>
          <a:srcRect l="4273" t="5665" r="8628"/>
          <a:stretch>
            <a:fillRect/>
          </a:stretch>
        </p:blipFill>
        <p:spPr bwMode="auto">
          <a:xfrm>
            <a:off x="3071802" y="2357430"/>
            <a:ext cx="328614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00034" y="5643578"/>
          <a:ext cx="8072493" cy="681228"/>
        </p:xfrm>
        <a:graphic>
          <a:graphicData uri="http://schemas.openxmlformats.org/drawingml/2006/table">
            <a:tbl>
              <a:tblPr/>
              <a:tblGrid>
                <a:gridCol w="2712358"/>
                <a:gridCol w="1072027"/>
                <a:gridCol w="1072027"/>
                <a:gridCol w="1072027"/>
                <a:gridCol w="1072027"/>
                <a:gridCol w="1072027"/>
              </a:tblGrid>
              <a:tr h="34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Класс участия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10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11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Количество участников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1 654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1 618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1 383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1 014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924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X:\Документы_Святохо\00_РЦО\02_Общее\02_Сайт\Логотипы\Импульс_мал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142852"/>
            <a:ext cx="1065191" cy="71438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28572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ХИМИЯ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85786" y="928670"/>
            <a:ext cx="7929618" cy="129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5560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349 школ из 530 школ (65.85 %) </a:t>
            </a:r>
          </a:p>
          <a:p>
            <a:pPr lvl="0" indent="35560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5 799 из общего количества обучающихся в 7-11 классах в регионе (3.84%)</a:t>
            </a:r>
          </a:p>
          <a:p>
            <a:pPr lvl="0" indent="35560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2 178 человек набрали проходной бал для участия в МЭ</a:t>
            </a:r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2828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X:\Документы_Святохо\03_Одарённость\02_ВОШ\04_ВОШ_2023_2024\01_Школьный этап\_СИРИУС_2023\Химия\pictures\distribution_classes_percent.png"/>
          <p:cNvPicPr/>
          <p:nvPr/>
        </p:nvPicPr>
        <p:blipFill>
          <a:blip r:embed="rId3"/>
          <a:srcRect l="4820" t="6196" r="9123"/>
          <a:stretch>
            <a:fillRect/>
          </a:stretch>
        </p:blipFill>
        <p:spPr bwMode="auto">
          <a:xfrm>
            <a:off x="2786050" y="2357430"/>
            <a:ext cx="314327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42910" y="5643578"/>
          <a:ext cx="7715302" cy="681228"/>
        </p:xfrm>
        <a:graphic>
          <a:graphicData uri="http://schemas.openxmlformats.org/drawingml/2006/table">
            <a:tbl>
              <a:tblPr/>
              <a:tblGrid>
                <a:gridCol w="2592342"/>
                <a:gridCol w="1024592"/>
                <a:gridCol w="1024592"/>
                <a:gridCol w="1024592"/>
                <a:gridCol w="1024592"/>
                <a:gridCol w="1024592"/>
              </a:tblGrid>
              <a:tr h="34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Класс участия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10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11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Количество участников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1 903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1 728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1 032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1 019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X:\Документы_Святохо\00_РЦО\02_Общее\02_Сайт\Логотипы\Импульс_мал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142852"/>
            <a:ext cx="1065191" cy="71438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28572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Сводные данные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2828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85721" y="1285849"/>
          <a:ext cx="8572558" cy="4705176"/>
        </p:xfrm>
        <a:graphic>
          <a:graphicData uri="http://schemas.openxmlformats.org/drawingml/2006/table">
            <a:tbl>
              <a:tblPr/>
              <a:tblGrid>
                <a:gridCol w="988620"/>
                <a:gridCol w="1760557"/>
                <a:gridCol w="650052"/>
                <a:gridCol w="650052"/>
                <a:gridCol w="650052"/>
                <a:gridCol w="650052"/>
                <a:gridCol w="650052"/>
                <a:gridCol w="650052"/>
                <a:gridCol w="650052"/>
                <a:gridCol w="622965"/>
                <a:gridCol w="650052"/>
              </a:tblGrid>
              <a:tr h="2240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Предмет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класс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 класс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 класс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 класс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 класс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 класс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 класс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 класс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23" marR="7223" marT="7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56"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Астрономия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Сириус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23" marR="7223" marT="7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Всего участников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178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170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322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353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309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336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861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2 529</a:t>
                      </a:r>
                    </a:p>
                  </a:txBody>
                  <a:tcPr marL="7223" marR="7223" marT="7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Набрали проходной балл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106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98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291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836</a:t>
                      </a:r>
                    </a:p>
                  </a:txBody>
                  <a:tcPr marL="7223" marR="7223" marT="7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56"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Биология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Сириус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23" marR="7223" marT="7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Всего участников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1 319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1 593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1 802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2 065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1 847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1 224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1 999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11 849</a:t>
                      </a:r>
                    </a:p>
                  </a:txBody>
                  <a:tcPr marL="7223" marR="7223" marT="7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Набрали проходной балл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630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791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771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953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861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553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557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5 116</a:t>
                      </a:r>
                    </a:p>
                  </a:txBody>
                  <a:tcPr marL="7223" marR="7223" marT="7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56"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Информатика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Сириус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150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160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150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23" marR="7223" marT="7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Всего участников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213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258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1 316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1 332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1 122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991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846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6 078</a:t>
                      </a:r>
                    </a:p>
                  </a:txBody>
                  <a:tcPr marL="7223" marR="7223" marT="7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Набрали проходной балл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360</a:t>
                      </a:r>
                    </a:p>
                  </a:txBody>
                  <a:tcPr marL="7223" marR="7223" marT="7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56"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Математика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Сириус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23" marR="7223" marT="7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Всего участников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4 104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3 974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3 419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2 973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2 723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2 136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1 619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1 329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22 277</a:t>
                      </a:r>
                    </a:p>
                  </a:txBody>
                  <a:tcPr marL="7223" marR="7223" marT="7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Набрали проходной балл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1 168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1 091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742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530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442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380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330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226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4 909</a:t>
                      </a:r>
                    </a:p>
                  </a:txBody>
                  <a:tcPr marL="7223" marR="7223" marT="7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56"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Физика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Сириус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23" marR="7223" marT="7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Всего участников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1 654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1 618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1 383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1 014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924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6 593</a:t>
                      </a:r>
                    </a:p>
                  </a:txBody>
                  <a:tcPr marL="7223" marR="7223" marT="7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Набрали проходной балл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340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301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260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177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160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1 238</a:t>
                      </a:r>
                    </a:p>
                  </a:txBody>
                  <a:tcPr marL="7223" marR="7223" marT="7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56"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Химия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Сириус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23" marR="7223" marT="7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Всего участников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1 903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1 728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1 032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1 019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5 799</a:t>
                      </a:r>
                    </a:p>
                  </a:txBody>
                  <a:tcPr marL="7223" marR="7223" marT="7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Набрали проходной балл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831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722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323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248</a:t>
                      </a:r>
                    </a:p>
                  </a:txBody>
                  <a:tcPr marL="7223" marR="7223" marT="72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2 178</a:t>
                      </a:r>
                    </a:p>
                  </a:txBody>
                  <a:tcPr marL="7223" marR="7223" marT="7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56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23" marR="7223" marT="722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23" marR="7223" marT="722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23" marR="7223" marT="72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23" marR="7223" marT="72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23" marR="7223" marT="72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23" marR="7223" marT="72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23" marR="7223" marT="72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23" marR="7223" marT="72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23" marR="7223" marT="72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23" marR="7223" marT="72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23" marR="7223" marT="72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056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23" marR="7223" marT="72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Всего участников</a:t>
                      </a:r>
                    </a:p>
                  </a:txBody>
                  <a:tcPr marL="7223" marR="7223" marT="722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4 104</a:t>
                      </a:r>
                    </a:p>
                  </a:txBody>
                  <a:tcPr marL="7223" marR="7223" marT="722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5 684</a:t>
                      </a:r>
                    </a:p>
                  </a:txBody>
                  <a:tcPr marL="7223" marR="7223" marT="722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5 440</a:t>
                      </a:r>
                    </a:p>
                  </a:txBody>
                  <a:tcPr marL="7223" marR="7223" marT="722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8 184</a:t>
                      </a:r>
                    </a:p>
                  </a:txBody>
                  <a:tcPr marL="7223" marR="7223" marT="722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9 994</a:t>
                      </a:r>
                    </a:p>
                  </a:txBody>
                  <a:tcPr marL="7223" marR="7223" marT="722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8 525</a:t>
                      </a:r>
                    </a:p>
                  </a:txBody>
                  <a:tcPr marL="7223" marR="7223" marT="722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6 216</a:t>
                      </a:r>
                    </a:p>
                  </a:txBody>
                  <a:tcPr marL="7223" marR="7223" marT="722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6 978</a:t>
                      </a:r>
                    </a:p>
                  </a:txBody>
                  <a:tcPr marL="7223" marR="7223" marT="722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1" i="1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55 125</a:t>
                      </a:r>
                    </a:p>
                  </a:txBody>
                  <a:tcPr marL="7223" marR="7223" marT="722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937</TotalTime>
  <Words>743</Words>
  <Application>Microsoft Office PowerPoint</Application>
  <PresentationFormat>Экран (4:3)</PresentationFormat>
  <Paragraphs>440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KGIDOD_3</dc:creator>
  <cp:lastModifiedBy>E.A</cp:lastModifiedBy>
  <cp:revision>102</cp:revision>
  <dcterms:created xsi:type="dcterms:W3CDTF">2023-02-03T15:15:27Z</dcterms:created>
  <dcterms:modified xsi:type="dcterms:W3CDTF">2024-08-21T10:28:53Z</dcterms:modified>
</cp:coreProperties>
</file>