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9"/>
  </p:notesMasterIdLst>
  <p:sldIdLst>
    <p:sldId id="419" r:id="rId2"/>
    <p:sldId id="482" r:id="rId3"/>
    <p:sldId id="490" r:id="rId4"/>
    <p:sldId id="491" r:id="rId5"/>
    <p:sldId id="516" r:id="rId6"/>
    <p:sldId id="492" r:id="rId7"/>
    <p:sldId id="513" r:id="rId8"/>
  </p:sldIdLst>
  <p:sldSz cx="18288000" cy="10287000"/>
  <p:notesSz cx="6858000" cy="9144000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Montserrat Classic Bold" panose="020B0604020202020204" charset="0"/>
      <p:regular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36BEF99-8170-4010-AC64-B5299EABA2BB}">
          <p14:sldIdLst>
            <p14:sldId id="419"/>
            <p14:sldId id="482"/>
            <p14:sldId id="490"/>
            <p14:sldId id="491"/>
            <p14:sldId id="516"/>
            <p14:sldId id="492"/>
            <p14:sldId id="51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143FB8"/>
    <a:srgbClr val="134EB9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5113" autoAdjust="0"/>
  </p:normalViewPr>
  <p:slideViewPr>
    <p:cSldViewPr>
      <p:cViewPr varScale="1">
        <p:scale>
          <a:sx n="73" d="100"/>
          <a:sy n="73" d="100"/>
        </p:scale>
        <p:origin x="59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F9740D-E173-4C3F-853F-604E56F77EE1}" type="datetimeFigureOut">
              <a:rPr lang="ru-RU" smtClean="0"/>
              <a:pPr/>
              <a:t>21.08.2024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364D18-D2D2-41BE-8421-D8A2ED4C67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653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364D18-D2D2-41BE-8421-D8A2ED4C676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559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2"/>
          <p:cNvPicPr>
            <a:picLocks noChangeAspect="1"/>
          </p:cNvPicPr>
          <p:nvPr/>
        </p:nvPicPr>
        <p:blipFill>
          <a:blip r:embed="rId3" cstate="print"/>
          <a:srcRect b="12523"/>
          <a:stretch>
            <a:fillRect/>
          </a:stretch>
        </p:blipFill>
        <p:spPr>
          <a:xfrm>
            <a:off x="15392400" y="7581900"/>
            <a:ext cx="2691839" cy="2354730"/>
          </a:xfrm>
          <a:prstGeom prst="rect">
            <a:avLst/>
          </a:prstGeom>
        </p:spPr>
      </p:pic>
      <p:grpSp>
        <p:nvGrpSpPr>
          <p:cNvPr id="17" name="Group 2">
            <a:extLst>
              <a:ext uri="{FF2B5EF4-FFF2-40B4-BE49-F238E27FC236}">
                <a16:creationId xmlns:a16="http://schemas.microsoft.com/office/drawing/2014/main" id="{1C829D65-F696-43C0-BE03-7D65C6C17936}"/>
              </a:ext>
            </a:extLst>
          </p:cNvPr>
          <p:cNvGrpSpPr/>
          <p:nvPr/>
        </p:nvGrpSpPr>
        <p:grpSpPr>
          <a:xfrm>
            <a:off x="0" y="342900"/>
            <a:ext cx="15260130" cy="10277448"/>
            <a:chOff x="190205" y="-7159"/>
            <a:chExt cx="7239225" cy="5112381"/>
          </a:xfrm>
          <a:solidFill>
            <a:srgbClr val="0066CC"/>
          </a:solidFill>
        </p:grpSpPr>
        <p:sp>
          <p:nvSpPr>
            <p:cNvPr id="18" name="Freeform 3">
              <a:extLst>
                <a:ext uri="{FF2B5EF4-FFF2-40B4-BE49-F238E27FC236}">
                  <a16:creationId xmlns:a16="http://schemas.microsoft.com/office/drawing/2014/main" id="{3B5FE1E5-525D-4365-8EB4-032963E1122D}"/>
                </a:ext>
              </a:extLst>
            </p:cNvPr>
            <p:cNvSpPr/>
            <p:nvPr/>
          </p:nvSpPr>
          <p:spPr>
            <a:xfrm>
              <a:off x="190205" y="-7159"/>
              <a:ext cx="7239225" cy="5112381"/>
            </a:xfrm>
            <a:custGeom>
              <a:avLst/>
              <a:gdLst/>
              <a:ahLst/>
              <a:cxnLst/>
              <a:rect l="l" t="t" r="r" b="b"/>
              <a:pathLst>
                <a:path w="7457157" h="5342981">
                  <a:moveTo>
                    <a:pt x="0" y="0"/>
                  </a:moveTo>
                  <a:lnTo>
                    <a:pt x="7457157" y="0"/>
                  </a:lnTo>
                  <a:lnTo>
                    <a:pt x="7457157" y="5342981"/>
                  </a:lnTo>
                  <a:lnTo>
                    <a:pt x="0" y="5342981"/>
                  </a:lnTo>
                  <a:close/>
                </a:path>
              </a:pathLst>
            </a:custGeom>
            <a:grpFill/>
          </p:spPr>
        </p:sp>
      </p:grpSp>
      <p:sp>
        <p:nvSpPr>
          <p:cNvPr id="20" name="TextBox 10">
            <a:extLst>
              <a:ext uri="{FF2B5EF4-FFF2-40B4-BE49-F238E27FC236}">
                <a16:creationId xmlns:a16="http://schemas.microsoft.com/office/drawing/2014/main" id="{6ED1C5D0-E75F-4D80-8312-AAFEA21B233A}"/>
              </a:ext>
            </a:extLst>
          </p:cNvPr>
          <p:cNvSpPr txBox="1"/>
          <p:nvPr/>
        </p:nvSpPr>
        <p:spPr>
          <a:xfrm>
            <a:off x="7627607" y="7734300"/>
            <a:ext cx="6640455" cy="15388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>
              <a:lnSpc>
                <a:spcPts val="3000"/>
              </a:lnSpc>
            </a:pPr>
            <a:r>
              <a:rPr lang="ru-RU" sz="2800" b="1" spc="32" dirty="0" err="1">
                <a:solidFill>
                  <a:schemeClr val="bg1"/>
                </a:solidFill>
                <a:latin typeface="Montserrat Classic Bold"/>
              </a:rPr>
              <a:t>Гуцол</a:t>
            </a:r>
            <a:r>
              <a:rPr lang="ru-RU" sz="2800" b="1" spc="32" dirty="0">
                <a:solidFill>
                  <a:schemeClr val="bg1"/>
                </a:solidFill>
                <a:latin typeface="Montserrat Classic Bold"/>
              </a:rPr>
              <a:t> В.В.</a:t>
            </a:r>
            <a:r>
              <a:rPr lang="ru-RU" sz="2800" spc="32" dirty="0">
                <a:solidFill>
                  <a:schemeClr val="bg1"/>
                </a:solidFill>
                <a:latin typeface="Montserrat Classic Bold"/>
              </a:rPr>
              <a:t>, </a:t>
            </a:r>
          </a:p>
          <a:p>
            <a:pPr algn="r">
              <a:lnSpc>
                <a:spcPts val="3000"/>
              </a:lnSpc>
            </a:pPr>
            <a:r>
              <a:rPr lang="ru-RU" sz="2800" spc="32" dirty="0">
                <a:solidFill>
                  <a:schemeClr val="bg1"/>
                </a:solidFill>
                <a:latin typeface="Montserrat Classic Bold" panose="020B0604020202020204" charset="0"/>
              </a:rPr>
              <a:t>заведующий центром подготовки руководящих кадров, школоведения и аттестации</a:t>
            </a:r>
            <a:endParaRPr lang="en-US" sz="2800" spc="32" dirty="0">
              <a:solidFill>
                <a:schemeClr val="bg1"/>
              </a:solidFill>
              <a:latin typeface="Montserrat Classic Bold" panose="020B0604020202020204" charset="0"/>
            </a:endParaRPr>
          </a:p>
        </p:txBody>
      </p:sp>
      <p:sp>
        <p:nvSpPr>
          <p:cNvPr id="21" name="TextBox 8">
            <a:extLst>
              <a:ext uri="{FF2B5EF4-FFF2-40B4-BE49-F238E27FC236}">
                <a16:creationId xmlns:a16="http://schemas.microsoft.com/office/drawing/2014/main" id="{D6EEC062-CAF1-4032-9548-29CFC91E21E4}"/>
              </a:ext>
            </a:extLst>
          </p:cNvPr>
          <p:cNvSpPr txBox="1"/>
          <p:nvPr/>
        </p:nvSpPr>
        <p:spPr>
          <a:xfrm>
            <a:off x="361335" y="419100"/>
            <a:ext cx="14630399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000" dirty="0">
                <a:solidFill>
                  <a:srgbClr val="FFFFFF"/>
                </a:solidFill>
                <a:latin typeface="Montserrat Classic Bold" charset="0"/>
              </a:rPr>
              <a:t>ГОСУДАРСТВЕННОЕ </a:t>
            </a:r>
            <a:r>
              <a:rPr lang="ru-RU" sz="3000" dirty="0">
                <a:solidFill>
                  <a:srgbClr val="FFFFFF"/>
                </a:solidFill>
                <a:latin typeface="+mj-lt"/>
              </a:rPr>
              <a:t> </a:t>
            </a:r>
            <a:r>
              <a:rPr lang="en-US" sz="3000" dirty="0">
                <a:solidFill>
                  <a:srgbClr val="FFFFFF"/>
                </a:solidFill>
                <a:latin typeface="Montserrat Classic Bold" charset="0"/>
              </a:rPr>
              <a:t>БЮДЖЕТНОЕ </a:t>
            </a:r>
            <a:r>
              <a:rPr lang="ru-RU" sz="3000" dirty="0">
                <a:solidFill>
                  <a:srgbClr val="FFFFFF"/>
                </a:solidFill>
                <a:latin typeface="+mj-lt"/>
              </a:rPr>
              <a:t> </a:t>
            </a:r>
            <a:r>
              <a:rPr lang="en-US" sz="3000" dirty="0">
                <a:solidFill>
                  <a:srgbClr val="FFFFFF"/>
                </a:solidFill>
                <a:latin typeface="Montserrat Classic Bold" charset="0"/>
              </a:rPr>
              <a:t>ОБРАЗОВАТЕЛЬНОЕ </a:t>
            </a:r>
            <a:r>
              <a:rPr lang="ru-RU" sz="3000" dirty="0">
                <a:solidFill>
                  <a:srgbClr val="FFFFFF"/>
                </a:solidFill>
                <a:latin typeface="+mj-lt"/>
              </a:rPr>
              <a:t> </a:t>
            </a:r>
            <a:r>
              <a:rPr lang="en-US" sz="3000" dirty="0">
                <a:solidFill>
                  <a:srgbClr val="FFFFFF"/>
                </a:solidFill>
                <a:latin typeface="Montserrat Classic Bold" charset="0"/>
              </a:rPr>
              <a:t>УЧРЕЖДЕНИЕ</a:t>
            </a:r>
            <a:r>
              <a:rPr lang="ru-RU" sz="3000" dirty="0">
                <a:solidFill>
                  <a:srgbClr val="FFFFFF"/>
                </a:solidFill>
                <a:latin typeface="+mj-lt"/>
              </a:rPr>
              <a:t> </a:t>
            </a:r>
          </a:p>
          <a:p>
            <a:pPr algn="ctr"/>
            <a:r>
              <a:rPr lang="ru-RU" sz="3000" dirty="0">
                <a:solidFill>
                  <a:srgbClr val="FFFFFF"/>
                </a:solidFill>
                <a:latin typeface="+mj-lt"/>
              </a:rPr>
              <a:t>ДОПОЛНИТЕЛЬНОГО ПРОФЕССИОНАЛЬНОГО ОБРАЗОВАНИЯ </a:t>
            </a:r>
            <a:r>
              <a:rPr lang="en-US" sz="3000" dirty="0">
                <a:solidFill>
                  <a:srgbClr val="FFFFFF"/>
                </a:solidFill>
                <a:latin typeface="Montserrat Classic Bold" charset="0"/>
              </a:rPr>
              <a:t>РЕСПУБЛИКИ</a:t>
            </a:r>
            <a:r>
              <a:rPr lang="ru-RU" sz="3000" dirty="0">
                <a:solidFill>
                  <a:srgbClr val="FFFFFF"/>
                </a:solidFill>
                <a:latin typeface="+mj-lt"/>
              </a:rPr>
              <a:t> </a:t>
            </a:r>
            <a:r>
              <a:rPr lang="en-US" sz="3000" dirty="0">
                <a:solidFill>
                  <a:srgbClr val="FFFFFF"/>
                </a:solidFill>
                <a:latin typeface="Montserrat Classic Bold" charset="0"/>
              </a:rPr>
              <a:t>КРЫМ </a:t>
            </a:r>
          </a:p>
          <a:p>
            <a:pPr algn="ctr"/>
            <a:r>
              <a:rPr lang="ru-RU" sz="3000" dirty="0">
                <a:solidFill>
                  <a:srgbClr val="FFFFFF"/>
                </a:solidFill>
                <a:latin typeface="Montserrat Classic Bold" panose="020B0604020202020204" charset="0"/>
              </a:rPr>
              <a:t>«</a:t>
            </a:r>
            <a:r>
              <a:rPr lang="en-US" sz="3000" dirty="0">
                <a:solidFill>
                  <a:srgbClr val="FFFFFF"/>
                </a:solidFill>
                <a:latin typeface="Montserrat Classic Bold" charset="0"/>
              </a:rPr>
              <a:t>КРЫМСКИЙ</a:t>
            </a:r>
            <a:r>
              <a:rPr lang="ru-RU" sz="3000" dirty="0">
                <a:solidFill>
                  <a:srgbClr val="FFFFFF"/>
                </a:solidFill>
                <a:latin typeface="+mj-lt"/>
              </a:rPr>
              <a:t> </a:t>
            </a:r>
            <a:r>
              <a:rPr lang="en-US" sz="3000" dirty="0">
                <a:solidFill>
                  <a:srgbClr val="FFFFFF"/>
                </a:solidFill>
                <a:latin typeface="Montserrat Classic Bold" charset="0"/>
              </a:rPr>
              <a:t>РЕСПУБЛИКАНСКИЙ ИНСТИТУТ ПОСТДИПЛОМНОГО </a:t>
            </a:r>
            <a:r>
              <a:rPr lang="ru-RU" sz="3000" dirty="0">
                <a:solidFill>
                  <a:srgbClr val="FFFFFF"/>
                </a:solidFill>
                <a:latin typeface="+mj-lt"/>
              </a:rPr>
              <a:t> </a:t>
            </a:r>
          </a:p>
          <a:p>
            <a:pPr algn="ctr"/>
            <a:r>
              <a:rPr lang="en-US" sz="3000" dirty="0">
                <a:solidFill>
                  <a:srgbClr val="FFFFFF"/>
                </a:solidFill>
                <a:latin typeface="Montserrat Classic Bold" charset="0"/>
              </a:rPr>
              <a:t>ПЕДАГОГИЧЕСКОГО ОБРАЗОВАНИЯ</a:t>
            </a:r>
            <a:r>
              <a:rPr lang="ru-RU" sz="3000" dirty="0">
                <a:solidFill>
                  <a:srgbClr val="FFFFFF"/>
                </a:solidFill>
                <a:latin typeface="Montserrat Classic Bold" panose="020B0604020202020204" charset="0"/>
              </a:rPr>
              <a:t>»</a:t>
            </a:r>
            <a:endParaRPr lang="en-US" sz="3000" dirty="0">
              <a:solidFill>
                <a:srgbClr val="FFFFFF"/>
              </a:solidFill>
              <a:latin typeface="Montserrat Classic Bold" charset="0"/>
            </a:endParaRPr>
          </a:p>
        </p:txBody>
      </p:sp>
      <p:sp>
        <p:nvSpPr>
          <p:cNvPr id="22" name="TextBox 9">
            <a:extLst>
              <a:ext uri="{FF2B5EF4-FFF2-40B4-BE49-F238E27FC236}">
                <a16:creationId xmlns:a16="http://schemas.microsoft.com/office/drawing/2014/main" id="{6930A4C3-44D3-4212-AC44-43DEE766B48A}"/>
              </a:ext>
            </a:extLst>
          </p:cNvPr>
          <p:cNvSpPr txBox="1"/>
          <p:nvPr/>
        </p:nvSpPr>
        <p:spPr>
          <a:xfrm>
            <a:off x="381000" y="3792201"/>
            <a:ext cx="14478000" cy="269304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000"/>
              </a:lnSpc>
            </a:pPr>
            <a:r>
              <a:rPr lang="ru-RU" sz="4800" dirty="0"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методической работы </a:t>
            </a:r>
          </a:p>
          <a:p>
            <a:pPr algn="ctr">
              <a:lnSpc>
                <a:spcPts val="7000"/>
              </a:lnSpc>
            </a:pPr>
            <a:r>
              <a:rPr lang="ru-RU" sz="4800" dirty="0"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общеобразовательных организациях</a:t>
            </a:r>
          </a:p>
          <a:p>
            <a:pPr algn="ctr">
              <a:lnSpc>
                <a:spcPts val="7000"/>
              </a:lnSpc>
            </a:pPr>
            <a:endParaRPr lang="ru-RU" sz="6000" b="1" dirty="0">
              <a:solidFill>
                <a:srgbClr val="FFFF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53676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3F09F926-05A4-4951-AB09-72D2B1FD5CEB}"/>
              </a:ext>
            </a:extLst>
          </p:cNvPr>
          <p:cNvSpPr txBox="1"/>
          <p:nvPr/>
        </p:nvSpPr>
        <p:spPr>
          <a:xfrm>
            <a:off x="-12290" y="0"/>
            <a:ext cx="18288000" cy="1477328"/>
          </a:xfrm>
          <a:prstGeom prst="rect">
            <a:avLst/>
          </a:prstGeom>
          <a:solidFill>
            <a:srgbClr val="0066CC"/>
          </a:solidFill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4800" dirty="0"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методической работы в общеобразовательных организациях</a:t>
            </a:r>
            <a:endParaRPr lang="ru-RU" sz="48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783FE3-F055-4CB5-A4E0-82F26B2EC73F}"/>
              </a:ext>
            </a:extLst>
          </p:cNvPr>
          <p:cNvSpPr txBox="1"/>
          <p:nvPr/>
        </p:nvSpPr>
        <p:spPr>
          <a:xfrm rot="10800000" flipV="1">
            <a:off x="3428999" y="1787309"/>
            <a:ext cx="11201397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/>
            <a:r>
              <a:rPr lang="ru-RU" sz="4000" b="1" dirty="0">
                <a:solidFill>
                  <a:srgbClr val="C00000"/>
                </a:solidFill>
                <a:latin typeface="Montserrat Classic Bold" panose="020B0604020202020204" charset="0"/>
              </a:rPr>
              <a:t>Недостаток (отсутствие) системности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AE1908-29A8-48E1-8661-440459BC6E16}"/>
              </a:ext>
            </a:extLst>
          </p:cNvPr>
          <p:cNvSpPr txBox="1"/>
          <p:nvPr/>
        </p:nvSpPr>
        <p:spPr>
          <a:xfrm>
            <a:off x="4562203" y="3739526"/>
            <a:ext cx="9150530" cy="2618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7000"/>
              </a:lnSpc>
            </a:pPr>
            <a:r>
              <a:rPr lang="ru-RU" sz="1800" b="1" dirty="0">
                <a:solidFill>
                  <a:srgbClr val="FFFFFF"/>
                </a:solidFill>
                <a:latin typeface="+mj-lt"/>
              </a:rPr>
              <a:t>О переходе на федеральные государственные образовательные стандарты общего образования </a:t>
            </a:r>
          </a:p>
          <a:p>
            <a:pPr algn="ctr">
              <a:lnSpc>
                <a:spcPts val="7000"/>
              </a:lnSpc>
            </a:pPr>
            <a:r>
              <a:rPr lang="ru-RU" sz="1800" b="1" dirty="0">
                <a:solidFill>
                  <a:srgbClr val="FFFFFF"/>
                </a:solidFill>
                <a:latin typeface="+mj-lt"/>
              </a:rPr>
              <a:t>в Республике Крым</a:t>
            </a:r>
            <a:endParaRPr lang="en-US" sz="1800" b="1" dirty="0">
              <a:solidFill>
                <a:srgbClr val="FFFFFF"/>
              </a:solidFill>
              <a:latin typeface="Montserrat Classic Bold" panose="020B060402020202020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415C0F-3E31-4F15-9D6D-098C3289F211}"/>
              </a:ext>
            </a:extLst>
          </p:cNvPr>
          <p:cNvSpPr txBox="1"/>
          <p:nvPr/>
        </p:nvSpPr>
        <p:spPr>
          <a:xfrm>
            <a:off x="914400" y="2875315"/>
            <a:ext cx="166116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600" b="1" dirty="0">
                <a:solidFill>
                  <a:srgbClr val="143FB8"/>
                </a:solidFill>
              </a:rPr>
              <a:t>Не сформулирована (некорректно сформулирована) проблема работы школы, цели и задачи не направлены на решение поставленной проблемы.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DDA7A1-8FF4-4338-85AD-9B0D86B2DB62}"/>
              </a:ext>
            </a:extLst>
          </p:cNvPr>
          <p:cNvSpPr txBox="1"/>
          <p:nvPr/>
        </p:nvSpPr>
        <p:spPr>
          <a:xfrm>
            <a:off x="990600" y="4232681"/>
            <a:ext cx="163830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Проблема школы: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обновление структуры и содержания общего образования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/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Цель: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обновление структуры и содержания общего образования путем обеспечения устойчивого инновационного развития системы непрерывного образования в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школе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создание оптимальных условий для развития духовно богатой, физически здоровой, свободной и творчески мыслящей личности, способной к самоопределению и саморазвитию.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EBEC77-E9CE-46E8-BEF7-DC2FC7F368A5}"/>
              </a:ext>
            </a:extLst>
          </p:cNvPr>
          <p:cNvSpPr txBox="1"/>
          <p:nvPr/>
        </p:nvSpPr>
        <p:spPr>
          <a:xfrm>
            <a:off x="1066800" y="6515100"/>
            <a:ext cx="163068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0" algn="just">
              <a:buNone/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Задачи:</a:t>
            </a:r>
          </a:p>
          <a:p>
            <a:pPr algn="just"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обеспечить условия для реализации федерального государственного образовательного стандарта, высокого качества школьного образования и удовлетворения образовательных запросов всех субъектов образовательных отношений;</a:t>
            </a:r>
          </a:p>
          <a:p>
            <a:pPr algn="just"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обновить образовательное пространстве школы в направлении привлечения информационно-образовательных и электронных   ресурсов, для повышения социально-психологического комфорта участников образовательной деятельности, сохранения и развития здоровья;</a:t>
            </a:r>
          </a:p>
          <a:p>
            <a:pPr algn="just"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расширить спектр образовательных маршрутов и услуг, учитывающих индивидуальные образовательные потребности обучающихся, сформировать открытую и доступную систему дополнительного образования для развития способностей детей и т.д.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770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3F09F926-05A4-4951-AB09-72D2B1FD5CEB}"/>
              </a:ext>
            </a:extLst>
          </p:cNvPr>
          <p:cNvSpPr txBox="1"/>
          <p:nvPr/>
        </p:nvSpPr>
        <p:spPr>
          <a:xfrm>
            <a:off x="-12290" y="0"/>
            <a:ext cx="18288000" cy="615553"/>
          </a:xfrm>
          <a:prstGeom prst="rect">
            <a:avLst/>
          </a:prstGeom>
          <a:solidFill>
            <a:srgbClr val="0066CC"/>
          </a:solidFill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методической работы в общеобразовательных организациях</a:t>
            </a:r>
            <a:endParaRPr lang="ru-RU" sz="40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783FE3-F055-4CB5-A4E0-82F26B2EC73F}"/>
              </a:ext>
            </a:extLst>
          </p:cNvPr>
          <p:cNvSpPr txBox="1"/>
          <p:nvPr/>
        </p:nvSpPr>
        <p:spPr>
          <a:xfrm rot="10800000" flipV="1">
            <a:off x="3048000" y="1043532"/>
            <a:ext cx="12420598" cy="13542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/>
            <a:r>
              <a:rPr lang="ru-RU" sz="4800" b="1" dirty="0">
                <a:solidFill>
                  <a:srgbClr val="C00000"/>
                </a:solidFill>
                <a:latin typeface="Montserrat Classic Bold" panose="020B0604020202020204" charset="0"/>
              </a:rPr>
              <a:t> </a:t>
            </a:r>
            <a:r>
              <a:rPr lang="ru-RU" sz="4000" b="1" dirty="0">
                <a:solidFill>
                  <a:srgbClr val="C00000"/>
                </a:solidFill>
                <a:latin typeface="Montserrat Classic Bold" panose="020B0604020202020204" charset="0"/>
              </a:rPr>
              <a:t>Отсутствие стратегического (перспективного) планирования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C2FBD6D-5091-4CFD-9742-C68712E730FC}"/>
              </a:ext>
            </a:extLst>
          </p:cNvPr>
          <p:cNvSpPr/>
          <p:nvPr/>
        </p:nvSpPr>
        <p:spPr>
          <a:xfrm>
            <a:off x="6705600" y="3009900"/>
            <a:ext cx="5029200" cy="15696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rgbClr val="134EB9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143FB8"/>
                </a:solidFill>
              </a:rPr>
              <a:t>Планирование работы над единой методической проблемой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EAB464F-3EF1-45D2-8915-B783A49CF16D}"/>
              </a:ext>
            </a:extLst>
          </p:cNvPr>
          <p:cNvSpPr/>
          <p:nvPr/>
        </p:nvSpPr>
        <p:spPr>
          <a:xfrm>
            <a:off x="1524000" y="5143500"/>
            <a:ext cx="3657600" cy="1981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143FB8"/>
                </a:solidFill>
              </a:rPr>
              <a:t>Перспективное планирование (поэтапная работа)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8160B0E-411A-42C4-B131-6309854910AA}"/>
              </a:ext>
            </a:extLst>
          </p:cNvPr>
          <p:cNvSpPr/>
          <p:nvPr/>
        </p:nvSpPr>
        <p:spPr>
          <a:xfrm>
            <a:off x="7391400" y="6248400"/>
            <a:ext cx="3962400" cy="1752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143FB8"/>
                </a:solidFill>
              </a:rPr>
              <a:t>Анализ выполнения плана работы за предыдущий период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24A6A7D-CE14-4263-8520-9F471269B7A4}"/>
              </a:ext>
            </a:extLst>
          </p:cNvPr>
          <p:cNvSpPr/>
          <p:nvPr/>
        </p:nvSpPr>
        <p:spPr>
          <a:xfrm>
            <a:off x="12954000" y="5143500"/>
            <a:ext cx="4191000" cy="1981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143FB8"/>
                </a:solidFill>
              </a:rPr>
              <a:t>Актуальные изменения в содержании образования</a:t>
            </a:r>
          </a:p>
        </p:txBody>
      </p:sp>
      <p:sp>
        <p:nvSpPr>
          <p:cNvPr id="5" name="Стрелка: вправо 4">
            <a:extLst>
              <a:ext uri="{FF2B5EF4-FFF2-40B4-BE49-F238E27FC236}">
                <a16:creationId xmlns:a16="http://schemas.microsoft.com/office/drawing/2014/main" id="{35C71F5D-3612-4C02-A42F-CA8AB57D9414}"/>
              </a:ext>
            </a:extLst>
          </p:cNvPr>
          <p:cNvSpPr/>
          <p:nvPr/>
        </p:nvSpPr>
        <p:spPr>
          <a:xfrm rot="19619009">
            <a:off x="5252183" y="4416150"/>
            <a:ext cx="1098056" cy="584510"/>
          </a:xfrm>
          <a:prstGeom prst="rightArrow">
            <a:avLst>
              <a:gd name="adj1" fmla="val 33827"/>
              <a:gd name="adj2" fmla="val 3715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: вправо 7">
            <a:extLst>
              <a:ext uri="{FF2B5EF4-FFF2-40B4-BE49-F238E27FC236}">
                <a16:creationId xmlns:a16="http://schemas.microsoft.com/office/drawing/2014/main" id="{FCE4BA29-68AF-4F7C-9984-FEB32ACED66B}"/>
              </a:ext>
            </a:extLst>
          </p:cNvPr>
          <p:cNvSpPr/>
          <p:nvPr/>
        </p:nvSpPr>
        <p:spPr>
          <a:xfrm rot="16200000">
            <a:off x="8496300" y="5105400"/>
            <a:ext cx="1447800" cy="609600"/>
          </a:xfrm>
          <a:prstGeom prst="rightArrow">
            <a:avLst>
              <a:gd name="adj1" fmla="val 50000"/>
              <a:gd name="adj2" fmla="val 540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: вправо 8">
            <a:extLst>
              <a:ext uri="{FF2B5EF4-FFF2-40B4-BE49-F238E27FC236}">
                <a16:creationId xmlns:a16="http://schemas.microsoft.com/office/drawing/2014/main" id="{0BF0A40E-DFE2-43FB-BC24-0DC74F19EC21}"/>
              </a:ext>
            </a:extLst>
          </p:cNvPr>
          <p:cNvSpPr/>
          <p:nvPr/>
        </p:nvSpPr>
        <p:spPr>
          <a:xfrm rot="13209278">
            <a:off x="11893785" y="4288289"/>
            <a:ext cx="118918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770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3F09F926-05A4-4951-AB09-72D2B1FD5CEB}"/>
              </a:ext>
            </a:extLst>
          </p:cNvPr>
          <p:cNvSpPr txBox="1"/>
          <p:nvPr/>
        </p:nvSpPr>
        <p:spPr>
          <a:xfrm>
            <a:off x="-12290" y="0"/>
            <a:ext cx="18288000" cy="1477328"/>
          </a:xfrm>
          <a:prstGeom prst="rect">
            <a:avLst/>
          </a:prstGeom>
          <a:solidFill>
            <a:srgbClr val="0066CC"/>
          </a:solidFill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4800" dirty="0"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методической работы в общеобразовательных организациях</a:t>
            </a:r>
            <a:endParaRPr lang="ru-RU" sz="48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783FE3-F055-4CB5-A4E0-82F26B2EC73F}"/>
              </a:ext>
            </a:extLst>
          </p:cNvPr>
          <p:cNvSpPr txBox="1"/>
          <p:nvPr/>
        </p:nvSpPr>
        <p:spPr>
          <a:xfrm rot="10800000" flipV="1">
            <a:off x="685798" y="1783752"/>
            <a:ext cx="16992602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/>
            <a:r>
              <a:rPr lang="ru-RU" sz="4800" b="1" dirty="0">
                <a:solidFill>
                  <a:srgbClr val="C00000"/>
                </a:solidFill>
                <a:latin typeface="Montserrat Classic Bold" panose="020B0604020202020204" charset="0"/>
              </a:rPr>
              <a:t> </a:t>
            </a:r>
            <a:r>
              <a:rPr lang="ru-RU" sz="4400" b="1" dirty="0">
                <a:solidFill>
                  <a:srgbClr val="C00000"/>
                </a:solidFill>
                <a:latin typeface="Montserrat Classic Bold" panose="020B0604020202020204" charset="0"/>
              </a:rPr>
              <a:t>Кадровое обеспечение (недостаточная подготовка кадров)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C2FBD6D-5091-4CFD-9742-C68712E730FC}"/>
              </a:ext>
            </a:extLst>
          </p:cNvPr>
          <p:cNvSpPr/>
          <p:nvPr/>
        </p:nvSpPr>
        <p:spPr>
          <a:xfrm>
            <a:off x="609599" y="2628900"/>
            <a:ext cx="17183099" cy="4031873"/>
          </a:xfrm>
          <a:prstGeom prst="rect">
            <a:avLst/>
          </a:prstGeom>
          <a:ln w="12700">
            <a:solidFill>
              <a:srgbClr val="134EB9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solidFill>
                  <a:srgbClr val="143FB8"/>
                </a:solidFill>
              </a:rPr>
              <a:t>Планирование методической работы без учета результатов диагностики профессиональных компетенций и выявления профессиональных дефицитов педагогов (предметные, методические, проектные, ИКТ-компетенции и др., уровень функциональной грамотности педагогов).</a:t>
            </a:r>
          </a:p>
          <a:p>
            <a:pPr algn="just"/>
            <a:endParaRPr lang="ru-RU" sz="3200" dirty="0">
              <a:solidFill>
                <a:srgbClr val="143FB8"/>
              </a:solidFill>
            </a:endParaRPr>
          </a:p>
          <a:p>
            <a:pPr algn="just"/>
            <a:r>
              <a:rPr lang="ru-RU" sz="3200" dirty="0">
                <a:solidFill>
                  <a:srgbClr val="143FB8"/>
                </a:solidFill>
              </a:rPr>
              <a:t>Планирование методической работы без учета результатов внутренних и внешних оценочных процедур.</a:t>
            </a:r>
          </a:p>
          <a:p>
            <a:pPr algn="just"/>
            <a:endParaRPr lang="ru-RU" sz="3200" dirty="0">
              <a:solidFill>
                <a:srgbClr val="143FB8"/>
              </a:solidFill>
            </a:endParaRPr>
          </a:p>
          <a:p>
            <a:pPr algn="just"/>
            <a:r>
              <a:rPr lang="ru-RU" sz="3200" dirty="0">
                <a:solidFill>
                  <a:srgbClr val="143FB8"/>
                </a:solidFill>
              </a:rPr>
              <a:t>Планирование методической работы без учета оказания адресной методической помощи.</a:t>
            </a:r>
          </a:p>
        </p:txBody>
      </p:sp>
    </p:spTree>
    <p:extLst>
      <p:ext uri="{BB962C8B-B14F-4D97-AF65-F5344CB8AC3E}">
        <p14:creationId xmlns:p14="http://schemas.microsoft.com/office/powerpoint/2010/main" val="1731770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3F09F926-05A4-4951-AB09-72D2B1FD5CEB}"/>
              </a:ext>
            </a:extLst>
          </p:cNvPr>
          <p:cNvSpPr txBox="1"/>
          <p:nvPr/>
        </p:nvSpPr>
        <p:spPr>
          <a:xfrm>
            <a:off x="-12290" y="0"/>
            <a:ext cx="18288000" cy="1477328"/>
          </a:xfrm>
          <a:prstGeom prst="rect">
            <a:avLst/>
          </a:prstGeom>
          <a:solidFill>
            <a:srgbClr val="0066CC"/>
          </a:solidFill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4800" dirty="0"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методической работы в общеобразовательных организациях</a:t>
            </a:r>
            <a:endParaRPr lang="ru-RU" sz="48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C2FBD6D-5091-4CFD-9742-C68712E730FC}"/>
              </a:ext>
            </a:extLst>
          </p:cNvPr>
          <p:cNvSpPr/>
          <p:nvPr/>
        </p:nvSpPr>
        <p:spPr>
          <a:xfrm>
            <a:off x="609600" y="2933700"/>
            <a:ext cx="16992600" cy="6781800"/>
          </a:xfrm>
          <a:prstGeom prst="rect">
            <a:avLst/>
          </a:prstGeom>
          <a:ln w="12700">
            <a:solidFill>
              <a:srgbClr val="134EB9"/>
            </a:solidFill>
          </a:ln>
        </p:spPr>
        <p:txBody>
          <a:bodyPr wrap="square">
            <a:spAutoFit/>
          </a:bodyPr>
          <a:lstStyle/>
          <a:p>
            <a:pPr algn="just"/>
            <a:endParaRPr lang="ru-RU" sz="4000" dirty="0">
              <a:solidFill>
                <a:srgbClr val="134EB9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C1F55A-110D-4E70-9983-82D40FFB0887}"/>
              </a:ext>
            </a:extLst>
          </p:cNvPr>
          <p:cNvSpPr txBox="1"/>
          <p:nvPr/>
        </p:nvSpPr>
        <p:spPr>
          <a:xfrm>
            <a:off x="762000" y="1943100"/>
            <a:ext cx="1684019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Организация работы над единой методической проблемой (темой)</a:t>
            </a:r>
            <a:endParaRPr lang="ru-RU" sz="44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51A9661-0A5B-4A99-98F3-7E26534DF33F}"/>
              </a:ext>
            </a:extLst>
          </p:cNvPr>
          <p:cNvSpPr/>
          <p:nvPr/>
        </p:nvSpPr>
        <p:spPr>
          <a:xfrm>
            <a:off x="1066800" y="3178313"/>
            <a:ext cx="2743200" cy="120318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143FB8"/>
                </a:solidFill>
              </a:rPr>
              <a:t>Педагогический совет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8A13A05-7E19-4BB5-8A3C-D7B5C88E7483}"/>
              </a:ext>
            </a:extLst>
          </p:cNvPr>
          <p:cNvSpPr/>
          <p:nvPr/>
        </p:nvSpPr>
        <p:spPr>
          <a:xfrm>
            <a:off x="6675120" y="3178313"/>
            <a:ext cx="3230880" cy="120318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143FB8"/>
                </a:solidFill>
              </a:rPr>
              <a:t>Методический совет</a:t>
            </a:r>
            <a:endParaRPr lang="ru-RU" sz="280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34333716-DF16-4326-9B8F-24CE3ADC5EB8}"/>
              </a:ext>
            </a:extLst>
          </p:cNvPr>
          <p:cNvSpPr/>
          <p:nvPr/>
        </p:nvSpPr>
        <p:spPr>
          <a:xfrm>
            <a:off x="12192000" y="3178313"/>
            <a:ext cx="3124200" cy="120318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143FB8"/>
                </a:solidFill>
              </a:rPr>
              <a:t>Школьные</a:t>
            </a:r>
          </a:p>
          <a:p>
            <a:pPr algn="ctr"/>
            <a:r>
              <a:rPr lang="ru-RU" sz="2800" b="1" dirty="0">
                <a:solidFill>
                  <a:srgbClr val="143FB8"/>
                </a:solidFill>
              </a:rPr>
              <a:t>методические объединения</a:t>
            </a:r>
            <a:endParaRPr lang="ru-RU" sz="2800" dirty="0"/>
          </a:p>
        </p:txBody>
      </p:sp>
      <p:sp>
        <p:nvSpPr>
          <p:cNvPr id="9" name="Стрелка: вправо 8">
            <a:extLst>
              <a:ext uri="{FF2B5EF4-FFF2-40B4-BE49-F238E27FC236}">
                <a16:creationId xmlns:a16="http://schemas.microsoft.com/office/drawing/2014/main" id="{3A5DCED8-391D-43BE-8E0A-2579BA9631D5}"/>
              </a:ext>
            </a:extLst>
          </p:cNvPr>
          <p:cNvSpPr/>
          <p:nvPr/>
        </p:nvSpPr>
        <p:spPr>
          <a:xfrm>
            <a:off x="4389120" y="3390901"/>
            <a:ext cx="1923288" cy="778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: вправо 9">
            <a:extLst>
              <a:ext uri="{FF2B5EF4-FFF2-40B4-BE49-F238E27FC236}">
                <a16:creationId xmlns:a16="http://schemas.microsoft.com/office/drawing/2014/main" id="{52BB6BC9-FBF3-4B79-832A-98105453E323}"/>
              </a:ext>
            </a:extLst>
          </p:cNvPr>
          <p:cNvSpPr/>
          <p:nvPr/>
        </p:nvSpPr>
        <p:spPr>
          <a:xfrm>
            <a:off x="10268712" y="3390902"/>
            <a:ext cx="1694688" cy="778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B5B3DDD6-345F-4B79-BC0C-0AD144942B0D}"/>
              </a:ext>
            </a:extLst>
          </p:cNvPr>
          <p:cNvSpPr/>
          <p:nvPr/>
        </p:nvSpPr>
        <p:spPr>
          <a:xfrm>
            <a:off x="3124200" y="4838700"/>
            <a:ext cx="11430000" cy="838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Этапы работы над единой методической проблемой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20235C6C-5156-4182-A063-3614A91C0173}"/>
              </a:ext>
            </a:extLst>
          </p:cNvPr>
          <p:cNvSpPr/>
          <p:nvPr/>
        </p:nvSpPr>
        <p:spPr>
          <a:xfrm>
            <a:off x="1066800" y="6438900"/>
            <a:ext cx="3124200" cy="2667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143FB8"/>
                </a:solidFill>
              </a:rPr>
              <a:t>Организационный этап</a:t>
            </a:r>
          </a:p>
          <a:p>
            <a:pPr algn="ctr"/>
            <a:r>
              <a:rPr lang="ru-RU" sz="2000" b="1" dirty="0">
                <a:solidFill>
                  <a:srgbClr val="143FB8"/>
                </a:solidFill>
              </a:rPr>
              <a:t>(анализ профессиональных дефицитов педагогов, формирование локальной нормативной базы)</a:t>
            </a:r>
            <a:endParaRPr lang="ru-RU" sz="2000" dirty="0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0ED6CC00-3770-455F-AC50-B1D1D95F3A3B}"/>
              </a:ext>
            </a:extLst>
          </p:cNvPr>
          <p:cNvSpPr/>
          <p:nvPr/>
        </p:nvSpPr>
        <p:spPr>
          <a:xfrm>
            <a:off x="5715000" y="6438900"/>
            <a:ext cx="3048000" cy="2667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33CC"/>
                </a:solidFill>
              </a:rPr>
              <a:t>Этап теоретической и практической проработки темы </a:t>
            </a:r>
            <a:r>
              <a:rPr lang="ru-RU" sz="2000" b="1" dirty="0">
                <a:solidFill>
                  <a:srgbClr val="0033CC"/>
                </a:solidFill>
              </a:rPr>
              <a:t>(анализ и изучение современного состояния проблемы)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D02BBAC5-FC51-4AE3-ABD8-AA4C2AE8335F}"/>
              </a:ext>
            </a:extLst>
          </p:cNvPr>
          <p:cNvSpPr/>
          <p:nvPr/>
        </p:nvSpPr>
        <p:spPr>
          <a:xfrm>
            <a:off x="10268712" y="6438900"/>
            <a:ext cx="2685288" cy="2667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>
                <a:solidFill>
                  <a:srgbClr val="143FB8"/>
                </a:solidFill>
              </a:rPr>
              <a:t>Деятельностно</a:t>
            </a:r>
            <a:r>
              <a:rPr lang="ru-RU" sz="2400" b="1" dirty="0">
                <a:solidFill>
                  <a:srgbClr val="143FB8"/>
                </a:solidFill>
              </a:rPr>
              <a:t>-практический этап </a:t>
            </a:r>
          </a:p>
          <a:p>
            <a:pPr algn="ctr"/>
            <a:r>
              <a:rPr lang="ru-RU" sz="2000" b="1" dirty="0">
                <a:solidFill>
                  <a:srgbClr val="143FB8"/>
                </a:solidFill>
              </a:rPr>
              <a:t>(практическая апробация авторских наработок по теме)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B79FCAC3-67EA-4CB2-9B3F-442DEC319084}"/>
              </a:ext>
            </a:extLst>
          </p:cNvPr>
          <p:cNvSpPr/>
          <p:nvPr/>
        </p:nvSpPr>
        <p:spPr>
          <a:xfrm>
            <a:off x="14249400" y="6438900"/>
            <a:ext cx="2971800" cy="2667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33CC"/>
                </a:solidFill>
              </a:rPr>
              <a:t>Этап обобщения и оценки результатов педагогического опыта </a:t>
            </a:r>
            <a:r>
              <a:rPr lang="ru-RU" sz="2000" b="1" dirty="0">
                <a:solidFill>
                  <a:srgbClr val="0033CC"/>
                </a:solidFill>
              </a:rPr>
              <a:t>(анализ работы педагогического коллектива, систематизация и обобщение опыта)</a:t>
            </a:r>
            <a:endParaRPr lang="ru-RU" sz="2000" b="1" dirty="0"/>
          </a:p>
        </p:txBody>
      </p:sp>
      <p:sp>
        <p:nvSpPr>
          <p:cNvPr id="18" name="Стрелка: вправо 17">
            <a:extLst>
              <a:ext uri="{FF2B5EF4-FFF2-40B4-BE49-F238E27FC236}">
                <a16:creationId xmlns:a16="http://schemas.microsoft.com/office/drawing/2014/main" id="{EDBCC6E1-AD83-466D-A52A-95D025199BDB}"/>
              </a:ext>
            </a:extLst>
          </p:cNvPr>
          <p:cNvSpPr/>
          <p:nvPr/>
        </p:nvSpPr>
        <p:spPr>
          <a:xfrm>
            <a:off x="4419600" y="7658100"/>
            <a:ext cx="127711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: вправо 18">
            <a:extLst>
              <a:ext uri="{FF2B5EF4-FFF2-40B4-BE49-F238E27FC236}">
                <a16:creationId xmlns:a16="http://schemas.microsoft.com/office/drawing/2014/main" id="{38A69096-AD27-4EC0-8DF3-A4599371BD61}"/>
              </a:ext>
            </a:extLst>
          </p:cNvPr>
          <p:cNvSpPr/>
          <p:nvPr/>
        </p:nvSpPr>
        <p:spPr>
          <a:xfrm>
            <a:off x="8991600" y="7658100"/>
            <a:ext cx="12192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: вправо 19">
            <a:extLst>
              <a:ext uri="{FF2B5EF4-FFF2-40B4-BE49-F238E27FC236}">
                <a16:creationId xmlns:a16="http://schemas.microsoft.com/office/drawing/2014/main" id="{52250C5F-D00E-485B-950C-16F5DE099A27}"/>
              </a:ext>
            </a:extLst>
          </p:cNvPr>
          <p:cNvSpPr/>
          <p:nvPr/>
        </p:nvSpPr>
        <p:spPr>
          <a:xfrm>
            <a:off x="13106400" y="7658100"/>
            <a:ext cx="11430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407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3F09F926-05A4-4951-AB09-72D2B1FD5CEB}"/>
              </a:ext>
            </a:extLst>
          </p:cNvPr>
          <p:cNvSpPr txBox="1"/>
          <p:nvPr/>
        </p:nvSpPr>
        <p:spPr>
          <a:xfrm>
            <a:off x="-12290" y="0"/>
            <a:ext cx="18288000" cy="677108"/>
          </a:xfrm>
          <a:prstGeom prst="rect">
            <a:avLst/>
          </a:prstGeom>
          <a:solidFill>
            <a:srgbClr val="0066CC"/>
          </a:solidFill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4400" dirty="0"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методической работы в общеобразовательных организациях</a:t>
            </a:r>
            <a:endParaRPr lang="ru-RU" sz="44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783FE3-F055-4CB5-A4E0-82F26B2EC73F}"/>
              </a:ext>
            </a:extLst>
          </p:cNvPr>
          <p:cNvSpPr txBox="1"/>
          <p:nvPr/>
        </p:nvSpPr>
        <p:spPr>
          <a:xfrm rot="10800000" flipV="1">
            <a:off x="1219199" y="1127844"/>
            <a:ext cx="16306796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/>
            <a:r>
              <a:rPr lang="ru-RU" sz="4800" b="1" dirty="0">
                <a:solidFill>
                  <a:srgbClr val="C00000"/>
                </a:solidFill>
                <a:latin typeface="Montserrat Classic Bold" panose="020B0604020202020204" charset="0"/>
              </a:rPr>
              <a:t> Деятельность школьных методических объединений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C2FBD6D-5091-4CFD-9742-C68712E730FC}"/>
              </a:ext>
            </a:extLst>
          </p:cNvPr>
          <p:cNvSpPr/>
          <p:nvPr/>
        </p:nvSpPr>
        <p:spPr>
          <a:xfrm>
            <a:off x="533400" y="2628900"/>
            <a:ext cx="17145000" cy="6863417"/>
          </a:xfrm>
          <a:prstGeom prst="rect">
            <a:avLst/>
          </a:prstGeom>
          <a:ln w="12700">
            <a:solidFill>
              <a:srgbClr val="134EB9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4000" dirty="0">
                <a:solidFill>
                  <a:srgbClr val="143FB8"/>
                </a:solidFill>
              </a:rPr>
              <a:t>1.	Анализ работы (перечислены цели, задачи, кадровый состав педагогов, темы самообразования и др.). Выявленные проблемы не указаны.</a:t>
            </a:r>
          </a:p>
          <a:p>
            <a:pPr algn="just"/>
            <a:r>
              <a:rPr lang="ru-RU" sz="4000" dirty="0">
                <a:solidFill>
                  <a:srgbClr val="143FB8"/>
                </a:solidFill>
              </a:rPr>
              <a:t>2.	Реализация плана мероприятий (указано количество проведенных мероприятий, названы педагоги, проводившие мероприятия и принявшие участие). Выводы о результативности мероприятий отсутствуют.</a:t>
            </a:r>
          </a:p>
          <a:p>
            <a:pPr algn="just"/>
            <a:r>
              <a:rPr lang="ru-RU" sz="4000" dirty="0">
                <a:solidFill>
                  <a:srgbClr val="143FB8"/>
                </a:solidFill>
              </a:rPr>
              <a:t>3.	Информация об актуальном уровне освоения учащимися основных образовательных программ (по учебным предметам, входящим в цикл ШМО). Отсутствует или представлена без анализа, динамики, объяснения высоких или низких результатов.</a:t>
            </a:r>
          </a:p>
          <a:p>
            <a:pPr algn="just"/>
            <a:r>
              <a:rPr lang="ru-RU" sz="4000" dirty="0">
                <a:solidFill>
                  <a:srgbClr val="143FB8"/>
                </a:solidFill>
              </a:rPr>
              <a:t>4.	Анализ носит форму отчета. Выявленные проблемы не указаны, причины их возникновения не установлены.</a:t>
            </a:r>
          </a:p>
        </p:txBody>
      </p:sp>
    </p:spTree>
    <p:extLst>
      <p:ext uri="{BB962C8B-B14F-4D97-AF65-F5344CB8AC3E}">
        <p14:creationId xmlns:p14="http://schemas.microsoft.com/office/powerpoint/2010/main" val="1731770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3F09F926-05A4-4951-AB09-72D2B1FD5CEB}"/>
              </a:ext>
            </a:extLst>
          </p:cNvPr>
          <p:cNvSpPr txBox="1"/>
          <p:nvPr/>
        </p:nvSpPr>
        <p:spPr>
          <a:xfrm>
            <a:off x="-12290" y="0"/>
            <a:ext cx="18288000" cy="1477328"/>
          </a:xfrm>
          <a:prstGeom prst="rect">
            <a:avLst/>
          </a:prstGeom>
          <a:solidFill>
            <a:srgbClr val="0066CC"/>
          </a:solidFill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4800" dirty="0"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методической работы в общеобразовательных организациях</a:t>
            </a:r>
            <a:endParaRPr lang="ru-RU" sz="48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783FE3-F055-4CB5-A4E0-82F26B2EC73F}"/>
              </a:ext>
            </a:extLst>
          </p:cNvPr>
          <p:cNvSpPr txBox="1"/>
          <p:nvPr/>
        </p:nvSpPr>
        <p:spPr>
          <a:xfrm rot="10800000" flipV="1">
            <a:off x="761999" y="1730076"/>
            <a:ext cx="16763998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/>
            <a:r>
              <a:rPr lang="ru-RU" sz="4800" b="1" dirty="0">
                <a:solidFill>
                  <a:srgbClr val="C00000"/>
                </a:solidFill>
                <a:latin typeface="Montserrat Classic Bold" panose="020B0604020202020204" charset="0"/>
              </a:rPr>
              <a:t> Документация школьных методических объединений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C2FBD6D-5091-4CFD-9742-C68712E730FC}"/>
              </a:ext>
            </a:extLst>
          </p:cNvPr>
          <p:cNvSpPr/>
          <p:nvPr/>
        </p:nvSpPr>
        <p:spPr>
          <a:xfrm>
            <a:off x="533400" y="2628900"/>
            <a:ext cx="17297400" cy="6863417"/>
          </a:xfrm>
          <a:prstGeom prst="rect">
            <a:avLst/>
          </a:prstGeom>
          <a:ln w="12700">
            <a:solidFill>
              <a:srgbClr val="134EB9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134EB9"/>
                </a:solidFill>
              </a:rPr>
              <a:t>Протоколы заседаний</a:t>
            </a:r>
          </a:p>
          <a:p>
            <a:pPr algn="just"/>
            <a:r>
              <a:rPr lang="ru-RU" sz="4400" dirty="0">
                <a:solidFill>
                  <a:srgbClr val="134EB9"/>
                </a:solidFill>
              </a:rPr>
              <a:t>1.	Не соблюдается форма протокола.</a:t>
            </a:r>
          </a:p>
          <a:p>
            <a:pPr algn="just"/>
            <a:r>
              <a:rPr lang="ru-RU" sz="4400" dirty="0">
                <a:solidFill>
                  <a:srgbClr val="134EB9"/>
                </a:solidFill>
              </a:rPr>
              <a:t>2.	Текст выступления состоит из нескольких фраз, констатирующих факты. </a:t>
            </a:r>
          </a:p>
          <a:p>
            <a:pPr algn="just"/>
            <a:r>
              <a:rPr lang="ru-RU" sz="4400" dirty="0">
                <a:solidFill>
                  <a:srgbClr val="134EB9"/>
                </a:solidFill>
              </a:rPr>
              <a:t>3.	Не прилагаются тексты докладов, выступлений, аналитические материалы (если это предусмотрено).</a:t>
            </a:r>
          </a:p>
          <a:p>
            <a:pPr algn="just"/>
            <a:r>
              <a:rPr lang="ru-RU" sz="4400" dirty="0">
                <a:solidFill>
                  <a:srgbClr val="134EB9"/>
                </a:solidFill>
              </a:rPr>
              <a:t>4.	Решения состоят из одной фразы: «Информацию принять к сведению», «Изучить нормативные документы», «Усилить работу по адаптации к новым условиям обучения учеников 5 класса» и др.</a:t>
            </a:r>
          </a:p>
          <a:p>
            <a:pPr algn="just"/>
            <a:r>
              <a:rPr lang="ru-RU" sz="4400" dirty="0">
                <a:solidFill>
                  <a:srgbClr val="134EB9"/>
                </a:solidFill>
              </a:rPr>
              <a:t>5.	Отсутствие исполнителей и сроков исполнения решений.</a:t>
            </a:r>
          </a:p>
        </p:txBody>
      </p:sp>
    </p:spTree>
    <p:extLst>
      <p:ext uri="{BB962C8B-B14F-4D97-AF65-F5344CB8AC3E}">
        <p14:creationId xmlns:p14="http://schemas.microsoft.com/office/powerpoint/2010/main" val="236823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6388</TotalTime>
  <Words>616</Words>
  <Application>Microsoft Office PowerPoint</Application>
  <PresentationFormat>Произвольный</PresentationFormat>
  <Paragraphs>60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Times New Roman</vt:lpstr>
      <vt:lpstr>Montserrat Classic Bold</vt:lpstr>
      <vt:lpstr>Arial</vt:lpstr>
      <vt:lpstr>Calibri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по ФГ</dc:title>
  <dc:creator>Yuliya</dc:creator>
  <cp:lastModifiedBy>Василий</cp:lastModifiedBy>
  <cp:revision>382</cp:revision>
  <cp:lastPrinted>2022-07-18T03:05:30Z</cp:lastPrinted>
  <dcterms:created xsi:type="dcterms:W3CDTF">2006-08-16T00:00:00Z</dcterms:created>
  <dcterms:modified xsi:type="dcterms:W3CDTF">2024-08-21T18:06:54Z</dcterms:modified>
  <dc:identifier>DAE2jOq-xTI</dc:identifier>
</cp:coreProperties>
</file>