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2" r:id="rId7"/>
    <p:sldId id="259" r:id="rId8"/>
    <p:sldId id="271" r:id="rId9"/>
    <p:sldId id="264" r:id="rId10"/>
    <p:sldId id="263" r:id="rId11"/>
    <p:sldId id="265" r:id="rId12"/>
    <p:sldId id="266" r:id="rId13"/>
    <p:sldId id="268" r:id="rId14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  <p14:sldId id="257"/>
            <p14:sldId id="262"/>
            <p14:sldId id="259"/>
            <p14:sldId id="271"/>
            <p14:sldId id="264"/>
            <p14:sldId id="263"/>
            <p14:sldId id="265"/>
            <p14:sldId id="266"/>
            <p14:sldId id="268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/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41" autoAdjust="0"/>
  </p:normalViewPr>
  <p:slideViewPr>
    <p:cSldViewPr snapToGrid="0" showGuides="1">
      <p:cViewPr varScale="1">
        <p:scale>
          <a:sx n="161" d="100"/>
          <a:sy n="161" d="100"/>
        </p:scale>
        <p:origin x="150" y="144"/>
      </p:cViewPr>
      <p:guideLst>
        <p:guide orient="horz" pos="2120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15.04.2026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284">
            <a:off x="866939" y="627978"/>
            <a:ext cx="2253709" cy="3816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2575" y="793250"/>
            <a:ext cx="74703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ИСТОРИЯ РОССИИ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 МУЗЫКАЛЬНЫХ ОБРАЗАХ</a:t>
            </a:r>
          </a:p>
          <a:p>
            <a:pPr algn="ctr"/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80-й годовщине В Великой Отечественной войне посвящается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4997" y="2808305"/>
            <a:ext cx="56654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ИНФОРМАЦИОННО-МЕТОДИЧЕСКИЙ СБОРНИК</a:t>
            </a:r>
          </a:p>
          <a:p>
            <a:endParaRPr lang="ru-RU" b="1" dirty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Автор-составитель </a:t>
            </a:r>
            <a:r>
              <a:rPr lang="ru-RU" b="1" dirty="0" err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Ромазан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О.А.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085" y="5958205"/>
            <a:ext cx="2122805" cy="463550"/>
          </a:xfrm>
          <a:prstGeom prst="rect">
            <a:avLst/>
          </a:prstGeom>
        </p:spPr>
      </p:pic>
      <p:pic>
        <p:nvPicPr>
          <p:cNvPr id="3" name="№1 Левитан. Объявление войны">
            <a:hlinkClick r:id="" action="ppaction://media"/>
            <a:extLst>
              <a:ext uri="{FF2B5EF4-FFF2-40B4-BE49-F238E27FC236}">
                <a16:creationId xmlns:a16="http://schemas.microsoft.com/office/drawing/2014/main" id="{F7AC8178-E5BC-46D1-9EE8-1F11D7ED3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98005" y="5348605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1767840" y="4405794"/>
            <a:ext cx="75438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Рассмотрено на заседании кафедры психологии и педагогики 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Протокол № 9 от 01.10.2024 г.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Одобрено Учёным Советом ГБОУ ДПО РК КРИППО 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рекомендовано на рассмотрение Коллегии Министерства образования, науки и молодёжи РК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Решение УС № 5 от 28.11.2024 г.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Утверждено и рекомендовано для использования в ОО РК решением Коллегии министерства образования, науки и молодёжи Республики Крым от 28.05.2025 г. № 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" y="812800"/>
            <a:ext cx="8863330" cy="46342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Презентация составлена РОМАЗАН О.А., </a:t>
            </a:r>
            <a:b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методистом центра по воспитательной работе и основам здоровья, </a:t>
            </a:r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преподавателем кафедры психологии и педагогики </a:t>
            </a:r>
            <a:b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</a:br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ГБОУ ДПО РК «Крымский республиканский институт постдипломного педагогического образования»,  автором информационно-методического сборника «История России в музыкальных образах», заслуженным работником образования </a:t>
            </a:r>
            <a:b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Республики Крым</a:t>
            </a:r>
            <a:b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b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ru-RU" altLang="en-US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Симферополь, 2025 год</a:t>
            </a:r>
          </a:p>
        </p:txBody>
      </p:sp>
      <p:pic>
        <p:nvPicPr>
          <p:cNvPr id="1026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95" y="812800"/>
            <a:ext cx="2429510" cy="26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630" y="5958205"/>
            <a:ext cx="2122805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70" y="998855"/>
            <a:ext cx="10970260" cy="4611370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Информационно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-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методический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сборник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«История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России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музыкальных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образах»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посвящён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80-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годовщине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Победы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Великой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Отечественной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войне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героической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истории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страны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составлен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целью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оказания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методической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помощи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учителю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проведении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школьных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мероприятий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направленных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формирование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патриотических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чувств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подрастающего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поколения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воспитания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уважения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истории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нашей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Родины</a:t>
            </a:r>
            <a:r>
              <a:rPr lang="en-US" altLang="ru-RU" sz="3555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625" y="6026785"/>
            <a:ext cx="1612265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85" y="5958205"/>
            <a:ext cx="2122805" cy="4635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80695" y="321170"/>
            <a:ext cx="11212195" cy="61802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        </a:t>
            </a:r>
            <a:r>
              <a:rPr lang="ru-RU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Georgia" panose="02040502050405020303" pitchFamily="18" charset="0"/>
              </a:rPr>
              <a:t>Музыка </a:t>
            </a:r>
            <a:r>
              <a:rPr lang="ru-RU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–</a:t>
            </a:r>
            <a:r>
              <a:rPr lang="ru-RU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Georgia" panose="02040502050405020303" pitchFamily="18" charset="0"/>
              </a:rPr>
              <a:t> это универсальный язык, который объединяет людей независимо от национальности, возраста и социального статуса.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  <a:ea typeface="Georgia" panose="02040502050405020303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Музыка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отражает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социально-политические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тенденции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,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конкретные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исторические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события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,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настроения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людей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.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Музыкальные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тексты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могут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обогатить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и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осветить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наше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понимание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конкретных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исторических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контекстов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.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Обратившись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к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функциональным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особенностям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музыки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раскрывается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её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значение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как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ценного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исторического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источника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18770" y="480695"/>
            <a:ext cx="80029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sz="24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Сборник состоит из 2-х частей.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1-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части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«Исторические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вехи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великой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страны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...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»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представлено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творчество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русских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советских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композиторов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отражающее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историю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большого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славного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пути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России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от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раздробленной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Руси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12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века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до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нашего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времени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Музыка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русских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композиторов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А.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Бородина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Глинки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Мусоргского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Прокофьева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Д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Шостаковича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Ю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Шапорина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Б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Тищенко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является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важным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историческим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культурным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наследием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России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своих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произведениях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композиторы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отражали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не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только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музыкальные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традиции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своего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времени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дух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ценности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русского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народа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антата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«Александр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Невский»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Прокофьева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,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Опера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«Князь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Игорь»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Бородина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,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«Иван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Сусанин»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Глинки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 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«Симфония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№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7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«Ленинградская»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Шостаковича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затрагивают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ключевые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моменты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русской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истории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ru-RU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вызывая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патриотические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чувства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национальную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гордость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Эти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произведения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являются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своеобразным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мостом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между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прошлым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настоящим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позволяющим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анализировать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эволюцию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русской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музыкальной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культуры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народных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традиций</a:t>
            </a:r>
            <a:r>
              <a:rPr lang="en-US" altLang="ru-RU" sz="20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75" y="6142355"/>
            <a:ext cx="2327275" cy="365760"/>
          </a:xfrm>
          <a:prstGeom prst="rect">
            <a:avLst/>
          </a:prstGeom>
        </p:spPr>
      </p:pic>
      <p:pic>
        <p:nvPicPr>
          <p:cNvPr id="2" name="Изображение 1" descr="2025-04-21_15-48-25"/>
          <p:cNvPicPr>
            <a:picLocks noChangeAspect="1"/>
          </p:cNvPicPr>
          <p:nvPr/>
        </p:nvPicPr>
        <p:blipFill>
          <a:blip r:embed="rId3"/>
          <a:srcRect t="37777" r="24679"/>
          <a:stretch>
            <a:fillRect/>
          </a:stretch>
        </p:blipFill>
        <p:spPr>
          <a:xfrm>
            <a:off x="8468360" y="3035935"/>
            <a:ext cx="3329940" cy="1825625"/>
          </a:xfrm>
          <a:prstGeom prst="rect">
            <a:avLst/>
          </a:prstGeom>
        </p:spPr>
      </p:pic>
      <p:pic>
        <p:nvPicPr>
          <p:cNvPr id="13" name="Изображение 13" descr="maxresdefaul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120" y="1140460"/>
            <a:ext cx="3316605" cy="17970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321675" y="1140460"/>
            <a:ext cx="2773680" cy="614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i="1">
                <a:solidFill>
                  <a:srgbClr val="9A0000"/>
                </a:solidFill>
                <a:latin typeface="Times New Roman" panose="02020603050405020304"/>
                <a:ea typeface="Times New Roman" panose="02020603050405020304"/>
              </a:rPr>
              <a:t>1. Исторические вехи великой страны... </a:t>
            </a:r>
          </a:p>
          <a:p>
            <a:pPr marL="0" indent="0" algn="ctr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latin typeface="Times New Roman" panose="02020603050405020304"/>
                <a:ea typeface="Times New Roman" panose="02020603050405020304"/>
              </a:rPr>
              <a:t>(музыка русских и советских композиторов </a:t>
            </a:r>
          </a:p>
          <a:p>
            <a:pPr marL="0" indent="0" algn="ctr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latin typeface="Times New Roman" panose="02020603050405020304"/>
                <a:ea typeface="Times New Roman" panose="02020603050405020304"/>
              </a:rPr>
              <a:t>XIX-XXI вв.)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2025-04-21_15-49-04"/>
          <p:cNvPicPr>
            <a:picLocks noChangeAspect="1"/>
          </p:cNvPicPr>
          <p:nvPr/>
        </p:nvPicPr>
        <p:blipFill>
          <a:blip r:embed="rId2"/>
          <a:srcRect t="1070" r="9348" b="7386"/>
          <a:stretch>
            <a:fillRect/>
          </a:stretch>
        </p:blipFill>
        <p:spPr>
          <a:xfrm>
            <a:off x="6769735" y="1010285"/>
            <a:ext cx="5002530" cy="474789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83870" y="2379980"/>
            <a:ext cx="6047105" cy="41103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/>
                <a:cs typeface="Comic Sans MS" panose="030F0702030302020204" pitchFamily="66" charset="0"/>
              </a:rPr>
              <a:t>Во второй части «Песня в солдатской шинели...» собран материал, раскрывающий историю создания песен военных лет и послевоенного времени с записью песен в исполнении известных  певцов</a:t>
            </a:r>
            <a:r>
              <a:rPr lang="ru-RU" sz="2400" b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/>
                <a:cs typeface="Comic Sans MS" panose="030F0702030302020204" pitchFamily="66" charset="0"/>
              </a:rPr>
              <a:t> - </a:t>
            </a:r>
            <a:r>
              <a:rPr sz="2400" b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/>
                <a:cs typeface="Comic Sans MS" panose="030F0702030302020204" pitchFamily="66" charset="0"/>
              </a:rPr>
              <a:t>Клавдии Шульженко, Иосифа Кобзона, Леонида Утёсова, Марка Бернеса и др.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460" y="6026785"/>
            <a:ext cx="2122805" cy="463550"/>
          </a:xfrm>
          <a:prstGeom prst="rect">
            <a:avLst/>
          </a:prstGeom>
        </p:spPr>
      </p:pic>
      <p:pic>
        <p:nvPicPr>
          <p:cNvPr id="7" name="Изображение 6" descr="2025-04-21_10-52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135" y="393700"/>
            <a:ext cx="3330575" cy="1854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536575" y="551815"/>
            <a:ext cx="11072495" cy="50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800" b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/>
                <a:cs typeface="Comic Sans MS" panose="030F0702030302020204" pitchFamily="66" charset="0"/>
              </a:rPr>
              <a:t>Информационный материал сложен в определённой последовательности: история создания произведения, историческое событие о котором рассказывает музыка, характеристика музыкальных образов и завершается значением произведения в музыкальной истории и истории страны.</a:t>
            </a:r>
          </a:p>
          <a:p>
            <a:pPr marL="0" indent="0" algn="just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Составляющей 1-ой и 2-ой части являются аудиофайлы (папка №1 и №2) с примерами музыкальных произведений, номера звучания которых обозначены в тексте и в подборке музыки.</a:t>
            </a:r>
            <a:r>
              <a:rPr sz="32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85" y="5958205"/>
            <a:ext cx="2122805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739140" y="696595"/>
            <a:ext cx="10701020" cy="51803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 fontAlgn="base"/>
            <a:r>
              <a:rPr sz="24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Ленинградская» симфония Д.Д. Шостаковича является грандиозным произведением, воспевающим силу и непобедимость русского народа. Это не просто сочинение. Это один из самых грандиозных, монументальных памятников Великой Отечественной войны, живая страница истории. Мы, приходящие на смену старшим поколениям, не должны забывать о великих подвигах защитников нашего Отечества. Мы должны помнить о прошлом – это наш долг и ответственность перед памятью героев. И пока  звучит Седьмая симфония</a:t>
            </a:r>
            <a:r>
              <a:rPr lang="ru-RU" sz="24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 Шостаковича</a:t>
            </a:r>
            <a:r>
              <a:rPr sz="24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, весь мир будет помнить о победе над фашизмом, и о том, сколько людей отдали собственные жизни, чтобы мы сегодня имели светлое небо над головой. 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085" y="5958205"/>
            <a:ext cx="2122805" cy="463550"/>
          </a:xfrm>
          <a:prstGeom prst="rect">
            <a:avLst/>
          </a:prstGeom>
        </p:spPr>
      </p:pic>
      <p:pic>
        <p:nvPicPr>
          <p:cNvPr id="4" name="Шостакович. 7 симфония - 1 часть. Разработка. Эпизод нашестви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8490" y="53390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5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770255" y="533400"/>
            <a:ext cx="10651490" cy="5201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Материал сборника позволит учителю использовать содержание (текст и аудиофайлы) для разработки в рамках внеурочной деятельности учебных курсов с одноимённым названием сборника «Исторические вехи великой страны...» и «Песня в военной шинели...». В рамках внеклассной работы данный материал поможет создать сценарии проведения музыкальной гостиной, молодёжных тематических вечеров, конкурсов и пр. на тему «Мы помним, мы гордимся», «Память в песне», «Кто сказал, что нужно бросить песни на войне...», «Поклонимся великим тем годам», «Музыка о подвиге народа» и мн. другое, нацеленное на сохранение памяти о героическом прошлом нашей страны, формирование любви к Отечеству, чувства патриотизма. </a:t>
            </a:r>
          </a:p>
          <a:p>
            <a:pPr marL="0" indent="0" algn="just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chemeClr val="bg1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Comic Sans MS" panose="030F0702030302020204" pitchFamily="66" charset="0"/>
              </a:rPr>
              <a:t> 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420" y="5958205"/>
            <a:ext cx="2122805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к нам с мечом придет, тот от меча и погибнет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290" y="764728"/>
            <a:ext cx="6636385" cy="532257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7532370" y="1203434"/>
            <a:ext cx="40754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Фрагменты </a:t>
            </a:r>
          </a:p>
          <a:p>
            <a:pPr algn="ctr"/>
            <a:r>
              <a:rPr lang="ru-RU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из к/ф </a:t>
            </a:r>
          </a:p>
          <a:p>
            <a:pPr algn="ctr"/>
            <a:r>
              <a:rPr lang="ru-RU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«Александр Невский»</a:t>
            </a:r>
          </a:p>
          <a:p>
            <a:pPr algn="ctr"/>
            <a:endParaRPr lang="ru-RU" altLang="en-US" sz="2400" dirty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r>
              <a:rPr lang="ru-RU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проекта </a:t>
            </a:r>
          </a:p>
          <a:p>
            <a:pPr algn="ctr"/>
            <a:r>
              <a:rPr lang="ru-RU" alt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«Поёт вся страна»</a:t>
            </a:r>
          </a:p>
          <a:p>
            <a:pPr algn="ctr"/>
            <a:endParaRPr lang="ru-RU" altLang="en-US" sz="2400" dirty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085" y="5958205"/>
            <a:ext cx="2122805" cy="46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7000">
                <p:cTn id="7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/>
</ds:datastoreItem>
</file>

<file path=customXml/itemProps2.xml><?xml version="1.0" encoding="utf-8"?>
<ds:datastoreItem xmlns:ds="http://schemas.openxmlformats.org/officeDocument/2006/customXml" ds:itemID="{FD7FC771-7DFE-49DA-B577-71181BFBCB2E}">
  <ds:schemaRefs/>
</ds:datastoreItem>
</file>

<file path=customXml/itemProps3.xml><?xml version="1.0" encoding="utf-8"?>
<ds:datastoreItem xmlns:ds="http://schemas.openxmlformats.org/officeDocument/2006/customXml" ds:itemID="{950072C5-DDE0-4258-BA7A-4D4B80DFA63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</Template>
  <TotalTime>0</TotalTime>
  <Words>773</Words>
  <Application>Microsoft Office PowerPoint</Application>
  <PresentationFormat>Широкоэкранный</PresentationFormat>
  <Paragraphs>35</Paragraphs>
  <Slides>10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Segoe UI</vt:lpstr>
      <vt:lpstr>Segoe UI Light</vt:lpstr>
      <vt:lpstr>Times New Roman</vt:lpstr>
      <vt:lpstr>WelcomeDoc</vt:lpstr>
      <vt:lpstr>Презентация PowerPoint</vt:lpstr>
      <vt:lpstr>  Информационно-методический сборник «История России в музыкальных образах» посвящён 80-й годовщине Победы в Великой Отечественной войне, героической истории страны и составлен с целью оказания методической помощи учителю в проведении школьных мероприятий, направленных на формирование патриотических чувств подрастающего поколения, воспитания уважения к истории нашей Родины.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составлена РОМАЗАН О.А.,  методистом центра по воспитательной работе и основам здоровья, преподавателем кафедры психологии и педагогики  ГБОУ ДПО РК «Крымский республиканский институт постдипломного педагогического образования»,  автором информационно-методического сборника «История России в музыкальных образах», заслуженным работником образования  Республики Крым   Симферополь, 2025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</cp:revision>
  <dcterms:created xsi:type="dcterms:W3CDTF">2025-04-21T05:46:00Z</dcterms:created>
  <dcterms:modified xsi:type="dcterms:W3CDTF">2026-04-15T08:54:11Z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18D8B2771750490C82D7560E6D0429F8_12</vt:lpwstr>
  </property>
  <property fmtid="{D5CDD505-2E9C-101B-9397-08002B2CF9AE}" pid="4" name="KSOProductBuildVer">
    <vt:lpwstr>1049-12.2.0.20795</vt:lpwstr>
  </property>
</Properties>
</file>