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handoutMasterIdLst>
    <p:handoutMasterId r:id="rId17"/>
  </p:handoutMasterIdLst>
  <p:sldIdLst>
    <p:sldId id="257" r:id="rId2"/>
    <p:sldId id="378" r:id="rId3"/>
    <p:sldId id="381" r:id="rId4"/>
    <p:sldId id="382" r:id="rId5"/>
    <p:sldId id="375" r:id="rId6"/>
    <p:sldId id="383" r:id="rId7"/>
    <p:sldId id="385" r:id="rId8"/>
    <p:sldId id="384" r:id="rId9"/>
    <p:sldId id="260" r:id="rId10"/>
    <p:sldId id="393" r:id="rId11"/>
    <p:sldId id="368" r:id="rId12"/>
    <p:sldId id="379" r:id="rId13"/>
    <p:sldId id="386" r:id="rId14"/>
    <p:sldId id="394" r:id="rId15"/>
  </p:sldIdLst>
  <p:sldSz cx="9144000" cy="6858000" type="screen4x3"/>
  <p:notesSz cx="6858000" cy="9144000"/>
  <p:defaultTextStyle>
    <a:defPPr>
      <a:defRPr lang="ru-RU"/>
    </a:defPPr>
    <a:lvl1pPr marL="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3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7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2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6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15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6699"/>
    <a:srgbClr val="3366CC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3852" autoAdjust="0"/>
  </p:normalViewPr>
  <p:slideViewPr>
    <p:cSldViewPr>
      <p:cViewPr varScale="1">
        <p:scale>
          <a:sx n="68" d="100"/>
          <a:sy n="68" d="100"/>
        </p:scale>
        <p:origin x="2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A6788-06E2-4855-9393-C919207319D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F0BFD-38DC-4730-AF6E-963CC7AA4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58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F54D2-509E-49D4-BDB2-55D379B0A454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56BF7-74FE-462C-A8BF-56044B2CE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6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3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7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2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6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15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56BF7-74FE-462C-A8BF-56044B2CE22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6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3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0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0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8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5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7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9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3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6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28" indent="0">
              <a:buNone/>
              <a:defRPr sz="2400"/>
            </a:lvl3pPr>
            <a:lvl4pPr marL="1371493" indent="0">
              <a:buNone/>
              <a:defRPr sz="2000"/>
            </a:lvl4pPr>
            <a:lvl5pPr marL="1828657" indent="0">
              <a:buNone/>
              <a:defRPr sz="2000"/>
            </a:lvl5pPr>
            <a:lvl6pPr marL="2285822" indent="0">
              <a:buNone/>
              <a:defRPr sz="2000"/>
            </a:lvl6pPr>
            <a:lvl7pPr marL="2742986" indent="0">
              <a:buNone/>
              <a:defRPr sz="2000"/>
            </a:lvl7pPr>
            <a:lvl8pPr marL="3200150" indent="0">
              <a:buNone/>
              <a:defRPr sz="2000"/>
            </a:lvl8pPr>
            <a:lvl9pPr marL="365731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60FA-EADD-4C4D-B2CD-C5775EB8BE4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9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60FA-EADD-4C4D-B2CD-C5775EB8BE4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5E9E-DDBD-4496-8176-84EF7BF83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4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3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2" indent="-285728" algn="l" defTabSz="9143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1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5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0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4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8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3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7" indent="-228582" algn="l" defTabSz="914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3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2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6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activityedu.ru/file_storage/download?entity=sxid4604-0711-4e29-876c-aecd38565f9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145" y="2276872"/>
            <a:ext cx="8753971" cy="1362852"/>
          </a:xfrm>
          <a:prstGeom prst="rect">
            <a:avLst/>
          </a:prstGeom>
        </p:spPr>
        <p:txBody>
          <a:bodyPr wrap="square" lIns="76813" tIns="38407" rIns="76813" bIns="3840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Международное исследование PISA-2021: войдет ли Крым в десятку лидеров?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5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1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6640" y="942524"/>
            <a:ext cx="8604448" cy="508451"/>
          </a:xfrm>
          <a:prstGeom prst="rect">
            <a:avLst/>
          </a:prstGeom>
        </p:spPr>
        <p:txBody>
          <a:bodyPr wrap="square" lIns="76813" tIns="38407" rIns="76813" bIns="38407">
            <a:spAutoFit/>
          </a:bodyPr>
          <a:lstStyle/>
          <a:p>
            <a:pPr algn="ctr"/>
            <a:r>
              <a:rPr lang="ru-RU" sz="2800" b="1" dirty="0">
                <a:solidFill>
                  <a:srgbClr val="0066CC"/>
                </a:solidFill>
              </a:rPr>
              <a:t>Особенности исследования PISA-2018</a:t>
            </a:r>
            <a:endParaRPr lang="ru-RU" sz="2800" b="1" i="1" dirty="0">
              <a:solidFill>
                <a:srgbClr val="0066CC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5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006" y="2420888"/>
            <a:ext cx="2465161" cy="3287021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Проводилось полностью на компьютерной основе с использованием нового типа интерактивных заданий по читательской грамотности.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0" r="1382" b="-493"/>
          <a:stretch/>
        </p:blipFill>
        <p:spPr bwMode="auto">
          <a:xfrm>
            <a:off x="2573524" y="1569706"/>
            <a:ext cx="6120680" cy="413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23728" y="5733256"/>
            <a:ext cx="7020272" cy="101565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Сохранение основных направлений (математическая, естественнонаучная, читательская и финансовая грамотности);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приоритетная область – читательская грамотность.</a:t>
            </a:r>
          </a:p>
        </p:txBody>
      </p:sp>
    </p:spTree>
    <p:extLst>
      <p:ext uri="{BB962C8B-B14F-4D97-AF65-F5344CB8AC3E}">
        <p14:creationId xmlns:p14="http://schemas.microsoft.com/office/powerpoint/2010/main" val="212785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634721" y="3429002"/>
            <a:ext cx="2604758" cy="1654284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9525">
            <a:noFill/>
            <a:miter lim="800000"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66CC"/>
                </a:solidFill>
              </a:rPr>
              <a:t>Уровни функциональной </a:t>
            </a:r>
            <a:br>
              <a:rPr lang="ru-RU" sz="3200" b="1" dirty="0">
                <a:solidFill>
                  <a:srgbClr val="0066CC"/>
                </a:solidFill>
              </a:rPr>
            </a:br>
            <a:r>
              <a:rPr lang="ru-RU" sz="3200" b="1" dirty="0">
                <a:solidFill>
                  <a:srgbClr val="0066CC"/>
                </a:solidFill>
              </a:rPr>
              <a:t>грамотности в исследовании </a:t>
            </a:r>
            <a:r>
              <a:rPr lang="en-US" sz="3200" b="1" dirty="0">
                <a:solidFill>
                  <a:srgbClr val="0066CC"/>
                </a:solidFill>
              </a:rPr>
              <a:t>PISA</a:t>
            </a:r>
            <a:endParaRPr lang="ru-RU" sz="3200" b="1" dirty="0">
              <a:solidFill>
                <a:srgbClr val="0066CC"/>
              </a:solidFill>
            </a:endParaRPr>
          </a:p>
        </p:txBody>
      </p:sp>
      <p:sp>
        <p:nvSpPr>
          <p:cNvPr id="14339" name="Text Box 366"/>
          <p:cNvSpPr txBox="1">
            <a:spLocks noChangeArrowheads="1"/>
          </p:cNvSpPr>
          <p:nvPr/>
        </p:nvSpPr>
        <p:spPr bwMode="auto">
          <a:xfrm>
            <a:off x="4356100" y="2349530"/>
            <a:ext cx="47879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defTabSz="875898"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</a:rPr>
              <a:t>Самостоятельно мыслящие и способные функционировать в сложных условиях</a:t>
            </a:r>
          </a:p>
        </p:txBody>
      </p:sp>
      <p:sp>
        <p:nvSpPr>
          <p:cNvPr id="14340" name="Text Box 367"/>
          <p:cNvSpPr txBox="1">
            <a:spLocks noChangeArrowheads="1"/>
          </p:cNvSpPr>
          <p:nvPr/>
        </p:nvSpPr>
        <p:spPr bwMode="auto">
          <a:xfrm>
            <a:off x="4356100" y="3403300"/>
            <a:ext cx="4787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defTabSz="875898">
              <a:spcAft>
                <a:spcPts val="1000"/>
              </a:spcAft>
            </a:pPr>
            <a:r>
              <a:rPr lang="ru-RU" b="1" i="1" dirty="0">
                <a:solidFill>
                  <a:prstClr val="black"/>
                </a:solidFill>
              </a:rPr>
              <a:t>4 уровень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– проявляется способность использовать имеющиеся знания и умения для получения новой информации</a:t>
            </a:r>
          </a:p>
        </p:txBody>
      </p:sp>
      <p:sp>
        <p:nvSpPr>
          <p:cNvPr id="14341" name="Text Box 368"/>
          <p:cNvSpPr txBox="1">
            <a:spLocks noChangeArrowheads="1"/>
          </p:cNvSpPr>
          <p:nvPr/>
        </p:nvSpPr>
        <p:spPr bwMode="auto">
          <a:xfrm>
            <a:off x="4356100" y="4797427"/>
            <a:ext cx="4787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defTabSz="875898">
              <a:spcAft>
                <a:spcPts val="1000"/>
              </a:spcAft>
            </a:pPr>
            <a:r>
              <a:rPr lang="ru-RU" b="1" i="1" dirty="0">
                <a:solidFill>
                  <a:prstClr val="black"/>
                </a:solidFill>
              </a:rPr>
              <a:t>2 уровень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– пороговый, при достижении которого учащиеся начинают демонстрировать применение знаний и умений в простейших не учебных ситуациях</a:t>
            </a:r>
          </a:p>
        </p:txBody>
      </p:sp>
      <p:sp>
        <p:nvSpPr>
          <p:cNvPr id="14342" name="Правая фигурная скобка 368"/>
          <p:cNvSpPr>
            <a:spLocks/>
          </p:cNvSpPr>
          <p:nvPr/>
        </p:nvSpPr>
        <p:spPr bwMode="auto">
          <a:xfrm>
            <a:off x="4140200" y="1989168"/>
            <a:ext cx="215900" cy="1368425"/>
          </a:xfrm>
          <a:prstGeom prst="rightBrace">
            <a:avLst>
              <a:gd name="adj1" fmla="val 68341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91426" tIns="45713" rIns="91426" bIns="45713"/>
          <a:lstStyle/>
          <a:p>
            <a:pPr defTabSz="875898"/>
            <a:endParaRPr lang="ru-RU">
              <a:solidFill>
                <a:prstClr val="black"/>
              </a:solidFill>
            </a:endParaRPr>
          </a:p>
        </p:txBody>
      </p:sp>
      <p:pic>
        <p:nvPicPr>
          <p:cNvPr id="14343" name="Picture 3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728" y="1563333"/>
            <a:ext cx="280828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164288" y="28"/>
            <a:ext cx="1979712" cy="75822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" y="0"/>
            <a:ext cx="1979712" cy="8177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1690156" y="4256143"/>
            <a:ext cx="2388617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/>
          <p:nvPr/>
        </p:nvSpPr>
        <p:spPr>
          <a:xfrm>
            <a:off x="109904" y="3853357"/>
            <a:ext cx="1384933" cy="827143"/>
          </a:xfrm>
          <a:prstGeom prst="rect">
            <a:avLst/>
          </a:prstGeom>
        </p:spPr>
        <p:txBody>
          <a:bodyPr wrap="square" lIns="76822" tIns="38411" rIns="76822" bIns="384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75898"/>
            <a:r>
              <a:rPr lang="ru-RU" sz="1200" b="1" kern="0" dirty="0">
                <a:solidFill>
                  <a:prstClr val="black"/>
                </a:solidFill>
                <a:cs typeface="Arial" pitchFamily="34" charset="0"/>
              </a:rPr>
              <a:t>Среднее значение </a:t>
            </a:r>
            <a:br>
              <a:rPr lang="ru-RU" sz="1200" b="1" kern="0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200" b="1" kern="0" dirty="0">
                <a:solidFill>
                  <a:prstClr val="black"/>
                </a:solidFill>
                <a:cs typeface="Arial" pitchFamily="34" charset="0"/>
              </a:rPr>
              <a:t>международной шкалы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906970" y="4118286"/>
            <a:ext cx="443363" cy="551428"/>
          </a:xfrm>
          <a:prstGeom prst="rect">
            <a:avLst/>
          </a:prstGeom>
        </p:spPr>
        <p:txBody>
          <a:bodyPr wrap="square" lIns="76822" tIns="38411" rIns="76822" bIns="384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875898"/>
            <a:r>
              <a:rPr lang="ru-RU" sz="1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500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906970" y="5083285"/>
            <a:ext cx="443363" cy="482500"/>
          </a:xfrm>
          <a:prstGeom prst="rect">
            <a:avLst/>
          </a:prstGeom>
        </p:spPr>
        <p:txBody>
          <a:bodyPr wrap="square" lIns="76822" tIns="38411" rIns="76822" bIns="384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875898"/>
            <a:r>
              <a:rPr lang="ru-RU" sz="1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400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906970" y="3360071"/>
            <a:ext cx="443363" cy="482500"/>
          </a:xfrm>
          <a:prstGeom prst="rect">
            <a:avLst/>
          </a:prstGeom>
        </p:spPr>
        <p:txBody>
          <a:bodyPr wrap="square" lIns="76822" tIns="38411" rIns="76822" bIns="384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875898"/>
            <a:r>
              <a:rPr lang="ru-RU" sz="1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363033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397" y="0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32240" y="0"/>
            <a:ext cx="2411760" cy="7479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019" y="1196780"/>
            <a:ext cx="8862491" cy="5847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0083" y="1052763"/>
            <a:ext cx="8826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66CC"/>
                </a:solidFill>
                <a:latin typeface="+mj-lt"/>
              </a:rPr>
              <a:t>Результаты PISA-2018 из отчета ОЭСР</a:t>
            </a:r>
            <a:endParaRPr lang="ru-RU" sz="3200" b="1" i="0" dirty="0">
              <a:solidFill>
                <a:srgbClr val="0066CC"/>
              </a:solidFill>
              <a:effectLst/>
              <a:latin typeface="+mj-lt"/>
            </a:endParaRPr>
          </a:p>
        </p:txBody>
      </p:sp>
      <p:pic>
        <p:nvPicPr>
          <p:cNvPr id="4098" name="Picture 2" descr="https://activityedu.ru/file_storage/download?entity=sxid4604-0711-4e29-876c-aecd38565f9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24" y="5054908"/>
            <a:ext cx="6311319" cy="18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403" y="4393519"/>
            <a:ext cx="89751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66CC"/>
                </a:solidFill>
              </a:rPr>
              <a:t>Средние баллы российских школьников и </a:t>
            </a:r>
          </a:p>
          <a:p>
            <a:pPr algn="ctr"/>
            <a:r>
              <a:rPr lang="ru-RU" sz="2200" b="1" dirty="0">
                <a:solidFill>
                  <a:srgbClr val="0066CC"/>
                </a:solidFill>
              </a:rPr>
              <a:t>соответствующие им места России в исследованиях PISA в 2015 и 2018</a:t>
            </a:r>
          </a:p>
        </p:txBody>
      </p:sp>
      <p:pic>
        <p:nvPicPr>
          <p:cNvPr id="3074" name="Picture 2" descr="https://activityedu.ru/file_storage/download?entity=sxide1c2-3a99-4e74-84fe-7337f2d3578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416" r="1349" b="70441"/>
          <a:stretch/>
        </p:blipFill>
        <p:spPr bwMode="auto">
          <a:xfrm>
            <a:off x="1538510" y="1637511"/>
            <a:ext cx="6288693" cy="272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7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6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32240" y="0"/>
            <a:ext cx="2411760" cy="7479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" y="1124744"/>
            <a:ext cx="9252520" cy="553997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3000" b="1" dirty="0">
                <a:solidFill>
                  <a:srgbClr val="0066CC"/>
                </a:solidFill>
                <a:latin typeface="+mj-lt"/>
              </a:rPr>
              <a:t>Негативные тенденции в России по итогам PISA-2018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2400" dirty="0"/>
              <a:t>Увеличилась доля 15-летних российских школьников, </a:t>
            </a:r>
          </a:p>
          <a:p>
            <a:pPr algn="ctr"/>
            <a:r>
              <a:rPr lang="ru-RU" sz="2400" dirty="0"/>
              <a:t>не достигающих порогового уровня читательской грамотности, </a:t>
            </a:r>
          </a:p>
          <a:p>
            <a:pPr algn="ctr"/>
            <a:r>
              <a:rPr lang="ru-RU" sz="2400" b="1" dirty="0"/>
              <a:t>с 16% в 2015 году до 22% в 2018-м. </a:t>
            </a:r>
          </a:p>
          <a:p>
            <a:pPr algn="ctr"/>
            <a:r>
              <a:rPr lang="ru-RU" sz="2400" b="1" dirty="0">
                <a:solidFill>
                  <a:srgbClr val="0066CC"/>
                </a:solidFill>
              </a:rPr>
              <a:t>Каждый пятый подросток в России функционально безграмотен, т.е. не способен извлечь простую информацию </a:t>
            </a:r>
          </a:p>
          <a:p>
            <a:pPr algn="ctr"/>
            <a:r>
              <a:rPr lang="ru-RU" sz="2400" b="1" dirty="0">
                <a:solidFill>
                  <a:srgbClr val="0066CC"/>
                </a:solidFill>
              </a:rPr>
              <a:t>из прочитанного текста.</a:t>
            </a:r>
          </a:p>
          <a:p>
            <a:pPr algn="ctr"/>
            <a:r>
              <a:rPr lang="ru-RU" sz="2400" b="1" dirty="0"/>
              <a:t>С 19 до 21,7% </a:t>
            </a:r>
            <a:r>
              <a:rPr lang="ru-RU" sz="2400" dirty="0"/>
              <a:t>увеличилась доля 15-летних россиян, не достигших порогового уровня математической грамотности.</a:t>
            </a:r>
          </a:p>
          <a:p>
            <a:pPr algn="ctr"/>
            <a:r>
              <a:rPr lang="ru-RU" sz="2400" b="1" dirty="0"/>
              <a:t>С 18,1 до 20,8% </a:t>
            </a:r>
            <a:r>
              <a:rPr lang="ru-RU" sz="2400" dirty="0"/>
              <a:t>выросла доля обучающихся, которым не покорился пороговый уровень естественно-научной грамотности. </a:t>
            </a:r>
          </a:p>
          <a:p>
            <a:pPr algn="ctr"/>
            <a:endParaRPr lang="ru-RU" sz="1200" b="1" dirty="0">
              <a:solidFill>
                <a:srgbClr val="0066CC"/>
              </a:solidFill>
            </a:endParaRPr>
          </a:p>
          <a:p>
            <a:pPr algn="ctr"/>
            <a:r>
              <a:rPr lang="ru-RU" sz="2400" b="1" dirty="0">
                <a:solidFill>
                  <a:srgbClr val="0066CC"/>
                </a:solidFill>
              </a:rPr>
              <a:t>Во всех предметных областях зафиксированы похожие результаты, что говорит о сформировавшейся негативной тенденции</a:t>
            </a:r>
            <a:endParaRPr lang="ru-RU" sz="2400" b="1" i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1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13" y="2636912"/>
            <a:ext cx="9117287" cy="92332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5400" b="1" dirty="0">
                <a:solidFill>
                  <a:srgbClr val="0066CC"/>
                </a:solidFill>
                <a:latin typeface="+mj-lt"/>
              </a:rPr>
              <a:t>Благодарю за внимание</a:t>
            </a:r>
            <a:endParaRPr lang="ru-RU" sz="4800" b="1" i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3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005" y="1196752"/>
            <a:ext cx="8862491" cy="5847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endParaRPr lang="ru-RU" sz="3200" i="1" dirty="0"/>
          </a:p>
        </p:txBody>
      </p:sp>
      <p:pic>
        <p:nvPicPr>
          <p:cNvPr id="6" name="Рисунок 5" descr="Изображение выглядит как текст&#10;&#10;Описание создано с высокой степенью достовер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4130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7" y="1476726"/>
            <a:ext cx="612067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333333"/>
                </a:solidFill>
              </a:rPr>
              <a:t>Указом предусмотрена разработка приоритетных национальных проектов (программ) </a:t>
            </a:r>
          </a:p>
          <a:p>
            <a:r>
              <a:rPr lang="ru-RU" sz="2200" dirty="0">
                <a:solidFill>
                  <a:srgbClr val="333333"/>
                </a:solidFill>
              </a:rPr>
              <a:t>по 12 основным направлениям.</a:t>
            </a:r>
            <a:br>
              <a:rPr lang="ru-RU" sz="2200" dirty="0">
                <a:solidFill>
                  <a:srgbClr val="333333"/>
                </a:solidFill>
              </a:rPr>
            </a:br>
            <a:endParaRPr lang="ru-RU" sz="2200" dirty="0">
              <a:solidFill>
                <a:srgbClr val="333333"/>
              </a:solidFill>
            </a:endParaRPr>
          </a:p>
          <a:p>
            <a:r>
              <a:rPr lang="ru-RU" sz="2200" dirty="0">
                <a:solidFill>
                  <a:srgbClr val="333333"/>
                </a:solidFill>
              </a:rPr>
              <a:t>Правительству РФ при разработке национального проекта в сфере образования поручено исходить из того, что </a:t>
            </a:r>
          </a:p>
          <a:p>
            <a:r>
              <a:rPr lang="ru-RU" sz="2200" dirty="0">
                <a:solidFill>
                  <a:srgbClr val="333333"/>
                </a:solidFill>
              </a:rPr>
              <a:t>в 2024 году необходимо обеспечить:</a:t>
            </a:r>
          </a:p>
          <a:p>
            <a:r>
              <a:rPr lang="ru-RU" sz="2200" dirty="0">
                <a:solidFill>
                  <a:srgbClr val="333333"/>
                </a:solidFill>
              </a:rPr>
              <a:t>а) достижение следующих целей и целевых показателей:</a:t>
            </a:r>
          </a:p>
          <a:p>
            <a:r>
              <a:rPr lang="ru-RU" sz="2200" dirty="0">
                <a:solidFill>
                  <a:srgbClr val="333333"/>
                </a:solidFill>
              </a:rPr>
              <a:t>– </a:t>
            </a:r>
            <a:r>
              <a:rPr lang="ru-RU" sz="2200" b="1" i="1" dirty="0">
                <a:solidFill>
                  <a:srgbClr val="0066CC"/>
                </a:solidFill>
              </a:rPr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</a:t>
            </a:r>
            <a:endParaRPr lang="ru-RU" sz="2200" b="1" i="0" dirty="0">
              <a:solidFill>
                <a:srgbClr val="0066CC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925" y="3536"/>
            <a:ext cx="9144000" cy="12501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marL="1433513" lvl="0" algn="ctr">
              <a:lnSpc>
                <a:spcPct val="114000"/>
              </a:lnSpc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УКАЗ ПРЕЗИДЕНТА РФ ОТ 07.05.18  № 204 </a:t>
            </a:r>
          </a:p>
          <a:p>
            <a:pPr marL="1433513" lvl="0" algn="ctr">
              <a:lnSpc>
                <a:spcPct val="114000"/>
              </a:lnSpc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9" name="object 4"/>
          <p:cNvSpPr/>
          <p:nvPr/>
        </p:nvSpPr>
        <p:spPr>
          <a:xfrm>
            <a:off x="306535" y="96087"/>
            <a:ext cx="958095" cy="959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849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5014" y="1052736"/>
            <a:ext cx="8604448" cy="4555713"/>
          </a:xfrm>
          <a:prstGeom prst="rect">
            <a:avLst/>
          </a:prstGeom>
        </p:spPr>
        <p:txBody>
          <a:bodyPr wrap="square" lIns="76813" tIns="38407" rIns="76813" bIns="38407">
            <a:spAutoFit/>
          </a:bodyPr>
          <a:lstStyle/>
          <a:p>
            <a:endParaRPr lang="ru-RU" sz="2700" b="1" i="1" dirty="0"/>
          </a:p>
          <a:p>
            <a:pPr algn="ctr"/>
            <a:r>
              <a:rPr lang="ru-RU" sz="2400" b="1" dirty="0">
                <a:solidFill>
                  <a:srgbClr val="0066CC"/>
                </a:solidFill>
              </a:rPr>
              <a:t>Решение стратегической задачи вывести Россию к 2024 году </a:t>
            </a:r>
          </a:p>
          <a:p>
            <a:pPr algn="ctr"/>
            <a:r>
              <a:rPr lang="ru-RU" sz="2400" b="1" dirty="0">
                <a:solidFill>
                  <a:srgbClr val="0066CC"/>
                </a:solidFill>
              </a:rPr>
              <a:t>в десятку лучших стран по качеству общего образования</a:t>
            </a:r>
            <a:r>
              <a:rPr lang="ru-RU" sz="2400" dirty="0">
                <a:solidFill>
                  <a:srgbClr val="0066CC"/>
                </a:solidFill>
              </a:rPr>
              <a:t> </a:t>
            </a:r>
          </a:p>
          <a:p>
            <a:pPr algn="ctr"/>
            <a:r>
              <a:rPr lang="ru-RU" sz="2400" b="1" dirty="0">
                <a:solidFill>
                  <a:srgbClr val="0066CC"/>
                </a:solidFill>
              </a:rPr>
              <a:t>находится под угрозой. </a:t>
            </a:r>
          </a:p>
          <a:p>
            <a:pPr algn="ctr"/>
            <a:endParaRPr lang="ru-RU" sz="2400" b="1" dirty="0">
              <a:solidFill>
                <a:srgbClr val="373A3C"/>
              </a:solidFill>
            </a:endParaRPr>
          </a:p>
          <a:p>
            <a:pPr algn="ctr"/>
            <a:r>
              <a:rPr lang="ru-RU" sz="2400" b="1" dirty="0"/>
              <a:t>Это стало ясно после публикации результатов </a:t>
            </a:r>
          </a:p>
          <a:p>
            <a:pPr algn="ctr"/>
            <a:r>
              <a:rPr lang="ru-RU" sz="2400" b="1" dirty="0"/>
              <a:t>международного исследования PISA-2018. </a:t>
            </a:r>
          </a:p>
          <a:p>
            <a:pPr algn="ctr"/>
            <a:endParaRPr lang="ru-RU" sz="2400" dirty="0">
              <a:solidFill>
                <a:srgbClr val="373A3C"/>
              </a:solidFill>
            </a:endParaRPr>
          </a:p>
          <a:p>
            <a:pPr algn="ctr"/>
            <a:r>
              <a:rPr lang="ru-RU" sz="2400" b="1" dirty="0">
                <a:solidFill>
                  <a:srgbClr val="0066CC"/>
                </a:solidFill>
              </a:rPr>
              <a:t>В 2018 году результаты российских школьников ухудшились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dirty="0">
                <a:solidFill>
                  <a:srgbClr val="373A3C"/>
                </a:solidFill>
              </a:rPr>
              <a:t>по сравнению с 2015 годом по всем предметным областям – читательской, математической и естественно-научной грамотности. </a:t>
            </a:r>
            <a:endParaRPr lang="ru-RU" sz="2700" b="1" i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5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005" y="1196752"/>
            <a:ext cx="8862491" cy="5847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23320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005" y="1196752"/>
            <a:ext cx="8862491" cy="5847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1507" y="1628800"/>
            <a:ext cx="64566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ru-RU" sz="2400" b="1" kern="0" dirty="0">
                <a:solidFill>
                  <a:srgbClr val="0066CC"/>
                </a:solidFill>
              </a:rPr>
              <a:t>Цель программы </a:t>
            </a: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ru-RU" sz="2400" b="1" kern="0" dirty="0">
                <a:solidFill>
                  <a:srgbClr val="0066CC"/>
                </a:solidFill>
              </a:rPr>
              <a:t>«Развитие образования» (2018-2025) – </a:t>
            </a:r>
            <a:r>
              <a:rPr lang="ru-RU" sz="2400" b="1" u="sng" kern="0" dirty="0">
                <a:solidFill>
                  <a:srgbClr val="0066CC"/>
                </a:solidFill>
              </a:rPr>
              <a:t>качество образования</a:t>
            </a:r>
            <a:r>
              <a:rPr lang="en-US" sz="2400" b="1" u="sng" kern="0" dirty="0">
                <a:solidFill>
                  <a:srgbClr val="0066CC"/>
                </a:solidFill>
              </a:rPr>
              <a:t>,</a:t>
            </a:r>
            <a:r>
              <a:rPr lang="ru-RU" sz="2400" b="1" u="sng" kern="0" dirty="0">
                <a:solidFill>
                  <a:srgbClr val="0066CC"/>
                </a:solidFill>
              </a:rPr>
              <a:t> </a:t>
            </a: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ru-RU" sz="2400" b="1" kern="0" dirty="0">
                <a:solidFill>
                  <a:srgbClr val="0066CC"/>
                </a:solidFill>
              </a:rPr>
              <a:t>которое характеризуется:</a:t>
            </a: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en-US" sz="2400" b="1" kern="0" dirty="0">
                <a:solidFill>
                  <a:srgbClr val="0066CC"/>
                </a:solidFill>
              </a:rPr>
              <a:t>c</a:t>
            </a:r>
            <a:r>
              <a:rPr lang="ru-RU" sz="2400" b="1" kern="0" dirty="0">
                <a:solidFill>
                  <a:srgbClr val="0066CC"/>
                </a:solidFill>
              </a:rPr>
              <a:t>охранением лидирующих позиций РФ </a:t>
            </a: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ru-RU" sz="2400" kern="0" dirty="0">
                <a:solidFill>
                  <a:prstClr val="black"/>
                </a:solidFill>
              </a:rPr>
              <a:t>в </a:t>
            </a:r>
            <a:r>
              <a:rPr lang="ru-RU" sz="2400" kern="0" dirty="0">
                <a:solidFill>
                  <a:srgbClr val="C4D0E7">
                    <a:lumMod val="10000"/>
                  </a:srgbClr>
                </a:solidFill>
              </a:rPr>
              <a:t>международном исследовании качества чтения и понимания текстов </a:t>
            </a:r>
            <a:r>
              <a:rPr lang="en-US" sz="2400" kern="0" dirty="0">
                <a:solidFill>
                  <a:srgbClr val="C4D0E7">
                    <a:lumMod val="10000"/>
                  </a:srgbClr>
                </a:solidFill>
              </a:rPr>
              <a:t>(PIRLS), </a:t>
            </a:r>
            <a:r>
              <a:rPr lang="ru-RU" sz="2400" kern="0" dirty="0">
                <a:solidFill>
                  <a:srgbClr val="C4D0E7">
                    <a:lumMod val="10000"/>
                  </a:srgbClr>
                </a:solidFill>
              </a:rPr>
              <a:t>а также в международном исследовании качества математического и естественнонаучного образования </a:t>
            </a:r>
            <a:r>
              <a:rPr lang="en-US" sz="2400" kern="0" dirty="0">
                <a:solidFill>
                  <a:srgbClr val="C4D0E7">
                    <a:lumMod val="10000"/>
                  </a:srgbClr>
                </a:solidFill>
              </a:rPr>
              <a:t>(TIMSS)</a:t>
            </a:r>
            <a:r>
              <a:rPr lang="ru-RU" sz="2400" kern="0" dirty="0">
                <a:solidFill>
                  <a:srgbClr val="C4D0E7">
                    <a:lumMod val="10000"/>
                  </a:srgbClr>
                </a:solidFill>
              </a:rPr>
              <a:t>; повышением позиций РФ</a:t>
            </a:r>
            <a:r>
              <a:rPr lang="ru-RU" sz="2400" kern="0" dirty="0">
                <a:solidFill>
                  <a:prstClr val="black"/>
                </a:solidFill>
              </a:rPr>
              <a:t> </a:t>
            </a: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ru-RU" sz="2400" b="1" kern="0" dirty="0">
                <a:solidFill>
                  <a:srgbClr val="0066CC"/>
                </a:solidFill>
              </a:rPr>
              <a:t>в международной программе по оценке образовательных достижений учащихся </a:t>
            </a: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FF"/>
              </a:buClr>
              <a:buSzPct val="55000"/>
              <a:defRPr/>
            </a:pPr>
            <a:r>
              <a:rPr lang="ru-RU" sz="2400" b="1" kern="0" dirty="0">
                <a:solidFill>
                  <a:srgbClr val="0066CC"/>
                </a:solidFill>
              </a:rPr>
              <a:t>(</a:t>
            </a:r>
            <a:r>
              <a:rPr lang="en-US" sz="2400" b="1" kern="0" dirty="0">
                <a:solidFill>
                  <a:srgbClr val="0066CC"/>
                </a:solidFill>
              </a:rPr>
              <a:t>PISA) </a:t>
            </a:r>
            <a:r>
              <a:rPr lang="ru-RU" sz="2400" b="1" dirty="0">
                <a:solidFill>
                  <a:srgbClr val="0066CC"/>
                </a:solidFill>
              </a:rPr>
              <a:t>не ниже 20 места в 2025 году</a:t>
            </a:r>
            <a:endParaRPr lang="ru-RU" sz="1200" b="1" kern="0" dirty="0">
              <a:solidFill>
                <a:srgbClr val="0066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925" y="3536"/>
            <a:ext cx="9144000" cy="12169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marL="1433513" lvl="0" algn="ctr">
              <a:lnSpc>
                <a:spcPct val="114000"/>
              </a:lnSpc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ПОСТАНОВЛЕНИЕ ПРАВИТЕЛЬСТВА РФ ОТ 26.12.17 № 1642 </a:t>
            </a:r>
          </a:p>
          <a:p>
            <a:pPr marL="1703388"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Об утверждении государственной программы</a:t>
            </a:r>
          </a:p>
          <a:p>
            <a:pPr marL="1703388"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Российской Федерации «Развитие образования»</a:t>
            </a:r>
            <a:endParaRPr lang="ru-RU" sz="2400" b="1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1344188" y="2204864"/>
            <a:ext cx="344171" cy="397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9" t="16416" r="36504" b="13417"/>
          <a:stretch/>
        </p:blipFill>
        <p:spPr bwMode="auto">
          <a:xfrm>
            <a:off x="251520" y="2031860"/>
            <a:ext cx="2328310" cy="32870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4"/>
          <p:cNvSpPr/>
          <p:nvPr/>
        </p:nvSpPr>
        <p:spPr>
          <a:xfrm>
            <a:off x="539552" y="116632"/>
            <a:ext cx="829207" cy="864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598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5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803" y="942600"/>
            <a:ext cx="9036496" cy="55707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dirty="0">
                <a:solidFill>
                  <a:srgbClr val="FF0000"/>
                </a:solidFill>
              </a:rPr>
              <a:t>Россия сдает позиции</a:t>
            </a:r>
          </a:p>
          <a:p>
            <a:pPr algn="ctr"/>
            <a:r>
              <a:rPr lang="ru-RU" sz="2800" dirty="0"/>
              <a:t>По среднеарифметическому значению 3-х показателей </a:t>
            </a:r>
            <a:r>
              <a:rPr lang="ru-RU" sz="2300" dirty="0"/>
              <a:t>(читательской, математической и естественно-научной грамотности)</a:t>
            </a:r>
            <a:r>
              <a:rPr lang="ru-RU" sz="2400" dirty="0"/>
              <a:t> </a:t>
            </a:r>
            <a:r>
              <a:rPr lang="ru-RU" sz="2800" b="1" dirty="0"/>
              <a:t>Россия в мировом рейтинге опустилась</a:t>
            </a:r>
          </a:p>
          <a:p>
            <a:pPr algn="ctr"/>
            <a:r>
              <a:rPr lang="ru-RU" sz="2800" b="1" dirty="0"/>
              <a:t>с 28-го на 30-е место.</a:t>
            </a:r>
          </a:p>
          <a:p>
            <a:pPr algn="ctr"/>
            <a:endParaRPr lang="ru-RU" sz="1200" b="1" dirty="0">
              <a:solidFill>
                <a:srgbClr val="0066CC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Занимаемая Россией позиция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в конце третьего десятка стран явно не соответствуют национальным целям и стратегическим задачам </a:t>
            </a:r>
            <a:r>
              <a:rPr lang="ru-RU" sz="2400" b="1" dirty="0">
                <a:solidFill>
                  <a:srgbClr val="FF0000"/>
                </a:solidFill>
              </a:rPr>
              <a:t>РФ.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lvl="0" algn="ctr"/>
            <a:r>
              <a:rPr lang="ru-RU" sz="2600" dirty="0"/>
              <a:t>В  исследовании  PISA-2018  приняли  участие </a:t>
            </a:r>
          </a:p>
          <a:p>
            <a:pPr lvl="0" algn="ctr"/>
            <a:r>
              <a:rPr lang="ru-RU" sz="2600" dirty="0">
                <a:solidFill>
                  <a:prstClr val="black"/>
                </a:solidFill>
              </a:rPr>
              <a:t>около </a:t>
            </a:r>
            <a:r>
              <a:rPr lang="ru-RU" sz="2600" b="1" dirty="0">
                <a:solidFill>
                  <a:prstClr val="black"/>
                </a:solidFill>
              </a:rPr>
              <a:t>600 тысяч </a:t>
            </a:r>
            <a:r>
              <a:rPr lang="ru-RU" sz="2600" dirty="0">
                <a:solidFill>
                  <a:prstClr val="black"/>
                </a:solidFill>
              </a:rPr>
              <a:t>15-летних школьников из </a:t>
            </a:r>
            <a:r>
              <a:rPr lang="ru-RU" sz="2600" b="1" dirty="0">
                <a:solidFill>
                  <a:prstClr val="black"/>
                </a:solidFill>
              </a:rPr>
              <a:t>79 стран мира</a:t>
            </a:r>
            <a:r>
              <a:rPr lang="ru-RU" sz="2600" dirty="0">
                <a:solidFill>
                  <a:prstClr val="black"/>
                </a:solidFill>
              </a:rPr>
              <a:t>, </a:t>
            </a:r>
          </a:p>
          <a:p>
            <a:pPr lvl="0" algn="ctr"/>
            <a:r>
              <a:rPr lang="ru-RU" sz="2600" dirty="0">
                <a:solidFill>
                  <a:prstClr val="black"/>
                </a:solidFill>
              </a:rPr>
              <a:t>в том числе</a:t>
            </a:r>
            <a:r>
              <a:rPr lang="ru-RU" sz="2600" dirty="0">
                <a:solidFill>
                  <a:srgbClr val="373A3C"/>
                </a:solidFill>
              </a:rPr>
              <a:t> </a:t>
            </a:r>
            <a:r>
              <a:rPr lang="ru-RU" sz="2600" b="1" dirty="0"/>
              <a:t>7608 обучающихся из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66778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5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14" y="1268760"/>
            <a:ext cx="9143999" cy="501675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Причины сложившейся ситуации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/>
              <a:t>Анализ результатов</a:t>
            </a:r>
            <a:r>
              <a:rPr lang="ru-RU" sz="3200" b="1" dirty="0">
                <a:solidFill>
                  <a:srgbClr val="373A3C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PISA-2018 </a:t>
            </a:r>
          </a:p>
          <a:p>
            <a:pPr algn="ctr"/>
            <a:r>
              <a:rPr lang="ru-RU" sz="2800" dirty="0"/>
              <a:t>(отчет Федерального института оценки качества образования (ФИОКО)) </a:t>
            </a:r>
          </a:p>
          <a:p>
            <a:pPr algn="ctr"/>
            <a:r>
              <a:rPr lang="ru-RU" sz="3200" b="1" dirty="0"/>
              <a:t>позволяет назвать одну из очевидных причин того, что Россия опустилась в мировом рейтинге: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разница в заданиях PISA  и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  заданиях  ВПР, ОГЭ, ЕГЭ.</a:t>
            </a:r>
            <a:endParaRPr lang="ru-RU" sz="2800" b="1" dirty="0">
              <a:solidFill>
                <a:srgbClr val="FF0000"/>
              </a:solidFill>
            </a:endParaRPr>
          </a:p>
          <a:p>
            <a:pPr lvl="0" algn="ctr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79652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5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9" y="1772816"/>
            <a:ext cx="8568952" cy="298542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3200" b="1" dirty="0">
                <a:solidFill>
                  <a:srgbClr val="0066CC"/>
                </a:solidFill>
              </a:rPr>
              <a:t>ПРИМЕР ЗАДАНИЯ ЕГЭ</a:t>
            </a:r>
          </a:p>
          <a:p>
            <a:endParaRPr lang="ru-RU" sz="2000" b="1" dirty="0">
              <a:solidFill>
                <a:srgbClr val="212121"/>
              </a:solidFill>
              <a:latin typeface="Arial"/>
            </a:endParaRPr>
          </a:p>
          <a:p>
            <a:pPr algn="ctr"/>
            <a:r>
              <a:rPr lang="ru-RU" sz="3200" b="1" dirty="0"/>
              <a:t>Задача про среднюю скорость</a:t>
            </a:r>
          </a:p>
          <a:p>
            <a:pPr algn="ctr"/>
            <a:endParaRPr lang="ru-RU" sz="2000" dirty="0">
              <a:solidFill>
                <a:srgbClr val="000000"/>
              </a:solidFill>
            </a:endParaRPr>
          </a:p>
          <a:p>
            <a:pPr algn="ctr"/>
            <a:r>
              <a:rPr lang="ru-RU" sz="2800" i="1" dirty="0">
                <a:solidFill>
                  <a:srgbClr val="000000"/>
                </a:solidFill>
              </a:rPr>
              <a:t>Бегун пробежал 150 м за 15 секунд. </a:t>
            </a:r>
          </a:p>
          <a:p>
            <a:pPr algn="ctr"/>
            <a:r>
              <a:rPr lang="ru-RU" sz="2800" i="1" dirty="0">
                <a:solidFill>
                  <a:srgbClr val="000000"/>
                </a:solidFill>
              </a:rPr>
              <a:t>Найдите среднюю скорость бегуна на дистанции.</a:t>
            </a:r>
          </a:p>
          <a:p>
            <a:pPr algn="ctr"/>
            <a:r>
              <a:rPr lang="ru-RU" sz="2800" i="1" dirty="0">
                <a:solidFill>
                  <a:srgbClr val="000000"/>
                </a:solidFill>
              </a:rPr>
              <a:t>Ответ дайте в километрах в час.</a:t>
            </a:r>
          </a:p>
        </p:txBody>
      </p:sp>
    </p:spTree>
    <p:extLst>
      <p:ext uri="{BB962C8B-B14F-4D97-AF65-F5344CB8AC3E}">
        <p14:creationId xmlns:p14="http://schemas.microsoft.com/office/powerpoint/2010/main" val="390355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4005" y="126702"/>
            <a:ext cx="2309763" cy="79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0"/>
            <a:ext cx="2555776" cy="7925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124444"/>
            <a:ext cx="6156176" cy="466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24744"/>
            <a:ext cx="849694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6CC"/>
                </a:solidFill>
              </a:rPr>
              <a:t>ПРИМЕР ЗАДАНИЯ PISA</a:t>
            </a:r>
            <a:endParaRPr lang="ru-RU" sz="2000" b="1" dirty="0">
              <a:solidFill>
                <a:srgbClr val="0066CC"/>
              </a:solidFill>
              <a:latin typeface="Times New Roman"/>
            </a:endParaRPr>
          </a:p>
          <a:p>
            <a:pPr algn="ctr"/>
            <a:endParaRPr lang="ru-RU" sz="110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b="1" dirty="0">
                <a:latin typeface="Times New Roman"/>
              </a:rPr>
              <a:t>БЕГ В ЖАРКУЮ ПОГОДУ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32685"/>
            <a:ext cx="307045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Краткое описание задания</a:t>
            </a:r>
          </a:p>
          <a:p>
            <a:pPr>
              <a:spcAft>
                <a:spcPts val="600"/>
              </a:spcAft>
            </a:pPr>
            <a:r>
              <a:rPr lang="ru-RU" sz="1700" dirty="0">
                <a:solidFill>
                  <a:srgbClr val="000000"/>
                </a:solidFill>
                <a:latin typeface="Times New Roman"/>
              </a:rPr>
              <a:t>Интерактивное задание, предполагающее работу учащегося с компьютерной симуляцией</a:t>
            </a:r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Содержание: 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Живые системы.</a:t>
            </a:r>
          </a:p>
          <a:p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Компетенция: 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Интерпретация данных и использование научных доказательств для получения выводов.</a:t>
            </a:r>
          </a:p>
          <a:p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Контекст: 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Личный. </a:t>
            </a:r>
          </a:p>
          <a:p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Область применения: 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Здоровье. </a:t>
            </a:r>
          </a:p>
          <a:p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Уровень сложности</a:t>
            </a:r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4. </a:t>
            </a:r>
          </a:p>
          <a:p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Результат России: 53% </a:t>
            </a:r>
            <a:endParaRPr lang="ru-RU" sz="17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700" b="1" i="1" dirty="0">
                <a:solidFill>
                  <a:srgbClr val="000000"/>
                </a:solidFill>
                <a:latin typeface="Times New Roman"/>
              </a:rPr>
              <a:t>Средний международный результат: </a:t>
            </a:r>
            <a:r>
              <a:rPr lang="ru-RU" sz="1700" dirty="0">
                <a:solidFill>
                  <a:srgbClr val="000000"/>
                </a:solidFill>
                <a:latin typeface="Times New Roman"/>
              </a:rPr>
              <a:t>51%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37933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Концепция функциональной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cs typeface="Arial" panose="020B0604020202020204" pitchFamily="34" charset="0"/>
              </a:rPr>
              <a:t>Цели образования изменяются: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cs typeface="Arial" panose="020B0604020202020204" pitchFamily="34" charset="0"/>
              </a:rPr>
              <a:t>от освоения системы знаний к формированию способности  использовать знания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cs typeface="Arial" panose="020B0604020202020204" pitchFamily="34" charset="0"/>
              </a:rPr>
              <a:t>для решения различных задач,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cs typeface="Arial" panose="020B0604020202020204" pitchFamily="34" charset="0"/>
              </a:rPr>
              <a:t>находить нужную информацию,  преобразовывать информацию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cs typeface="Arial" panose="020B0604020202020204" pitchFamily="34" charset="0"/>
              </a:rPr>
              <a:t>для создания новых знаний и технологий</a:t>
            </a:r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41026" y="0"/>
            <a:ext cx="2311764" cy="78184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" y="1"/>
            <a:ext cx="2051719" cy="781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171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696</Words>
  <Application>Microsoft Office PowerPoint</Application>
  <PresentationFormat>Экран (4:3)</PresentationFormat>
  <Paragraphs>100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Концепция функциональной грамотности</vt:lpstr>
      <vt:lpstr>Презентация PowerPoint</vt:lpstr>
      <vt:lpstr>Уровни функциональной  грамотности в исследовании PISA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lopashova</cp:lastModifiedBy>
  <cp:revision>102</cp:revision>
  <cp:lastPrinted>2020-02-19T10:16:10Z</cp:lastPrinted>
  <dcterms:created xsi:type="dcterms:W3CDTF">2018-03-11T12:54:11Z</dcterms:created>
  <dcterms:modified xsi:type="dcterms:W3CDTF">2020-02-19T10:23:11Z</dcterms:modified>
</cp:coreProperties>
</file>