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1" r:id="rId2"/>
    <p:sldId id="256" r:id="rId3"/>
    <p:sldId id="350" r:id="rId4"/>
    <p:sldId id="277" r:id="rId5"/>
    <p:sldId id="323" r:id="rId6"/>
    <p:sldId id="325" r:id="rId7"/>
    <p:sldId id="324" r:id="rId8"/>
    <p:sldId id="278" r:id="rId9"/>
    <p:sldId id="260" r:id="rId10"/>
    <p:sldId id="257" r:id="rId11"/>
    <p:sldId id="258" r:id="rId12"/>
    <p:sldId id="259" r:id="rId13"/>
    <p:sldId id="326" r:id="rId14"/>
    <p:sldId id="328" r:id="rId15"/>
    <p:sldId id="261" r:id="rId16"/>
    <p:sldId id="330" r:id="rId17"/>
    <p:sldId id="262" r:id="rId18"/>
    <p:sldId id="331" r:id="rId19"/>
    <p:sldId id="266" r:id="rId20"/>
    <p:sldId id="332" r:id="rId21"/>
    <p:sldId id="333" r:id="rId22"/>
    <p:sldId id="334" r:id="rId23"/>
    <p:sldId id="335" r:id="rId24"/>
    <p:sldId id="336" r:id="rId25"/>
    <p:sldId id="337" r:id="rId26"/>
    <p:sldId id="299" r:id="rId27"/>
    <p:sldId id="338" r:id="rId28"/>
    <p:sldId id="339" r:id="rId29"/>
    <p:sldId id="300" r:id="rId30"/>
    <p:sldId id="301" r:id="rId31"/>
    <p:sldId id="303" r:id="rId32"/>
    <p:sldId id="340" r:id="rId33"/>
    <p:sldId id="341" r:id="rId34"/>
    <p:sldId id="342" r:id="rId35"/>
    <p:sldId id="343" r:id="rId36"/>
    <p:sldId id="344" r:id="rId37"/>
    <p:sldId id="345" r:id="rId38"/>
    <p:sldId id="346" r:id="rId39"/>
    <p:sldId id="347" r:id="rId40"/>
    <p:sldId id="310" r:id="rId41"/>
    <p:sldId id="311" r:id="rId42"/>
    <p:sldId id="284" r:id="rId43"/>
    <p:sldId id="320" r:id="rId44"/>
    <p:sldId id="319" r:id="rId45"/>
    <p:sldId id="349" r:id="rId46"/>
    <p:sldId id="322" r:id="rId4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4660"/>
  </p:normalViewPr>
  <p:slideViewPr>
    <p:cSldViewPr snapToGrid="0">
      <p:cViewPr varScale="1">
        <p:scale>
          <a:sx n="64" d="100"/>
          <a:sy n="64" d="100"/>
        </p:scale>
        <p:origin x="49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\documents\__&#1054;&#1073;&#1097;&#1072;&#1103;\10_2%20&#1043;&#1048;&#1040;-2025\&#1076;&#1080;&#1072;&#1075;&#1088;&#1072;&#1084;&#1084;&#1099;%2011%20&#1082;&#1083;&#1072;&#1089;&#1089;%2025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C85A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E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FDA-4718-A1EE-AEC9BA674F8A}"/>
              </c:ext>
            </c:extLst>
          </c:dPt>
          <c:dPt>
            <c:idx val="1"/>
            <c:invertIfNegative val="0"/>
            <c:bubble3D val="0"/>
            <c:spPr>
              <a:solidFill>
                <a:srgbClr val="EE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FDA-4718-A1EE-AEC9BA674F8A}"/>
              </c:ext>
            </c:extLst>
          </c:dPt>
          <c:dPt>
            <c:idx val="2"/>
            <c:invertIfNegative val="0"/>
            <c:bubble3D val="0"/>
            <c:spPr>
              <a:solidFill>
                <a:srgbClr val="EE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FDA-4718-A1EE-AEC9BA674F8A}"/>
              </c:ext>
            </c:extLst>
          </c:dPt>
          <c:dPt>
            <c:idx val="3"/>
            <c:invertIfNegative val="0"/>
            <c:bubble3D val="0"/>
            <c:spPr>
              <a:solidFill>
                <a:srgbClr val="EE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FDA-4718-A1EE-AEC9BA674F8A}"/>
              </c:ext>
            </c:extLst>
          </c:dPt>
          <c:dPt>
            <c:idx val="4"/>
            <c:invertIfNegative val="0"/>
            <c:bubble3D val="0"/>
            <c:spPr>
              <a:solidFill>
                <a:srgbClr val="EE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FDA-4718-A1EE-AEC9BA674F8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физ.!$A$9:$A$51</c:f>
              <c:numCache>
                <c:formatCode>General</c:formatCode>
                <c:ptCount val="43"/>
                <c:pt idx="0">
                  <c:v>14</c:v>
                </c:pt>
                <c:pt idx="1">
                  <c:v>18</c:v>
                </c:pt>
                <c:pt idx="2">
                  <c:v>23</c:v>
                </c:pt>
                <c:pt idx="3">
                  <c:v>27</c:v>
                </c:pt>
                <c:pt idx="4">
                  <c:v>32</c:v>
                </c:pt>
                <c:pt idx="5">
                  <c:v>36</c:v>
                </c:pt>
                <c:pt idx="6">
                  <c:v>39</c:v>
                </c:pt>
                <c:pt idx="7">
                  <c:v>41</c:v>
                </c:pt>
                <c:pt idx="8">
                  <c:v>43</c:v>
                </c:pt>
                <c:pt idx="9">
                  <c:v>44</c:v>
                </c:pt>
                <c:pt idx="10">
                  <c:v>46</c:v>
                </c:pt>
                <c:pt idx="11">
                  <c:v>48</c:v>
                </c:pt>
                <c:pt idx="12">
                  <c:v>49</c:v>
                </c:pt>
                <c:pt idx="13">
                  <c:v>51</c:v>
                </c:pt>
                <c:pt idx="14">
                  <c:v>53</c:v>
                </c:pt>
                <c:pt idx="15">
                  <c:v>54</c:v>
                </c:pt>
                <c:pt idx="16">
                  <c:v>56</c:v>
                </c:pt>
                <c:pt idx="17">
                  <c:v>58</c:v>
                </c:pt>
                <c:pt idx="18">
                  <c:v>59</c:v>
                </c:pt>
                <c:pt idx="19">
                  <c:v>61</c:v>
                </c:pt>
                <c:pt idx="20">
                  <c:v>62</c:v>
                </c:pt>
                <c:pt idx="21">
                  <c:v>64</c:v>
                </c:pt>
                <c:pt idx="22">
                  <c:v>65</c:v>
                </c:pt>
                <c:pt idx="23">
                  <c:v>67</c:v>
                </c:pt>
                <c:pt idx="24">
                  <c:v>68</c:v>
                </c:pt>
                <c:pt idx="25">
                  <c:v>70</c:v>
                </c:pt>
                <c:pt idx="26">
                  <c:v>71</c:v>
                </c:pt>
                <c:pt idx="27">
                  <c:v>73</c:v>
                </c:pt>
                <c:pt idx="28">
                  <c:v>74</c:v>
                </c:pt>
                <c:pt idx="29">
                  <c:v>76</c:v>
                </c:pt>
                <c:pt idx="30">
                  <c:v>77</c:v>
                </c:pt>
                <c:pt idx="31">
                  <c:v>79</c:v>
                </c:pt>
                <c:pt idx="32">
                  <c:v>80</c:v>
                </c:pt>
                <c:pt idx="33">
                  <c:v>82</c:v>
                </c:pt>
                <c:pt idx="34">
                  <c:v>84</c:v>
                </c:pt>
                <c:pt idx="35">
                  <c:v>86</c:v>
                </c:pt>
                <c:pt idx="36">
                  <c:v>88</c:v>
                </c:pt>
                <c:pt idx="37">
                  <c:v>90</c:v>
                </c:pt>
                <c:pt idx="38">
                  <c:v>92</c:v>
                </c:pt>
                <c:pt idx="39">
                  <c:v>94</c:v>
                </c:pt>
                <c:pt idx="40">
                  <c:v>96</c:v>
                </c:pt>
                <c:pt idx="41">
                  <c:v>98</c:v>
                </c:pt>
                <c:pt idx="42">
                  <c:v>100</c:v>
                </c:pt>
              </c:numCache>
            </c:numRef>
          </c:cat>
          <c:val>
            <c:numRef>
              <c:f>физ.!$B$9:$B$51</c:f>
              <c:numCache>
                <c:formatCode>General</c:formatCode>
                <c:ptCount val="43"/>
                <c:pt idx="0">
                  <c:v>3</c:v>
                </c:pt>
                <c:pt idx="1">
                  <c:v>3</c:v>
                </c:pt>
                <c:pt idx="2">
                  <c:v>10</c:v>
                </c:pt>
                <c:pt idx="3">
                  <c:v>12</c:v>
                </c:pt>
                <c:pt idx="4">
                  <c:v>16</c:v>
                </c:pt>
                <c:pt idx="5">
                  <c:v>20</c:v>
                </c:pt>
                <c:pt idx="6">
                  <c:v>27</c:v>
                </c:pt>
                <c:pt idx="7">
                  <c:v>24</c:v>
                </c:pt>
                <c:pt idx="8">
                  <c:v>35</c:v>
                </c:pt>
                <c:pt idx="9">
                  <c:v>26</c:v>
                </c:pt>
                <c:pt idx="10">
                  <c:v>24</c:v>
                </c:pt>
                <c:pt idx="11">
                  <c:v>29</c:v>
                </c:pt>
                <c:pt idx="12">
                  <c:v>42</c:v>
                </c:pt>
                <c:pt idx="13">
                  <c:v>29</c:v>
                </c:pt>
                <c:pt idx="14">
                  <c:v>30</c:v>
                </c:pt>
                <c:pt idx="15">
                  <c:v>20</c:v>
                </c:pt>
                <c:pt idx="16">
                  <c:v>13</c:v>
                </c:pt>
                <c:pt idx="17">
                  <c:v>24</c:v>
                </c:pt>
                <c:pt idx="18">
                  <c:v>32</c:v>
                </c:pt>
                <c:pt idx="19">
                  <c:v>24</c:v>
                </c:pt>
                <c:pt idx="20">
                  <c:v>14</c:v>
                </c:pt>
                <c:pt idx="21">
                  <c:v>15</c:v>
                </c:pt>
                <c:pt idx="22">
                  <c:v>22</c:v>
                </c:pt>
                <c:pt idx="23">
                  <c:v>22</c:v>
                </c:pt>
                <c:pt idx="24">
                  <c:v>15</c:v>
                </c:pt>
                <c:pt idx="25">
                  <c:v>16</c:v>
                </c:pt>
                <c:pt idx="26">
                  <c:v>10</c:v>
                </c:pt>
                <c:pt idx="27">
                  <c:v>8</c:v>
                </c:pt>
                <c:pt idx="28">
                  <c:v>7</c:v>
                </c:pt>
                <c:pt idx="29">
                  <c:v>8</c:v>
                </c:pt>
                <c:pt idx="30">
                  <c:v>4</c:v>
                </c:pt>
                <c:pt idx="31">
                  <c:v>5</c:v>
                </c:pt>
                <c:pt idx="32">
                  <c:v>7</c:v>
                </c:pt>
                <c:pt idx="33">
                  <c:v>2</c:v>
                </c:pt>
                <c:pt idx="34">
                  <c:v>5</c:v>
                </c:pt>
                <c:pt idx="35">
                  <c:v>5</c:v>
                </c:pt>
                <c:pt idx="36">
                  <c:v>6</c:v>
                </c:pt>
                <c:pt idx="37">
                  <c:v>3</c:v>
                </c:pt>
                <c:pt idx="38">
                  <c:v>5</c:v>
                </c:pt>
                <c:pt idx="39">
                  <c:v>3</c:v>
                </c:pt>
                <c:pt idx="40">
                  <c:v>1</c:v>
                </c:pt>
                <c:pt idx="41">
                  <c:v>2</c:v>
                </c:pt>
                <c:pt idx="4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FDA-4718-A1EE-AEC9BA674F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53408192"/>
        <c:axId val="653394272"/>
      </c:barChart>
      <c:catAx>
        <c:axId val="653408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53394272"/>
        <c:crosses val="autoZero"/>
        <c:auto val="1"/>
        <c:lblAlgn val="ctr"/>
        <c:lblOffset val="100"/>
        <c:noMultiLvlLbl val="0"/>
      </c:catAx>
      <c:valAx>
        <c:axId val="653394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53408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262EB-D137-4F96-9F0D-04094B283A72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8CBBA-291A-491F-A4C9-B9E6C80D6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527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262EB-D137-4F96-9F0D-04094B283A72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8CBBA-291A-491F-A4C9-B9E6C80D6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422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262EB-D137-4F96-9F0D-04094B283A72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8CBBA-291A-491F-A4C9-B9E6C80D6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418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262EB-D137-4F96-9F0D-04094B283A72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8CBBA-291A-491F-A4C9-B9E6C80D6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754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262EB-D137-4F96-9F0D-04094B283A72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8CBBA-291A-491F-A4C9-B9E6C80D6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502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262EB-D137-4F96-9F0D-04094B283A72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8CBBA-291A-491F-A4C9-B9E6C80D6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589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262EB-D137-4F96-9F0D-04094B283A72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8CBBA-291A-491F-A4C9-B9E6C80D6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568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262EB-D137-4F96-9F0D-04094B283A72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8CBBA-291A-491F-A4C9-B9E6C80D6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847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262EB-D137-4F96-9F0D-04094B283A72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8CBBA-291A-491F-A4C9-B9E6C80D6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01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262EB-D137-4F96-9F0D-04094B283A72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8CBBA-291A-491F-A4C9-B9E6C80D6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256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262EB-D137-4F96-9F0D-04094B283A72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8CBBA-291A-491F-A4C9-B9E6C80D6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608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262EB-D137-4F96-9F0D-04094B283A72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8CBBA-291A-491F-A4C9-B9E6C80D6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751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edsoo.ru/konstruktor-rabochih-programm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edsoo.ru/rabochie-programmy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phystech-union.org/vyxodi-reshat/" TargetMode="External"/><Relationship Id="rId2" Type="http://schemas.openxmlformats.org/officeDocument/2006/relationships/hyperlink" Target="https://&#1074;&#1099;&#1093;&#1086;&#1076;&#1080;&#1088;&#1077;&#1096;&#1072;&#1090;&#1100;.&#1088;&#1092;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lyarboychuk@mail.ru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A115E7-9EDA-4683-BB26-3F4F0D63A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31454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Приветствуем участников республиканского семинара по физике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EA24BF6-063A-4AE5-BC77-EF54DF9B19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5831" y="262993"/>
            <a:ext cx="2137266" cy="145172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C0872A6-BD69-4161-B402-7D976334A1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903" y="196048"/>
            <a:ext cx="1909213" cy="158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167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331" y="321662"/>
            <a:ext cx="1729409" cy="4757234"/>
          </a:xfrm>
        </p:spPr>
        <p:txBody>
          <a:bodyPr>
            <a:normAutofit/>
          </a:bodyPr>
          <a:lstStyle/>
          <a:p>
            <a:r>
              <a:rPr lang="x-none" sz="2400" b="1" i="1" dirty="0"/>
              <a:t>Количество участников ЕГЭ по </a:t>
            </a:r>
            <a:r>
              <a:rPr lang="ru-RU" sz="2400" b="1" i="1" dirty="0"/>
              <a:t>физике</a:t>
            </a:r>
            <a:r>
              <a:rPr lang="x-none" sz="2400" b="1" i="1" dirty="0"/>
              <a:t> по АТЕ</a:t>
            </a:r>
            <a:endParaRPr lang="ru-RU" sz="2400" i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2860404"/>
              </p:ext>
            </p:extLst>
          </p:nvPr>
        </p:nvGraphicFramePr>
        <p:xfrm>
          <a:off x="1922870" y="163648"/>
          <a:ext cx="9758445" cy="7010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77931">
                  <a:extLst>
                    <a:ext uri="{9D8B030D-6E8A-4147-A177-3AD203B41FA5}">
                      <a16:colId xmlns:a16="http://schemas.microsoft.com/office/drawing/2014/main" val="1778707928"/>
                    </a:ext>
                  </a:extLst>
                </a:gridCol>
                <a:gridCol w="3099306">
                  <a:extLst>
                    <a:ext uri="{9D8B030D-6E8A-4147-A177-3AD203B41FA5}">
                      <a16:colId xmlns:a16="http://schemas.microsoft.com/office/drawing/2014/main" val="3085251523"/>
                    </a:ext>
                  </a:extLst>
                </a:gridCol>
                <a:gridCol w="2181208">
                  <a:extLst>
                    <a:ext uri="{9D8B030D-6E8A-4147-A177-3AD203B41FA5}">
                      <a16:colId xmlns:a16="http://schemas.microsoft.com/office/drawing/2014/main" val="350788236"/>
                    </a:ext>
                  </a:extLst>
                </a:gridCol>
              </a:tblGrid>
              <a:tr h="182301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Бахчисарайский район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8" marR="48928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19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8" marR="48928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3,02%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8" marR="48928" marT="0" marB="0" anchor="ctr"/>
                </a:tc>
                <a:extLst>
                  <a:ext uri="{0D108BD9-81ED-4DB2-BD59-A6C34878D82A}">
                    <a16:rowId xmlns:a16="http://schemas.microsoft.com/office/drawing/2014/main" val="1402257343"/>
                  </a:ext>
                </a:extLst>
              </a:tr>
              <a:tr h="182301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Белогорский район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8" marR="48928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8" marR="48928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0,32%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8" marR="48928" marT="0" marB="0" anchor="ctr"/>
                </a:tc>
                <a:extLst>
                  <a:ext uri="{0D108BD9-81ED-4DB2-BD59-A6C34878D82A}">
                    <a16:rowId xmlns:a16="http://schemas.microsoft.com/office/drawing/2014/main" val="973592351"/>
                  </a:ext>
                </a:extLst>
              </a:tr>
              <a:tr h="182301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</a:rPr>
                        <a:t>Джанкойский</a:t>
                      </a:r>
                      <a:r>
                        <a:rPr lang="ru-RU" sz="1600" b="1" dirty="0">
                          <a:effectLst/>
                        </a:rPr>
                        <a:t> район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8" marR="48928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5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8" marR="48928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0,79%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8" marR="48928" marT="0" marB="0" anchor="ctr"/>
                </a:tc>
                <a:extLst>
                  <a:ext uri="{0D108BD9-81ED-4DB2-BD59-A6C34878D82A}">
                    <a16:rowId xmlns:a16="http://schemas.microsoft.com/office/drawing/2014/main" val="1298311297"/>
                  </a:ext>
                </a:extLst>
              </a:tr>
              <a:tr h="182301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Кировский район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8" marR="48928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19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8" marR="48928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3,02%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8" marR="48928" marT="0" marB="0" anchor="ctr"/>
                </a:tc>
                <a:extLst>
                  <a:ext uri="{0D108BD9-81ED-4DB2-BD59-A6C34878D82A}">
                    <a16:rowId xmlns:a16="http://schemas.microsoft.com/office/drawing/2014/main" val="2900269711"/>
                  </a:ext>
                </a:extLst>
              </a:tr>
              <a:tr h="182301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Красногвардейский район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8" marR="48928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15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8" marR="48928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2,38%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8" marR="48928" marT="0" marB="0" anchor="ctr"/>
                </a:tc>
                <a:extLst>
                  <a:ext uri="{0D108BD9-81ED-4DB2-BD59-A6C34878D82A}">
                    <a16:rowId xmlns:a16="http://schemas.microsoft.com/office/drawing/2014/main" val="2399146960"/>
                  </a:ext>
                </a:extLst>
              </a:tr>
              <a:tr h="182301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</a:rPr>
                        <a:t>Красноперекопский</a:t>
                      </a:r>
                      <a:r>
                        <a:rPr lang="ru-RU" sz="1600" b="1" dirty="0">
                          <a:effectLst/>
                        </a:rPr>
                        <a:t> район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8" marR="48928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4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8" marR="48928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0,63%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8" marR="48928" marT="0" marB="0" anchor="ctr"/>
                </a:tc>
                <a:extLst>
                  <a:ext uri="{0D108BD9-81ED-4DB2-BD59-A6C34878D82A}">
                    <a16:rowId xmlns:a16="http://schemas.microsoft.com/office/drawing/2014/main" val="1659642512"/>
                  </a:ext>
                </a:extLst>
              </a:tr>
              <a:tr h="182301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Ленинский район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8" marR="48928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12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8" marR="48928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1,90%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8" marR="48928" marT="0" marB="0" anchor="ctr"/>
                </a:tc>
                <a:extLst>
                  <a:ext uri="{0D108BD9-81ED-4DB2-BD59-A6C34878D82A}">
                    <a16:rowId xmlns:a16="http://schemas.microsoft.com/office/drawing/2014/main" val="490292581"/>
                  </a:ext>
                </a:extLst>
              </a:tr>
              <a:tr h="182301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Нижнегорский район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8" marR="48928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4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8" marR="48928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0,63%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8" marR="48928" marT="0" marB="0" anchor="ctr"/>
                </a:tc>
                <a:extLst>
                  <a:ext uri="{0D108BD9-81ED-4DB2-BD59-A6C34878D82A}">
                    <a16:rowId xmlns:a16="http://schemas.microsoft.com/office/drawing/2014/main" val="4174505423"/>
                  </a:ext>
                </a:extLst>
              </a:tr>
              <a:tr h="182301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Первомайский район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8" marR="48928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8" marR="48928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0,16%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8" marR="48928" marT="0" marB="0" anchor="ctr"/>
                </a:tc>
                <a:extLst>
                  <a:ext uri="{0D108BD9-81ED-4DB2-BD59-A6C34878D82A}">
                    <a16:rowId xmlns:a16="http://schemas.microsoft.com/office/drawing/2014/main" val="3449294259"/>
                  </a:ext>
                </a:extLst>
              </a:tr>
              <a:tr h="182301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</a:rPr>
                        <a:t>Раздольненский</a:t>
                      </a:r>
                      <a:r>
                        <a:rPr lang="ru-RU" sz="1600" b="1" dirty="0">
                          <a:effectLst/>
                        </a:rPr>
                        <a:t> район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8" marR="48928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3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8" marR="48928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0,48%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8" marR="48928" marT="0" marB="0" anchor="ctr"/>
                </a:tc>
                <a:extLst>
                  <a:ext uri="{0D108BD9-81ED-4DB2-BD59-A6C34878D82A}">
                    <a16:rowId xmlns:a16="http://schemas.microsoft.com/office/drawing/2014/main" val="1719922994"/>
                  </a:ext>
                </a:extLst>
              </a:tr>
              <a:tr h="182301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Сакский район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8" marR="48928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8" marR="48928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1,90%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8" marR="48928" marT="0" marB="0" anchor="ctr"/>
                </a:tc>
                <a:extLst>
                  <a:ext uri="{0D108BD9-81ED-4DB2-BD59-A6C34878D82A}">
                    <a16:rowId xmlns:a16="http://schemas.microsoft.com/office/drawing/2014/main" val="1898305709"/>
                  </a:ext>
                </a:extLst>
              </a:tr>
              <a:tr h="182301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Симферопольский район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8" marR="48928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33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8" marR="48928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5,24%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8" marR="48928" marT="0" marB="0" anchor="ctr"/>
                </a:tc>
                <a:extLst>
                  <a:ext uri="{0D108BD9-81ED-4DB2-BD59-A6C34878D82A}">
                    <a16:rowId xmlns:a16="http://schemas.microsoft.com/office/drawing/2014/main" val="487989673"/>
                  </a:ext>
                </a:extLst>
              </a:tr>
              <a:tr h="182301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Советский район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8" marR="48928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7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8" marR="48928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1,11%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8" marR="48928" marT="0" marB="0" anchor="ctr"/>
                </a:tc>
                <a:extLst>
                  <a:ext uri="{0D108BD9-81ED-4DB2-BD59-A6C34878D82A}">
                    <a16:rowId xmlns:a16="http://schemas.microsoft.com/office/drawing/2014/main" val="774451330"/>
                  </a:ext>
                </a:extLst>
              </a:tr>
              <a:tr h="182301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Черноморский район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8" marR="48928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13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8" marR="48928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2,06%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8" marR="48928" marT="0" marB="0" anchor="ctr"/>
                </a:tc>
                <a:extLst>
                  <a:ext uri="{0D108BD9-81ED-4DB2-BD59-A6C34878D82A}">
                    <a16:rowId xmlns:a16="http://schemas.microsoft.com/office/drawing/2014/main" val="930952843"/>
                  </a:ext>
                </a:extLst>
              </a:tr>
              <a:tr h="182301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Алушта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8" marR="48928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47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8" marR="48928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7,46%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8" marR="48928" marT="0" marB="0" anchor="ctr"/>
                </a:tc>
                <a:extLst>
                  <a:ext uri="{0D108BD9-81ED-4DB2-BD59-A6C34878D82A}">
                    <a16:rowId xmlns:a16="http://schemas.microsoft.com/office/drawing/2014/main" val="454378776"/>
                  </a:ext>
                </a:extLst>
              </a:tr>
              <a:tr h="182301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Армянск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8" marR="48928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8" marR="48928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0,32%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8" marR="48928" marT="0" marB="0" anchor="ctr"/>
                </a:tc>
                <a:extLst>
                  <a:ext uri="{0D108BD9-81ED-4DB2-BD59-A6C34878D82A}">
                    <a16:rowId xmlns:a16="http://schemas.microsoft.com/office/drawing/2014/main" val="3095615294"/>
                  </a:ext>
                </a:extLst>
              </a:tr>
              <a:tr h="182301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Джанкой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8" marR="48928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8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8" marR="48928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1,27%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8" marR="48928" marT="0" marB="0" anchor="ctr"/>
                </a:tc>
                <a:extLst>
                  <a:ext uri="{0D108BD9-81ED-4DB2-BD59-A6C34878D82A}">
                    <a16:rowId xmlns:a16="http://schemas.microsoft.com/office/drawing/2014/main" val="1171628800"/>
                  </a:ext>
                </a:extLst>
              </a:tr>
              <a:tr h="182301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Евпатория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8" marR="48928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42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8" marR="48928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6,67%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8" marR="48928" marT="0" marB="0" anchor="ctr"/>
                </a:tc>
                <a:extLst>
                  <a:ext uri="{0D108BD9-81ED-4DB2-BD59-A6C34878D82A}">
                    <a16:rowId xmlns:a16="http://schemas.microsoft.com/office/drawing/2014/main" val="2866314940"/>
                  </a:ext>
                </a:extLst>
              </a:tr>
              <a:tr h="182301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Керчь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8" marR="48928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97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8" marR="48928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15,40%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8" marR="48928" marT="0" marB="0" anchor="ctr"/>
                </a:tc>
                <a:extLst>
                  <a:ext uri="{0D108BD9-81ED-4DB2-BD59-A6C34878D82A}">
                    <a16:rowId xmlns:a16="http://schemas.microsoft.com/office/drawing/2014/main" val="2385319824"/>
                  </a:ext>
                </a:extLst>
              </a:tr>
              <a:tr h="182301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Красноперекопск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8" marR="48928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11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8" marR="48928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1,75%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8" marR="48928" marT="0" marB="0" anchor="ctr"/>
                </a:tc>
                <a:extLst>
                  <a:ext uri="{0D108BD9-81ED-4DB2-BD59-A6C34878D82A}">
                    <a16:rowId xmlns:a16="http://schemas.microsoft.com/office/drawing/2014/main" val="789545522"/>
                  </a:ext>
                </a:extLst>
              </a:tr>
              <a:tr h="182301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Саки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8" marR="48928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10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8" marR="48928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1,59%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8" marR="48928" marT="0" marB="0" anchor="ctr"/>
                </a:tc>
                <a:extLst>
                  <a:ext uri="{0D108BD9-81ED-4DB2-BD59-A6C34878D82A}">
                    <a16:rowId xmlns:a16="http://schemas.microsoft.com/office/drawing/2014/main" val="3452599255"/>
                  </a:ext>
                </a:extLst>
              </a:tr>
              <a:tr h="182301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Симферополь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8" marR="48928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160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8" marR="48928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25,40%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8" marR="48928" marT="0" marB="0" anchor="ctr"/>
                </a:tc>
                <a:extLst>
                  <a:ext uri="{0D108BD9-81ED-4DB2-BD59-A6C34878D82A}">
                    <a16:rowId xmlns:a16="http://schemas.microsoft.com/office/drawing/2014/main" val="587958064"/>
                  </a:ext>
                </a:extLst>
              </a:tr>
              <a:tr h="182301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Судак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8" marR="48928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16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8" marR="48928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2,54%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8" marR="48928" marT="0" marB="0" anchor="ctr"/>
                </a:tc>
                <a:extLst>
                  <a:ext uri="{0D108BD9-81ED-4DB2-BD59-A6C34878D82A}">
                    <a16:rowId xmlns:a16="http://schemas.microsoft.com/office/drawing/2014/main" val="3546293498"/>
                  </a:ext>
                </a:extLst>
              </a:tr>
              <a:tr h="182301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Феодосия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8" marR="48928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41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8" marR="48928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6,51%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8" marR="48928" marT="0" marB="0" anchor="ctr"/>
                </a:tc>
                <a:extLst>
                  <a:ext uri="{0D108BD9-81ED-4DB2-BD59-A6C34878D82A}">
                    <a16:rowId xmlns:a16="http://schemas.microsoft.com/office/drawing/2014/main" val="3044300063"/>
                  </a:ext>
                </a:extLst>
              </a:tr>
              <a:tr h="182301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Ялта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8" marR="48928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47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8" marR="48928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7,46%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8" marR="48928" marT="0" marB="0" anchor="ctr"/>
                </a:tc>
                <a:extLst>
                  <a:ext uri="{0D108BD9-81ED-4DB2-BD59-A6C34878D82A}">
                    <a16:rowId xmlns:a16="http://schemas.microsoft.com/office/drawing/2014/main" val="38627318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3196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x-none" sz="3200" b="1" dirty="0"/>
              <a:t>Диаграмма распределения тестовых баллов </a:t>
            </a:r>
            <a:r>
              <a:rPr lang="ru-RU" sz="3200" b="1" dirty="0"/>
              <a:t>участников ЕГЭ </a:t>
            </a:r>
            <a:r>
              <a:rPr lang="x-none" sz="3200" b="1" dirty="0"/>
              <a:t>по </a:t>
            </a:r>
            <a:r>
              <a:rPr lang="ru-RU" sz="3200" b="1" dirty="0"/>
              <a:t>физике </a:t>
            </a:r>
            <a:r>
              <a:rPr lang="x-none" sz="3200" b="1" dirty="0"/>
              <a:t>в 202</a:t>
            </a:r>
            <a:r>
              <a:rPr lang="ru-RU" sz="3200" b="1" dirty="0"/>
              <a:t>5</a:t>
            </a:r>
            <a:r>
              <a:rPr lang="x-none" sz="3200" b="1" dirty="0"/>
              <a:t> г. </a:t>
            </a:r>
            <a:r>
              <a:rPr lang="x-none" sz="3200" i="1" dirty="0"/>
              <a:t>(количество участников)</a:t>
            </a:r>
            <a:r>
              <a:rPr lang="ru-RU" sz="3200" b="1" dirty="0"/>
              <a:t/>
            </a:r>
            <a:br>
              <a:rPr lang="ru-RU" sz="3200" b="1" dirty="0"/>
            </a:br>
            <a:endParaRPr lang="ru-RU" sz="3200" dirty="0"/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45D5A5E0-CC34-4214-5658-9965C322DD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0638174"/>
              </p:ext>
            </p:extLst>
          </p:nvPr>
        </p:nvGraphicFramePr>
        <p:xfrm>
          <a:off x="718929" y="1351722"/>
          <a:ext cx="10790584" cy="5198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52804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9040" y="107430"/>
            <a:ext cx="10858777" cy="881785"/>
          </a:xfrm>
        </p:spPr>
        <p:txBody>
          <a:bodyPr>
            <a:normAutofit fontScale="90000"/>
          </a:bodyPr>
          <a:lstStyle/>
          <a:p>
            <a:r>
              <a:rPr lang="x-none" b="1" dirty="0">
                <a:latin typeface="Century Gothic" panose="020B0502020202020204" pitchFamily="34" charset="0"/>
              </a:rPr>
              <a:t>Динамика результатов ЕГЭ по </a:t>
            </a:r>
            <a:r>
              <a:rPr lang="ru-RU" b="1" dirty="0">
                <a:latin typeface="Century Gothic" panose="020B0502020202020204" pitchFamily="34" charset="0"/>
              </a:rPr>
              <a:t>физике</a:t>
            </a:r>
            <a:br>
              <a:rPr lang="ru-RU" b="1" dirty="0">
                <a:latin typeface="Century Gothic" panose="020B0502020202020204" pitchFamily="34" charset="0"/>
              </a:rPr>
            </a:br>
            <a:endParaRPr lang="ru-RU" dirty="0">
              <a:latin typeface="Century Gothic" panose="020B0502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789290"/>
              </p:ext>
            </p:extLst>
          </p:nvPr>
        </p:nvGraphicFramePr>
        <p:xfrm>
          <a:off x="168966" y="586410"/>
          <a:ext cx="11688419" cy="6370759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768346">
                  <a:extLst>
                    <a:ext uri="{9D8B030D-6E8A-4147-A177-3AD203B41FA5}">
                      <a16:colId xmlns:a16="http://schemas.microsoft.com/office/drawing/2014/main" val="218700403"/>
                    </a:ext>
                  </a:extLst>
                </a:gridCol>
                <a:gridCol w="2124561">
                  <a:extLst>
                    <a:ext uri="{9D8B030D-6E8A-4147-A177-3AD203B41FA5}">
                      <a16:colId xmlns:a16="http://schemas.microsoft.com/office/drawing/2014/main" val="2407046651"/>
                    </a:ext>
                  </a:extLst>
                </a:gridCol>
                <a:gridCol w="1643524">
                  <a:extLst>
                    <a:ext uri="{9D8B030D-6E8A-4147-A177-3AD203B41FA5}">
                      <a16:colId xmlns:a16="http://schemas.microsoft.com/office/drawing/2014/main" val="4252333998"/>
                    </a:ext>
                  </a:extLst>
                </a:gridCol>
                <a:gridCol w="1749200">
                  <a:extLst>
                    <a:ext uri="{9D8B030D-6E8A-4147-A177-3AD203B41FA5}">
                      <a16:colId xmlns:a16="http://schemas.microsoft.com/office/drawing/2014/main" val="3457719647"/>
                    </a:ext>
                  </a:extLst>
                </a:gridCol>
                <a:gridCol w="1880768">
                  <a:extLst>
                    <a:ext uri="{9D8B030D-6E8A-4147-A177-3AD203B41FA5}">
                      <a16:colId xmlns:a16="http://schemas.microsoft.com/office/drawing/2014/main" val="964597493"/>
                    </a:ext>
                  </a:extLst>
                </a:gridCol>
                <a:gridCol w="1761010">
                  <a:extLst>
                    <a:ext uri="{9D8B030D-6E8A-4147-A177-3AD203B41FA5}">
                      <a16:colId xmlns:a16="http://schemas.microsoft.com/office/drawing/2014/main" val="949832364"/>
                    </a:ext>
                  </a:extLst>
                </a:gridCol>
                <a:gridCol w="1761010">
                  <a:extLst>
                    <a:ext uri="{9D8B030D-6E8A-4147-A177-3AD203B41FA5}">
                      <a16:colId xmlns:a16="http://schemas.microsoft.com/office/drawing/2014/main" val="2089685323"/>
                    </a:ext>
                  </a:extLst>
                </a:gridCol>
              </a:tblGrid>
              <a:tr h="441375"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  <a:latin typeface="Century Gothic" panose="020B0502020202020204" pitchFamily="34" charset="0"/>
                        </a:rPr>
                        <a:t>№ п/п</a:t>
                      </a:r>
                      <a:endParaRPr lang="ru-RU" sz="2000" dirty="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  <a:latin typeface="Century Gothic" panose="020B0502020202020204" pitchFamily="34" charset="0"/>
                        </a:rPr>
                        <a:t>Участников, набравших балл</a:t>
                      </a:r>
                      <a:endParaRPr lang="ru-RU" sz="2000" dirty="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effectLst/>
                          <a:latin typeface="Century Gothic" panose="020B0502020202020204" pitchFamily="34" charset="0"/>
                        </a:rPr>
                        <a:t>Республика Крым</a:t>
                      </a:r>
                      <a:endParaRPr lang="ru-RU" sz="2800" dirty="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02269974"/>
                  </a:ext>
                </a:extLst>
              </a:tr>
              <a:tr h="5695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>
                          <a:effectLst/>
                          <a:latin typeface="Century Gothic" panose="020B0502020202020204" pitchFamily="34" charset="0"/>
                        </a:rPr>
                        <a:t>2021 г.</a:t>
                      </a:r>
                      <a:endParaRPr lang="ru-RU" sz="28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effectLst/>
                          <a:latin typeface="Century Gothic" panose="020B0502020202020204" pitchFamily="34" charset="0"/>
                        </a:rPr>
                        <a:t>2022 г.</a:t>
                      </a:r>
                      <a:endParaRPr lang="ru-RU" sz="2800" dirty="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effectLst/>
                          <a:latin typeface="Century Gothic" panose="020B0502020202020204" pitchFamily="34" charset="0"/>
                        </a:rPr>
                        <a:t>2023 г.</a:t>
                      </a:r>
                      <a:endParaRPr lang="ru-RU" sz="2800" dirty="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2024 г.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effectLst/>
                          <a:latin typeface="Century Gothic" panose="020B0502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2025 г.</a:t>
                      </a:r>
                      <a:endParaRPr lang="ru-RU" sz="2800" dirty="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75088039"/>
                  </a:ext>
                </a:extLst>
              </a:tr>
              <a:tr h="945803"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2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effectLst/>
                          <a:latin typeface="Century Gothic" panose="020B0502020202020204" pitchFamily="34" charset="0"/>
                        </a:rPr>
                        <a:t>ниже минимального балла, %</a:t>
                      </a:r>
                      <a:endParaRPr lang="ru-RU" sz="2000" dirty="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effectLst/>
                          <a:latin typeface="Century Gothic" panose="020B0502020202020204" pitchFamily="34" charset="0"/>
                        </a:rPr>
                        <a:t>9,71%</a:t>
                      </a:r>
                      <a:endParaRPr lang="ru-RU" sz="2800" dirty="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effectLst/>
                          <a:latin typeface="Century Gothic" panose="020B0502020202020204" pitchFamily="34" charset="0"/>
                        </a:rPr>
                        <a:t>7,37%</a:t>
                      </a:r>
                      <a:endParaRPr lang="ru-RU" sz="2800" dirty="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>
                          <a:effectLst/>
                          <a:latin typeface="Century Gothic" panose="020B0502020202020204" pitchFamily="34" charset="0"/>
                        </a:rPr>
                        <a:t>13,80%</a:t>
                      </a:r>
                      <a:endParaRPr lang="ru-RU" sz="28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2,91%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6,98%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14898750"/>
                  </a:ext>
                </a:extLst>
              </a:tr>
              <a:tr h="1139168"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ru-RU" sz="2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effectLst/>
                          <a:latin typeface="Century Gothic" panose="020B0502020202020204" pitchFamily="34" charset="0"/>
                        </a:rPr>
                        <a:t>от минимального балла до 60 баллов, %</a:t>
                      </a:r>
                      <a:endParaRPr lang="ru-RU" sz="2000" dirty="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effectLst/>
                          <a:latin typeface="Century Gothic" panose="020B0502020202020204" pitchFamily="34" charset="0"/>
                        </a:rPr>
                        <a:t>62,80%</a:t>
                      </a:r>
                      <a:endParaRPr lang="ru-RU" sz="2800" dirty="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effectLst/>
                          <a:latin typeface="Century Gothic" panose="020B0502020202020204" pitchFamily="34" charset="0"/>
                        </a:rPr>
                        <a:t>72,83%</a:t>
                      </a:r>
                      <a:endParaRPr lang="ru-RU" sz="2800" dirty="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effectLst/>
                          <a:latin typeface="Century Gothic" panose="020B0502020202020204" pitchFamily="34" charset="0"/>
                        </a:rPr>
                        <a:t>67,60%</a:t>
                      </a:r>
                      <a:endParaRPr lang="ru-RU" sz="2800" dirty="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46,22%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59,52%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82144036"/>
                  </a:ext>
                </a:extLst>
              </a:tr>
              <a:tr h="630535"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ru-RU" sz="2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effectLst/>
                          <a:latin typeface="Century Gothic" panose="020B0502020202020204" pitchFamily="34" charset="0"/>
                        </a:rPr>
                        <a:t>от 61 до 80 баллов, %</a:t>
                      </a:r>
                      <a:endParaRPr lang="ru-RU" sz="2000" dirty="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>
                          <a:effectLst/>
                          <a:latin typeface="Century Gothic" panose="020B0502020202020204" pitchFamily="34" charset="0"/>
                        </a:rPr>
                        <a:t>11,21%</a:t>
                      </a:r>
                      <a:endParaRPr lang="ru-RU" sz="28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>
                          <a:effectLst/>
                          <a:latin typeface="Century Gothic" panose="020B0502020202020204" pitchFamily="34" charset="0"/>
                        </a:rPr>
                        <a:t>15,28%</a:t>
                      </a:r>
                      <a:endParaRPr lang="ru-RU" sz="28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effectLst/>
                          <a:latin typeface="Century Gothic" panose="020B0502020202020204" pitchFamily="34" charset="0"/>
                        </a:rPr>
                        <a:t>12,87%</a:t>
                      </a:r>
                      <a:endParaRPr lang="ru-RU" sz="2800" dirty="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42,30%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28,10%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20577978"/>
                  </a:ext>
                </a:extLst>
              </a:tr>
              <a:tr h="630535"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ru-RU" sz="2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effectLst/>
                          <a:latin typeface="Century Gothic" panose="020B0502020202020204" pitchFamily="34" charset="0"/>
                        </a:rPr>
                        <a:t>от 81 до 99 баллов, %</a:t>
                      </a:r>
                      <a:endParaRPr lang="ru-RU" sz="2000" dirty="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>
                          <a:effectLst/>
                          <a:latin typeface="Century Gothic" panose="020B0502020202020204" pitchFamily="34" charset="0"/>
                        </a:rPr>
                        <a:t>4,7%</a:t>
                      </a:r>
                      <a:endParaRPr lang="ru-RU" sz="28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>
                          <a:effectLst/>
                          <a:latin typeface="Century Gothic" panose="020B0502020202020204" pitchFamily="34" charset="0"/>
                        </a:rPr>
                        <a:t>4,09%</a:t>
                      </a:r>
                      <a:endParaRPr lang="ru-RU" sz="28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>
                          <a:effectLst/>
                          <a:latin typeface="Century Gothic" panose="020B0502020202020204" pitchFamily="34" charset="0"/>
                        </a:rPr>
                        <a:t>5,74%</a:t>
                      </a:r>
                      <a:endParaRPr lang="ru-RU" sz="28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8,58%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5,40%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2651666"/>
                  </a:ext>
                </a:extLst>
              </a:tr>
              <a:tr h="441375"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  <a:endParaRPr lang="ru-RU" sz="2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effectLst/>
                          <a:latin typeface="Century Gothic" panose="020B0502020202020204" pitchFamily="34" charset="0"/>
                        </a:rPr>
                        <a:t>100 баллов, чел.</a:t>
                      </a:r>
                      <a:endParaRPr lang="ru-RU" sz="2000" dirty="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  <a:endParaRPr lang="ru-RU" sz="28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  <a:endParaRPr lang="ru-RU" sz="28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  <a:endParaRPr lang="ru-RU" sz="28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52234590"/>
                  </a:ext>
                </a:extLst>
              </a:tr>
              <a:tr h="1324125"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  <a:endParaRPr lang="ru-RU" sz="20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  <a:latin typeface="Century Gothic" panose="020B0502020202020204" pitchFamily="34" charset="0"/>
                        </a:rPr>
                        <a:t>Средний тестовый балл</a:t>
                      </a:r>
                      <a:endParaRPr lang="ru-RU" sz="2000" dirty="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>
                          <a:effectLst/>
                          <a:latin typeface="Century Gothic" panose="020B0502020202020204" pitchFamily="34" charset="0"/>
                        </a:rPr>
                        <a:t>50</a:t>
                      </a:r>
                      <a:endParaRPr lang="ru-RU" sz="28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>
                          <a:effectLst/>
                          <a:latin typeface="Century Gothic" panose="020B0502020202020204" pitchFamily="34" charset="0"/>
                        </a:rPr>
                        <a:t>50,59</a:t>
                      </a:r>
                      <a:endParaRPr lang="ru-RU" sz="280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effectLst/>
                          <a:latin typeface="Century Gothic" panose="020B0502020202020204" pitchFamily="34" charset="0"/>
                        </a:rPr>
                        <a:t>49,0</a:t>
                      </a:r>
                      <a:endParaRPr lang="ru-RU" sz="2800" dirty="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b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60,7</a:t>
                      </a:r>
                      <a:endParaRPr lang="ru-RU" sz="2800" b="0" dirty="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800" b="0" dirty="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54,5</a:t>
                      </a:r>
                      <a:endParaRPr lang="ru-RU" sz="2800" b="0" dirty="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800" b="0" dirty="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007703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5660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3878769"/>
              </p:ext>
            </p:extLst>
          </p:nvPr>
        </p:nvGraphicFramePr>
        <p:xfrm>
          <a:off x="0" y="0"/>
          <a:ext cx="12006470" cy="68150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28214">
                  <a:extLst>
                    <a:ext uri="{9D8B030D-6E8A-4147-A177-3AD203B41FA5}">
                      <a16:colId xmlns:a16="http://schemas.microsoft.com/office/drawing/2014/main" val="3192396084"/>
                    </a:ext>
                  </a:extLst>
                </a:gridCol>
                <a:gridCol w="3014168">
                  <a:extLst>
                    <a:ext uri="{9D8B030D-6E8A-4147-A177-3AD203B41FA5}">
                      <a16:colId xmlns:a16="http://schemas.microsoft.com/office/drawing/2014/main" val="160917584"/>
                    </a:ext>
                  </a:extLst>
                </a:gridCol>
                <a:gridCol w="2223441">
                  <a:extLst>
                    <a:ext uri="{9D8B030D-6E8A-4147-A177-3AD203B41FA5}">
                      <a16:colId xmlns:a16="http://schemas.microsoft.com/office/drawing/2014/main" val="1390554083"/>
                    </a:ext>
                  </a:extLst>
                </a:gridCol>
                <a:gridCol w="3640647">
                  <a:extLst>
                    <a:ext uri="{9D8B030D-6E8A-4147-A177-3AD203B41FA5}">
                      <a16:colId xmlns:a16="http://schemas.microsoft.com/office/drawing/2014/main" val="4024178646"/>
                    </a:ext>
                  </a:extLst>
                </a:gridCol>
              </a:tblGrid>
              <a:tr h="387412">
                <a:tc row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Наименование АТЕ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ctr"/>
                </a:tc>
                <a:tc row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Количество участников, чел.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ctr"/>
                </a:tc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Доля участников, получивших тестовый балл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5847862"/>
                  </a:ext>
                </a:extLst>
              </a:tr>
              <a:tr h="2387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ниже минимального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от минимального до 60 баллов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ctr"/>
                </a:tc>
                <a:extLst>
                  <a:ext uri="{0D108BD9-81ED-4DB2-BD59-A6C34878D82A}">
                    <a16:rowId xmlns:a16="http://schemas.microsoft.com/office/drawing/2014/main" val="491497677"/>
                  </a:ext>
                </a:extLst>
              </a:tr>
              <a:tr h="243743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Бахчисарайский район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19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0,00%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b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73,68%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b"/>
                </a:tc>
                <a:extLst>
                  <a:ext uri="{0D108BD9-81ED-4DB2-BD59-A6C34878D82A}">
                    <a16:rowId xmlns:a16="http://schemas.microsoft.com/office/drawing/2014/main" val="229521796"/>
                  </a:ext>
                </a:extLst>
              </a:tr>
              <a:tr h="243743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Белогорский район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0,00%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b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100,00%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b"/>
                </a:tc>
                <a:extLst>
                  <a:ext uri="{0D108BD9-81ED-4DB2-BD59-A6C34878D82A}">
                    <a16:rowId xmlns:a16="http://schemas.microsoft.com/office/drawing/2014/main" val="3898289964"/>
                  </a:ext>
                </a:extLst>
              </a:tr>
              <a:tr h="243743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FF0000"/>
                          </a:solidFill>
                          <a:effectLst/>
                        </a:rPr>
                        <a:t>Джанкойский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 район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5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20,00%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b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80,00%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b"/>
                </a:tc>
                <a:extLst>
                  <a:ext uri="{0D108BD9-81ED-4DB2-BD59-A6C34878D82A}">
                    <a16:rowId xmlns:a16="http://schemas.microsoft.com/office/drawing/2014/main" val="1791491703"/>
                  </a:ext>
                </a:extLst>
              </a:tr>
              <a:tr h="243743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Кировский район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19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5,26%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b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63,16%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b"/>
                </a:tc>
                <a:extLst>
                  <a:ext uri="{0D108BD9-81ED-4DB2-BD59-A6C34878D82A}">
                    <a16:rowId xmlns:a16="http://schemas.microsoft.com/office/drawing/2014/main" val="610593394"/>
                  </a:ext>
                </a:extLst>
              </a:tr>
              <a:tr h="269429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Красногвардейский район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15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6,67%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b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66,67%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b"/>
                </a:tc>
                <a:extLst>
                  <a:ext uri="{0D108BD9-81ED-4DB2-BD59-A6C34878D82A}">
                    <a16:rowId xmlns:a16="http://schemas.microsoft.com/office/drawing/2014/main" val="1140228430"/>
                  </a:ext>
                </a:extLst>
              </a:tr>
              <a:tr h="269429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Красноперекопский район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4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0,00%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b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100,00%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b"/>
                </a:tc>
                <a:extLst>
                  <a:ext uri="{0D108BD9-81ED-4DB2-BD59-A6C34878D82A}">
                    <a16:rowId xmlns:a16="http://schemas.microsoft.com/office/drawing/2014/main" val="3714672541"/>
                  </a:ext>
                </a:extLst>
              </a:tr>
              <a:tr h="243743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Ленинский район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12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8,33%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b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83,33%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b"/>
                </a:tc>
                <a:extLst>
                  <a:ext uri="{0D108BD9-81ED-4DB2-BD59-A6C34878D82A}">
                    <a16:rowId xmlns:a16="http://schemas.microsoft.com/office/drawing/2014/main" val="1768137409"/>
                  </a:ext>
                </a:extLst>
              </a:tr>
              <a:tr h="243743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Нижнегорский район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4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0,00%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b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75,00%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b"/>
                </a:tc>
                <a:extLst>
                  <a:ext uri="{0D108BD9-81ED-4DB2-BD59-A6C34878D82A}">
                    <a16:rowId xmlns:a16="http://schemas.microsoft.com/office/drawing/2014/main" val="3604060099"/>
                  </a:ext>
                </a:extLst>
              </a:tr>
              <a:tr h="243743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Первомайский район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0,00%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b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100,00%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b"/>
                </a:tc>
                <a:extLst>
                  <a:ext uri="{0D108BD9-81ED-4DB2-BD59-A6C34878D82A}">
                    <a16:rowId xmlns:a16="http://schemas.microsoft.com/office/drawing/2014/main" val="703310483"/>
                  </a:ext>
                </a:extLst>
              </a:tr>
              <a:tr h="243743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FF0000"/>
                          </a:solidFill>
                          <a:effectLst/>
                        </a:rPr>
                        <a:t>Раздольненский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 район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3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33,33%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b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66,67%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b"/>
                </a:tc>
                <a:extLst>
                  <a:ext uri="{0D108BD9-81ED-4DB2-BD59-A6C34878D82A}">
                    <a16:rowId xmlns:a16="http://schemas.microsoft.com/office/drawing/2014/main" val="200438794"/>
                  </a:ext>
                </a:extLst>
              </a:tr>
              <a:tr h="243743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FF0000"/>
                          </a:solidFill>
                          <a:effectLst/>
                        </a:rPr>
                        <a:t>Сакский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 район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12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33,33%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b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33,33%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b"/>
                </a:tc>
                <a:extLst>
                  <a:ext uri="{0D108BD9-81ED-4DB2-BD59-A6C34878D82A}">
                    <a16:rowId xmlns:a16="http://schemas.microsoft.com/office/drawing/2014/main" val="1552135546"/>
                  </a:ext>
                </a:extLst>
              </a:tr>
              <a:tr h="243743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Симферопольский район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33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18,18%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b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54,55%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b"/>
                </a:tc>
                <a:extLst>
                  <a:ext uri="{0D108BD9-81ED-4DB2-BD59-A6C34878D82A}">
                    <a16:rowId xmlns:a16="http://schemas.microsoft.com/office/drawing/2014/main" val="1479988485"/>
                  </a:ext>
                </a:extLst>
              </a:tr>
              <a:tr h="243743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Советский район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7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0,00%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b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85,71%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b"/>
                </a:tc>
                <a:extLst>
                  <a:ext uri="{0D108BD9-81ED-4DB2-BD59-A6C34878D82A}">
                    <a16:rowId xmlns:a16="http://schemas.microsoft.com/office/drawing/2014/main" val="3173737829"/>
                  </a:ext>
                </a:extLst>
              </a:tr>
              <a:tr h="243743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Черноморский район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13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7,69%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b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61,54%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b"/>
                </a:tc>
                <a:extLst>
                  <a:ext uri="{0D108BD9-81ED-4DB2-BD59-A6C34878D82A}">
                    <a16:rowId xmlns:a16="http://schemas.microsoft.com/office/drawing/2014/main" val="702707435"/>
                  </a:ext>
                </a:extLst>
              </a:tr>
              <a:tr h="243743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Алушта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47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8,51%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b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80,85%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b"/>
                </a:tc>
                <a:extLst>
                  <a:ext uri="{0D108BD9-81ED-4DB2-BD59-A6C34878D82A}">
                    <a16:rowId xmlns:a16="http://schemas.microsoft.com/office/drawing/2014/main" val="3443055534"/>
                  </a:ext>
                </a:extLst>
              </a:tr>
              <a:tr h="243743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Армянск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0,00%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b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100,00%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b"/>
                </a:tc>
                <a:extLst>
                  <a:ext uri="{0D108BD9-81ED-4DB2-BD59-A6C34878D82A}">
                    <a16:rowId xmlns:a16="http://schemas.microsoft.com/office/drawing/2014/main" val="2147253251"/>
                  </a:ext>
                </a:extLst>
              </a:tr>
              <a:tr h="243743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Джанкой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8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0,00%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b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37,50%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b"/>
                </a:tc>
                <a:extLst>
                  <a:ext uri="{0D108BD9-81ED-4DB2-BD59-A6C34878D82A}">
                    <a16:rowId xmlns:a16="http://schemas.microsoft.com/office/drawing/2014/main" val="2416969166"/>
                  </a:ext>
                </a:extLst>
              </a:tr>
              <a:tr h="243743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Евпатория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42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4,76%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b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57,14%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b"/>
                </a:tc>
                <a:extLst>
                  <a:ext uri="{0D108BD9-81ED-4DB2-BD59-A6C34878D82A}">
                    <a16:rowId xmlns:a16="http://schemas.microsoft.com/office/drawing/2014/main" val="2644692508"/>
                  </a:ext>
                </a:extLst>
              </a:tr>
              <a:tr h="243743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Керчь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97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6,19%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b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57,73%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b"/>
                </a:tc>
                <a:extLst>
                  <a:ext uri="{0D108BD9-81ED-4DB2-BD59-A6C34878D82A}">
                    <a16:rowId xmlns:a16="http://schemas.microsoft.com/office/drawing/2014/main" val="342343558"/>
                  </a:ext>
                </a:extLst>
              </a:tr>
              <a:tr h="243743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Красноперекопск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11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0,00%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b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36,36%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b"/>
                </a:tc>
                <a:extLst>
                  <a:ext uri="{0D108BD9-81ED-4DB2-BD59-A6C34878D82A}">
                    <a16:rowId xmlns:a16="http://schemas.microsoft.com/office/drawing/2014/main" val="3837537595"/>
                  </a:ext>
                </a:extLst>
              </a:tr>
              <a:tr h="243743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Саки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10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0,00%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b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100,00%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b"/>
                </a:tc>
                <a:extLst>
                  <a:ext uri="{0D108BD9-81ED-4DB2-BD59-A6C34878D82A}">
                    <a16:rowId xmlns:a16="http://schemas.microsoft.com/office/drawing/2014/main" val="1080850606"/>
                  </a:ext>
                </a:extLst>
              </a:tr>
              <a:tr h="243743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Симферополь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160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2,50%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b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48,75%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b"/>
                </a:tc>
                <a:extLst>
                  <a:ext uri="{0D108BD9-81ED-4DB2-BD59-A6C34878D82A}">
                    <a16:rowId xmlns:a16="http://schemas.microsoft.com/office/drawing/2014/main" val="2255379869"/>
                  </a:ext>
                </a:extLst>
              </a:tr>
              <a:tr h="243743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Судак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16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50,00%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b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37,50%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b"/>
                </a:tc>
                <a:extLst>
                  <a:ext uri="{0D108BD9-81ED-4DB2-BD59-A6C34878D82A}">
                    <a16:rowId xmlns:a16="http://schemas.microsoft.com/office/drawing/2014/main" val="4051791684"/>
                  </a:ext>
                </a:extLst>
              </a:tr>
              <a:tr h="243743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Феодосия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41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0,00%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b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68,29%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b"/>
                </a:tc>
                <a:extLst>
                  <a:ext uri="{0D108BD9-81ED-4DB2-BD59-A6C34878D82A}">
                    <a16:rowId xmlns:a16="http://schemas.microsoft.com/office/drawing/2014/main" val="107223642"/>
                  </a:ext>
                </a:extLst>
              </a:tr>
              <a:tr h="243743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Ялта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47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8,51%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b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59,57%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b"/>
                </a:tc>
                <a:extLst>
                  <a:ext uri="{0D108BD9-81ED-4DB2-BD59-A6C34878D82A}">
                    <a16:rowId xmlns:a16="http://schemas.microsoft.com/office/drawing/2014/main" val="27725097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7844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073636"/>
              </p:ext>
            </p:extLst>
          </p:nvPr>
        </p:nvGraphicFramePr>
        <p:xfrm>
          <a:off x="0" y="0"/>
          <a:ext cx="12082669" cy="70194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65713">
                  <a:extLst>
                    <a:ext uri="{9D8B030D-6E8A-4147-A177-3AD203B41FA5}">
                      <a16:colId xmlns:a16="http://schemas.microsoft.com/office/drawing/2014/main" val="3192396084"/>
                    </a:ext>
                  </a:extLst>
                </a:gridCol>
                <a:gridCol w="2510106">
                  <a:extLst>
                    <a:ext uri="{9D8B030D-6E8A-4147-A177-3AD203B41FA5}">
                      <a16:colId xmlns:a16="http://schemas.microsoft.com/office/drawing/2014/main" val="160917584"/>
                    </a:ext>
                  </a:extLst>
                </a:gridCol>
                <a:gridCol w="2803425">
                  <a:extLst>
                    <a:ext uri="{9D8B030D-6E8A-4147-A177-3AD203B41FA5}">
                      <a16:colId xmlns:a16="http://schemas.microsoft.com/office/drawing/2014/main" val="779891767"/>
                    </a:ext>
                  </a:extLst>
                </a:gridCol>
                <a:gridCol w="2803425">
                  <a:extLst>
                    <a:ext uri="{9D8B030D-6E8A-4147-A177-3AD203B41FA5}">
                      <a16:colId xmlns:a16="http://schemas.microsoft.com/office/drawing/2014/main" val="4010316700"/>
                    </a:ext>
                  </a:extLst>
                </a:gridCol>
              </a:tblGrid>
              <a:tr h="472902">
                <a:tc row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Наименование АТЕ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ctr"/>
                </a:tc>
                <a:tc row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Количество участников, чел.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ctr"/>
                </a:tc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Доля участников, получивших тестовый балл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5847862"/>
                  </a:ext>
                </a:extLst>
              </a:tr>
              <a:tr h="1986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от 61 до 80 баллов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от 81 до 100 баллов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ctr"/>
                </a:tc>
                <a:extLst>
                  <a:ext uri="{0D108BD9-81ED-4DB2-BD59-A6C34878D82A}">
                    <a16:rowId xmlns:a16="http://schemas.microsoft.com/office/drawing/2014/main" val="491497677"/>
                  </a:ext>
                </a:extLst>
              </a:tr>
              <a:tr h="236451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Бахчисарайский район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19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15,79%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b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10,53%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b"/>
                </a:tc>
                <a:extLst>
                  <a:ext uri="{0D108BD9-81ED-4DB2-BD59-A6C34878D82A}">
                    <a16:rowId xmlns:a16="http://schemas.microsoft.com/office/drawing/2014/main" val="229521796"/>
                  </a:ext>
                </a:extLst>
              </a:tr>
              <a:tr h="236451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Белогорский район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0,00%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b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0,00%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b"/>
                </a:tc>
                <a:extLst>
                  <a:ext uri="{0D108BD9-81ED-4DB2-BD59-A6C34878D82A}">
                    <a16:rowId xmlns:a16="http://schemas.microsoft.com/office/drawing/2014/main" val="3898289964"/>
                  </a:ext>
                </a:extLst>
              </a:tr>
              <a:tr h="236451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Джанкойский район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5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0,00%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b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0,00%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b"/>
                </a:tc>
                <a:extLst>
                  <a:ext uri="{0D108BD9-81ED-4DB2-BD59-A6C34878D82A}">
                    <a16:rowId xmlns:a16="http://schemas.microsoft.com/office/drawing/2014/main" val="1791491703"/>
                  </a:ext>
                </a:extLst>
              </a:tr>
              <a:tr h="236451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Кировский район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19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31,58%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b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0,00%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b"/>
                </a:tc>
                <a:extLst>
                  <a:ext uri="{0D108BD9-81ED-4DB2-BD59-A6C34878D82A}">
                    <a16:rowId xmlns:a16="http://schemas.microsoft.com/office/drawing/2014/main" val="610593394"/>
                  </a:ext>
                </a:extLst>
              </a:tr>
              <a:tr h="328884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Красногвардейский район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15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20,00%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b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6,67%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b"/>
                </a:tc>
                <a:extLst>
                  <a:ext uri="{0D108BD9-81ED-4DB2-BD59-A6C34878D82A}">
                    <a16:rowId xmlns:a16="http://schemas.microsoft.com/office/drawing/2014/main" val="1140228430"/>
                  </a:ext>
                </a:extLst>
              </a:tr>
              <a:tr h="328884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Красноперекопский район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4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0,00%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b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0,00%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b"/>
                </a:tc>
                <a:extLst>
                  <a:ext uri="{0D108BD9-81ED-4DB2-BD59-A6C34878D82A}">
                    <a16:rowId xmlns:a16="http://schemas.microsoft.com/office/drawing/2014/main" val="3714672541"/>
                  </a:ext>
                </a:extLst>
              </a:tr>
              <a:tr h="236451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Ленинский район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12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8,33%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b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0,00%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b"/>
                </a:tc>
                <a:extLst>
                  <a:ext uri="{0D108BD9-81ED-4DB2-BD59-A6C34878D82A}">
                    <a16:rowId xmlns:a16="http://schemas.microsoft.com/office/drawing/2014/main" val="1768137409"/>
                  </a:ext>
                </a:extLst>
              </a:tr>
              <a:tr h="236451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Нижнегорский район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4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0,00%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b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25,00%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b"/>
                </a:tc>
                <a:extLst>
                  <a:ext uri="{0D108BD9-81ED-4DB2-BD59-A6C34878D82A}">
                    <a16:rowId xmlns:a16="http://schemas.microsoft.com/office/drawing/2014/main" val="3604060099"/>
                  </a:ext>
                </a:extLst>
              </a:tr>
              <a:tr h="236451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Первомайский район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0,00%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b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0,00%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b"/>
                </a:tc>
                <a:extLst>
                  <a:ext uri="{0D108BD9-81ED-4DB2-BD59-A6C34878D82A}">
                    <a16:rowId xmlns:a16="http://schemas.microsoft.com/office/drawing/2014/main" val="703310483"/>
                  </a:ext>
                </a:extLst>
              </a:tr>
              <a:tr h="236451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Раздольненский район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3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0,00%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b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0,00%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b"/>
                </a:tc>
                <a:extLst>
                  <a:ext uri="{0D108BD9-81ED-4DB2-BD59-A6C34878D82A}">
                    <a16:rowId xmlns:a16="http://schemas.microsoft.com/office/drawing/2014/main" val="200438794"/>
                  </a:ext>
                </a:extLst>
              </a:tr>
              <a:tr h="236451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Сакский район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12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33,33%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b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0,00%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b"/>
                </a:tc>
                <a:extLst>
                  <a:ext uri="{0D108BD9-81ED-4DB2-BD59-A6C34878D82A}">
                    <a16:rowId xmlns:a16="http://schemas.microsoft.com/office/drawing/2014/main" val="1552135546"/>
                  </a:ext>
                </a:extLst>
              </a:tr>
              <a:tr h="236451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Симферопольский район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33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21,21%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b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6,06%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b"/>
                </a:tc>
                <a:extLst>
                  <a:ext uri="{0D108BD9-81ED-4DB2-BD59-A6C34878D82A}">
                    <a16:rowId xmlns:a16="http://schemas.microsoft.com/office/drawing/2014/main" val="1479988485"/>
                  </a:ext>
                </a:extLst>
              </a:tr>
              <a:tr h="236451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Советский район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7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14,29%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b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0,00%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b"/>
                </a:tc>
                <a:extLst>
                  <a:ext uri="{0D108BD9-81ED-4DB2-BD59-A6C34878D82A}">
                    <a16:rowId xmlns:a16="http://schemas.microsoft.com/office/drawing/2014/main" val="3173737829"/>
                  </a:ext>
                </a:extLst>
              </a:tr>
              <a:tr h="236451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Черноморский район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13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30,77%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b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0,00%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b"/>
                </a:tc>
                <a:extLst>
                  <a:ext uri="{0D108BD9-81ED-4DB2-BD59-A6C34878D82A}">
                    <a16:rowId xmlns:a16="http://schemas.microsoft.com/office/drawing/2014/main" val="702707435"/>
                  </a:ext>
                </a:extLst>
              </a:tr>
              <a:tr h="236451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Алушта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47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8,51%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b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2,13%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b"/>
                </a:tc>
                <a:extLst>
                  <a:ext uri="{0D108BD9-81ED-4DB2-BD59-A6C34878D82A}">
                    <a16:rowId xmlns:a16="http://schemas.microsoft.com/office/drawing/2014/main" val="3443055534"/>
                  </a:ext>
                </a:extLst>
              </a:tr>
              <a:tr h="236451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Армянск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0,00%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b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0,00%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b"/>
                </a:tc>
                <a:extLst>
                  <a:ext uri="{0D108BD9-81ED-4DB2-BD59-A6C34878D82A}">
                    <a16:rowId xmlns:a16="http://schemas.microsoft.com/office/drawing/2014/main" val="2147253251"/>
                  </a:ext>
                </a:extLst>
              </a:tr>
              <a:tr h="236451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Джанкой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8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37,50%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b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25,00%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b"/>
                </a:tc>
                <a:extLst>
                  <a:ext uri="{0D108BD9-81ED-4DB2-BD59-A6C34878D82A}">
                    <a16:rowId xmlns:a16="http://schemas.microsoft.com/office/drawing/2014/main" val="2416969166"/>
                  </a:ext>
                </a:extLst>
              </a:tr>
              <a:tr h="236451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Евпатория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42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23,81%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b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14,29%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b"/>
                </a:tc>
                <a:extLst>
                  <a:ext uri="{0D108BD9-81ED-4DB2-BD59-A6C34878D82A}">
                    <a16:rowId xmlns:a16="http://schemas.microsoft.com/office/drawing/2014/main" val="2644692508"/>
                  </a:ext>
                </a:extLst>
              </a:tr>
              <a:tr h="236451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Керчь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97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27,84%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b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8,25%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b"/>
                </a:tc>
                <a:extLst>
                  <a:ext uri="{0D108BD9-81ED-4DB2-BD59-A6C34878D82A}">
                    <a16:rowId xmlns:a16="http://schemas.microsoft.com/office/drawing/2014/main" val="342343558"/>
                  </a:ext>
                </a:extLst>
              </a:tr>
              <a:tr h="236451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Красноперекопск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11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63,64%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b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0,00%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b"/>
                </a:tc>
                <a:extLst>
                  <a:ext uri="{0D108BD9-81ED-4DB2-BD59-A6C34878D82A}">
                    <a16:rowId xmlns:a16="http://schemas.microsoft.com/office/drawing/2014/main" val="3837537595"/>
                  </a:ext>
                </a:extLst>
              </a:tr>
              <a:tr h="236451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Саки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10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0,00%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b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0,00%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b"/>
                </a:tc>
                <a:extLst>
                  <a:ext uri="{0D108BD9-81ED-4DB2-BD59-A6C34878D82A}">
                    <a16:rowId xmlns:a16="http://schemas.microsoft.com/office/drawing/2014/main" val="1080850606"/>
                  </a:ext>
                </a:extLst>
              </a:tr>
              <a:tr h="236451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Симферополь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160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43,13%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b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5,63%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b"/>
                </a:tc>
                <a:extLst>
                  <a:ext uri="{0D108BD9-81ED-4DB2-BD59-A6C34878D82A}">
                    <a16:rowId xmlns:a16="http://schemas.microsoft.com/office/drawing/2014/main" val="2255379869"/>
                  </a:ext>
                </a:extLst>
              </a:tr>
              <a:tr h="236451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Судак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16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12,50%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b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0,00%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b"/>
                </a:tc>
                <a:extLst>
                  <a:ext uri="{0D108BD9-81ED-4DB2-BD59-A6C34878D82A}">
                    <a16:rowId xmlns:a16="http://schemas.microsoft.com/office/drawing/2014/main" val="4051791684"/>
                  </a:ext>
                </a:extLst>
              </a:tr>
              <a:tr h="236451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Феодосия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41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26,83%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b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4,88%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b"/>
                </a:tc>
                <a:extLst>
                  <a:ext uri="{0D108BD9-81ED-4DB2-BD59-A6C34878D82A}">
                    <a16:rowId xmlns:a16="http://schemas.microsoft.com/office/drawing/2014/main" val="107223642"/>
                  </a:ext>
                </a:extLst>
              </a:tr>
              <a:tr h="236451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Ялта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47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31,91%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b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0,00%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33" marR="41733" marT="0" marB="0" anchor="b"/>
                </a:tc>
                <a:extLst>
                  <a:ext uri="{0D108BD9-81ED-4DB2-BD59-A6C34878D82A}">
                    <a16:rowId xmlns:a16="http://schemas.microsoft.com/office/drawing/2014/main" val="27725097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6175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452" y="206098"/>
            <a:ext cx="12102548" cy="1325563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Century Gothic" panose="020B0502020202020204" pitchFamily="34" charset="0"/>
              </a:rPr>
              <a:t>Перечень</a:t>
            </a:r>
            <a:r>
              <a:rPr lang="x-none" sz="3600" b="1" dirty="0">
                <a:latin typeface="Century Gothic" panose="020B0502020202020204" pitchFamily="34" charset="0"/>
              </a:rPr>
              <a:t> ОО, продемонстрировавших наиболее высокие результаты ЕГЭ по </a:t>
            </a:r>
            <a:r>
              <a:rPr lang="ru-RU" sz="3600" b="1" dirty="0">
                <a:latin typeface="Century Gothic" panose="020B0502020202020204" pitchFamily="34" charset="0"/>
              </a:rPr>
              <a:t>физике 2024</a:t>
            </a:r>
            <a:br>
              <a:rPr lang="ru-RU" sz="3600" b="1" dirty="0">
                <a:latin typeface="Century Gothic" panose="020B0502020202020204" pitchFamily="34" charset="0"/>
              </a:rPr>
            </a:br>
            <a:endParaRPr lang="ru-RU" sz="3600" dirty="0">
              <a:latin typeface="Century Gothic" panose="020B0502020202020204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0871025"/>
              </p:ext>
            </p:extLst>
          </p:nvPr>
        </p:nvGraphicFramePr>
        <p:xfrm>
          <a:off x="252585" y="1427739"/>
          <a:ext cx="11676180" cy="53095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5892">
                  <a:extLst>
                    <a:ext uri="{9D8B030D-6E8A-4147-A177-3AD203B41FA5}">
                      <a16:colId xmlns:a16="http://schemas.microsoft.com/office/drawing/2014/main" val="3376673191"/>
                    </a:ext>
                  </a:extLst>
                </a:gridCol>
                <a:gridCol w="4007596">
                  <a:extLst>
                    <a:ext uri="{9D8B030D-6E8A-4147-A177-3AD203B41FA5}">
                      <a16:colId xmlns:a16="http://schemas.microsoft.com/office/drawing/2014/main" val="2150085390"/>
                    </a:ext>
                  </a:extLst>
                </a:gridCol>
                <a:gridCol w="1047403">
                  <a:extLst>
                    <a:ext uri="{9D8B030D-6E8A-4147-A177-3AD203B41FA5}">
                      <a16:colId xmlns:a16="http://schemas.microsoft.com/office/drawing/2014/main" val="2376261462"/>
                    </a:ext>
                  </a:extLst>
                </a:gridCol>
                <a:gridCol w="1680614">
                  <a:extLst>
                    <a:ext uri="{9D8B030D-6E8A-4147-A177-3AD203B41FA5}">
                      <a16:colId xmlns:a16="http://schemas.microsoft.com/office/drawing/2014/main" val="2996604094"/>
                    </a:ext>
                  </a:extLst>
                </a:gridCol>
                <a:gridCol w="1418225">
                  <a:extLst>
                    <a:ext uri="{9D8B030D-6E8A-4147-A177-3AD203B41FA5}">
                      <a16:colId xmlns:a16="http://schemas.microsoft.com/office/drawing/2014/main" val="3095425876"/>
                    </a:ext>
                  </a:extLst>
                </a:gridCol>
                <a:gridCol w="1418225">
                  <a:extLst>
                    <a:ext uri="{9D8B030D-6E8A-4147-A177-3AD203B41FA5}">
                      <a16:colId xmlns:a16="http://schemas.microsoft.com/office/drawing/2014/main" val="424420607"/>
                    </a:ext>
                  </a:extLst>
                </a:gridCol>
                <a:gridCol w="1418225">
                  <a:extLst>
                    <a:ext uri="{9D8B030D-6E8A-4147-A177-3AD203B41FA5}">
                      <a16:colId xmlns:a16="http://schemas.microsoft.com/office/drawing/2014/main" val="3459678358"/>
                    </a:ext>
                  </a:extLst>
                </a:gridCol>
              </a:tblGrid>
              <a:tr h="257594">
                <a:tc rowSpan="2">
                  <a:txBody>
                    <a:bodyPr/>
                    <a:lstStyle/>
                    <a:p>
                      <a:pPr marL="4572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entury Gothic" panose="020B0502020202020204" pitchFamily="34" charset="0"/>
                        </a:rPr>
                        <a:t>Наименование ОО</a:t>
                      </a:r>
                      <a:endParaRPr lang="ru-RU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entury Gothic" panose="020B0502020202020204" pitchFamily="34" charset="0"/>
                        </a:rPr>
                        <a:t>Количество ВТГ, чел.</a:t>
                      </a:r>
                      <a:endParaRPr lang="ru-RU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Доля ВТГ, получивших тестовый балл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8060097"/>
                  </a:ext>
                </a:extLst>
              </a:tr>
              <a:tr h="16869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entury Gothic" panose="020B0502020202020204" pitchFamily="34" charset="0"/>
                        </a:rPr>
                        <a:t>от 81 до 100 баллов</a:t>
                      </a:r>
                      <a:endParaRPr lang="ru-RU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entury Gothic" panose="020B0502020202020204" pitchFamily="34" charset="0"/>
                        </a:rPr>
                        <a:t>от 61 до 80 баллов</a:t>
                      </a:r>
                      <a:endParaRPr lang="ru-RU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entury Gothic" panose="020B0502020202020204" pitchFamily="34" charset="0"/>
                        </a:rPr>
                        <a:t>от минимального балла до 60 баллов</a:t>
                      </a:r>
                      <a:endParaRPr lang="ru-RU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entury Gothic" panose="020B0502020202020204" pitchFamily="34" charset="0"/>
                        </a:rPr>
                        <a:t>ниже минимального</a:t>
                      </a:r>
                      <a:endParaRPr lang="ru-RU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71021567"/>
                  </a:ext>
                </a:extLst>
              </a:tr>
              <a:tr h="1119038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entury Gothic" panose="020B0502020202020204" pitchFamily="34" charset="0"/>
                        </a:rPr>
                        <a:t>МБОУ «Средняя общеобразовательная школа № 40 имени Героя Советского Союза В.А. Скугаря» города Симферополя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entury Gothic" panose="020B0502020202020204" pitchFamily="34" charset="0"/>
                        </a:rPr>
                        <a:t>10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entury Gothic" panose="020B0502020202020204" pitchFamily="34" charset="0"/>
                        </a:rPr>
                        <a:t>30,00%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entury Gothic" panose="020B0502020202020204" pitchFamily="34" charset="0"/>
                        </a:rPr>
                        <a:t>70,00%</a:t>
                      </a:r>
                      <a:endParaRPr lang="ru-RU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entury Gothic" panose="020B0502020202020204" pitchFamily="34" charset="0"/>
                        </a:rPr>
                        <a:t>0,00%</a:t>
                      </a:r>
                      <a:endParaRPr lang="ru-RU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entury Gothic" panose="020B0502020202020204" pitchFamily="34" charset="0"/>
                        </a:rPr>
                        <a:t>0,00%</a:t>
                      </a:r>
                      <a:endParaRPr lang="ru-RU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16968961"/>
                  </a:ext>
                </a:extLst>
              </a:tr>
              <a:tr h="835099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entury Gothic" panose="020B0502020202020204" pitchFamily="34" charset="0"/>
                        </a:rPr>
                        <a:t>МБОУ «Школа-гимназия № 10 им. Э.К. Покровского» города Симферополя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entury Gothic" panose="020B0502020202020204" pitchFamily="34" charset="0"/>
                        </a:rPr>
                        <a:t>11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entury Gothic" panose="020B0502020202020204" pitchFamily="34" charset="0"/>
                        </a:rPr>
                        <a:t>9,09%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entury Gothic" panose="020B0502020202020204" pitchFamily="34" charset="0"/>
                        </a:rPr>
                        <a:t>36,36%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entury Gothic" panose="020B0502020202020204" pitchFamily="34" charset="0"/>
                        </a:rPr>
                        <a:t>54,55%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entury Gothic" panose="020B0502020202020204" pitchFamily="34" charset="0"/>
                        </a:rPr>
                        <a:t>0,00%</a:t>
                      </a:r>
                      <a:endParaRPr lang="ru-RU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50394060"/>
                  </a:ext>
                </a:extLst>
              </a:tr>
              <a:tr h="1119038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entury Gothic" panose="020B0502020202020204" pitchFamily="34" charset="0"/>
                        </a:rPr>
                        <a:t>МБОУ физико-математического профиля «Учебно-воспитательный комплекс «Интеграл» города Евпатории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entury Gothic" panose="020B0502020202020204" pitchFamily="34" charset="0"/>
                        </a:rPr>
                        <a:t>11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entury Gothic" panose="020B0502020202020204" pitchFamily="34" charset="0"/>
                        </a:rPr>
                        <a:t>9,09%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entury Gothic" panose="020B0502020202020204" pitchFamily="34" charset="0"/>
                        </a:rPr>
                        <a:t>45,45%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entury Gothic" panose="020B0502020202020204" pitchFamily="34" charset="0"/>
                        </a:rPr>
                        <a:t>45,45%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entury Gothic" panose="020B0502020202020204" pitchFamily="34" charset="0"/>
                        </a:rPr>
                        <a:t>0,00%</a:t>
                      </a:r>
                      <a:endParaRPr lang="ru-RU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347476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4903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7869" y="275673"/>
            <a:ext cx="11353800" cy="1325563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Century Gothic" panose="020B0502020202020204" pitchFamily="34" charset="0"/>
              </a:rPr>
              <a:t>Перечень</a:t>
            </a:r>
            <a:r>
              <a:rPr lang="x-none" sz="3200" b="1" dirty="0">
                <a:latin typeface="Century Gothic" panose="020B0502020202020204" pitchFamily="34" charset="0"/>
              </a:rPr>
              <a:t> ОО, продемонстрировавших наиболее высокие результаты ЕГЭ по </a:t>
            </a:r>
            <a:r>
              <a:rPr lang="ru-RU" sz="3200" b="1" dirty="0">
                <a:latin typeface="Century Gothic" panose="020B0502020202020204" pitchFamily="34" charset="0"/>
              </a:rPr>
              <a:t>физике 2025</a:t>
            </a:r>
            <a:br>
              <a:rPr lang="ru-RU" sz="3200" b="1" dirty="0">
                <a:latin typeface="Century Gothic" panose="020B0502020202020204" pitchFamily="34" charset="0"/>
              </a:rPr>
            </a:br>
            <a:endParaRPr lang="ru-RU" sz="3200" dirty="0">
              <a:latin typeface="Century Gothic" panose="020B0502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2866260"/>
              </p:ext>
            </p:extLst>
          </p:nvPr>
        </p:nvGraphicFramePr>
        <p:xfrm>
          <a:off x="188843" y="1211971"/>
          <a:ext cx="11897141" cy="56503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0077">
                  <a:extLst>
                    <a:ext uri="{9D8B030D-6E8A-4147-A177-3AD203B41FA5}">
                      <a16:colId xmlns:a16="http://schemas.microsoft.com/office/drawing/2014/main" val="1224213901"/>
                    </a:ext>
                  </a:extLst>
                </a:gridCol>
                <a:gridCol w="3486938">
                  <a:extLst>
                    <a:ext uri="{9D8B030D-6E8A-4147-A177-3AD203B41FA5}">
                      <a16:colId xmlns:a16="http://schemas.microsoft.com/office/drawing/2014/main" val="3577131251"/>
                    </a:ext>
                  </a:extLst>
                </a:gridCol>
                <a:gridCol w="1170064">
                  <a:extLst>
                    <a:ext uri="{9D8B030D-6E8A-4147-A177-3AD203B41FA5}">
                      <a16:colId xmlns:a16="http://schemas.microsoft.com/office/drawing/2014/main" val="177406409"/>
                    </a:ext>
                  </a:extLst>
                </a:gridCol>
                <a:gridCol w="1440828">
                  <a:extLst>
                    <a:ext uri="{9D8B030D-6E8A-4147-A177-3AD203B41FA5}">
                      <a16:colId xmlns:a16="http://schemas.microsoft.com/office/drawing/2014/main" val="708969149"/>
                    </a:ext>
                  </a:extLst>
                </a:gridCol>
                <a:gridCol w="1477579">
                  <a:extLst>
                    <a:ext uri="{9D8B030D-6E8A-4147-A177-3AD203B41FA5}">
                      <a16:colId xmlns:a16="http://schemas.microsoft.com/office/drawing/2014/main" val="1374605686"/>
                    </a:ext>
                  </a:extLst>
                </a:gridCol>
                <a:gridCol w="1477579">
                  <a:extLst>
                    <a:ext uri="{9D8B030D-6E8A-4147-A177-3AD203B41FA5}">
                      <a16:colId xmlns:a16="http://schemas.microsoft.com/office/drawing/2014/main" val="3673857784"/>
                    </a:ext>
                  </a:extLst>
                </a:gridCol>
                <a:gridCol w="1404076">
                  <a:extLst>
                    <a:ext uri="{9D8B030D-6E8A-4147-A177-3AD203B41FA5}">
                      <a16:colId xmlns:a16="http://schemas.microsoft.com/office/drawing/2014/main" val="2589558519"/>
                    </a:ext>
                  </a:extLst>
                </a:gridCol>
              </a:tblGrid>
              <a:tr h="322447">
                <a:tc row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entury Gothic" panose="020B0502020202020204" pitchFamily="34" charset="0"/>
                        </a:rPr>
                        <a:t>№ п/п</a:t>
                      </a:r>
                      <a:endParaRPr lang="ru-RU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entury Gothic" panose="020B0502020202020204" pitchFamily="34" charset="0"/>
                        </a:rPr>
                        <a:t>Наименование ОО</a:t>
                      </a:r>
                      <a:endParaRPr lang="ru-RU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entury Gothic" panose="020B0502020202020204" pitchFamily="34" charset="0"/>
                        </a:rPr>
                        <a:t>Количество ВТГ, чел.</a:t>
                      </a:r>
                      <a:endParaRPr lang="ru-RU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Доля ВТГ, получивших тестовый балл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0083428"/>
                  </a:ext>
                </a:extLst>
              </a:tr>
              <a:tr h="15901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entury Gothic" panose="020B0502020202020204" pitchFamily="34" charset="0"/>
                        </a:rPr>
                        <a:t>от 81 до 100 баллов</a:t>
                      </a:r>
                      <a:endParaRPr lang="ru-RU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entury Gothic" panose="020B0502020202020204" pitchFamily="34" charset="0"/>
                        </a:rPr>
                        <a:t>от 61 до 80 баллов</a:t>
                      </a:r>
                      <a:endParaRPr lang="ru-RU" sz="16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entury Gothic" panose="020B0502020202020204" pitchFamily="34" charset="0"/>
                        </a:rPr>
                        <a:t>от минимального балла до 60 баллов</a:t>
                      </a:r>
                      <a:endParaRPr lang="ru-RU" sz="16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entury Gothic" panose="020B0502020202020204" pitchFamily="34" charset="0"/>
                        </a:rPr>
                        <a:t>ниже минимального</a:t>
                      </a:r>
                      <a:endParaRPr lang="ru-RU" sz="16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84240665"/>
                  </a:ext>
                </a:extLst>
              </a:tr>
              <a:tr h="783073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6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entury Gothic" panose="020B0502020202020204" pitchFamily="34" charset="0"/>
                        </a:rPr>
                        <a:t>МБОУ «Гимназия им. Андреева Н.Р.» города Бахчисарая</a:t>
                      </a:r>
                      <a:endParaRPr lang="ru-RU" sz="16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entury Gothic" panose="020B0502020202020204" pitchFamily="34" charset="0"/>
                        </a:rPr>
                        <a:t>10</a:t>
                      </a:r>
                      <a:endParaRPr lang="ru-RU" sz="16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entury Gothic" panose="020B0502020202020204" pitchFamily="34" charset="0"/>
                        </a:rPr>
                        <a:t>20,00%</a:t>
                      </a:r>
                      <a:endParaRPr lang="ru-RU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entury Gothic" panose="020B0502020202020204" pitchFamily="34" charset="0"/>
                        </a:rPr>
                        <a:t>10,00%</a:t>
                      </a:r>
                      <a:endParaRPr lang="ru-RU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entury Gothic" panose="020B0502020202020204" pitchFamily="34" charset="0"/>
                        </a:rPr>
                        <a:t>70,00%</a:t>
                      </a:r>
                      <a:endParaRPr lang="ru-RU" sz="16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entury Gothic" panose="020B0502020202020204" pitchFamily="34" charset="0"/>
                        </a:rPr>
                        <a:t>0,00%</a:t>
                      </a:r>
                      <a:endParaRPr lang="ru-RU" sz="16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94218365"/>
                  </a:ext>
                </a:extLst>
              </a:tr>
              <a:tr h="1590149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ru-RU" sz="16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entury Gothic" panose="020B0502020202020204" pitchFamily="34" charset="0"/>
                        </a:rPr>
                        <a:t>МБОУ «Средняя общеобразовательная школа № 40 имени Героя Советского Союза В.А. Скугаря» города Симферополя</a:t>
                      </a:r>
                      <a:endParaRPr lang="ru-RU" sz="16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entury Gothic" panose="020B0502020202020204" pitchFamily="34" charset="0"/>
                        </a:rPr>
                        <a:t>10</a:t>
                      </a:r>
                      <a:endParaRPr lang="ru-RU" sz="16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entury Gothic" panose="020B0502020202020204" pitchFamily="34" charset="0"/>
                        </a:rPr>
                        <a:t>20,00%</a:t>
                      </a:r>
                      <a:endParaRPr lang="ru-RU" sz="16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entury Gothic" panose="020B0502020202020204" pitchFamily="34" charset="0"/>
                        </a:rPr>
                        <a:t>50,00%</a:t>
                      </a:r>
                      <a:endParaRPr lang="ru-RU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entury Gothic" panose="020B0502020202020204" pitchFamily="34" charset="0"/>
                        </a:rPr>
                        <a:t>30,00%</a:t>
                      </a:r>
                      <a:endParaRPr lang="ru-RU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entury Gothic" panose="020B0502020202020204" pitchFamily="34" charset="0"/>
                        </a:rPr>
                        <a:t>0,00%</a:t>
                      </a:r>
                      <a:endParaRPr lang="ru-RU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96900247"/>
                  </a:ext>
                </a:extLst>
              </a:tr>
              <a:tr h="1052098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ru-RU" sz="16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entury Gothic" panose="020B0502020202020204" pitchFamily="34" charset="0"/>
                        </a:rPr>
                        <a:t>МБОУ города Керчи «Школа-гимназия № 1 имени Героя Советского Союза Е.И. Деминой»</a:t>
                      </a:r>
                      <a:endParaRPr lang="ru-RU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entury Gothic" panose="020B0502020202020204" pitchFamily="34" charset="0"/>
                        </a:rPr>
                        <a:t>15</a:t>
                      </a:r>
                      <a:endParaRPr lang="ru-RU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entury Gothic" panose="020B0502020202020204" pitchFamily="34" charset="0"/>
                        </a:rPr>
                        <a:t>20,00%</a:t>
                      </a:r>
                      <a:endParaRPr lang="ru-RU" sz="16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entury Gothic" panose="020B0502020202020204" pitchFamily="34" charset="0"/>
                        </a:rPr>
                        <a:t>73,33%</a:t>
                      </a:r>
                      <a:endParaRPr lang="ru-RU" sz="16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entury Gothic" panose="020B0502020202020204" pitchFamily="34" charset="0"/>
                        </a:rPr>
                        <a:t>6,67%</a:t>
                      </a:r>
                      <a:endParaRPr lang="ru-RU" sz="16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entury Gothic" panose="020B0502020202020204" pitchFamily="34" charset="0"/>
                        </a:rPr>
                        <a:t>0,00%</a:t>
                      </a:r>
                      <a:endParaRPr lang="ru-RU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315698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83086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92087"/>
          </a:xfrm>
        </p:spPr>
        <p:txBody>
          <a:bodyPr>
            <a:normAutofit fontScale="90000"/>
          </a:bodyPr>
          <a:lstStyle/>
          <a:p>
            <a:r>
              <a:rPr lang="ru-RU" dirty="0"/>
              <a:t>Перечень ОО, продемонстрировавших низкие результаты ЕГЭ по физике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8560732"/>
              </p:ext>
            </p:extLst>
          </p:nvPr>
        </p:nvGraphicFramePr>
        <p:xfrm>
          <a:off x="91234" y="1292087"/>
          <a:ext cx="9519906" cy="27603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9206">
                  <a:extLst>
                    <a:ext uri="{9D8B030D-6E8A-4147-A177-3AD203B41FA5}">
                      <a16:colId xmlns:a16="http://schemas.microsoft.com/office/drawing/2014/main" val="2625763213"/>
                    </a:ext>
                  </a:extLst>
                </a:gridCol>
                <a:gridCol w="2153298">
                  <a:extLst>
                    <a:ext uri="{9D8B030D-6E8A-4147-A177-3AD203B41FA5}">
                      <a16:colId xmlns:a16="http://schemas.microsoft.com/office/drawing/2014/main" val="1160204233"/>
                    </a:ext>
                  </a:extLst>
                </a:gridCol>
                <a:gridCol w="921246">
                  <a:extLst>
                    <a:ext uri="{9D8B030D-6E8A-4147-A177-3AD203B41FA5}">
                      <a16:colId xmlns:a16="http://schemas.microsoft.com/office/drawing/2014/main" val="2630887299"/>
                    </a:ext>
                  </a:extLst>
                </a:gridCol>
                <a:gridCol w="1450098">
                  <a:extLst>
                    <a:ext uri="{9D8B030D-6E8A-4147-A177-3AD203B41FA5}">
                      <a16:colId xmlns:a16="http://schemas.microsoft.com/office/drawing/2014/main" val="3818411332"/>
                    </a:ext>
                  </a:extLst>
                </a:gridCol>
                <a:gridCol w="1461131">
                  <a:extLst>
                    <a:ext uri="{9D8B030D-6E8A-4147-A177-3AD203B41FA5}">
                      <a16:colId xmlns:a16="http://schemas.microsoft.com/office/drawing/2014/main" val="2099260999"/>
                    </a:ext>
                  </a:extLst>
                </a:gridCol>
                <a:gridCol w="1319730">
                  <a:extLst>
                    <a:ext uri="{9D8B030D-6E8A-4147-A177-3AD203B41FA5}">
                      <a16:colId xmlns:a16="http://schemas.microsoft.com/office/drawing/2014/main" val="437743486"/>
                    </a:ext>
                  </a:extLst>
                </a:gridCol>
                <a:gridCol w="1485197">
                  <a:extLst>
                    <a:ext uri="{9D8B030D-6E8A-4147-A177-3AD203B41FA5}">
                      <a16:colId xmlns:a16="http://schemas.microsoft.com/office/drawing/2014/main" val="1049504417"/>
                    </a:ext>
                  </a:extLst>
                </a:gridCol>
              </a:tblGrid>
              <a:tr h="826305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Наименование ОО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Количество участников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Доля участников, не достигших минимального балла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Доля участников, получивших от минимального балла до 60 баллов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Доля участников, получивших </a:t>
                      </a:r>
                      <a:br>
                        <a:rPr lang="ru-RU" sz="1050">
                          <a:effectLst/>
                        </a:rPr>
                      </a:br>
                      <a:r>
                        <a:rPr lang="ru-RU" sz="1050">
                          <a:effectLst/>
                        </a:rPr>
                        <a:t>от 61 до 80 баллов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Доля участников, получивших </a:t>
                      </a:r>
                      <a:br>
                        <a:rPr lang="ru-RU" sz="1050" dirty="0">
                          <a:effectLst/>
                        </a:rPr>
                      </a:br>
                      <a:r>
                        <a:rPr lang="ru-RU" sz="1050" dirty="0">
                          <a:effectLst/>
                        </a:rPr>
                        <a:t>от 81 до 100 баллов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4610400"/>
                  </a:ext>
                </a:extLst>
              </a:tr>
              <a:tr h="5508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ГБОУ РК «Кадетская школа-интернат «Крымский кадетский корпус» города Алушта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29,0%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61,3%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9,68%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75086375"/>
                  </a:ext>
                </a:extLst>
              </a:tr>
              <a:tr h="5508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ГБОУ РК «Кадетская школа-интернат «Крымский кадетский корпус» города Алушта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10,81%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72,97%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10,81%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5,41%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89280070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382325"/>
              </p:ext>
            </p:extLst>
          </p:nvPr>
        </p:nvGraphicFramePr>
        <p:xfrm>
          <a:off x="1852404" y="4018397"/>
          <a:ext cx="10243519" cy="27402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1222">
                  <a:extLst>
                    <a:ext uri="{9D8B030D-6E8A-4147-A177-3AD203B41FA5}">
                      <a16:colId xmlns:a16="http://schemas.microsoft.com/office/drawing/2014/main" val="380207896"/>
                    </a:ext>
                  </a:extLst>
                </a:gridCol>
                <a:gridCol w="3061252">
                  <a:extLst>
                    <a:ext uri="{9D8B030D-6E8A-4147-A177-3AD203B41FA5}">
                      <a16:colId xmlns:a16="http://schemas.microsoft.com/office/drawing/2014/main" val="2251075986"/>
                    </a:ext>
                  </a:extLst>
                </a:gridCol>
                <a:gridCol w="1133061">
                  <a:extLst>
                    <a:ext uri="{9D8B030D-6E8A-4147-A177-3AD203B41FA5}">
                      <a16:colId xmlns:a16="http://schemas.microsoft.com/office/drawing/2014/main" val="3747542835"/>
                    </a:ext>
                  </a:extLst>
                </a:gridCol>
                <a:gridCol w="1476872">
                  <a:extLst>
                    <a:ext uri="{9D8B030D-6E8A-4147-A177-3AD203B41FA5}">
                      <a16:colId xmlns:a16="http://schemas.microsoft.com/office/drawing/2014/main" val="3310263332"/>
                    </a:ext>
                  </a:extLst>
                </a:gridCol>
                <a:gridCol w="1310722">
                  <a:extLst>
                    <a:ext uri="{9D8B030D-6E8A-4147-A177-3AD203B41FA5}">
                      <a16:colId xmlns:a16="http://schemas.microsoft.com/office/drawing/2014/main" val="1071914729"/>
                    </a:ext>
                  </a:extLst>
                </a:gridCol>
                <a:gridCol w="1220195">
                  <a:extLst>
                    <a:ext uri="{9D8B030D-6E8A-4147-A177-3AD203B41FA5}">
                      <a16:colId xmlns:a16="http://schemas.microsoft.com/office/drawing/2014/main" val="3547261646"/>
                    </a:ext>
                  </a:extLst>
                </a:gridCol>
                <a:gridCol w="1220195">
                  <a:extLst>
                    <a:ext uri="{9D8B030D-6E8A-4147-A177-3AD203B41FA5}">
                      <a16:colId xmlns:a16="http://schemas.microsoft.com/office/drawing/2014/main" val="949646374"/>
                    </a:ext>
                  </a:extLst>
                </a:gridCol>
              </a:tblGrid>
              <a:tr h="211734">
                <a:tc row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№ п/п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Наименование ОО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Количество ВТГ, чел.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Доля ВТГ, получивших тестовый балл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8342736"/>
                  </a:ext>
                </a:extLst>
              </a:tr>
              <a:tr h="10866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ниже минимального 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от минимального балла до 60 баллов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от 61 до 80 баллов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от 81 до 100 баллов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29789841"/>
                  </a:ext>
                </a:extLst>
              </a:tr>
              <a:tr h="903794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МБОУ города Керчи «Специализированная школа № 1 с углубленным изучением английского языка имени Володи Дубинина»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13,33%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60,00%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26,67%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0,00%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28106071"/>
                  </a:ext>
                </a:extLst>
              </a:tr>
              <a:tr h="537986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ГБОУ РК «Кадетская школа-интернат «Крымский кадетский корпус»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18,18%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81,82%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0,00%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0,00%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453592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88484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2550154"/>
              </p:ext>
            </p:extLst>
          </p:nvPr>
        </p:nvGraphicFramePr>
        <p:xfrm>
          <a:off x="0" y="0"/>
          <a:ext cx="10634870" cy="18685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17435">
                  <a:extLst>
                    <a:ext uri="{9D8B030D-6E8A-4147-A177-3AD203B41FA5}">
                      <a16:colId xmlns:a16="http://schemas.microsoft.com/office/drawing/2014/main" val="3450233104"/>
                    </a:ext>
                  </a:extLst>
                </a:gridCol>
                <a:gridCol w="5317435">
                  <a:extLst>
                    <a:ext uri="{9D8B030D-6E8A-4147-A177-3AD203B41FA5}">
                      <a16:colId xmlns:a16="http://schemas.microsoft.com/office/drawing/2014/main" val="478928177"/>
                    </a:ext>
                  </a:extLst>
                </a:gridCol>
              </a:tblGrid>
              <a:tr h="622852">
                <a:tc>
                  <a:txBody>
                    <a:bodyPr/>
                    <a:lstStyle/>
                    <a:p>
                      <a:pPr algn="just"/>
                      <a:r>
                        <a:rPr lang="ru-RU" sz="2000" kern="100">
                          <a:effectLst/>
                        </a:rPr>
                        <a:t>Раздел курса физики </a:t>
                      </a:r>
                      <a:endParaRPr lang="ru-RU" sz="20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kern="100">
                          <a:effectLst/>
                        </a:rPr>
                        <a:t>Средний % выполнения по группам заданий</a:t>
                      </a:r>
                      <a:endParaRPr lang="ru-RU" sz="20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1200832"/>
                  </a:ext>
                </a:extLst>
              </a:tr>
              <a:tr h="311426">
                <a:tc>
                  <a:txBody>
                    <a:bodyPr/>
                    <a:lstStyle/>
                    <a:p>
                      <a:pPr algn="just"/>
                      <a:r>
                        <a:rPr lang="ru-RU" sz="2000" kern="100" dirty="0">
                          <a:solidFill>
                            <a:srgbClr val="FF0000"/>
                          </a:solidFill>
                          <a:effectLst/>
                        </a:rPr>
                        <a:t>Механика </a:t>
                      </a:r>
                      <a:endParaRPr lang="ru-RU" sz="20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kern="100" dirty="0">
                          <a:solidFill>
                            <a:srgbClr val="FF0000"/>
                          </a:solidFill>
                          <a:effectLst/>
                        </a:rPr>
                        <a:t>43,9</a:t>
                      </a:r>
                      <a:endParaRPr lang="ru-RU" sz="20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44278899"/>
                  </a:ext>
                </a:extLst>
              </a:tr>
              <a:tr h="311426">
                <a:tc>
                  <a:txBody>
                    <a:bodyPr/>
                    <a:lstStyle/>
                    <a:p>
                      <a:pPr algn="just"/>
                      <a:r>
                        <a:rPr lang="ru-RU" sz="2000" kern="100">
                          <a:effectLst/>
                        </a:rPr>
                        <a:t>МКТ и термодинамика</a:t>
                      </a:r>
                      <a:endParaRPr lang="ru-RU" sz="20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kern="100">
                          <a:effectLst/>
                        </a:rPr>
                        <a:t>62,4</a:t>
                      </a:r>
                      <a:endParaRPr lang="ru-RU" sz="20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99083676"/>
                  </a:ext>
                </a:extLst>
              </a:tr>
              <a:tr h="311426">
                <a:tc>
                  <a:txBody>
                    <a:bodyPr/>
                    <a:lstStyle/>
                    <a:p>
                      <a:pPr algn="just"/>
                      <a:r>
                        <a:rPr lang="ru-RU" sz="2000" kern="100">
                          <a:effectLst/>
                        </a:rPr>
                        <a:t>Электродинамика</a:t>
                      </a:r>
                      <a:endParaRPr lang="ru-RU" sz="20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kern="100">
                          <a:effectLst/>
                        </a:rPr>
                        <a:t>54,8</a:t>
                      </a:r>
                      <a:endParaRPr lang="ru-RU" sz="20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17217905"/>
                  </a:ext>
                </a:extLst>
              </a:tr>
              <a:tr h="311426">
                <a:tc>
                  <a:txBody>
                    <a:bodyPr/>
                    <a:lstStyle/>
                    <a:p>
                      <a:pPr algn="just"/>
                      <a:r>
                        <a:rPr lang="ru-RU" sz="2000" kern="100">
                          <a:effectLst/>
                        </a:rPr>
                        <a:t>Квантовая физика</a:t>
                      </a:r>
                      <a:endParaRPr lang="ru-RU" sz="20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kern="100" dirty="0">
                          <a:effectLst/>
                        </a:rPr>
                        <a:t>67,7</a:t>
                      </a:r>
                      <a:endParaRPr lang="ru-RU" sz="20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5961501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8934019"/>
              </p:ext>
            </p:extLst>
          </p:nvPr>
        </p:nvGraphicFramePr>
        <p:xfrm>
          <a:off x="1" y="2012902"/>
          <a:ext cx="12036286" cy="26668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01617">
                  <a:extLst>
                    <a:ext uri="{9D8B030D-6E8A-4147-A177-3AD203B41FA5}">
                      <a16:colId xmlns:a16="http://schemas.microsoft.com/office/drawing/2014/main" val="902286562"/>
                    </a:ext>
                  </a:extLst>
                </a:gridCol>
                <a:gridCol w="2325757">
                  <a:extLst>
                    <a:ext uri="{9D8B030D-6E8A-4147-A177-3AD203B41FA5}">
                      <a16:colId xmlns:a16="http://schemas.microsoft.com/office/drawing/2014/main" val="1813263972"/>
                    </a:ext>
                  </a:extLst>
                </a:gridCol>
                <a:gridCol w="1630017">
                  <a:extLst>
                    <a:ext uri="{9D8B030D-6E8A-4147-A177-3AD203B41FA5}">
                      <a16:colId xmlns:a16="http://schemas.microsoft.com/office/drawing/2014/main" val="1229265091"/>
                    </a:ext>
                  </a:extLst>
                </a:gridCol>
                <a:gridCol w="1719470">
                  <a:extLst>
                    <a:ext uri="{9D8B030D-6E8A-4147-A177-3AD203B41FA5}">
                      <a16:colId xmlns:a16="http://schemas.microsoft.com/office/drawing/2014/main" val="1718714831"/>
                    </a:ext>
                  </a:extLst>
                </a:gridCol>
                <a:gridCol w="1729409">
                  <a:extLst>
                    <a:ext uri="{9D8B030D-6E8A-4147-A177-3AD203B41FA5}">
                      <a16:colId xmlns:a16="http://schemas.microsoft.com/office/drawing/2014/main" val="2890616663"/>
                    </a:ext>
                  </a:extLst>
                </a:gridCol>
                <a:gridCol w="1630016">
                  <a:extLst>
                    <a:ext uri="{9D8B030D-6E8A-4147-A177-3AD203B41FA5}">
                      <a16:colId xmlns:a16="http://schemas.microsoft.com/office/drawing/2014/main" val="3869523855"/>
                    </a:ext>
                  </a:extLst>
                </a:gridCol>
              </a:tblGrid>
              <a:tr h="496162">
                <a:tc rowSpan="2"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600" kern="100">
                          <a:effectLst/>
                        </a:rPr>
                        <a:t>Группы заданий различного уровня сложности</a:t>
                      </a:r>
                      <a:endParaRPr lang="ru-RU" sz="1100" i="1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600" kern="100" dirty="0">
                          <a:effectLst/>
                        </a:rPr>
                        <a:t>Средний % выполнения</a:t>
                      </a:r>
                      <a:endParaRPr lang="ru-RU" sz="1100" i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600" kern="100">
                          <a:effectLst/>
                        </a:rPr>
                        <a:t>Средний % выполнения для групп с различным уровнем подготовки</a:t>
                      </a:r>
                      <a:endParaRPr lang="ru-RU" sz="1100" i="1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969902"/>
                  </a:ext>
                </a:extLst>
              </a:tr>
              <a:tr h="4961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600" kern="100">
                          <a:effectLst/>
                        </a:rPr>
                        <a:t>Группа 1</a:t>
                      </a:r>
                      <a:r>
                        <a:rPr lang="ru-RU" sz="1100" kern="100">
                          <a:effectLst/>
                        </a:rPr>
                        <a:t> </a:t>
                      </a:r>
                      <a:endParaRPr lang="ru-RU" sz="1100" i="1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600" kern="100">
                          <a:effectLst/>
                        </a:rPr>
                        <a:t>Группа 2 </a:t>
                      </a:r>
                      <a:endParaRPr lang="ru-RU" sz="1100" i="1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600" kern="100">
                          <a:effectLst/>
                        </a:rPr>
                        <a:t> Группа 3 </a:t>
                      </a:r>
                      <a:endParaRPr lang="ru-RU" sz="1100" i="1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600" kern="100">
                          <a:effectLst/>
                        </a:rPr>
                        <a:t>Группа 4</a:t>
                      </a:r>
                      <a:endParaRPr lang="ru-RU" sz="1100" i="1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26117298"/>
                  </a:ext>
                </a:extLst>
              </a:tr>
              <a:tr h="558182">
                <a:tc>
                  <a:txBody>
                    <a:bodyPr/>
                    <a:lstStyle/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ru-RU" sz="1800" kern="100">
                          <a:effectLst/>
                        </a:rPr>
                        <a:t>Базовый уровень</a:t>
                      </a:r>
                      <a:endParaRPr lang="ru-RU" sz="1100" i="1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800" kern="100">
                          <a:effectLst/>
                        </a:rPr>
                        <a:t>63,5</a:t>
                      </a:r>
                      <a:endParaRPr lang="ru-RU" sz="1100" i="1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800" kern="100">
                          <a:effectLst/>
                        </a:rPr>
                        <a:t>20,8</a:t>
                      </a:r>
                      <a:endParaRPr lang="ru-RU" sz="1100" i="1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800" kern="100" dirty="0">
                          <a:solidFill>
                            <a:srgbClr val="FF0000"/>
                          </a:solidFill>
                          <a:effectLst/>
                        </a:rPr>
                        <a:t>55</a:t>
                      </a:r>
                      <a:endParaRPr lang="ru-RU" sz="1100" i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800" kern="100" dirty="0">
                          <a:solidFill>
                            <a:srgbClr val="FF0000"/>
                          </a:solidFill>
                          <a:effectLst/>
                        </a:rPr>
                        <a:t>84</a:t>
                      </a:r>
                      <a:endParaRPr lang="ru-RU" sz="1100" i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800" kern="100" dirty="0">
                          <a:solidFill>
                            <a:srgbClr val="FF0000"/>
                          </a:solidFill>
                          <a:effectLst/>
                        </a:rPr>
                        <a:t>94</a:t>
                      </a:r>
                      <a:endParaRPr lang="ru-RU" sz="1100" i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5701646"/>
                  </a:ext>
                </a:extLst>
              </a:tr>
              <a:tr h="558182">
                <a:tc>
                  <a:txBody>
                    <a:bodyPr/>
                    <a:lstStyle/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ru-RU" sz="1800" kern="100">
                          <a:effectLst/>
                        </a:rPr>
                        <a:t>Повышенный уровень</a:t>
                      </a:r>
                      <a:endParaRPr lang="ru-RU" sz="1100" i="1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800" kern="100">
                          <a:effectLst/>
                        </a:rPr>
                        <a:t>46,6</a:t>
                      </a:r>
                      <a:endParaRPr lang="ru-RU" sz="1100" i="1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800" kern="100">
                          <a:effectLst/>
                        </a:rPr>
                        <a:t>14,7</a:t>
                      </a:r>
                      <a:endParaRPr lang="ru-RU" sz="1100" i="1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800" kern="100" dirty="0">
                          <a:solidFill>
                            <a:srgbClr val="FF0000"/>
                          </a:solidFill>
                          <a:effectLst/>
                        </a:rPr>
                        <a:t>24,4</a:t>
                      </a:r>
                      <a:endParaRPr lang="ru-RU" sz="1100" i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800" kern="100" dirty="0">
                          <a:solidFill>
                            <a:srgbClr val="FF0000"/>
                          </a:solidFill>
                          <a:effectLst/>
                        </a:rPr>
                        <a:t>60</a:t>
                      </a:r>
                      <a:endParaRPr lang="ru-RU" sz="1100" i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800" kern="100" dirty="0">
                          <a:solidFill>
                            <a:srgbClr val="FF0000"/>
                          </a:solidFill>
                          <a:effectLst/>
                        </a:rPr>
                        <a:t>87,4</a:t>
                      </a:r>
                      <a:endParaRPr lang="ru-RU" sz="1100" i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27612979"/>
                  </a:ext>
                </a:extLst>
              </a:tr>
              <a:tr h="558182">
                <a:tc>
                  <a:txBody>
                    <a:bodyPr/>
                    <a:lstStyle/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ru-RU" sz="1800" kern="100">
                          <a:effectLst/>
                        </a:rPr>
                        <a:t>Высокий уровень</a:t>
                      </a:r>
                      <a:endParaRPr lang="ru-RU" sz="1100" i="1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800" kern="100">
                          <a:effectLst/>
                        </a:rPr>
                        <a:t>25,5</a:t>
                      </a:r>
                      <a:endParaRPr lang="ru-RU" sz="1100" i="1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800" kern="100">
                          <a:effectLst/>
                        </a:rPr>
                        <a:t>0</a:t>
                      </a:r>
                      <a:endParaRPr lang="ru-RU" sz="1100" i="1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800" kern="100">
                          <a:effectLst/>
                        </a:rPr>
                        <a:t>1,3</a:t>
                      </a:r>
                      <a:endParaRPr lang="ru-RU" sz="1100" i="1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800" kern="100" dirty="0">
                          <a:solidFill>
                            <a:srgbClr val="FF0000"/>
                          </a:solidFill>
                          <a:effectLst/>
                        </a:rPr>
                        <a:t>17,4</a:t>
                      </a:r>
                      <a:endParaRPr lang="ru-RU" sz="1100" i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800" kern="100" dirty="0">
                          <a:solidFill>
                            <a:srgbClr val="FF0000"/>
                          </a:solidFill>
                          <a:effectLst/>
                        </a:rPr>
                        <a:t>83,3</a:t>
                      </a:r>
                      <a:endParaRPr lang="ru-RU" sz="1100" i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49806307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219141"/>
              </p:ext>
            </p:extLst>
          </p:nvPr>
        </p:nvGraphicFramePr>
        <p:xfrm>
          <a:off x="0" y="4824119"/>
          <a:ext cx="12036287" cy="20338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96720">
                  <a:extLst>
                    <a:ext uri="{9D8B030D-6E8A-4147-A177-3AD203B41FA5}">
                      <a16:colId xmlns:a16="http://schemas.microsoft.com/office/drawing/2014/main" val="2803044663"/>
                    </a:ext>
                  </a:extLst>
                </a:gridCol>
                <a:gridCol w="4339567">
                  <a:extLst>
                    <a:ext uri="{9D8B030D-6E8A-4147-A177-3AD203B41FA5}">
                      <a16:colId xmlns:a16="http://schemas.microsoft.com/office/drawing/2014/main" val="2743315709"/>
                    </a:ext>
                  </a:extLst>
                </a:gridCol>
              </a:tblGrid>
              <a:tr h="297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00">
                          <a:effectLst/>
                        </a:rPr>
                        <a:t>Группа предметных результатов обучения 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00">
                          <a:effectLst/>
                        </a:rPr>
                        <a:t>Средний % выполнения по группам заданий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92078471"/>
                  </a:ext>
                </a:extLst>
              </a:tr>
              <a:tr h="297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00">
                          <a:effectLst/>
                        </a:rPr>
                        <a:t>Владение понятийным аппаратом курса физики 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00">
                          <a:effectLst/>
                        </a:rPr>
                        <a:t>65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9327332"/>
                  </a:ext>
                </a:extLst>
              </a:tr>
              <a:tr h="5940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solidFill>
                            <a:srgbClr val="FF0000"/>
                          </a:solidFill>
                          <a:effectLst/>
                        </a:rPr>
                        <a:t>Анализ</a:t>
                      </a:r>
                      <a:r>
                        <a:rPr lang="ru-RU" sz="1800" kern="100" dirty="0">
                          <a:effectLst/>
                        </a:rPr>
                        <a:t> физических процессов и явлений с использованием изученных теоретических положений, законов и физических величин </a:t>
                      </a:r>
                      <a:endParaRPr lang="ru-RU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solidFill>
                            <a:srgbClr val="FF0000"/>
                          </a:solidFill>
                          <a:effectLst/>
                        </a:rPr>
                        <a:t>57</a:t>
                      </a:r>
                      <a:endParaRPr lang="ru-RU" sz="18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16461332"/>
                  </a:ext>
                </a:extLst>
              </a:tr>
              <a:tr h="297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solidFill>
                            <a:srgbClr val="FF0000"/>
                          </a:solidFill>
                          <a:effectLst/>
                        </a:rPr>
                        <a:t>Решение качественных и расчётных задач </a:t>
                      </a:r>
                      <a:endParaRPr lang="ru-RU" sz="18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solidFill>
                            <a:srgbClr val="FF0000"/>
                          </a:solidFill>
                          <a:effectLst/>
                        </a:rPr>
                        <a:t>30</a:t>
                      </a:r>
                      <a:endParaRPr lang="ru-RU" sz="18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38371870"/>
                  </a:ext>
                </a:extLst>
              </a:tr>
              <a:tr h="297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00">
                          <a:effectLst/>
                        </a:rPr>
                        <a:t>Владение методологическими умениями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effectLst/>
                        </a:rPr>
                        <a:t>69</a:t>
                      </a:r>
                      <a:endParaRPr lang="ru-RU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172912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70283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051" y="1329070"/>
            <a:ext cx="12125949" cy="552893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050" y="106326"/>
            <a:ext cx="12125949" cy="122274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/>
              <a:t>Задания варианта 301 КИМ ЕГЭ в Республике Крым, </a:t>
            </a:r>
            <a:br>
              <a:rPr lang="ru-RU" sz="3600" b="1" dirty="0"/>
            </a:br>
            <a:r>
              <a:rPr lang="ru-RU" sz="3600" b="1" dirty="0"/>
              <a:t>вызвавшие наибольшие затруднения у участников экзамена.</a:t>
            </a:r>
          </a:p>
        </p:txBody>
      </p:sp>
    </p:spTree>
    <p:extLst>
      <p:ext uri="{BB962C8B-B14F-4D97-AF65-F5344CB8AC3E}">
        <p14:creationId xmlns:p14="http://schemas.microsoft.com/office/powerpoint/2010/main" val="3025399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АВГУСТ 2025</a:t>
            </a:r>
            <a:br>
              <a:rPr lang="ru-RU" dirty="0"/>
            </a:br>
            <a:r>
              <a:rPr lang="ru-RU" dirty="0"/>
              <a:t>НОВЫЙ УЧЕБНЫЙ ГОД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258021"/>
            <a:ext cx="9144000" cy="1655762"/>
          </a:xfrm>
        </p:spPr>
        <p:txBody>
          <a:bodyPr/>
          <a:lstStyle/>
          <a:p>
            <a:r>
              <a:rPr lang="ru-RU" dirty="0"/>
              <a:t>МЕТОДИСТ ЦЕНМО</a:t>
            </a:r>
          </a:p>
          <a:p>
            <a:r>
              <a:rPr lang="ru-RU" dirty="0"/>
              <a:t>ГБОУ ДО КРИППО</a:t>
            </a:r>
          </a:p>
          <a:p>
            <a:r>
              <a:rPr lang="ru-RU" dirty="0"/>
              <a:t>Бойчук Любовь </a:t>
            </a:r>
            <a:r>
              <a:rPr lang="ru-RU" dirty="0" err="1"/>
              <a:t>Ярославовна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32027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272" y="131451"/>
            <a:ext cx="7197465" cy="26415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7140" y="2088253"/>
            <a:ext cx="7606634" cy="448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4394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457950" cy="37052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1609725"/>
            <a:ext cx="6858000" cy="524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1475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543675" cy="35909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25" y="1495425"/>
            <a:ext cx="6619875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7664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513" y="699122"/>
            <a:ext cx="5265602" cy="51417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8001" y="509587"/>
            <a:ext cx="6545034" cy="595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1950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173" y="347868"/>
            <a:ext cx="8293495" cy="23456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6466" y="2941982"/>
            <a:ext cx="7757115" cy="349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5641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634" y="239954"/>
            <a:ext cx="6581775" cy="36861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8321" y="3760400"/>
            <a:ext cx="7248939" cy="286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7428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25504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8538" y="2679405"/>
            <a:ext cx="5996764" cy="3968949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Информационно-методическое письмо об особенностях преподавания физики в 2025-2026 у. г.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11952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3030" y="3964893"/>
            <a:ext cx="4952106" cy="260436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149198" y="5982730"/>
            <a:ext cx="3400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https://clck.ru/3NjULV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09584" y="1906760"/>
            <a:ext cx="40898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/>
              <a:t>https://clck.ru/3NjUb4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8856" y="308656"/>
            <a:ext cx="8005208" cy="71315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029" y="231929"/>
            <a:ext cx="2181225" cy="1628775"/>
          </a:xfrm>
          <a:prstGeom prst="rect">
            <a:avLst/>
          </a:prstGeom>
        </p:spPr>
      </p:pic>
      <p:cxnSp>
        <p:nvCxnSpPr>
          <p:cNvPr id="11" name="Прямая со стрелкой 10"/>
          <p:cNvCxnSpPr/>
          <p:nvPr/>
        </p:nvCxnSpPr>
        <p:spPr>
          <a:xfrm flipV="1">
            <a:off x="7021032" y="1628817"/>
            <a:ext cx="1084521" cy="3859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7037534" y="2317517"/>
            <a:ext cx="1097743" cy="3712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3048000" y="1046316"/>
            <a:ext cx="79460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101010"/>
                </a:solidFill>
                <a:latin typeface="PT Sans"/>
              </a:rPr>
              <a:t>Информационно-методические письма об особенностях преподавания учебных предметов в </a:t>
            </a:r>
            <a:r>
              <a:rPr lang="ru-RU" sz="1400" b="1" dirty="0" err="1">
                <a:solidFill>
                  <a:srgbClr val="101010"/>
                </a:solidFill>
                <a:latin typeface="PT Sans"/>
              </a:rPr>
              <a:t>в</a:t>
            </a:r>
            <a:r>
              <a:rPr lang="ru-RU" sz="1400" b="1" dirty="0">
                <a:solidFill>
                  <a:srgbClr val="101010"/>
                </a:solidFill>
                <a:latin typeface="PT Sans"/>
              </a:rPr>
              <a:t> 2025/2026 учебном году (портал "Единое содержание общего образования")</a:t>
            </a:r>
            <a:endParaRPr lang="ru-RU" sz="1400" b="1" i="0" dirty="0">
              <a:solidFill>
                <a:srgbClr val="101010"/>
              </a:solidFill>
              <a:effectLst/>
              <a:latin typeface="PT San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988856" y="2794253"/>
            <a:ext cx="77086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101010"/>
                </a:solidFill>
                <a:latin typeface="PT Sans"/>
              </a:rPr>
              <a:t>Методические рекомендации об особенностях преподавания учебных предметов в 2025/2026 учебном году Республика Крым</a:t>
            </a:r>
            <a:endParaRPr lang="ru-RU" sz="1400" b="1" i="0" dirty="0">
              <a:solidFill>
                <a:srgbClr val="101010"/>
              </a:solidFill>
              <a:effectLst/>
              <a:latin typeface="PT San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94041" y="3964892"/>
            <a:ext cx="311117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«Просвещение» </a:t>
            </a:r>
          </a:p>
          <a:p>
            <a:r>
              <a:rPr lang="ru-RU" sz="3200" dirty="0"/>
              <a:t>издательство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 flipH="1" flipV="1">
            <a:off x="6130441" y="5531835"/>
            <a:ext cx="1163600" cy="106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5147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163" y="258799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/>
              <a:t>Информационно-методических письмо об особенностях преподавания учебного предмета «Физика» в 2025/2026 учебном году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347" y="1357792"/>
            <a:ext cx="11589489" cy="53135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000" dirty="0"/>
              <a:t>1. Нормативно-правовое обеспечение преподавания учебных предметов (федеральные государственные образовательные стандарты, федеральные образовательные программы, федеральные рабочие программы):</a:t>
            </a:r>
          </a:p>
          <a:p>
            <a:pPr marL="0" indent="0">
              <a:buNone/>
            </a:pPr>
            <a:r>
              <a:rPr lang="ru-RU" dirty="0"/>
              <a:t>2. ФПУ …</a:t>
            </a:r>
          </a:p>
          <a:p>
            <a:pPr marL="0" indent="0">
              <a:buNone/>
            </a:pPr>
            <a:r>
              <a:rPr lang="ru-RU" dirty="0"/>
              <a:t>5. Учет образовательных результатов в общеобразовательных организациях Республики Крым осуществляется в электронном виде в Журналах учета образовательных результатов на платформе ГИС СО РК АИС «Электронный журнал».</a:t>
            </a:r>
          </a:p>
          <a:p>
            <a:pPr marL="0" indent="0">
              <a:buNone/>
            </a:pPr>
            <a:r>
              <a:rPr lang="ru-RU" dirty="0"/>
              <a:t>6. Оценивание результатов освоения образовательных программ .</a:t>
            </a:r>
          </a:p>
          <a:p>
            <a:pPr marL="0" indent="0">
              <a:buNone/>
            </a:pPr>
            <a:r>
              <a:rPr lang="ru-RU" dirty="0"/>
              <a:t>7. Ключевые вопросы преподавания учебного предмета физика. </a:t>
            </a:r>
          </a:p>
          <a:p>
            <a:pPr marL="0" indent="0">
              <a:buNone/>
            </a:pPr>
            <a:r>
              <a:rPr lang="ru-RU" dirty="0"/>
              <a:t>8. Сложные темы в школьном курсе физики.</a:t>
            </a:r>
          </a:p>
          <a:p>
            <a:pPr marL="0" indent="0">
              <a:buNone/>
            </a:pPr>
            <a:r>
              <a:rPr lang="ru-RU" dirty="0"/>
              <a:t>9. Использование и пополнение материально-технической базы учебных кабинетов в преподавании предмета «Физика».</a:t>
            </a:r>
          </a:p>
          <a:p>
            <a:pPr marL="0" indent="0">
              <a:buNone/>
            </a:pPr>
            <a:r>
              <a:rPr lang="ru-RU" dirty="0"/>
              <a:t>10. Рекомендации…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05231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6831"/>
            <a:ext cx="10816633" cy="783358"/>
          </a:xfrm>
        </p:spPr>
        <p:txBody>
          <a:bodyPr>
            <a:normAutofit/>
          </a:bodyPr>
          <a:lstStyle/>
          <a:p>
            <a:r>
              <a:rPr lang="ru-RU" sz="2400" dirty="0"/>
              <a:t>2. Линия УМК «Физика» 7-9 (базовый уровень) </a:t>
            </a:r>
            <a:r>
              <a:rPr lang="ru-RU" sz="2400" b="1" dirty="0">
                <a:solidFill>
                  <a:srgbClr val="FF0000"/>
                </a:solidFill>
              </a:rPr>
              <a:t>до 25.04.2027 года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4286424"/>
              </p:ext>
            </p:extLst>
          </p:nvPr>
        </p:nvGraphicFramePr>
        <p:xfrm>
          <a:off x="0" y="684607"/>
          <a:ext cx="11835587" cy="25001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94672">
                  <a:extLst>
                    <a:ext uri="{9D8B030D-6E8A-4147-A177-3AD203B41FA5}">
                      <a16:colId xmlns:a16="http://schemas.microsoft.com/office/drawing/2014/main" val="886090627"/>
                    </a:ext>
                  </a:extLst>
                </a:gridCol>
                <a:gridCol w="2747840">
                  <a:extLst>
                    <a:ext uri="{9D8B030D-6E8A-4147-A177-3AD203B41FA5}">
                      <a16:colId xmlns:a16="http://schemas.microsoft.com/office/drawing/2014/main" val="1656111895"/>
                    </a:ext>
                  </a:extLst>
                </a:gridCol>
                <a:gridCol w="2678004">
                  <a:extLst>
                    <a:ext uri="{9D8B030D-6E8A-4147-A177-3AD203B41FA5}">
                      <a16:colId xmlns:a16="http://schemas.microsoft.com/office/drawing/2014/main" val="4060228550"/>
                    </a:ext>
                  </a:extLst>
                </a:gridCol>
                <a:gridCol w="3615071">
                  <a:extLst>
                    <a:ext uri="{9D8B030D-6E8A-4147-A177-3AD203B41FA5}">
                      <a16:colId xmlns:a16="http://schemas.microsoft.com/office/drawing/2014/main" val="3395230224"/>
                    </a:ext>
                  </a:extLst>
                </a:gridCol>
              </a:tblGrid>
              <a:tr h="8333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entury Gothic" panose="020B0502020202020204" pitchFamily="34" charset="0"/>
                        </a:rPr>
                        <a:t>1.1.2.6.1.1.1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entury Gothic" panose="020B0502020202020204" pitchFamily="34" charset="0"/>
                        </a:rPr>
                        <a:t>Физика 7 класс, базовый уровень, учебник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entury Gothic" panose="020B0502020202020204" pitchFamily="34" charset="0"/>
                        </a:rPr>
                        <a:t>3-е издание переработанное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Century Gothic" panose="020B0502020202020204" pitchFamily="34" charset="0"/>
                        </a:rPr>
                        <a:t>Перышкин</a:t>
                      </a:r>
                      <a:r>
                        <a:rPr lang="ru-RU" sz="1800" dirty="0">
                          <a:effectLst/>
                          <a:latin typeface="Century Gothic" panose="020B0502020202020204" pitchFamily="34" charset="0"/>
                        </a:rPr>
                        <a:t> И. М., Иванов А. И.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9485731"/>
                  </a:ext>
                </a:extLst>
              </a:tr>
              <a:tr h="8333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entury Gothic" panose="020B0502020202020204" pitchFamily="34" charset="0"/>
                        </a:rPr>
                        <a:t>1.1.2.6.1.1.2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entury Gothic" panose="020B0502020202020204" pitchFamily="34" charset="0"/>
                        </a:rPr>
                        <a:t>Физика 8 класс, базовый уровень, учебник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entury Gothic" panose="020B0502020202020204" pitchFamily="34" charset="0"/>
                        </a:rPr>
                        <a:t>3-е издание переработанное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Century Gothic" panose="020B0502020202020204" pitchFamily="34" charset="0"/>
                        </a:rPr>
                        <a:t>Перышкин</a:t>
                      </a:r>
                      <a:r>
                        <a:rPr lang="ru-RU" sz="1800" dirty="0">
                          <a:effectLst/>
                          <a:latin typeface="Century Gothic" panose="020B0502020202020204" pitchFamily="34" charset="0"/>
                        </a:rPr>
                        <a:t> И. М., Иванов А. И.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3366021"/>
                  </a:ext>
                </a:extLst>
              </a:tr>
              <a:tr h="8333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entury Gothic" panose="020B0502020202020204" pitchFamily="34" charset="0"/>
                        </a:rPr>
                        <a:t>1.1.2.6.1.1.3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entury Gothic" panose="020B0502020202020204" pitchFamily="34" charset="0"/>
                        </a:rPr>
                        <a:t>Физика 9 класс, базовый уровень, учебник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entury Gothic" panose="020B0502020202020204" pitchFamily="34" charset="0"/>
                        </a:rPr>
                        <a:t>3-е издание переработанное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Century Gothic" panose="020B0502020202020204" pitchFamily="34" charset="0"/>
                        </a:rPr>
                        <a:t>Перышкин</a:t>
                      </a:r>
                      <a:r>
                        <a:rPr lang="ru-RU" sz="1800" dirty="0">
                          <a:effectLst/>
                          <a:latin typeface="Century Gothic" panose="020B0502020202020204" pitchFamily="34" charset="0"/>
                        </a:rPr>
                        <a:t> И. М., </a:t>
                      </a:r>
                      <a:r>
                        <a:rPr lang="ru-RU" sz="1800" dirty="0" err="1">
                          <a:effectLst/>
                          <a:latin typeface="Century Gothic" panose="020B0502020202020204" pitchFamily="34" charset="0"/>
                        </a:rPr>
                        <a:t>Гутник</a:t>
                      </a:r>
                      <a:r>
                        <a:rPr lang="ru-RU" sz="1800" dirty="0">
                          <a:effectLst/>
                          <a:latin typeface="Century Gothic" panose="020B0502020202020204" pitchFamily="34" charset="0"/>
                        </a:rPr>
                        <a:t> Е. М., Иванов А. И., Петрова М. А. 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18124424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1144604" y="3228759"/>
            <a:ext cx="10028722" cy="11075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Линия УМК «Физика» 7-9 (углубленный уровень) </a:t>
            </a:r>
            <a:r>
              <a:rPr lang="ru-RU" b="1" dirty="0">
                <a:solidFill>
                  <a:srgbClr val="FF0000"/>
                </a:solidFill>
              </a:rPr>
              <a:t>до 20.07.2028 года.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298775"/>
              </p:ext>
            </p:extLst>
          </p:nvPr>
        </p:nvGraphicFramePr>
        <p:xfrm>
          <a:off x="0" y="3584763"/>
          <a:ext cx="11835587" cy="3291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33716">
                  <a:extLst>
                    <a:ext uri="{9D8B030D-6E8A-4147-A177-3AD203B41FA5}">
                      <a16:colId xmlns:a16="http://schemas.microsoft.com/office/drawing/2014/main" val="2437773379"/>
                    </a:ext>
                  </a:extLst>
                </a:gridCol>
                <a:gridCol w="3889887">
                  <a:extLst>
                    <a:ext uri="{9D8B030D-6E8A-4147-A177-3AD203B41FA5}">
                      <a16:colId xmlns:a16="http://schemas.microsoft.com/office/drawing/2014/main" val="3188941932"/>
                    </a:ext>
                  </a:extLst>
                </a:gridCol>
                <a:gridCol w="2652309">
                  <a:extLst>
                    <a:ext uri="{9D8B030D-6E8A-4147-A177-3AD203B41FA5}">
                      <a16:colId xmlns:a16="http://schemas.microsoft.com/office/drawing/2014/main" val="412489899"/>
                    </a:ext>
                  </a:extLst>
                </a:gridCol>
                <a:gridCol w="3359675">
                  <a:extLst>
                    <a:ext uri="{9D8B030D-6E8A-4147-A177-3AD203B41FA5}">
                      <a16:colId xmlns:a16="http://schemas.microsoft.com/office/drawing/2014/main" val="667059447"/>
                    </a:ext>
                  </a:extLst>
                </a:gridCol>
              </a:tblGrid>
              <a:tr h="10379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entury Gothic" panose="020B0502020202020204" pitchFamily="34" charset="0"/>
                        </a:rPr>
                        <a:t>2.1.2.6.2.1.1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entury Gothic" panose="020B0502020202020204" pitchFamily="34" charset="0"/>
                        </a:rPr>
                        <a:t>Физика. Инженеры будущего. 7 класс, углубленный уровень, учебник в 2-х частях, 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entury Gothic" panose="020B0502020202020204" pitchFamily="34" charset="0"/>
                        </a:rPr>
                        <a:t>1-е издание 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Century Gothic" panose="020B0502020202020204" pitchFamily="34" charset="0"/>
                        </a:rPr>
                        <a:t>Белага</a:t>
                      </a:r>
                      <a:r>
                        <a:rPr lang="ru-RU" sz="1800" dirty="0">
                          <a:effectLst/>
                          <a:latin typeface="Century Gothic" panose="020B0502020202020204" pitchFamily="34" charset="0"/>
                        </a:rPr>
                        <a:t> В. В., Воронцова Н. И., </a:t>
                      </a:r>
                      <a:r>
                        <a:rPr lang="ru-RU" sz="1800" dirty="0" err="1">
                          <a:effectLst/>
                          <a:latin typeface="Century Gothic" panose="020B0502020202020204" pitchFamily="34" charset="0"/>
                        </a:rPr>
                        <a:t>Ломаченков</a:t>
                      </a:r>
                      <a:r>
                        <a:rPr lang="ru-RU" sz="1800" dirty="0">
                          <a:effectLst/>
                          <a:latin typeface="Century Gothic" panose="020B0502020202020204" pitchFamily="34" charset="0"/>
                        </a:rPr>
                        <a:t> И. А. и др. под ред. </a:t>
                      </a:r>
                      <a:r>
                        <a:rPr lang="ru-RU" sz="1800" dirty="0" err="1">
                          <a:effectLst/>
                          <a:latin typeface="Century Gothic" panose="020B0502020202020204" pitchFamily="34" charset="0"/>
                        </a:rPr>
                        <a:t>Панебратцева</a:t>
                      </a:r>
                      <a:r>
                        <a:rPr lang="ru-RU" sz="1800" dirty="0">
                          <a:effectLst/>
                          <a:latin typeface="Century Gothic" panose="020B0502020202020204" pitchFamily="34" charset="0"/>
                        </a:rPr>
                        <a:t> Ю.А.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1953916"/>
                  </a:ext>
                </a:extLst>
              </a:tr>
              <a:tr h="10379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entury Gothic" panose="020B0502020202020204" pitchFamily="34" charset="0"/>
                        </a:rPr>
                        <a:t>2.1.2.6.2.1.2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entury Gothic" panose="020B0502020202020204" pitchFamily="34" charset="0"/>
                        </a:rPr>
                        <a:t>Физика. Инженеры будущего. 8 класс, углубленный уровень, учебник в 2-х частях,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entury Gothic" panose="020B0502020202020204" pitchFamily="34" charset="0"/>
                        </a:rPr>
                        <a:t>1-е издание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entury Gothic" panose="020B0502020202020204" pitchFamily="34" charset="0"/>
                        </a:rPr>
                        <a:t>Белага В. В., Воронцова Н. И., Ломаченков И. А. и др. под ред. Панебратцева Ю.А.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3738157"/>
                  </a:ext>
                </a:extLst>
              </a:tr>
              <a:tr h="10379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entury Gothic" panose="020B0502020202020204" pitchFamily="34" charset="0"/>
                        </a:rPr>
                        <a:t>2.1.2.6.2.1.3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entury Gothic" panose="020B0502020202020204" pitchFamily="34" charset="0"/>
                        </a:rPr>
                        <a:t>Физика. Инженеры будущего. 9 класс, углубленный уровень, учебник в 2-х частях,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entury Gothic" panose="020B0502020202020204" pitchFamily="34" charset="0"/>
                        </a:rPr>
                        <a:t>1-е издание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Century Gothic" panose="020B0502020202020204" pitchFamily="34" charset="0"/>
                        </a:rPr>
                        <a:t>Белага</a:t>
                      </a:r>
                      <a:r>
                        <a:rPr lang="ru-RU" sz="1800" dirty="0">
                          <a:effectLst/>
                          <a:latin typeface="Century Gothic" panose="020B0502020202020204" pitchFamily="34" charset="0"/>
                        </a:rPr>
                        <a:t> В. В., Воронцова Н. И., </a:t>
                      </a:r>
                      <a:r>
                        <a:rPr lang="ru-RU" sz="1800" dirty="0" err="1">
                          <a:effectLst/>
                          <a:latin typeface="Century Gothic" panose="020B0502020202020204" pitchFamily="34" charset="0"/>
                        </a:rPr>
                        <a:t>Ломаченков</a:t>
                      </a:r>
                      <a:r>
                        <a:rPr lang="ru-RU" sz="1800" dirty="0">
                          <a:effectLst/>
                          <a:latin typeface="Century Gothic" panose="020B0502020202020204" pitchFamily="34" charset="0"/>
                        </a:rPr>
                        <a:t> И. А. и др. под ред. </a:t>
                      </a:r>
                      <a:r>
                        <a:rPr lang="ru-RU" sz="1800" dirty="0" err="1">
                          <a:effectLst/>
                          <a:latin typeface="Century Gothic" panose="020B0502020202020204" pitchFamily="34" charset="0"/>
                        </a:rPr>
                        <a:t>Панебратцева</a:t>
                      </a:r>
                      <a:r>
                        <a:rPr lang="ru-RU" sz="1800" dirty="0">
                          <a:effectLst/>
                          <a:latin typeface="Century Gothic" panose="020B0502020202020204" pitchFamily="34" charset="0"/>
                        </a:rPr>
                        <a:t> Ю.А.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197508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0085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707" y="58255"/>
            <a:ext cx="8198183" cy="54665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533" y="2992502"/>
            <a:ext cx="3865498" cy="38654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07" y="2384527"/>
            <a:ext cx="2834858" cy="425394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3010" y="286631"/>
            <a:ext cx="2937755" cy="140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7AD0"/>
                </a:solidFill>
                <a:latin typeface="Arial" panose="020B0604020202020204" pitchFamily="34" charset="0"/>
              </a:rPr>
              <a:t>Петрашкевич Сергей Вячеславович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565261" y="5498892"/>
            <a:ext cx="30672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Курочка Александр Александрович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986719" y="310624"/>
            <a:ext cx="20673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Жидкова Антонина Викторовна</a:t>
            </a:r>
          </a:p>
        </p:txBody>
      </p:sp>
      <p:sp>
        <p:nvSpPr>
          <p:cNvPr id="2" name="TextBox 1"/>
          <p:cNvSpPr txBox="1"/>
          <p:nvPr/>
        </p:nvSpPr>
        <p:spPr>
          <a:xfrm rot="479152">
            <a:off x="4915809" y="4601817"/>
            <a:ext cx="23661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Ильина О. С.</a:t>
            </a:r>
            <a:endParaRPr lang="ru-RU" sz="32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873409" y="3627783"/>
            <a:ext cx="14591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Капцов</a:t>
            </a:r>
            <a:r>
              <a:rPr lang="ru-RU" b="1" dirty="0" smtClean="0"/>
              <a:t> С. Е.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 rot="2993984">
            <a:off x="1208777" y="2866276"/>
            <a:ext cx="2477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>
                <a:solidFill>
                  <a:srgbClr val="7030A0"/>
                </a:solidFill>
              </a:rPr>
              <a:t>Левещенко</a:t>
            </a:r>
            <a:r>
              <a:rPr lang="ru-RU" sz="2400" b="1" dirty="0" smtClean="0">
                <a:solidFill>
                  <a:srgbClr val="7030A0"/>
                </a:solidFill>
              </a:rPr>
              <a:t> М. А.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3700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8810" y="365589"/>
            <a:ext cx="11588328" cy="963481"/>
          </a:xfrm>
        </p:spPr>
        <p:txBody>
          <a:bodyPr>
            <a:noAutofit/>
          </a:bodyPr>
          <a:lstStyle/>
          <a:p>
            <a:r>
              <a:rPr lang="ru-RU" sz="2400" b="1" dirty="0"/>
              <a:t>Линия УМК 10-11 класс (базовый уровень и углубленный уровень) до </a:t>
            </a:r>
            <a:r>
              <a:rPr lang="ru-RU" sz="2400" b="1" dirty="0">
                <a:solidFill>
                  <a:srgbClr val="FF0000"/>
                </a:solidFill>
              </a:rPr>
              <a:t>25.09.2030 года.</a:t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/>
            </a:r>
            <a:br>
              <a:rPr lang="ru-RU" sz="2400" b="1" dirty="0">
                <a:solidFill>
                  <a:srgbClr val="FF0000"/>
                </a:solidFill>
              </a:rPr>
            </a:br>
            <a:endParaRPr lang="ru-RU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2952463"/>
              </p:ext>
            </p:extLst>
          </p:nvPr>
        </p:nvGraphicFramePr>
        <p:xfrm>
          <a:off x="308810" y="1690688"/>
          <a:ext cx="11227515" cy="4076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25359">
                  <a:extLst>
                    <a:ext uri="{9D8B030D-6E8A-4147-A177-3AD203B41FA5}">
                      <a16:colId xmlns:a16="http://schemas.microsoft.com/office/drawing/2014/main" val="120766347"/>
                    </a:ext>
                  </a:extLst>
                </a:gridCol>
                <a:gridCol w="3882839">
                  <a:extLst>
                    <a:ext uri="{9D8B030D-6E8A-4147-A177-3AD203B41FA5}">
                      <a16:colId xmlns:a16="http://schemas.microsoft.com/office/drawing/2014/main" val="1075953297"/>
                    </a:ext>
                  </a:extLst>
                </a:gridCol>
                <a:gridCol w="5019317">
                  <a:extLst>
                    <a:ext uri="{9D8B030D-6E8A-4147-A177-3AD203B41FA5}">
                      <a16:colId xmlns:a16="http://schemas.microsoft.com/office/drawing/2014/main" val="3896697488"/>
                    </a:ext>
                  </a:extLst>
                </a:gridCol>
              </a:tblGrid>
              <a:tr h="122263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entury Gothic" panose="020B0502020202020204" pitchFamily="34" charset="0"/>
                        </a:rPr>
                        <a:t>1.1.3.5.1.1.1.</a:t>
                      </a:r>
                      <a:endParaRPr lang="ru-RU" sz="18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entury Gothic" panose="020B0502020202020204" pitchFamily="34" charset="0"/>
                        </a:rPr>
                        <a:t>Физика. 10 класс</a:t>
                      </a:r>
                      <a:endParaRPr lang="ru-RU" sz="180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entury Gothic" panose="020B0502020202020204" pitchFamily="34" charset="0"/>
                        </a:rPr>
                        <a:t>базовый уровень</a:t>
                      </a:r>
                      <a:endParaRPr lang="ru-RU" sz="180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8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entury Gothic" panose="020B0502020202020204" pitchFamily="34" charset="0"/>
                        </a:rPr>
                        <a:t>Мякишев Г.Я., Буховцев Б.Б., Сотский Н.Н.,; под редакцией Парфентьевой Н. А.</a:t>
                      </a:r>
                      <a:endParaRPr lang="ru-RU" sz="18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6259716"/>
                  </a:ext>
                </a:extLst>
              </a:tr>
              <a:tr h="122824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entury Gothic" panose="020B0502020202020204" pitchFamily="34" charset="0"/>
                        </a:rPr>
                        <a:t>1.1.3.5.1.1.2.</a:t>
                      </a:r>
                      <a:endParaRPr lang="ru-RU" sz="18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entury Gothic" panose="020B0502020202020204" pitchFamily="34" charset="0"/>
                        </a:rPr>
                        <a:t>Физика. 11 класс</a:t>
                      </a:r>
                      <a:endParaRPr lang="ru-RU" sz="180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entury Gothic" panose="020B0502020202020204" pitchFamily="34" charset="0"/>
                        </a:rPr>
                        <a:t>базовый уровень</a:t>
                      </a:r>
                      <a:endParaRPr lang="ru-RU" sz="180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8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  <a:latin typeface="Century Gothic" panose="020B0502020202020204" pitchFamily="34" charset="0"/>
                        </a:rPr>
                        <a:t>Мякишев</a:t>
                      </a:r>
                      <a:r>
                        <a:rPr lang="ru-RU" sz="2000" dirty="0">
                          <a:effectLst/>
                          <a:latin typeface="Century Gothic" panose="020B0502020202020204" pitchFamily="34" charset="0"/>
                        </a:rPr>
                        <a:t> Г.Я., </a:t>
                      </a:r>
                      <a:r>
                        <a:rPr lang="ru-RU" sz="2000" dirty="0" err="1">
                          <a:effectLst/>
                          <a:latin typeface="Century Gothic" panose="020B0502020202020204" pitchFamily="34" charset="0"/>
                        </a:rPr>
                        <a:t>Буховцев</a:t>
                      </a:r>
                      <a:r>
                        <a:rPr lang="ru-RU" sz="2000" dirty="0">
                          <a:effectLst/>
                          <a:latin typeface="Century Gothic" panose="020B0502020202020204" pitchFamily="34" charset="0"/>
                        </a:rPr>
                        <a:t> Б.Б.,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Чаругин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В.М.; </a:t>
                      </a:r>
                      <a:r>
                        <a:rPr lang="ru-RU" sz="2000" dirty="0">
                          <a:effectLst/>
                          <a:latin typeface="Century Gothic" panose="020B0502020202020204" pitchFamily="34" charset="0"/>
                        </a:rPr>
                        <a:t>под редакцией Парфентьевой Н. А.</a:t>
                      </a:r>
                      <a:endParaRPr lang="ru-RU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3884741"/>
                  </a:ext>
                </a:extLst>
              </a:tr>
              <a:tr h="81272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entury Gothic" panose="020B0502020202020204" pitchFamily="34" charset="0"/>
                        </a:rPr>
                        <a:t>1.1.3.5.1.2.1.</a:t>
                      </a:r>
                      <a:endParaRPr lang="ru-RU" sz="18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entury Gothic" panose="020B0502020202020204" pitchFamily="34" charset="0"/>
                        </a:rPr>
                        <a:t>Физика. 10 класс</a:t>
                      </a:r>
                      <a:endParaRPr lang="ru-RU" sz="180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entury Gothic" panose="020B0502020202020204" pitchFamily="34" charset="0"/>
                        </a:rPr>
                        <a:t>углубленный уровень</a:t>
                      </a:r>
                      <a:endParaRPr lang="ru-RU" sz="18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entury Gothic" panose="020B0502020202020204" pitchFamily="34" charset="0"/>
                        </a:rPr>
                        <a:t>Касьянов В. А.</a:t>
                      </a:r>
                      <a:endParaRPr lang="ru-RU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0906277"/>
                  </a:ext>
                </a:extLst>
              </a:tr>
              <a:tr h="81272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entury Gothic" panose="020B0502020202020204" pitchFamily="34" charset="0"/>
                        </a:rPr>
                        <a:t>1.1.3.5.1.2.2.</a:t>
                      </a:r>
                      <a:endParaRPr lang="ru-RU" sz="18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entury Gothic" panose="020B0502020202020204" pitchFamily="34" charset="0"/>
                        </a:rPr>
                        <a:t>Физика. 11 класс</a:t>
                      </a:r>
                      <a:endParaRPr lang="ru-RU" sz="180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entury Gothic" panose="020B0502020202020204" pitchFamily="34" charset="0"/>
                        </a:rPr>
                        <a:t>углубленный уровень</a:t>
                      </a:r>
                      <a:endParaRPr lang="ru-RU" sz="18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entury Gothic" panose="020B0502020202020204" pitchFamily="34" charset="0"/>
                        </a:rPr>
                        <a:t>Касьянов В. А.</a:t>
                      </a:r>
                      <a:endParaRPr lang="ru-RU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28111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06300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3512" y="1158167"/>
            <a:ext cx="11425187" cy="4283241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Образовательная платформа </a:t>
            </a:r>
            <a:r>
              <a:rPr lang="en-US" b="1" dirty="0"/>
              <a:t>LECTA</a:t>
            </a:r>
            <a:r>
              <a:rPr lang="ru-RU" dirty="0"/>
              <a:t> группы компаний «Просвещение» предоставляет возможность работы в сервисах:</a:t>
            </a:r>
          </a:p>
          <a:p>
            <a:pPr marL="0" indent="0">
              <a:buNone/>
            </a:pPr>
            <a:r>
              <a:rPr lang="ru-RU" dirty="0"/>
              <a:t>- «Цифровые рабочие тетради», что позволяет экономить до 2 ч рабочего времени учителя;</a:t>
            </a:r>
          </a:p>
          <a:p>
            <a:pPr marL="0" indent="0">
              <a:buNone/>
            </a:pPr>
            <a:r>
              <a:rPr lang="ru-RU" dirty="0"/>
              <a:t>- «Лаборатория проектов». В этой среде можно создавать и реализовывать индивидуальные и групповые школьные проекты; </a:t>
            </a:r>
          </a:p>
          <a:p>
            <a:pPr marL="0" indent="0">
              <a:buNone/>
            </a:pPr>
            <a:r>
              <a:rPr lang="ru-RU" dirty="0"/>
              <a:t>- «Я сдам ЕГЭ». Сервис предоставляет доступ к актуальным заданиям от разработчиков ЕГЭ, к справочным материалам по каждому заданию.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99505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348" y="318977"/>
            <a:ext cx="11772013" cy="2371061"/>
          </a:xfrm>
        </p:spPr>
        <p:txBody>
          <a:bodyPr>
            <a:noAutofit/>
          </a:bodyPr>
          <a:lstStyle/>
          <a:p>
            <a:r>
              <a:rPr lang="ru-RU" sz="2800" dirty="0" smtClean="0"/>
              <a:t>3. </a:t>
            </a:r>
            <a:r>
              <a:rPr lang="ru-RU" sz="2800" b="1" dirty="0" smtClean="0"/>
              <a:t>Перечень </a:t>
            </a:r>
            <a:r>
              <a:rPr lang="ru-RU" sz="2800" b="1" dirty="0"/>
              <a:t>документов,</a:t>
            </a:r>
            <a:r>
              <a:rPr lang="ru-RU" sz="2800" dirty="0"/>
              <a:t> подготовка которых осуществляется педагогическими работниками при реализации основных общеобразовательных программ, образовательных программ среднего профессионального образования, утверждена приказом Министерства образования и науки Российской Федерации от 06.11.2024 № 779.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347" y="2658142"/>
            <a:ext cx="11772013" cy="401910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/>
              <a:t>Деловая документация учителя-предметника:</a:t>
            </a:r>
          </a:p>
          <a:p>
            <a:pPr marL="0" indent="0" algn="ctr">
              <a:buNone/>
            </a:pPr>
            <a:endParaRPr lang="ru-RU" b="1" dirty="0"/>
          </a:p>
          <a:p>
            <a:pPr marL="0" indent="0">
              <a:buNone/>
            </a:pPr>
            <a:r>
              <a:rPr lang="ru-RU" dirty="0"/>
              <a:t>-рабочие программы по учебным предметам (при необходимости);</a:t>
            </a:r>
          </a:p>
          <a:p>
            <a:pPr marL="0" indent="0">
              <a:buNone/>
            </a:pPr>
            <a:r>
              <a:rPr lang="ru-RU" dirty="0"/>
              <a:t>-календарно-тематическое планирование (формируется с использованием «Конструктора рабочих программ» </a:t>
            </a:r>
            <a:r>
              <a:rPr lang="ru-RU" u="sng" dirty="0">
                <a:hlinkClick r:id="rId2"/>
              </a:rPr>
              <a:t>https://edsoo.ru/konstruktor-rabochih-programm/</a:t>
            </a: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dirty="0"/>
              <a:t>или самостоятельно в соответствии с требованиями, определенными локальным нормативным актом образовательной организации, учитывая специфику учебного предмета);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70036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727" y="248166"/>
            <a:ext cx="11826063" cy="1293555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Century Gothic" panose="020B0502020202020204" pitchFamily="34" charset="0"/>
              </a:rPr>
              <a:t>4. Введение единых подходов к системе оценивания достижения обучающимися планируемых результатов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8726" y="1541720"/>
            <a:ext cx="11826063" cy="5199321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Формы, периодичность, порядок текущего контроля успеваемости обучающихся определяется локальными нормативными актами общеобразовательной организации (согласно п. 10 ст. 28 Закона «Об образовании в РФ» № 273-ФЗ).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/>
              <a:t>Оценочные процедуры </a:t>
            </a:r>
            <a:r>
              <a:rPr lang="ru-RU" dirty="0"/>
              <a:t>объединены в две группы: </a:t>
            </a:r>
            <a:r>
              <a:rPr lang="ru-RU" i="1" dirty="0"/>
              <a:t>внешнего и внутреннего оценивания.</a:t>
            </a: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i="1" dirty="0"/>
              <a:t>Внутреннее оценивание </a:t>
            </a:r>
            <a:r>
              <a:rPr lang="ru-RU" dirty="0"/>
              <a:t>по учебным предметам проводит школа в соответствии с положением о системе оценивания – </a:t>
            </a:r>
            <a:r>
              <a:rPr lang="ru-RU" b="1" dirty="0"/>
              <a:t>контрольная работа!</a:t>
            </a:r>
          </a:p>
          <a:p>
            <a:pPr marL="0" indent="0">
              <a:buNone/>
            </a:pPr>
            <a:r>
              <a:rPr lang="ru-RU" i="1" dirty="0"/>
              <a:t>Внешнее</a:t>
            </a:r>
            <a:r>
              <a:rPr lang="ru-RU" dirty="0"/>
              <a:t> – федеральные, региональные и муниципальные органы управления образованием.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92537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8982" y="305169"/>
            <a:ext cx="12013018" cy="655283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>
                <a:latin typeface="Century Gothic" panose="020B0502020202020204" pitchFamily="34" charset="0"/>
              </a:rPr>
              <a:t>	</a:t>
            </a:r>
            <a:r>
              <a:rPr lang="ru-RU" b="1" dirty="0">
                <a:latin typeface="Century Gothic" panose="020B0502020202020204" pitchFamily="34" charset="0"/>
              </a:rPr>
              <a:t>Контрольные работы </a:t>
            </a:r>
            <a:r>
              <a:rPr lang="ru-RU" dirty="0">
                <a:latin typeface="Century Gothic" panose="020B0502020202020204" pitchFamily="34" charset="0"/>
              </a:rPr>
              <a:t>должны охватывать все темы, изученные в течение учебного года. Они могут включать теоретические вопросы, задачи и экспериментальные задания. Рекомендуется проводить контрольные работы в конце каждой четверти или полугодия. Важно также предусмотреть возможность пересдачи для тех учеников, которые не справились с работой. Объем учебного времени, затрачиваемый на проведение оценочных процедур, не должен превышать </a:t>
            </a:r>
            <a:r>
              <a:rPr lang="ru-RU" b="1" dirty="0">
                <a:latin typeface="Century Gothic" panose="020B0502020202020204" pitchFamily="34" charset="0"/>
              </a:rPr>
              <a:t>10% </a:t>
            </a:r>
            <a:r>
              <a:rPr lang="ru-RU" dirty="0">
                <a:latin typeface="Century Gothic" panose="020B0502020202020204" pitchFamily="34" charset="0"/>
              </a:rPr>
              <a:t>от всего объема учебного времени, отводимого на изучение данного учебного предмета в данном классе в текущем учебном году.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>
                <a:latin typeface="Century Gothic" panose="020B0502020202020204" pitchFamily="34" charset="0"/>
              </a:rPr>
              <a:t>	</a:t>
            </a:r>
            <a:r>
              <a:rPr lang="ru-RU" b="1" dirty="0">
                <a:latin typeface="Century Gothic" panose="020B0502020202020204" pitchFamily="34" charset="0"/>
              </a:rPr>
              <a:t>Перечень лабораторных работ и опытов </a:t>
            </a:r>
            <a:r>
              <a:rPr lang="ru-RU" dirty="0">
                <a:latin typeface="Century Gothic" panose="020B0502020202020204" pitchFamily="34" charset="0"/>
              </a:rPr>
              <a:t>носит рекомендательный характер, учитель делает выбор проведения лабораторных работ и опытов с учётом индивидуальных особенностей обучающихся, списка экспериментальных заданий, предлагаемых в рамках основного государственного экзамена по физике. Рекомендуемое количество лабораторных работ не менее 10 в данном классе в текущем учебном году.</a:t>
            </a:r>
          </a:p>
          <a:p>
            <a:pPr marL="0" indent="0">
              <a:buNone/>
            </a:pPr>
            <a:r>
              <a:rPr lang="ru-RU" dirty="0">
                <a:latin typeface="Century Gothic" panose="020B0502020202020204" pitchFamily="34" charset="0"/>
              </a:rPr>
              <a:t>	Практические работы, являющейся формой организации учебного процесса, направленной на выработку у обучающихся практических умений, включая лабораторные, интерактивные и иные работы </a:t>
            </a:r>
            <a:r>
              <a:rPr lang="ru-RU" i="1" dirty="0">
                <a:latin typeface="Century Gothic" panose="020B0502020202020204" pitchFamily="34" charset="0"/>
              </a:rPr>
              <a:t>и не являющиеся формой контроля.</a:t>
            </a:r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8764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72731"/>
            <a:ext cx="12192000" cy="5585269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Century Gothic" panose="020B0502020202020204" pitchFamily="34" charset="0"/>
              </a:rPr>
              <a:t>Федеральные образовательные программы (ФОП) подготовлены в новой  редакции и размещены на сайте единого содержания общего образования </a:t>
            </a:r>
            <a:r>
              <a:rPr lang="ru-RU" u="sng" dirty="0">
                <a:latin typeface="Century Gothic" panose="020B0502020202020204" pitchFamily="34" charset="0"/>
                <a:hlinkClick r:id="rId2"/>
              </a:rPr>
              <a:t>https://edsoo.ru/rabochie-programmy/</a:t>
            </a:r>
            <a:r>
              <a:rPr lang="ru-RU" u="sng" dirty="0">
                <a:latin typeface="Century Gothic" panose="020B0502020202020204" pitchFamily="34" charset="0"/>
              </a:rPr>
              <a:t>.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ru-RU" dirty="0">
                <a:latin typeface="Century Gothic" panose="020B0502020202020204" pitchFamily="34" charset="0"/>
              </a:rPr>
              <a:t>В программы включены перечни распределенных по классам требований к результатам освоения ООП ООО и СОО и элементов содержания по физике. </a:t>
            </a:r>
          </a:p>
          <a:p>
            <a:pPr marL="0" indent="0">
              <a:buNone/>
            </a:pPr>
            <a:endParaRPr lang="ru-RU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ru-RU" dirty="0">
                <a:latin typeface="Century Gothic" panose="020B0502020202020204" pitchFamily="34" charset="0"/>
              </a:rPr>
              <a:t>Перечень синхронизирован с кодификатором </a:t>
            </a:r>
            <a:r>
              <a:rPr lang="ru-RU" dirty="0" smtClean="0">
                <a:latin typeface="Century Gothic" panose="020B0502020202020204" pitchFamily="34" charset="0"/>
              </a:rPr>
              <a:t>ОГЭ, ЕГЭ</a:t>
            </a:r>
            <a:endParaRPr lang="ru-RU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ru-RU" dirty="0">
              <a:latin typeface="Century Gothic" panose="020B0502020202020204" pitchFamily="34" charset="0"/>
            </a:endParaRPr>
          </a:p>
          <a:p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3672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6682" y="228600"/>
            <a:ext cx="8287502" cy="864703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Century Gothic" panose="020B0502020202020204" pitchFamily="34" charset="0"/>
              </a:rPr>
              <a:t>с. 18 федерального письма</a:t>
            </a:r>
            <a:br>
              <a:rPr lang="ru-RU" sz="3600" dirty="0">
                <a:solidFill>
                  <a:srgbClr val="FF0000"/>
                </a:solidFill>
                <a:latin typeface="Century Gothic" panose="020B0502020202020204" pitchFamily="34" charset="0"/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8980" y="893135"/>
            <a:ext cx="12013020" cy="5964865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/>
              <a:t>Группы планируемых результатов обучения</a:t>
            </a:r>
          </a:p>
          <a:p>
            <a:pPr marL="514350" indent="-514350">
              <a:buAutoNum type="arabicPeriod"/>
            </a:pPr>
            <a:r>
              <a:rPr lang="ru-RU" dirty="0"/>
              <a:t>Виды </a:t>
            </a:r>
            <a:r>
              <a:rPr lang="ru-RU" dirty="0" err="1"/>
              <a:t>внутришкольного</a:t>
            </a:r>
            <a:r>
              <a:rPr lang="ru-RU" dirty="0"/>
              <a:t> оценивания.</a:t>
            </a:r>
          </a:p>
          <a:p>
            <a:pPr marL="514350" indent="-514350">
              <a:buAutoNum type="arabicPeriod"/>
            </a:pPr>
            <a:r>
              <a:rPr lang="ru-RU" dirty="0"/>
              <a:t>Текущее </a:t>
            </a:r>
            <a:r>
              <a:rPr lang="ru-RU" dirty="0" err="1"/>
              <a:t>оцениваниие</a:t>
            </a:r>
            <a:r>
              <a:rPr lang="ru-RU" dirty="0"/>
              <a:t>. </a:t>
            </a:r>
          </a:p>
          <a:p>
            <a:pPr marL="514350" indent="-514350">
              <a:buAutoNum type="arabicPeriod"/>
            </a:pPr>
            <a:r>
              <a:rPr lang="ru-RU" dirty="0"/>
              <a:t>Критерии:</a:t>
            </a:r>
          </a:p>
          <a:p>
            <a:pPr marL="0" indent="0">
              <a:buNone/>
            </a:pPr>
            <a:r>
              <a:rPr lang="ru-RU" dirty="0"/>
              <a:t>      - устного опроса, </a:t>
            </a:r>
          </a:p>
          <a:p>
            <a:pPr marL="0" indent="0">
              <a:buNone/>
            </a:pPr>
            <a:r>
              <a:rPr lang="ru-RU" dirty="0"/>
              <a:t>      - письменного опроса,</a:t>
            </a:r>
          </a:p>
          <a:p>
            <a:pPr marL="0" indent="0">
              <a:buNone/>
            </a:pPr>
            <a:r>
              <a:rPr lang="ru-RU" dirty="0"/>
              <a:t>      - решения задач (качественных и расчетных)</a:t>
            </a:r>
          </a:p>
          <a:p>
            <a:pPr marL="0" indent="0">
              <a:buNone/>
            </a:pPr>
            <a:r>
              <a:rPr lang="ru-RU" dirty="0"/>
              <a:t>      - самостоятельной работы,</a:t>
            </a:r>
          </a:p>
          <a:p>
            <a:pPr marL="0" indent="0">
              <a:buNone/>
            </a:pPr>
            <a:r>
              <a:rPr lang="ru-RU" dirty="0"/>
              <a:t>      - тематической контрольной работы,</a:t>
            </a:r>
          </a:p>
          <a:p>
            <a:pPr marL="0" indent="0">
              <a:buNone/>
            </a:pPr>
            <a:r>
              <a:rPr lang="ru-RU" dirty="0"/>
              <a:t>      - </a:t>
            </a:r>
            <a:r>
              <a:rPr lang="ru-RU" dirty="0" err="1"/>
              <a:t>сформированности</a:t>
            </a:r>
            <a:r>
              <a:rPr lang="ru-RU" dirty="0"/>
              <a:t> методологических умений,</a:t>
            </a:r>
          </a:p>
          <a:p>
            <a:pPr marL="0" indent="0">
              <a:buNone/>
            </a:pPr>
            <a:r>
              <a:rPr lang="ru-RU" dirty="0"/>
              <a:t>      - проектной и исследовательской деятельности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44232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374" y="648737"/>
            <a:ext cx="10892748" cy="139872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Актуально!!!!!!!!!!! 			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7200" b="1" dirty="0" smtClean="0">
                <a:solidFill>
                  <a:schemeClr val="accent5">
                    <a:lumMod val="75000"/>
                  </a:schemeClr>
                </a:solidFill>
              </a:rPr>
              <a:t>ФОС фонд оценочных средств</a:t>
            </a:r>
            <a:endParaRPr lang="ru-RU" sz="7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3893" y="2636472"/>
            <a:ext cx="9337159" cy="25762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dirty="0">
                <a:solidFill>
                  <a:schemeClr val="accent5">
                    <a:lumMod val="75000"/>
                  </a:schemeClr>
                </a:solidFill>
              </a:rPr>
              <a:t>Первомайский (весна)     - </a:t>
            </a:r>
          </a:p>
          <a:p>
            <a:pPr marL="0" indent="0">
              <a:buNone/>
            </a:pPr>
            <a:endParaRPr lang="ru-RU" sz="54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5400" dirty="0">
                <a:solidFill>
                  <a:schemeClr val="accent5">
                    <a:lumMod val="75000"/>
                  </a:schemeClr>
                </a:solidFill>
              </a:rPr>
              <a:t>Кировский (осень)</a:t>
            </a:r>
          </a:p>
        </p:txBody>
      </p:sp>
    </p:spTree>
    <p:extLst>
      <p:ext uri="{BB962C8B-B14F-4D97-AF65-F5344CB8AC3E}">
        <p14:creationId xmlns:p14="http://schemas.microsoft.com/office/powerpoint/2010/main" val="7726478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12191999" cy="1868557"/>
          </a:xfrm>
        </p:spPr>
        <p:txBody>
          <a:bodyPr>
            <a:normAutofit/>
          </a:bodyPr>
          <a:lstStyle/>
          <a:p>
            <a:r>
              <a:rPr lang="ru-RU" sz="3200" dirty="0"/>
              <a:t>Приказ № 835 от 28.05 2025 «Об утверждении комплексного плана мероприятий по повышению качества математического и естественно-научного образования в Республике Крым до 2030 года»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962538"/>
            <a:ext cx="12106275" cy="418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2557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967" y="348664"/>
            <a:ext cx="8228772" cy="15360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1635" y="2355573"/>
            <a:ext cx="8305992" cy="43366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967" y="2954198"/>
            <a:ext cx="8572500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529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053" y="140869"/>
            <a:ext cx="3209214" cy="20389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8961" y="1496415"/>
            <a:ext cx="3033063" cy="177516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5225" y="726362"/>
            <a:ext cx="4890052" cy="154010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84187" y="2264729"/>
            <a:ext cx="47321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https://vserosolimp.edsoo.ru/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166" y="3713168"/>
            <a:ext cx="3816625" cy="182791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9225" y="5811109"/>
            <a:ext cx="39765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https://maxwell.mipt.ru/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955452" y="5811109"/>
            <a:ext cx="4321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https://astroedu.ru/struve/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5452" y="4726879"/>
            <a:ext cx="3133463" cy="81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5142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554" y="79513"/>
            <a:ext cx="11951056" cy="1987826"/>
          </a:xfrm>
        </p:spPr>
        <p:txBody>
          <a:bodyPr>
            <a:noAutofit/>
          </a:bodyPr>
          <a:lstStyle/>
          <a:p>
            <a:r>
              <a:rPr lang="ru-RU" sz="2800" b="1" i="1" dirty="0">
                <a:latin typeface="Century Gothic" panose="020B0502020202020204" pitchFamily="34" charset="0"/>
              </a:rPr>
              <a:t>Технологический профиль</a:t>
            </a:r>
            <a:r>
              <a:rPr lang="ru-RU" sz="2800" b="1" dirty="0">
                <a:latin typeface="Century Gothic" panose="020B0502020202020204" pitchFamily="34" charset="0"/>
              </a:rPr>
              <a:t> обучения может реализовываться в двух вариантах: инженерный и ИТ-класс. </a:t>
            </a:r>
            <a:br>
              <a:rPr lang="ru-RU" sz="2800" b="1" dirty="0">
                <a:latin typeface="Century Gothic" panose="020B0502020202020204" pitchFamily="34" charset="0"/>
              </a:rPr>
            </a:br>
            <a:r>
              <a:rPr lang="ru-RU" sz="2800" b="1" dirty="0">
                <a:latin typeface="Century Gothic" panose="020B0502020202020204" pitchFamily="34" charset="0"/>
              </a:rPr>
              <a:t/>
            </a:r>
            <a:br>
              <a:rPr lang="ru-RU" sz="2800" b="1" dirty="0">
                <a:latin typeface="Century Gothic" panose="020B0502020202020204" pitchFamily="34" charset="0"/>
              </a:rPr>
            </a:br>
            <a:endParaRPr lang="ru-RU" sz="2800" b="1" dirty="0">
              <a:latin typeface="Century Gothic" panose="020B0502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554" y="1973177"/>
            <a:ext cx="2876003" cy="16744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Технологический</a:t>
            </a:r>
          </a:p>
          <a:p>
            <a:pPr marL="0" indent="0">
              <a:buNone/>
            </a:pPr>
            <a:r>
              <a:rPr lang="ru-RU" dirty="0"/>
              <a:t> (инженерный) </a:t>
            </a:r>
          </a:p>
          <a:p>
            <a:pPr marL="0" indent="0">
              <a:buNone/>
            </a:pPr>
            <a:r>
              <a:rPr lang="ru-RU" dirty="0"/>
              <a:t>профиль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7063709"/>
              </p:ext>
            </p:extLst>
          </p:nvPr>
        </p:nvGraphicFramePr>
        <p:xfrm>
          <a:off x="3200400" y="1242391"/>
          <a:ext cx="8886210" cy="55769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04839">
                  <a:extLst>
                    <a:ext uri="{9D8B030D-6E8A-4147-A177-3AD203B41FA5}">
                      <a16:colId xmlns:a16="http://schemas.microsoft.com/office/drawing/2014/main" val="3593100991"/>
                    </a:ext>
                  </a:extLst>
                </a:gridCol>
                <a:gridCol w="2165212">
                  <a:extLst>
                    <a:ext uri="{9D8B030D-6E8A-4147-A177-3AD203B41FA5}">
                      <a16:colId xmlns:a16="http://schemas.microsoft.com/office/drawing/2014/main" val="191716192"/>
                    </a:ext>
                  </a:extLst>
                </a:gridCol>
                <a:gridCol w="2281222">
                  <a:extLst>
                    <a:ext uri="{9D8B030D-6E8A-4147-A177-3AD203B41FA5}">
                      <a16:colId xmlns:a16="http://schemas.microsoft.com/office/drawing/2014/main" val="2792549783"/>
                    </a:ext>
                  </a:extLst>
                </a:gridCol>
                <a:gridCol w="2034937">
                  <a:extLst>
                    <a:ext uri="{9D8B030D-6E8A-4147-A177-3AD203B41FA5}">
                      <a16:colId xmlns:a16="http://schemas.microsoft.com/office/drawing/2014/main" val="2028887847"/>
                    </a:ext>
                  </a:extLst>
                </a:gridCol>
              </a:tblGrid>
              <a:tr h="319424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Обязательная часть учебного плана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0940573"/>
                  </a:ext>
                </a:extLst>
              </a:tr>
              <a:tr h="319424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Математика /углубленно/ 8 часов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Физика/углубленно/ 5 часов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6868914"/>
                  </a:ext>
                </a:extLst>
              </a:tr>
              <a:tr h="638847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Часть, формируемая участниками образовательных отношений                       (10 класс – 1 час, 11 класс – 2 часа)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8667782"/>
                  </a:ext>
                </a:extLst>
              </a:tr>
              <a:tr h="319424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Информатика (углубленно)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ИЛИ учебный курс 1 ч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1430638"/>
                  </a:ext>
                </a:extLst>
              </a:tr>
              <a:tr h="9582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10 класс: </a:t>
                      </a:r>
                      <a:endParaRPr lang="ru-RU" sz="16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 ч (баз)+1 ч (ЧФУ)+</a:t>
                      </a:r>
                      <a:endParaRPr lang="ru-RU" sz="16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1ч (физ-ра)= 3 ч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11 класс: </a:t>
                      </a:r>
                      <a:endParaRPr lang="ru-RU" sz="16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 ч (баз)+2 ч (ЧФУ) +1 ч (физ-ра)=4ч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Например, черчение, основы микроэлектроники, основы моделирования и др.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155840"/>
                  </a:ext>
                </a:extLst>
              </a:tr>
              <a:tr h="319424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Внеурочная деятельность (по выбору обучающихся до 10 ч в неделю)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6579891"/>
                  </a:ext>
                </a:extLst>
              </a:tr>
              <a:tr h="9582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Введение в инженерную специальность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Прикладная механика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Физическая химия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Основы нанотехнологий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4793772"/>
                  </a:ext>
                </a:extLst>
              </a:tr>
              <a:tr h="6388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Математическое моделирование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Ядерная физика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Радиоэлектроника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Робототехника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3166533"/>
                  </a:ext>
                </a:extLst>
              </a:tr>
              <a:tr h="10110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Программирование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Технология микро и наноэлектроники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877044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82900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Технологический профиль (ИТ-класс)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6482593"/>
              </p:ext>
            </p:extLst>
          </p:nvPr>
        </p:nvGraphicFramePr>
        <p:xfrm>
          <a:off x="838200" y="1394025"/>
          <a:ext cx="10240528" cy="49617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54379">
                  <a:extLst>
                    <a:ext uri="{9D8B030D-6E8A-4147-A177-3AD203B41FA5}">
                      <a16:colId xmlns:a16="http://schemas.microsoft.com/office/drawing/2014/main" val="3401581387"/>
                    </a:ext>
                  </a:extLst>
                </a:gridCol>
                <a:gridCol w="2734095">
                  <a:extLst>
                    <a:ext uri="{9D8B030D-6E8A-4147-A177-3AD203B41FA5}">
                      <a16:colId xmlns:a16="http://schemas.microsoft.com/office/drawing/2014/main" val="684755791"/>
                    </a:ext>
                  </a:extLst>
                </a:gridCol>
                <a:gridCol w="2200426">
                  <a:extLst>
                    <a:ext uri="{9D8B030D-6E8A-4147-A177-3AD203B41FA5}">
                      <a16:colId xmlns:a16="http://schemas.microsoft.com/office/drawing/2014/main" val="1115151154"/>
                    </a:ext>
                  </a:extLst>
                </a:gridCol>
                <a:gridCol w="2751628">
                  <a:extLst>
                    <a:ext uri="{9D8B030D-6E8A-4147-A177-3AD203B41FA5}">
                      <a16:colId xmlns:a16="http://schemas.microsoft.com/office/drawing/2014/main" val="2154141612"/>
                    </a:ext>
                  </a:extLst>
                </a:gridCol>
              </a:tblGrid>
              <a:tr h="322961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Обязательная часть учебного плана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252011"/>
                  </a:ext>
                </a:extLst>
              </a:tr>
              <a:tr h="322961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Математика /углубленно/ 8 часов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Информатика/углубленно/ 4 часа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1192145"/>
                  </a:ext>
                </a:extLst>
              </a:tr>
              <a:tr h="660867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Часть, формируемая участниками образовательных отношений                       (10 класс – 2 час, 11 класс – 3 часа)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720610"/>
                  </a:ext>
                </a:extLst>
              </a:tr>
              <a:tr h="322961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Физика (углубленно)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ИЛИ учебный курс 1 ч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4563157"/>
                  </a:ext>
                </a:extLst>
              </a:tr>
              <a:tr h="9987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 класс: </a:t>
                      </a:r>
                      <a:endParaRPr lang="ru-RU" sz="16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 ч (баз)+2 ч (ЧФУ)</a:t>
                      </a:r>
                      <a:endParaRPr lang="ru-RU" sz="16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= 4 ч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11 класс: </a:t>
                      </a:r>
                      <a:endParaRPr lang="ru-RU" sz="16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 ч (баз)+3 ч (ЧФУ) </a:t>
                      </a:r>
                      <a:endParaRPr lang="ru-RU" sz="16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=5 ч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Например, основы информационной безопасности, программирование и др.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5600980"/>
                  </a:ext>
                </a:extLst>
              </a:tr>
              <a:tr h="322961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Внеурочная деятельность (по выбору обучающихся до 10 ч в неделю)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8469758"/>
                  </a:ext>
                </a:extLst>
              </a:tr>
              <a:tr h="9987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Введение в информационные технологии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Основы вычислительной математики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Основы кодирования информации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Основы кибербезопасности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2463059"/>
                  </a:ext>
                </a:extLst>
              </a:tr>
              <a:tr h="9987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Математическое моделирование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Технологии программирования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Веб-дизайн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Мультимедиа технологии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981898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47562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16690" y="177334"/>
            <a:ext cx="2575310" cy="2149271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700794"/>
              </p:ext>
            </p:extLst>
          </p:nvPr>
        </p:nvGraphicFramePr>
        <p:xfrm>
          <a:off x="232769" y="2903878"/>
          <a:ext cx="11799121" cy="3413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99121">
                  <a:extLst>
                    <a:ext uri="{9D8B030D-6E8A-4147-A177-3AD203B41FA5}">
                      <a16:colId xmlns:a16="http://schemas.microsoft.com/office/drawing/2014/main" val="3199826510"/>
                    </a:ext>
                  </a:extLst>
                </a:gridCol>
              </a:tblGrid>
              <a:tr h="43746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32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ДПП ПК «Подготовка экспертов ЕГЭ по физике» 36 ч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82128882"/>
                  </a:ext>
                </a:extLst>
              </a:tr>
              <a:tr h="153113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32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ДПП ПК «Преподавание предмета «Физика» в общеобразовательных организациях в соответствии с требованиями обновленных ФГОС»/занятие по теме «Решение задач открытой части ЕГЭ» 72 ч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32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«Система и методика подготовки школьников к единому государственному экзамену (ЕГЭ) по физике» 24 ч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2119179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8920120"/>
              </p:ext>
            </p:extLst>
          </p:nvPr>
        </p:nvGraphicFramePr>
        <p:xfrm>
          <a:off x="232769" y="389413"/>
          <a:ext cx="9219345" cy="17574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90380">
                  <a:extLst>
                    <a:ext uri="{9D8B030D-6E8A-4147-A177-3AD203B41FA5}">
                      <a16:colId xmlns:a16="http://schemas.microsoft.com/office/drawing/2014/main" val="3339952580"/>
                    </a:ext>
                  </a:extLst>
                </a:gridCol>
                <a:gridCol w="2330799">
                  <a:extLst>
                    <a:ext uri="{9D8B030D-6E8A-4147-A177-3AD203B41FA5}">
                      <a16:colId xmlns:a16="http://schemas.microsoft.com/office/drawing/2014/main" val="1551093922"/>
                    </a:ext>
                  </a:extLst>
                </a:gridCol>
                <a:gridCol w="3229622">
                  <a:extLst>
                    <a:ext uri="{9D8B030D-6E8A-4147-A177-3AD203B41FA5}">
                      <a16:colId xmlns:a16="http://schemas.microsoft.com/office/drawing/2014/main" val="490805685"/>
                    </a:ext>
                  </a:extLst>
                </a:gridCol>
                <a:gridCol w="841624">
                  <a:extLst>
                    <a:ext uri="{9D8B030D-6E8A-4147-A177-3AD203B41FA5}">
                      <a16:colId xmlns:a16="http://schemas.microsoft.com/office/drawing/2014/main" val="883054160"/>
                    </a:ext>
                  </a:extLst>
                </a:gridCol>
                <a:gridCol w="1126920">
                  <a:extLst>
                    <a:ext uri="{9D8B030D-6E8A-4147-A177-3AD203B41FA5}">
                      <a16:colId xmlns:a16="http://schemas.microsoft.com/office/drawing/2014/main" val="1732291507"/>
                    </a:ext>
                  </a:extLst>
                </a:gridCol>
              </a:tblGrid>
              <a:tr h="17574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</a:rPr>
                        <a:t>26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</a:rPr>
                        <a:t>ФГАОУ ВО «КФУ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</a:rPr>
                        <a:t>им. В.И. Вернадского»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</a:rPr>
                        <a:t>Семинар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</a:rPr>
                        <a:t>«Особенности организации обучения в классах технологического (инженерного) профиля»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entury Gothic" panose="020B0502020202020204" pitchFamily="34" charset="0"/>
                        </a:rPr>
                        <a:t>Методисты (специалисты) муниципальных методических служб, курирующие преподавание предметов преподаваемых в классах технологического (инженерного) профиля, руководители муниципальных методических объединений </a:t>
                      </a:r>
                      <a:endParaRPr lang="ru-RU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</a:rPr>
                        <a:t>по 1-2 чел.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 Gothic" panose="020B0502020202020204" pitchFamily="34" charset="0"/>
                        </a:rPr>
                        <a:t>Бойчук Л.Я.</a:t>
                      </a:r>
                      <a:endParaRPr lang="ru-RU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84604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76148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72041" y="3001618"/>
            <a:ext cx="5274794" cy="375938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910" y="158684"/>
            <a:ext cx="7313707" cy="31993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8957" y="5256443"/>
            <a:ext cx="41187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РЕГИСТРАЦИЯ ДО 24 АВГУСТА</a:t>
            </a:r>
          </a:p>
        </p:txBody>
      </p:sp>
      <p:sp>
        <p:nvSpPr>
          <p:cNvPr id="6" name="Стрелка влево 5"/>
          <p:cNvSpPr/>
          <p:nvPr/>
        </p:nvSpPr>
        <p:spPr>
          <a:xfrm rot="5400000">
            <a:off x="619910" y="3956885"/>
            <a:ext cx="974034" cy="51700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8083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Неделя физики в Российской Федерации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2999" y="2181759"/>
            <a:ext cx="11126002" cy="25827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/>
              <a:t>16 - 21 сентября 2024 - Неделя Физики в школах</a:t>
            </a:r>
          </a:p>
          <a:p>
            <a:pPr marL="0" indent="0">
              <a:buNone/>
            </a:pPr>
            <a:endParaRPr lang="ru-RU" sz="3600" dirty="0"/>
          </a:p>
          <a:p>
            <a:pPr marL="0" indent="0">
              <a:buNone/>
            </a:pPr>
            <a:r>
              <a:rPr lang="ru-RU" sz="3600" dirty="0"/>
              <a:t>22 сентября 2024 - закрытие Недели Физики на базе ФТИ КФУ им. В. И. Вернадского.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7687" y="4333280"/>
            <a:ext cx="4193688" cy="18445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64365" y="4764505"/>
            <a:ext cx="48668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/>
              <a:t>? 2025 ?</a:t>
            </a:r>
            <a:endParaRPr lang="ru-RU" sz="9600" b="1" dirty="0"/>
          </a:p>
        </p:txBody>
      </p:sp>
    </p:spTree>
    <p:extLst>
      <p:ext uri="{BB962C8B-B14F-4D97-AF65-F5344CB8AC3E}">
        <p14:creationId xmlns:p14="http://schemas.microsoft.com/office/powerpoint/2010/main" val="1981048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</a:t>
            </a:r>
            <a:r>
              <a:rPr lang="ru-RU" dirty="0"/>
              <a:t> региональная научно-практическая конференция «Чтения им. Г. С. Титова»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36104" y="184867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2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04" y="2067341"/>
            <a:ext cx="2794000" cy="386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665882" y="2041878"/>
            <a:ext cx="4860235" cy="1969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5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10 сентября 2025 года 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в гимназии №1 им. И.В. Курчатова по адресу:             г. Симферополь,             ул. Екатерининская, 32 состоятся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региональные чтения имени лётчика-космонавта Германа Степановича Титова. 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Мероприятие пройдет в очном формате в конференц-зале гимназии с 14-00 до 17-00. 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3"/>
          <a:stretch>
            <a:fillRect/>
          </a:stretch>
        </p:blipFill>
        <p:spPr>
          <a:xfrm>
            <a:off x="7071622" y="4011648"/>
            <a:ext cx="4527343" cy="262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8750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90331" y="603112"/>
            <a:ext cx="11019182" cy="5579027"/>
          </a:xfrm>
        </p:spPr>
        <p:txBody>
          <a:bodyPr>
            <a:normAutofit/>
          </a:bodyPr>
          <a:lstStyle/>
          <a:p>
            <a:r>
              <a:rPr lang="ru-RU" u="sng" dirty="0">
                <a:hlinkClick r:id="rId2"/>
              </a:rPr>
              <a:t>https://выходирешать.рф</a:t>
            </a:r>
            <a:endParaRPr lang="ru-RU" u="sng" dirty="0"/>
          </a:p>
          <a:p>
            <a:endParaRPr lang="ru-RU" u="sng" dirty="0"/>
          </a:p>
          <a:p>
            <a:pPr marL="0" indent="0">
              <a:buNone/>
            </a:pPr>
            <a:r>
              <a:rPr lang="ru-RU" b="1" dirty="0"/>
              <a:t>с 28 сентября по 5 октября 2025 г. пройдет </a:t>
            </a:r>
            <a:r>
              <a:rPr lang="ru-RU" dirty="0"/>
              <a:t>седьмая всероссийская физико-техническая контрольная «Выходи решать!» </a:t>
            </a:r>
          </a:p>
          <a:p>
            <a:pPr marL="0" indent="0">
              <a:buNone/>
            </a:pPr>
            <a:r>
              <a:rPr lang="ru-RU" dirty="0"/>
              <a:t>Регистрация очных площадок Контрольной </a:t>
            </a:r>
            <a:r>
              <a:rPr lang="ru-RU" b="1" dirty="0"/>
              <a:t>до 25.09.2025</a:t>
            </a:r>
            <a:r>
              <a:rPr lang="ru-RU" dirty="0"/>
              <a:t> включительно: </a:t>
            </a:r>
            <a:r>
              <a:rPr lang="ru-RU" u="sng" dirty="0">
                <a:hlinkClick r:id="rId3"/>
              </a:rPr>
              <a:t>https://phystech-union.org/vyxodi-reshat/</a:t>
            </a: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dirty="0"/>
              <a:t>До 26.09.2025 года направить на электронный адрес </a:t>
            </a:r>
            <a:r>
              <a:rPr lang="ru-RU" u="sng" dirty="0">
                <a:hlinkClick r:id="rId4"/>
              </a:rPr>
              <a:t>lyarboychuk@mail.ru</a:t>
            </a:r>
            <a:r>
              <a:rPr lang="ru-RU" dirty="0"/>
              <a:t> информацию о количестве зарегистрированных площадок с указанием количества участников Контрольной.</a:t>
            </a:r>
          </a:p>
          <a:p>
            <a:r>
              <a:rPr lang="ru-RU" dirty="0"/>
              <a:t>Письмо </a:t>
            </a:r>
            <a:r>
              <a:rPr lang="ru-RU" dirty="0" err="1"/>
              <a:t>Минобра</a:t>
            </a:r>
            <a:r>
              <a:rPr lang="ru-RU" dirty="0"/>
              <a:t> РК № 3423/01-15 от 29.05.2025</a:t>
            </a:r>
          </a:p>
        </p:txBody>
      </p:sp>
    </p:spTree>
    <p:extLst>
      <p:ext uri="{BB962C8B-B14F-4D97-AF65-F5344CB8AC3E}">
        <p14:creationId xmlns:p14="http://schemas.microsoft.com/office/powerpoint/2010/main" val="753298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745435"/>
            <a:ext cx="11923644" cy="57150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Общее количество участников, прошедших регистрацию и допущенных к выполнению заданий по ФИЗИКЕ </a:t>
            </a:r>
            <a:r>
              <a:rPr lang="ru-RU" b="1" dirty="0"/>
              <a:t>30 человек.</a:t>
            </a:r>
          </a:p>
          <a:p>
            <a:pPr marL="0" indent="0">
              <a:buNone/>
            </a:pPr>
            <a:r>
              <a:rPr lang="ru-RU" dirty="0"/>
              <a:t>9 классы – 17 человек;      10 классы – 8 человек,      11 классы – 5 человек.</a:t>
            </a:r>
          </a:p>
          <a:p>
            <a:pPr marL="0" indent="0">
              <a:buNone/>
            </a:pPr>
            <a:r>
              <a:rPr lang="ru-RU" b="1" dirty="0"/>
              <a:t>Итоги выполнения заданий 1-го тура: </a:t>
            </a:r>
          </a:p>
          <a:p>
            <a:pPr lvl="0"/>
            <a:r>
              <a:rPr lang="ru-RU" dirty="0"/>
              <a:t>средний балл, набранный участниками 9 классов </a:t>
            </a:r>
            <a:r>
              <a:rPr lang="ru-RU" b="1" dirty="0"/>
              <a:t>15</a:t>
            </a:r>
            <a:r>
              <a:rPr lang="ru-RU" dirty="0"/>
              <a:t> из </a:t>
            </a:r>
            <a:r>
              <a:rPr lang="ru-RU" b="1" dirty="0"/>
              <a:t>40</a:t>
            </a:r>
            <a:r>
              <a:rPr lang="ru-RU" dirty="0"/>
              <a:t>, минимальный – </a:t>
            </a:r>
            <a:r>
              <a:rPr lang="ru-RU" b="1" dirty="0"/>
              <a:t>0,5</a:t>
            </a:r>
            <a:r>
              <a:rPr lang="ru-RU" dirty="0"/>
              <a:t>, максимальный – </a:t>
            </a:r>
            <a:r>
              <a:rPr lang="ru-RU" b="1" dirty="0"/>
              <a:t>37</a:t>
            </a:r>
            <a:r>
              <a:rPr lang="ru-RU" dirty="0"/>
              <a:t>, набрали менее 50% от максимально возможной суммы баллов – 13 человек;</a:t>
            </a:r>
          </a:p>
          <a:p>
            <a:pPr lvl="0"/>
            <a:r>
              <a:rPr lang="ru-RU" dirty="0"/>
              <a:t>средний балл, набранный участниками 10 классов </a:t>
            </a:r>
            <a:r>
              <a:rPr lang="ru-RU" b="1" dirty="0"/>
              <a:t>3,25</a:t>
            </a:r>
            <a:r>
              <a:rPr lang="ru-RU" dirty="0"/>
              <a:t> из </a:t>
            </a:r>
            <a:r>
              <a:rPr lang="ru-RU" b="1" dirty="0"/>
              <a:t>40</a:t>
            </a:r>
            <a:r>
              <a:rPr lang="ru-RU" dirty="0"/>
              <a:t>, минимальный – </a:t>
            </a:r>
            <a:r>
              <a:rPr lang="ru-RU" b="1" dirty="0"/>
              <a:t>1</a:t>
            </a:r>
            <a:r>
              <a:rPr lang="ru-RU" dirty="0"/>
              <a:t>, максимальный – </a:t>
            </a:r>
            <a:r>
              <a:rPr lang="ru-RU" b="1" dirty="0"/>
              <a:t>11,5</a:t>
            </a:r>
            <a:r>
              <a:rPr lang="ru-RU" dirty="0"/>
              <a:t>, набрали менее 50% от максимально возможной суммы баллов – 8 человек;</a:t>
            </a:r>
          </a:p>
          <a:p>
            <a:pPr lvl="0"/>
            <a:r>
              <a:rPr lang="ru-RU" dirty="0"/>
              <a:t>средний балл, набранный участниками 11 классов </a:t>
            </a:r>
            <a:r>
              <a:rPr lang="ru-RU" b="1" dirty="0"/>
              <a:t>4,4</a:t>
            </a:r>
            <a:r>
              <a:rPr lang="ru-RU" dirty="0"/>
              <a:t> из </a:t>
            </a:r>
            <a:r>
              <a:rPr lang="ru-RU" b="1" dirty="0"/>
              <a:t>40</a:t>
            </a:r>
            <a:r>
              <a:rPr lang="ru-RU" dirty="0"/>
              <a:t>, минимальный – </a:t>
            </a:r>
            <a:r>
              <a:rPr lang="ru-RU" b="1" dirty="0"/>
              <a:t>0,5</a:t>
            </a:r>
            <a:r>
              <a:rPr lang="ru-RU" dirty="0"/>
              <a:t>, максимальный – </a:t>
            </a:r>
            <a:r>
              <a:rPr lang="ru-RU" b="1" dirty="0"/>
              <a:t>6,5,</a:t>
            </a:r>
            <a:r>
              <a:rPr lang="ru-RU" dirty="0"/>
              <a:t> набрали менее 50% от максимально возможной суммы баллов – 5 человек.</a:t>
            </a:r>
          </a:p>
          <a:p>
            <a:pPr marL="0" indent="0">
              <a:buNone/>
            </a:pPr>
            <a:r>
              <a:rPr lang="ru-RU" b="1" dirty="0"/>
              <a:t>Итоги выполнения заданий 2-го тура: </a:t>
            </a:r>
          </a:p>
          <a:p>
            <a:pPr lvl="0"/>
            <a:r>
              <a:rPr lang="ru-RU" dirty="0"/>
              <a:t>средний балл, набранный участниками 9 классов </a:t>
            </a:r>
            <a:r>
              <a:rPr lang="ru-RU" b="1" dirty="0"/>
              <a:t>13,1</a:t>
            </a:r>
            <a:r>
              <a:rPr lang="ru-RU" dirty="0"/>
              <a:t> из </a:t>
            </a:r>
            <a:r>
              <a:rPr lang="ru-RU" b="1" dirty="0"/>
              <a:t>60</a:t>
            </a:r>
            <a:r>
              <a:rPr lang="ru-RU" dirty="0"/>
              <a:t>, минимальный – </a:t>
            </a:r>
            <a:r>
              <a:rPr lang="ru-RU" b="1" dirty="0"/>
              <a:t>2</a:t>
            </a:r>
            <a:r>
              <a:rPr lang="ru-RU" dirty="0"/>
              <a:t>, максимальный – </a:t>
            </a:r>
            <a:r>
              <a:rPr lang="ru-RU" b="1" dirty="0"/>
              <a:t>26,5</a:t>
            </a:r>
            <a:r>
              <a:rPr lang="ru-RU" dirty="0"/>
              <a:t>, набрали менее 50% от максимально возможной суммы баллов – 17 человек;</a:t>
            </a:r>
          </a:p>
          <a:p>
            <a:pPr lvl="0"/>
            <a:r>
              <a:rPr lang="ru-RU" dirty="0"/>
              <a:t>средний балл, набранный участниками 10 классов </a:t>
            </a:r>
            <a:r>
              <a:rPr lang="ru-RU" b="1" dirty="0"/>
              <a:t>5</a:t>
            </a:r>
            <a:r>
              <a:rPr lang="ru-RU" dirty="0"/>
              <a:t> из </a:t>
            </a:r>
            <a:r>
              <a:rPr lang="ru-RU" b="1" dirty="0"/>
              <a:t>60</a:t>
            </a:r>
            <a:r>
              <a:rPr lang="ru-RU" dirty="0"/>
              <a:t>, минимальный – </a:t>
            </a:r>
            <a:r>
              <a:rPr lang="ru-RU" b="1" dirty="0"/>
              <a:t>0</a:t>
            </a:r>
            <a:r>
              <a:rPr lang="ru-RU" dirty="0"/>
              <a:t>, максимальный – </a:t>
            </a:r>
            <a:r>
              <a:rPr lang="ru-RU" b="1" dirty="0"/>
              <a:t>15,5,</a:t>
            </a:r>
            <a:r>
              <a:rPr lang="ru-RU" dirty="0"/>
              <a:t> набравших менее 50% от максимально возможной суммы баллов – 8;</a:t>
            </a:r>
          </a:p>
          <a:p>
            <a:pPr lvl="0"/>
            <a:r>
              <a:rPr lang="ru-RU" dirty="0"/>
              <a:t>средний балл, набранный участниками 11 классов </a:t>
            </a:r>
            <a:r>
              <a:rPr lang="ru-RU" b="1" dirty="0"/>
              <a:t>1,5</a:t>
            </a:r>
            <a:r>
              <a:rPr lang="ru-RU" dirty="0"/>
              <a:t> из </a:t>
            </a:r>
            <a:r>
              <a:rPr lang="ru-RU" b="1" dirty="0"/>
              <a:t>60</a:t>
            </a:r>
            <a:r>
              <a:rPr lang="ru-RU" dirty="0"/>
              <a:t>, минимальный – </a:t>
            </a:r>
            <a:r>
              <a:rPr lang="ru-RU" b="1" dirty="0"/>
              <a:t>0,</a:t>
            </a:r>
            <a:r>
              <a:rPr lang="ru-RU" dirty="0"/>
              <a:t> максимальный – </a:t>
            </a:r>
            <a:r>
              <a:rPr lang="ru-RU" b="1" dirty="0"/>
              <a:t>6,5</a:t>
            </a:r>
            <a:r>
              <a:rPr lang="ru-RU" dirty="0"/>
              <a:t>, набрали менее 50% от максимально возможной суммы баллов – 5 человек.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0425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243" y="454024"/>
            <a:ext cx="11287539" cy="605610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Общее количество участников, прошедших регистрацию и допущенных к выполнению заданий ПО АСТРОНОМИИ </a:t>
            </a:r>
            <a:r>
              <a:rPr lang="ru-RU" b="1" dirty="0"/>
              <a:t>23</a:t>
            </a:r>
            <a:r>
              <a:rPr lang="ru-RU" dirty="0"/>
              <a:t> человека.</a:t>
            </a:r>
          </a:p>
          <a:p>
            <a:pPr marL="0" indent="0">
              <a:buNone/>
            </a:pPr>
            <a:r>
              <a:rPr lang="ru-RU" dirty="0"/>
              <a:t>9 классы – 7 человек;               10 классы – 10 человек,            11 классы – 6 человек.</a:t>
            </a:r>
          </a:p>
          <a:p>
            <a:pPr marL="0" indent="0">
              <a:buNone/>
            </a:pPr>
            <a:r>
              <a:rPr lang="ru-RU" dirty="0"/>
              <a:t>Итоги выполнения заданий 1-го тура: </a:t>
            </a:r>
          </a:p>
          <a:p>
            <a:pPr marL="0" lvl="0" indent="0">
              <a:buNone/>
            </a:pPr>
            <a:r>
              <a:rPr lang="ru-RU" dirty="0"/>
              <a:t>средний балл, набранный участниками </a:t>
            </a:r>
            <a:r>
              <a:rPr lang="ru-RU" b="1" dirty="0"/>
              <a:t>9 классов </a:t>
            </a:r>
            <a:r>
              <a:rPr lang="ru-RU" dirty="0"/>
              <a:t>5,1 из </a:t>
            </a:r>
            <a:r>
              <a:rPr lang="ru-RU" b="1" dirty="0"/>
              <a:t>100</a:t>
            </a:r>
            <a:r>
              <a:rPr lang="ru-RU" dirty="0"/>
              <a:t>, минимальный – </a:t>
            </a:r>
            <a:r>
              <a:rPr lang="ru-RU" b="1" dirty="0"/>
              <a:t>0</a:t>
            </a:r>
            <a:r>
              <a:rPr lang="ru-RU" dirty="0"/>
              <a:t>, максимальный – </a:t>
            </a:r>
            <a:r>
              <a:rPr lang="ru-RU" b="1" dirty="0"/>
              <a:t>8</a:t>
            </a:r>
            <a:r>
              <a:rPr lang="ru-RU" dirty="0"/>
              <a:t>, набрали менее 50% от максимально возможной суммы баллов – 7 человек;</a:t>
            </a:r>
          </a:p>
          <a:p>
            <a:pPr marL="0" lvl="0" indent="0">
              <a:buNone/>
            </a:pPr>
            <a:r>
              <a:rPr lang="ru-RU" dirty="0"/>
              <a:t>средний балл, набранный участниками 10 классов 2 из </a:t>
            </a:r>
            <a:r>
              <a:rPr lang="ru-RU" b="1" dirty="0"/>
              <a:t>100</a:t>
            </a:r>
            <a:r>
              <a:rPr lang="ru-RU" dirty="0"/>
              <a:t>, минимальный – </a:t>
            </a:r>
            <a:r>
              <a:rPr lang="ru-RU" b="1" dirty="0"/>
              <a:t>0,</a:t>
            </a:r>
            <a:r>
              <a:rPr lang="ru-RU" dirty="0"/>
              <a:t> максимальный – </a:t>
            </a:r>
            <a:r>
              <a:rPr lang="ru-RU" b="1" dirty="0"/>
              <a:t>8</a:t>
            </a:r>
            <a:r>
              <a:rPr lang="ru-RU" dirty="0"/>
              <a:t>, набрали менее 50% от максимально возможной суммы баллов – 10 человек;</a:t>
            </a:r>
          </a:p>
          <a:p>
            <a:pPr marL="0" lvl="0" indent="0">
              <a:buNone/>
            </a:pPr>
            <a:r>
              <a:rPr lang="ru-RU" dirty="0"/>
              <a:t>средний балл, набранный участниками 11 классов 3,5 из </a:t>
            </a:r>
            <a:r>
              <a:rPr lang="ru-RU" b="1" dirty="0"/>
              <a:t>100</a:t>
            </a:r>
            <a:r>
              <a:rPr lang="ru-RU" dirty="0"/>
              <a:t>, минимальный – </a:t>
            </a:r>
            <a:r>
              <a:rPr lang="ru-RU" b="1" dirty="0"/>
              <a:t>0</a:t>
            </a:r>
            <a:r>
              <a:rPr lang="ru-RU" dirty="0"/>
              <a:t>, максимальный – </a:t>
            </a:r>
            <a:r>
              <a:rPr lang="ru-RU" b="1" dirty="0"/>
              <a:t>10</a:t>
            </a:r>
            <a:r>
              <a:rPr lang="ru-RU" dirty="0"/>
              <a:t>, набрали менее 50% от максимально возможной суммы баллов – 6 человек.</a:t>
            </a:r>
          </a:p>
          <a:p>
            <a:pPr marL="0" indent="0">
              <a:buNone/>
            </a:pPr>
            <a:r>
              <a:rPr lang="ru-RU" dirty="0" smtClean="0"/>
              <a:t>	Невысокий </a:t>
            </a:r>
            <a:r>
              <a:rPr lang="ru-RU" dirty="0"/>
              <a:t>уровень выполнения заданий регионального тура связана с тем, что предмет Астрономия в школе не преподается. </a:t>
            </a:r>
          </a:p>
          <a:p>
            <a:pPr marL="0" indent="0">
              <a:buNone/>
            </a:pPr>
            <a:r>
              <a:rPr lang="ru-RU" dirty="0"/>
              <a:t>Отбор на региональный этап большего числа участников нецелесообразно, так как 0 баллов за выполнение заданий получило 7% в 9 классе, 50% в 10 классе, 18% в 11 классе. 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965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755361" y="195162"/>
            <a:ext cx="7215922" cy="964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https://krippo.ru/index.php/olimpiadu-i-konkyrsu/14-moduli/3258-1401252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73110" y="5792718"/>
            <a:ext cx="30189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https://clck.ru/3NjDdB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55058" y="4701857"/>
            <a:ext cx="36334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C3445"/>
                </a:solidFill>
                <a:latin typeface="Aneliza"/>
              </a:rPr>
              <a:t>Архив заданий, решений и </a:t>
            </a:r>
            <a:r>
              <a:rPr lang="ru-RU" b="1" dirty="0" err="1">
                <a:solidFill>
                  <a:srgbClr val="1C3445"/>
                </a:solidFill>
                <a:latin typeface="Aneliza"/>
              </a:rPr>
              <a:t>видеоразборов</a:t>
            </a:r>
            <a:r>
              <a:rPr lang="ru-RU" b="1" dirty="0">
                <a:solidFill>
                  <a:srgbClr val="1C3445"/>
                </a:solidFill>
                <a:latin typeface="Aneliza"/>
              </a:rPr>
              <a:t> этапов </a:t>
            </a:r>
            <a:r>
              <a:rPr lang="ru-RU" b="1" dirty="0" err="1">
                <a:solidFill>
                  <a:srgbClr val="1C3445"/>
                </a:solidFill>
                <a:latin typeface="Aneliza"/>
              </a:rPr>
              <a:t>ВсОШ</a:t>
            </a:r>
            <a:r>
              <a:rPr lang="ru-RU" b="1" dirty="0">
                <a:solidFill>
                  <a:srgbClr val="1C3445"/>
                </a:solidFill>
                <a:latin typeface="Aneliza"/>
              </a:rPr>
              <a:t> по физике</a:t>
            </a:r>
            <a:endParaRPr lang="ru-RU" b="1" i="0" dirty="0">
              <a:solidFill>
                <a:srgbClr val="1C3445"/>
              </a:solidFill>
              <a:effectLst/>
              <a:latin typeface="Aneliza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43357" y="3351658"/>
            <a:ext cx="29900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https://clck.ru/3NjDkX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70263" y="2072689"/>
            <a:ext cx="36509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C3445"/>
                </a:solidFill>
                <a:latin typeface="Aneliza"/>
              </a:rPr>
              <a:t>Архив заданий, решений и </a:t>
            </a:r>
            <a:r>
              <a:rPr lang="ru-RU" b="1" dirty="0" err="1">
                <a:solidFill>
                  <a:srgbClr val="1C3445"/>
                </a:solidFill>
                <a:latin typeface="Aneliza"/>
              </a:rPr>
              <a:t>видеоразборов</a:t>
            </a:r>
            <a:r>
              <a:rPr lang="ru-RU" b="1" dirty="0">
                <a:solidFill>
                  <a:srgbClr val="1C3445"/>
                </a:solidFill>
                <a:latin typeface="Aneliza"/>
              </a:rPr>
              <a:t> этапов </a:t>
            </a:r>
            <a:r>
              <a:rPr lang="ru-RU" b="1" dirty="0" err="1">
                <a:solidFill>
                  <a:srgbClr val="1C3445"/>
                </a:solidFill>
                <a:latin typeface="Aneliza"/>
              </a:rPr>
              <a:t>ВсОШ</a:t>
            </a:r>
            <a:r>
              <a:rPr lang="ru-RU" b="1" dirty="0">
                <a:solidFill>
                  <a:srgbClr val="1C3445"/>
                </a:solidFill>
                <a:latin typeface="Aneliza"/>
              </a:rPr>
              <a:t> по астрономии</a:t>
            </a:r>
            <a:endParaRPr lang="ru-RU" b="1" i="0" dirty="0">
              <a:solidFill>
                <a:srgbClr val="1C3445"/>
              </a:solidFill>
              <a:effectLst/>
              <a:latin typeface="Aneliza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24794" y="2996019"/>
            <a:ext cx="39324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https://siriusolymp.ru/2025/physics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059898" y="2439294"/>
            <a:ext cx="42934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https://siriusolymp.ru/2025/astronomy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755724" y="1378992"/>
            <a:ext cx="490183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Школьный этап</a:t>
            </a:r>
            <a:endParaRPr lang="ru-RU" sz="4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9898" y="3501791"/>
            <a:ext cx="5421298" cy="2400131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4619981" y="6051636"/>
            <a:ext cx="194091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Тренажер</a:t>
            </a:r>
          </a:p>
        </p:txBody>
      </p:sp>
      <p:sp>
        <p:nvSpPr>
          <p:cNvPr id="17" name="Стрелка вверх 16"/>
          <p:cNvSpPr/>
          <p:nvPr/>
        </p:nvSpPr>
        <p:spPr>
          <a:xfrm>
            <a:off x="6831724" y="5956859"/>
            <a:ext cx="199696" cy="77432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070992" y="6120983"/>
            <a:ext cx="4980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https://edu.sirius.online/#/contests_page/vos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179" y="197858"/>
            <a:ext cx="4216342" cy="108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371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  <a:alpha val="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3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35157" y="2832653"/>
            <a:ext cx="3556605" cy="3343940"/>
          </a:xfrm>
          <a:prstGeom prst="rect">
            <a:avLst/>
          </a:prstGeom>
          <a:effectLst>
            <a:outerShdw blurRad="1054100" dist="50800" dir="5400000" algn="ctr" rotWithShape="0">
              <a:srgbClr val="000000">
                <a:alpha val="43137"/>
              </a:srgbClr>
            </a:outerShdw>
            <a:softEdge rad="3937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2459" y="728175"/>
            <a:ext cx="8325966" cy="2281532"/>
          </a:xfrm>
        </p:spPr>
        <p:txBody>
          <a:bodyPr/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Анализ результатов ЕГЭ 2025 года</a:t>
            </a:r>
          </a:p>
        </p:txBody>
      </p:sp>
    </p:spTree>
    <p:extLst>
      <p:ext uri="{BB962C8B-B14F-4D97-AF65-F5344CB8AC3E}">
        <p14:creationId xmlns:p14="http://schemas.microsoft.com/office/powerpoint/2010/main" val="2709043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417" y="365125"/>
            <a:ext cx="11767930" cy="897145"/>
          </a:xfrm>
        </p:spPr>
        <p:txBody>
          <a:bodyPr>
            <a:noAutofit/>
          </a:bodyPr>
          <a:lstStyle/>
          <a:p>
            <a:r>
              <a:rPr lang="x-none" sz="3200" b="1" dirty="0">
                <a:latin typeface="Century Gothic" panose="020B0502020202020204" pitchFamily="34" charset="0"/>
              </a:rPr>
              <a:t>Количество участников ЕГЭ по </a:t>
            </a:r>
            <a:r>
              <a:rPr lang="ru-RU" sz="3200" b="1" dirty="0">
                <a:latin typeface="Century Gothic" panose="020B0502020202020204" pitchFamily="34" charset="0"/>
              </a:rPr>
              <a:t>физике</a:t>
            </a:r>
            <a:r>
              <a:rPr lang="x-none" sz="3200" b="1" dirty="0">
                <a:latin typeface="Century Gothic" panose="020B0502020202020204" pitchFamily="34" charset="0"/>
              </a:rPr>
              <a:t> (за 3 года)</a:t>
            </a:r>
            <a:r>
              <a:rPr lang="ru-RU" sz="3200" b="1" dirty="0">
                <a:latin typeface="Century Gothic" panose="020B0502020202020204" pitchFamily="34" charset="0"/>
              </a:rPr>
              <a:t/>
            </a:r>
            <a:br>
              <a:rPr lang="ru-RU" sz="3200" b="1" dirty="0">
                <a:latin typeface="Century Gothic" panose="020B0502020202020204" pitchFamily="34" charset="0"/>
              </a:rPr>
            </a:br>
            <a:endParaRPr lang="ru-RU" sz="3200" dirty="0">
              <a:latin typeface="Century Gothic" panose="020B0502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7620942"/>
              </p:ext>
            </p:extLst>
          </p:nvPr>
        </p:nvGraphicFramePr>
        <p:xfrm>
          <a:off x="132019" y="1690688"/>
          <a:ext cx="11894328" cy="365878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801459">
                  <a:extLst>
                    <a:ext uri="{9D8B030D-6E8A-4147-A177-3AD203B41FA5}">
                      <a16:colId xmlns:a16="http://schemas.microsoft.com/office/drawing/2014/main" val="2063180319"/>
                    </a:ext>
                  </a:extLst>
                </a:gridCol>
                <a:gridCol w="1546924">
                  <a:extLst>
                    <a:ext uri="{9D8B030D-6E8A-4147-A177-3AD203B41FA5}">
                      <a16:colId xmlns:a16="http://schemas.microsoft.com/office/drawing/2014/main" val="3984427529"/>
                    </a:ext>
                  </a:extLst>
                </a:gridCol>
                <a:gridCol w="993115">
                  <a:extLst>
                    <a:ext uri="{9D8B030D-6E8A-4147-A177-3AD203B41FA5}">
                      <a16:colId xmlns:a16="http://schemas.microsoft.com/office/drawing/2014/main" val="4185803997"/>
                    </a:ext>
                  </a:extLst>
                </a:gridCol>
                <a:gridCol w="1315006">
                  <a:extLst>
                    <a:ext uri="{9D8B030D-6E8A-4147-A177-3AD203B41FA5}">
                      <a16:colId xmlns:a16="http://schemas.microsoft.com/office/drawing/2014/main" val="1860982396"/>
                    </a:ext>
                  </a:extLst>
                </a:gridCol>
                <a:gridCol w="1086611">
                  <a:extLst>
                    <a:ext uri="{9D8B030D-6E8A-4147-A177-3AD203B41FA5}">
                      <a16:colId xmlns:a16="http://schemas.microsoft.com/office/drawing/2014/main" val="2161955223"/>
                    </a:ext>
                  </a:extLst>
                </a:gridCol>
                <a:gridCol w="1266558">
                  <a:extLst>
                    <a:ext uri="{9D8B030D-6E8A-4147-A177-3AD203B41FA5}">
                      <a16:colId xmlns:a16="http://schemas.microsoft.com/office/drawing/2014/main" val="3461281005"/>
                    </a:ext>
                  </a:extLst>
                </a:gridCol>
                <a:gridCol w="1093532">
                  <a:extLst>
                    <a:ext uri="{9D8B030D-6E8A-4147-A177-3AD203B41FA5}">
                      <a16:colId xmlns:a16="http://schemas.microsoft.com/office/drawing/2014/main" val="1025873442"/>
                    </a:ext>
                  </a:extLst>
                </a:gridCol>
                <a:gridCol w="1275111">
                  <a:extLst>
                    <a:ext uri="{9D8B030D-6E8A-4147-A177-3AD203B41FA5}">
                      <a16:colId xmlns:a16="http://schemas.microsoft.com/office/drawing/2014/main" val="2803378776"/>
                    </a:ext>
                  </a:extLst>
                </a:gridCol>
                <a:gridCol w="1258006">
                  <a:extLst>
                    <a:ext uri="{9D8B030D-6E8A-4147-A177-3AD203B41FA5}">
                      <a16:colId xmlns:a16="http://schemas.microsoft.com/office/drawing/2014/main" val="2728632555"/>
                    </a:ext>
                  </a:extLst>
                </a:gridCol>
                <a:gridCol w="1258006">
                  <a:extLst>
                    <a:ext uri="{9D8B030D-6E8A-4147-A177-3AD203B41FA5}">
                      <a16:colId xmlns:a16="http://schemas.microsoft.com/office/drawing/2014/main" val="2837877664"/>
                    </a:ext>
                  </a:extLst>
                </a:gridCol>
              </a:tblGrid>
              <a:tr h="62158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2800" dirty="0">
                          <a:effectLst/>
                          <a:latin typeface="Century Gothic" panose="020B0502020202020204" pitchFamily="34" charset="0"/>
                        </a:rPr>
                        <a:t>2021 г.</a:t>
                      </a:r>
                      <a:endParaRPr lang="ru-RU" sz="2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2800">
                          <a:effectLst/>
                          <a:latin typeface="Century Gothic" panose="020B0502020202020204" pitchFamily="34" charset="0"/>
                        </a:rPr>
                        <a:t>20</a:t>
                      </a:r>
                      <a:r>
                        <a:rPr lang="en-US" sz="280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r>
                        <a:rPr lang="ru-RU" sz="2800">
                          <a:effectLst/>
                          <a:latin typeface="Century Gothic" panose="020B0502020202020204" pitchFamily="34" charset="0"/>
                        </a:rPr>
                        <a:t>2 г.</a:t>
                      </a:r>
                      <a:endParaRPr lang="ru-RU" sz="28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2800" dirty="0">
                          <a:effectLst/>
                          <a:latin typeface="Century Gothic" panose="020B0502020202020204" pitchFamily="34" charset="0"/>
                        </a:rPr>
                        <a:t>2023 г.</a:t>
                      </a:r>
                      <a:endParaRPr lang="ru-RU" sz="2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28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 г.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28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2025 г.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07445139"/>
                  </a:ext>
                </a:extLst>
              </a:tr>
              <a:tr h="21667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2400" dirty="0">
                          <a:effectLst/>
                          <a:latin typeface="Century Gothic" panose="020B0502020202020204" pitchFamily="34" charset="0"/>
                        </a:rPr>
                        <a:t>чел.</a:t>
                      </a:r>
                      <a:endParaRPr lang="ru-RU" sz="2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2400" dirty="0">
                          <a:effectLst/>
                          <a:latin typeface="Century Gothic" panose="020B0502020202020204" pitchFamily="34" charset="0"/>
                        </a:rPr>
                        <a:t>% от общего числа участников</a:t>
                      </a:r>
                      <a:endParaRPr lang="ru-RU" sz="2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2400" dirty="0">
                          <a:effectLst/>
                          <a:latin typeface="Century Gothic" panose="020B0502020202020204" pitchFamily="34" charset="0"/>
                        </a:rPr>
                        <a:t>чел.</a:t>
                      </a:r>
                      <a:endParaRPr lang="ru-RU" sz="2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2400" dirty="0">
                          <a:effectLst/>
                          <a:latin typeface="Century Gothic" panose="020B0502020202020204" pitchFamily="34" charset="0"/>
                        </a:rPr>
                        <a:t>% от общего числа участников</a:t>
                      </a:r>
                      <a:endParaRPr lang="ru-RU" sz="2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2400" dirty="0">
                          <a:effectLst/>
                          <a:latin typeface="Century Gothic" panose="020B0502020202020204" pitchFamily="34" charset="0"/>
                        </a:rPr>
                        <a:t>чел.</a:t>
                      </a:r>
                      <a:endParaRPr lang="ru-RU" sz="2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2400" dirty="0">
                          <a:effectLst/>
                          <a:latin typeface="Century Gothic" panose="020B0502020202020204" pitchFamily="34" charset="0"/>
                        </a:rPr>
                        <a:t>% от общего числа участников</a:t>
                      </a:r>
                      <a:endParaRPr lang="ru-RU" sz="2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2400" dirty="0">
                          <a:effectLst/>
                          <a:latin typeface="Century Gothic" panose="020B0502020202020204" pitchFamily="34" charset="0"/>
                        </a:rPr>
                        <a:t>чел.</a:t>
                      </a:r>
                      <a:endParaRPr lang="ru-RU" sz="2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2400" dirty="0">
                          <a:effectLst/>
                          <a:latin typeface="Century Gothic" panose="020B0502020202020204" pitchFamily="34" charset="0"/>
                        </a:rPr>
                        <a:t>% от общего числа участников</a:t>
                      </a:r>
                      <a:endParaRPr lang="ru-RU" sz="2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2400" dirty="0">
                          <a:effectLst/>
                          <a:latin typeface="Century Gothic" panose="020B0502020202020204" pitchFamily="34" charset="0"/>
                        </a:rPr>
                        <a:t>чел.</a:t>
                      </a:r>
                      <a:endParaRPr lang="ru-RU" sz="2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2400" dirty="0">
                          <a:effectLst/>
                          <a:latin typeface="Century Gothic" panose="020B0502020202020204" pitchFamily="34" charset="0"/>
                        </a:rPr>
                        <a:t>% от общего числа участников</a:t>
                      </a:r>
                      <a:endParaRPr lang="ru-RU" sz="2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62166686"/>
                  </a:ext>
                </a:extLst>
              </a:tr>
              <a:tr h="8426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Century Gothic" panose="020B0502020202020204" pitchFamily="34" charset="0"/>
                        </a:rPr>
                        <a:t>999</a:t>
                      </a:r>
                      <a:endParaRPr lang="ru-RU" sz="2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Century Gothic" panose="020B0502020202020204" pitchFamily="34" charset="0"/>
                        </a:rPr>
                        <a:t>11,32%</a:t>
                      </a:r>
                      <a:endParaRPr lang="ru-RU" sz="28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2800">
                          <a:effectLst/>
                          <a:latin typeface="Century Gothic" panose="020B0502020202020204" pitchFamily="34" charset="0"/>
                        </a:rPr>
                        <a:t>733</a:t>
                      </a:r>
                      <a:endParaRPr lang="ru-RU" sz="28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2800">
                          <a:effectLst/>
                          <a:latin typeface="Century Gothic" panose="020B0502020202020204" pitchFamily="34" charset="0"/>
                        </a:rPr>
                        <a:t>8,35%</a:t>
                      </a:r>
                      <a:endParaRPr lang="ru-RU" sz="28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entury Gothic" panose="020B0502020202020204" pitchFamily="34" charset="0"/>
                        </a:rPr>
                        <a:t>645</a:t>
                      </a:r>
                      <a:endParaRPr lang="ru-RU" sz="28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  <a:r>
                        <a:rPr lang="ru-RU" sz="2800" dirty="0">
                          <a:effectLst/>
                          <a:latin typeface="Century Gothic" panose="020B0502020202020204" pitchFamily="34" charset="0"/>
                        </a:rPr>
                        <a:t>,07%</a:t>
                      </a:r>
                      <a:endParaRPr lang="ru-RU" sz="2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7,52%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7,72%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872503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0931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884</TotalTime>
  <Words>3108</Words>
  <Application>Microsoft Office PowerPoint</Application>
  <PresentationFormat>Широкоэкранный</PresentationFormat>
  <Paragraphs>741</Paragraphs>
  <Slides>46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56" baseType="lpstr">
      <vt:lpstr>Aneliza</vt:lpstr>
      <vt:lpstr>Arial</vt:lpstr>
      <vt:lpstr>Calibri</vt:lpstr>
      <vt:lpstr>Calibri Light</vt:lpstr>
      <vt:lpstr>Century Gothic</vt:lpstr>
      <vt:lpstr>MS Mincho</vt:lpstr>
      <vt:lpstr>PT Sans</vt:lpstr>
      <vt:lpstr>Roboto</vt:lpstr>
      <vt:lpstr>Times New Roman</vt:lpstr>
      <vt:lpstr>Тема Office</vt:lpstr>
      <vt:lpstr>Приветствуем участников республиканского семинара по физике</vt:lpstr>
      <vt:lpstr>АВГУСТ 2025 НОВЫЙ УЧЕБНЫЙ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Анализ результатов ЕГЭ 2025 года</vt:lpstr>
      <vt:lpstr>Количество участников ЕГЭ по физике (за 3 года) </vt:lpstr>
      <vt:lpstr>Количество участников ЕГЭ по физике по АТЕ</vt:lpstr>
      <vt:lpstr>Диаграмма распределения тестовых баллов участников ЕГЭ по физике в 2025 г. (количество участников) </vt:lpstr>
      <vt:lpstr>Динамика результатов ЕГЭ по физике </vt:lpstr>
      <vt:lpstr>Презентация PowerPoint</vt:lpstr>
      <vt:lpstr>Презентация PowerPoint</vt:lpstr>
      <vt:lpstr>Перечень ОО, продемонстрировавших наиболее высокие результаты ЕГЭ по физике 2024 </vt:lpstr>
      <vt:lpstr>Перечень ОО, продемонстрировавших наиболее высокие результаты ЕГЭ по физике 2025 </vt:lpstr>
      <vt:lpstr>Перечень ОО, продемонстрировавших низкие результаты ЕГЭ по физике</vt:lpstr>
      <vt:lpstr>Презентация PowerPoint</vt:lpstr>
      <vt:lpstr>Задания варианта 301 КИМ ЕГЭ в Республике Крым,  вызвавшие наибольшие затруднения у участников экзамена.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Информационно-методическое письмо об особенностях преподавания физики в 2025-2026 у. г. </vt:lpstr>
      <vt:lpstr>Презентация PowerPoint</vt:lpstr>
      <vt:lpstr>Информационно-методических письмо об особенностях преподавания учебного предмета «Физика» в 2025/2026 учебном году </vt:lpstr>
      <vt:lpstr>2. Линия УМК «Физика» 7-9 (базовый уровень) до 25.04.2027 года</vt:lpstr>
      <vt:lpstr>Линия УМК 10-11 класс (базовый уровень и углубленный уровень) до 25.09.2030 года.  </vt:lpstr>
      <vt:lpstr>Презентация PowerPoint</vt:lpstr>
      <vt:lpstr>3. Перечень документов, подготовка которых осуществляется педагогическими работниками при реализации основных общеобразовательных программ, образовательных программ среднего профессионального образования, утверждена приказом Министерства образования и науки Российской Федерации от 06.11.2024 № 779. </vt:lpstr>
      <vt:lpstr>4. Введение единых подходов к системе оценивания достижения обучающимися планируемых результатов </vt:lpstr>
      <vt:lpstr>Презентация PowerPoint</vt:lpstr>
      <vt:lpstr>Презентация PowerPoint</vt:lpstr>
      <vt:lpstr>с. 18 федерального письма </vt:lpstr>
      <vt:lpstr>Актуально!!!!!!!!!!!     ФОС фонд оценочных средств</vt:lpstr>
      <vt:lpstr>Приказ № 835 от 28.05 2025 «Об утверждении комплексного плана мероприятий по повышению качества математического и естественно-научного образования в Республике Крым до 2030 года»</vt:lpstr>
      <vt:lpstr>Презентация PowerPoint</vt:lpstr>
      <vt:lpstr>Технологический профиль обучения может реализовываться в двух вариантах: инженерный и ИТ-класс.   </vt:lpstr>
      <vt:lpstr>Технологический профиль (ИТ-класс) </vt:lpstr>
      <vt:lpstr>Презентация PowerPoint</vt:lpstr>
      <vt:lpstr>Презентация PowerPoint</vt:lpstr>
      <vt:lpstr>Неделя физики в Российской Федерации</vt:lpstr>
      <vt:lpstr>II региональная научно-практическая конференция «Чтения им. Г. С. Титова»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</dc:creator>
  <cp:lastModifiedBy>User1</cp:lastModifiedBy>
  <cp:revision>93</cp:revision>
  <dcterms:created xsi:type="dcterms:W3CDTF">2023-08-17T10:26:45Z</dcterms:created>
  <dcterms:modified xsi:type="dcterms:W3CDTF">2025-08-20T13:10:25Z</dcterms:modified>
</cp:coreProperties>
</file>