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2" r:id="rId5"/>
    <p:sldId id="294" r:id="rId6"/>
    <p:sldId id="285" r:id="rId7"/>
    <p:sldId id="286" r:id="rId8"/>
    <p:sldId id="287" r:id="rId9"/>
    <p:sldId id="288" r:id="rId10"/>
    <p:sldId id="292" r:id="rId11"/>
    <p:sldId id="290" r:id="rId12"/>
    <p:sldId id="263" r:id="rId13"/>
    <p:sldId id="264" r:id="rId14"/>
    <p:sldId id="266" r:id="rId15"/>
    <p:sldId id="267" r:id="rId16"/>
    <p:sldId id="272" r:id="rId17"/>
    <p:sldId id="295" r:id="rId18"/>
    <p:sldId id="296" r:id="rId19"/>
    <p:sldId id="276" r:id="rId20"/>
    <p:sldId id="277" r:id="rId21"/>
    <p:sldId id="278" r:id="rId22"/>
    <p:sldId id="280" r:id="rId23"/>
    <p:sldId id="28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5" autoAdjust="0"/>
    <p:restoredTop sz="94660"/>
  </p:normalViewPr>
  <p:slideViewPr>
    <p:cSldViewPr>
      <p:cViewPr varScale="1">
        <p:scale>
          <a:sx n="65" d="100"/>
          <a:sy n="65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Rectangle 7"/>
          <p:cNvSpPr>
            <a:spLocks noGrp="1" noChangeArrowheads="1"/>
          </p:cNvSpPr>
          <p:nvPr>
            <p:ph type="title"/>
          </p:nvPr>
        </p:nvSpPr>
        <p:spPr>
          <a:xfrm>
            <a:off x="556004" y="2204864"/>
            <a:ext cx="8281987" cy="1944216"/>
          </a:xfrm>
        </p:spPr>
        <p:txBody>
          <a:bodyPr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Профилактическая деятельность в системе образования: основные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подходы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и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перспективы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развития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12160" y="5229200"/>
            <a:ext cx="3131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Нагребецкая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С.Г.,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методист ГБОУ ДПО РК КРИППО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552" y="404664"/>
            <a:ext cx="83529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образовательное учреждение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дополнительного профессионального образования Республики Крым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«Крымский республиканский институт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постдипломного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педагогического образования»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0800000" flipV="1">
            <a:off x="3137363" y="6036162"/>
            <a:ext cx="23633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Симферополь 2020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Необходимость межведомственного взаимодействия специалистов обусловлена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>
          <a:xfrm>
            <a:off x="539552" y="1844824"/>
            <a:ext cx="8208912" cy="43924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alt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Разобщение в деятельности специалистов и представителей разных организаций (участвующих в профилактическом образовании) приводит в первую очередь к:</a:t>
            </a:r>
          </a:p>
          <a:p>
            <a:r>
              <a:rPr lang="ru-RU" alt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искажению информации некоторыми специалистами при изложении вопросов, не входящих в их компетенцию;</a:t>
            </a:r>
          </a:p>
          <a:p>
            <a:r>
              <a:rPr lang="ru-RU" alt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 отсутствию единого профилактического пространства;</a:t>
            </a:r>
          </a:p>
          <a:p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зачастую противоречивым целям, задачам, формам и методам работы;</a:t>
            </a:r>
          </a:p>
          <a:p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alt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ерекладыванию ответственности.</a:t>
            </a:r>
          </a:p>
        </p:txBody>
      </p:sp>
    </p:spTree>
    <p:extLst>
      <p:ext uri="{BB962C8B-B14F-4D97-AF65-F5344CB8AC3E}">
        <p14:creationId xmlns:p14="http://schemas.microsoft.com/office/powerpoint/2010/main" val="246008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71438"/>
            <a:ext cx="7543800" cy="1431925"/>
          </a:xfrm>
        </p:spPr>
        <p:txBody>
          <a:bodyPr/>
          <a:lstStyle/>
          <a:p>
            <a:pPr algn="ctr">
              <a:defRPr/>
            </a:pPr>
            <a:r>
              <a:rPr lang="ru-RU" sz="3200" dirty="0" smtClean="0"/>
              <a:t>Направления профилактического образования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6626" y="1770548"/>
            <a:ext cx="6192688" cy="4114800"/>
          </a:xfrm>
        </p:spPr>
        <p:txBody>
          <a:bodyPr/>
          <a:lstStyle/>
          <a:p>
            <a:pPr algn="just">
              <a:defRPr/>
            </a:pPr>
            <a:endParaRPr lang="en-US" sz="1600" b="1" dirty="0" smtClean="0">
              <a:effectLst/>
            </a:endParaRPr>
          </a:p>
          <a:p>
            <a:pPr>
              <a:buFont typeface="Wingdings" pitchFamily="2" charset="2"/>
              <a:buNone/>
              <a:defRPr/>
            </a:pPr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9" y="1340768"/>
            <a:ext cx="7632848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повышение уровня знаний целевых групп по проблеме; 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2400" kern="0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2400" kern="0" dirty="0">
                <a:latin typeface="Times New Roman" pitchFamily="18" charset="0"/>
                <a:cs typeface="Times New Roman" pitchFamily="18" charset="0"/>
              </a:rPr>
              <a:t>устойчивой положительной мотивации к здоровому образу жизни, неприятие отклоняющегося поведения (прежде всего, </a:t>
            </a:r>
            <a:r>
              <a:rPr lang="ru-RU" sz="2400" kern="0" dirty="0" err="1">
                <a:latin typeface="Times New Roman" pitchFamily="18" charset="0"/>
                <a:cs typeface="Times New Roman" pitchFamily="18" charset="0"/>
              </a:rPr>
              <a:t>аддиктивного</a:t>
            </a:r>
            <a:r>
              <a:rPr lang="ru-RU" sz="2400" kern="0" dirty="0">
                <a:latin typeface="Times New Roman" pitchFamily="18" charset="0"/>
                <a:cs typeface="Times New Roman" pitchFamily="18" charset="0"/>
              </a:rPr>
              <a:t>), формирование </a:t>
            </a:r>
            <a:r>
              <a:rPr lang="ru-RU" sz="2400" kern="0" dirty="0" smtClean="0">
                <a:latin typeface="Times New Roman" pitchFamily="18" charset="0"/>
                <a:cs typeface="Times New Roman" pitchFamily="18" charset="0"/>
              </a:rPr>
              <a:t>навыков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противодействия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рискованному поведению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400" kern="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2400" kern="0" dirty="0" smtClean="0">
                <a:latin typeface="Times New Roman" pitchFamily="18" charset="0"/>
                <a:cs typeface="Times New Roman" pitchFamily="18" charset="0"/>
              </a:rPr>
              <a:t>дополнительная психологическая работа с целевыми группами, требующими особого внимания: дети, находящиеся в трудной жизненной ситуации (дети и подростки с отклонениями в</a:t>
            </a:r>
            <a:r>
              <a:rPr lang="en-US" sz="2400" kern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kern="0" dirty="0" smtClean="0">
                <a:latin typeface="Times New Roman" pitchFamily="18" charset="0"/>
                <a:cs typeface="Times New Roman" pitchFamily="18" charset="0"/>
              </a:rPr>
              <a:t>поведении, дети-инвалиды, дети, затронутые ВИЧ-инфекцией и др.); одаренные дети</a:t>
            </a:r>
            <a:endParaRPr lang="en-US" sz="24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lvl="0" indent="-285750" algn="l">
              <a:buFont typeface="Arial" panose="020B0604020202020204" pitchFamily="34" charset="0"/>
              <a:buChar char="•"/>
            </a:pPr>
            <a:endParaRPr lang="ru-RU" sz="1700" dirty="0">
              <a:latin typeface="+mn-lt"/>
            </a:endParaRPr>
          </a:p>
          <a:p>
            <a:r>
              <a:rPr lang="ru-RU" sz="1700" b="1" kern="0" dirty="0" smtClean="0">
                <a:solidFill>
                  <a:srgbClr val="FFFFFF"/>
                </a:solidFill>
                <a:latin typeface="+mn-lt"/>
              </a:rPr>
              <a:t> </a:t>
            </a:r>
            <a:endParaRPr lang="ru-R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48389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88" y="139700"/>
            <a:ext cx="7543800" cy="1431925"/>
          </a:xfrm>
        </p:spPr>
        <p:txBody>
          <a:bodyPr/>
          <a:lstStyle/>
          <a:p>
            <a:pPr algn="ctr"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Единство профилактического пространства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628800"/>
            <a:ext cx="8064896" cy="4968552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spcAft>
                <a:spcPts val="2400"/>
              </a:spcAft>
              <a:buFont typeface="Wingdings" pitchFamily="2" charset="2"/>
              <a:buChar char="Ø"/>
              <a:defRPr/>
            </a:pP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Необходимость создания единой модели деятельности в области профилактики.</a:t>
            </a:r>
          </a:p>
          <a:p>
            <a:pPr algn="just">
              <a:spcBef>
                <a:spcPts val="0"/>
              </a:spcBef>
              <a:spcAft>
                <a:spcPts val="2400"/>
              </a:spcAft>
              <a:buFont typeface="Wingdings" pitchFamily="2" charset="2"/>
              <a:buChar char="Ø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Участия всех субъектов профилактики в единой модели (программе).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spcAft>
                <a:spcPts val="2400"/>
              </a:spcAft>
              <a:buFont typeface="Wingdings" pitchFamily="2" charset="2"/>
              <a:buChar char="Ø"/>
              <a:defRPr/>
            </a:pP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>профилактической деятельности через формирование ценности здоровья у детей и молодежи, личной ответственности за свое поведение, обусловливающее неприятие употребления </a:t>
            </a:r>
            <a:r>
              <a:rPr lang="ru-RU" sz="2400" dirty="0" err="1">
                <a:effectLst/>
                <a:latin typeface="Times New Roman" pitchFamily="18" charset="0"/>
                <a:cs typeface="Times New Roman" pitchFamily="18" charset="0"/>
              </a:rPr>
              <a:t>психоактивных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веществ, 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>рискованного </a:t>
            </a: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поведения.</a:t>
            </a:r>
            <a:endParaRPr lang="ru-RU" sz="2400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  <a:defRPr/>
            </a:pPr>
            <a:endParaRPr lang="ru-RU" sz="1400" dirty="0" smtClean="0"/>
          </a:p>
          <a:p>
            <a:pPr>
              <a:buFont typeface="Wingdings" pitchFamily="2" charset="2"/>
              <a:buNone/>
              <a:defRPr/>
            </a:pPr>
            <a:endParaRPr lang="en-US" sz="1400" dirty="0" smtClean="0"/>
          </a:p>
          <a:p>
            <a:pPr>
              <a:buFont typeface="Wingdings" pitchFamily="2" charset="2"/>
              <a:buNone/>
              <a:defRPr/>
            </a:pPr>
            <a:endParaRPr lang="en-US" sz="1400" dirty="0" smtClean="0"/>
          </a:p>
          <a:p>
            <a:pPr>
              <a:buFont typeface="Wingdings" pitchFamily="2" charset="2"/>
              <a:buNone/>
              <a:defRPr/>
            </a:pPr>
            <a:endParaRPr lang="en-US" sz="1400" dirty="0" smtClean="0"/>
          </a:p>
          <a:p>
            <a:pPr>
              <a:buFont typeface="Wingdings" pitchFamily="2" charset="2"/>
              <a:buNone/>
              <a:defRPr/>
            </a:pPr>
            <a:endParaRPr lang="en-US" sz="1400" dirty="0" smtClean="0"/>
          </a:p>
          <a:p>
            <a:pPr>
              <a:buFont typeface="Wingdings" pitchFamily="2" charset="2"/>
              <a:buNone/>
              <a:defRPr/>
            </a:pP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7" y="1"/>
            <a:ext cx="7488832" cy="134076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Основополагающие идеи организации эффективного профилактического 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>образовательного </a:t>
            </a: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процесса: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8"/>
            <a:ext cx="8605464" cy="5112568"/>
          </a:xfrm>
        </p:spPr>
        <p:txBody>
          <a:bodyPr numCol="1">
            <a:normAutofit fontScale="92500"/>
          </a:bodyPr>
          <a:lstStyle/>
          <a:p>
            <a:pPr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1700" dirty="0" smtClean="0">
                <a:effectLst/>
                <a:latin typeface="Times New Roman" pitchFamily="18" charset="0"/>
                <a:cs typeface="Times New Roman" pitchFamily="18" charset="0"/>
              </a:rPr>
              <a:t>объединение всех направлений </a:t>
            </a:r>
            <a:r>
              <a:rPr lang="ru-RU" sz="1700" dirty="0">
                <a:effectLst/>
                <a:latin typeface="Times New Roman" pitchFamily="18" charset="0"/>
                <a:cs typeface="Times New Roman" pitchFamily="18" charset="0"/>
              </a:rPr>
              <a:t>профилактического влияния с позиции формирования здорового образа жизни, </a:t>
            </a:r>
            <a:r>
              <a:rPr lang="ru-RU" sz="1700" dirty="0" smtClean="0">
                <a:effectLst/>
                <a:latin typeface="Times New Roman" pitchFamily="18" charset="0"/>
                <a:cs typeface="Times New Roman" pitchFamily="18" charset="0"/>
              </a:rPr>
              <a:t>формирования </a:t>
            </a:r>
            <a:r>
              <a:rPr lang="ru-RU" sz="1700" dirty="0">
                <a:effectLst/>
                <a:latin typeface="Times New Roman" pitchFamily="18" charset="0"/>
                <a:cs typeface="Times New Roman" pitchFamily="18" charset="0"/>
              </a:rPr>
              <a:t>ценности здоровья </a:t>
            </a:r>
            <a:r>
              <a:rPr lang="ru-RU" sz="1700" dirty="0" smtClean="0">
                <a:effectLst/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1700" dirty="0">
                <a:effectLst/>
                <a:latin typeface="Times New Roman" pitchFamily="18" charset="0"/>
                <a:cs typeface="Times New Roman" pitchFamily="18" charset="0"/>
              </a:rPr>
              <a:t>всех субъектов профилактики;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1700" dirty="0" smtClean="0">
                <a:effectLst/>
                <a:latin typeface="Times New Roman" pitchFamily="18" charset="0"/>
                <a:cs typeface="Times New Roman" pitchFamily="18" charset="0"/>
              </a:rPr>
              <a:t>целостный </a:t>
            </a:r>
            <a:r>
              <a:rPr lang="ru-RU" sz="1700" dirty="0">
                <a:effectLst/>
                <a:latin typeface="Times New Roman" pitchFamily="18" charset="0"/>
                <a:cs typeface="Times New Roman" pitchFamily="18" charset="0"/>
              </a:rPr>
              <a:t>подход к </a:t>
            </a:r>
            <a:r>
              <a:rPr lang="ru-RU" sz="1700" dirty="0" smtClean="0">
                <a:effectLst/>
                <a:latin typeface="Times New Roman" pitchFamily="18" charset="0"/>
                <a:cs typeface="Times New Roman" pitchFamily="18" charset="0"/>
              </a:rPr>
              <a:t>человеку, смещение </a:t>
            </a:r>
            <a:r>
              <a:rPr lang="ru-RU" sz="1700" dirty="0">
                <a:effectLst/>
                <a:latin typeface="Times New Roman" pitchFamily="18" charset="0"/>
                <a:cs typeface="Times New Roman" pitchFamily="18" charset="0"/>
              </a:rPr>
              <a:t>на рассмотрение целостной ситуации развития ребенка в контексте его связей и отношений с другими</a:t>
            </a:r>
            <a:r>
              <a:rPr lang="ru-RU" sz="1700" dirty="0" smtClean="0">
                <a:effectLst/>
                <a:latin typeface="Times New Roman" pitchFamily="18" charset="0"/>
                <a:cs typeface="Times New Roman" pitchFamily="18" charset="0"/>
              </a:rPr>
              <a:t>;</a:t>
            </a:r>
            <a:endParaRPr lang="ru-RU" sz="1700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1700" dirty="0" smtClean="0">
                <a:effectLst/>
                <a:latin typeface="Times New Roman" pitchFamily="18" charset="0"/>
                <a:cs typeface="Times New Roman" pitchFamily="18" charset="0"/>
              </a:rPr>
              <a:t>соотношение </a:t>
            </a:r>
            <a:r>
              <a:rPr lang="ru-RU" sz="1700" dirty="0">
                <a:effectLst/>
                <a:latin typeface="Times New Roman" pitchFamily="18" charset="0"/>
                <a:cs typeface="Times New Roman" pitchFamily="18" charset="0"/>
              </a:rPr>
              <a:t>субъективных и объективных факторов в становлении и развитии личности;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1700" dirty="0" smtClean="0">
                <a:effectLst/>
                <a:latin typeface="Times New Roman" pitchFamily="18" charset="0"/>
                <a:cs typeface="Times New Roman" pitchFamily="18" charset="0"/>
              </a:rPr>
              <a:t>приоритет потребностей и ценностей </a:t>
            </a:r>
            <a:r>
              <a:rPr lang="ru-RU" sz="1700" dirty="0">
                <a:effectLst/>
                <a:latin typeface="Times New Roman" pitchFamily="18" charset="0"/>
                <a:cs typeface="Times New Roman" pitchFamily="18" charset="0"/>
              </a:rPr>
              <a:t>развития личности ребенка, максимальный учет </a:t>
            </a:r>
            <a:r>
              <a:rPr lang="ru-RU" sz="1700" dirty="0" smtClean="0">
                <a:effectLst/>
                <a:latin typeface="Times New Roman" pitchFamily="18" charset="0"/>
                <a:cs typeface="Times New Roman" pitchFamily="18" charset="0"/>
              </a:rPr>
              <a:t>индивидуальных особенностей </a:t>
            </a:r>
            <a:r>
              <a:rPr lang="ru-RU" sz="1700" dirty="0">
                <a:effectLst/>
                <a:latin typeface="Times New Roman" pitchFamily="18" charset="0"/>
                <a:cs typeface="Times New Roman" pitchFamily="18" charset="0"/>
              </a:rPr>
              <a:t>обучающихся</a:t>
            </a:r>
            <a:r>
              <a:rPr lang="ru-RU" sz="1700" dirty="0" smtClean="0">
                <a:effectLst/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1700" dirty="0" smtClean="0">
                <a:effectLst/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sz="1700" dirty="0">
                <a:effectLst/>
                <a:latin typeface="Times New Roman" pitchFamily="18" charset="0"/>
                <a:cs typeface="Times New Roman" pitchFamily="18" charset="0"/>
              </a:rPr>
              <a:t>психического и психологического здоровья детей, </a:t>
            </a:r>
            <a:r>
              <a:rPr lang="ru-RU" sz="1700" dirty="0" smtClean="0">
                <a:effectLst/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1700" dirty="0">
                <a:effectLst/>
                <a:latin typeface="Times New Roman" pitchFamily="18" charset="0"/>
                <a:cs typeface="Times New Roman" pitchFamily="18" charset="0"/>
              </a:rPr>
              <a:t>психологической помощи различным контингентам обучающихся</a:t>
            </a:r>
            <a:r>
              <a:rPr lang="ru-RU" sz="1700" dirty="0" smtClean="0">
                <a:effectLst/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1700" dirty="0" smtClean="0">
                <a:effectLst/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1700" dirty="0">
                <a:effectLst/>
                <a:latin typeface="Times New Roman" pitchFamily="18" charset="0"/>
                <a:cs typeface="Times New Roman" pitchFamily="18" charset="0"/>
              </a:rPr>
              <a:t>и развитие потенциала личности </a:t>
            </a:r>
            <a:r>
              <a:rPr lang="ru-RU" sz="1700" dirty="0" smtClean="0">
                <a:effectLst/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700" dirty="0">
                <a:effectLst/>
                <a:latin typeface="Times New Roman" pitchFamily="18" charset="0"/>
                <a:cs typeface="Times New Roman" pitchFamily="18" charset="0"/>
              </a:rPr>
              <a:t>основе отношений понимания, доверия, любви и </a:t>
            </a:r>
            <a:r>
              <a:rPr lang="ru-RU" sz="1700" dirty="0" smtClean="0">
                <a:effectLst/>
                <a:latin typeface="Times New Roman" pitchFamily="18" charset="0"/>
                <a:cs typeface="Times New Roman" pitchFamily="18" charset="0"/>
              </a:rPr>
              <a:t>творчества;</a:t>
            </a:r>
            <a:endParaRPr lang="ru-RU" sz="1700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1700" dirty="0" smtClean="0">
                <a:effectLst/>
                <a:latin typeface="Times New Roman" pitchFamily="18" charset="0"/>
                <a:cs typeface="Times New Roman" pitchFamily="18" charset="0"/>
              </a:rPr>
              <a:t>самоопределение</a:t>
            </a:r>
            <a:r>
              <a:rPr lang="ru-RU" sz="1700" dirty="0"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700" dirty="0" err="1">
                <a:effectLst/>
                <a:latin typeface="Times New Roman" pitchFamily="18" charset="0"/>
                <a:cs typeface="Times New Roman" pitchFamily="18" charset="0"/>
              </a:rPr>
              <a:t>самоактуализация</a:t>
            </a:r>
            <a:r>
              <a:rPr lang="ru-RU" sz="1700" dirty="0">
                <a:effectLst/>
                <a:latin typeface="Times New Roman" pitchFamily="18" charset="0"/>
                <a:cs typeface="Times New Roman" pitchFamily="18" charset="0"/>
              </a:rPr>
              <a:t> и самореализация через </a:t>
            </a:r>
            <a:r>
              <a:rPr lang="ru-RU" sz="1700" dirty="0" smtClean="0">
                <a:effectLst/>
                <a:latin typeface="Times New Roman" pitchFamily="18" charset="0"/>
                <a:cs typeface="Times New Roman" pitchFamily="18" charset="0"/>
              </a:rPr>
              <a:t>сотрудничество взрослого </a:t>
            </a:r>
            <a:r>
              <a:rPr lang="ru-RU" sz="1700" dirty="0">
                <a:effectLst/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700" dirty="0" smtClean="0">
                <a:effectLst/>
                <a:latin typeface="Times New Roman" pitchFamily="18" charset="0"/>
                <a:cs typeface="Times New Roman" pitchFamily="18" charset="0"/>
              </a:rPr>
              <a:t>ребенка;</a:t>
            </a:r>
            <a:endParaRPr lang="ru-RU" sz="1700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Ø"/>
            </a:pPr>
            <a:r>
              <a:rPr lang="ru-RU" sz="1700" dirty="0" smtClean="0">
                <a:effectLst/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1700" dirty="0">
                <a:effectLst/>
                <a:latin typeface="Times New Roman" pitchFamily="18" charset="0"/>
                <a:cs typeface="Times New Roman" pitchFamily="18" charset="0"/>
              </a:rPr>
              <a:t>условий, обеспечивающих личностный рост как развитие ценностных отношений личности к миру, к людям, к самому себе.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550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539553" y="1052736"/>
            <a:ext cx="8399660" cy="547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en-US" sz="1550" kern="0" dirty="0">
              <a:latin typeface="+mn-lt"/>
            </a:endParaRPr>
          </a:p>
          <a:p>
            <a:pPr marL="342900" indent="-342900" algn="just" eaLnBrk="0" hangingPunct="0">
              <a:spcBef>
                <a:spcPts val="0"/>
              </a:spcBef>
              <a:spcAft>
                <a:spcPts val="1800"/>
              </a:spcAft>
              <a:buClr>
                <a:schemeClr val="hlink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Системный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подход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предусматривает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рассмотрение данного процесса с точки зрения комплексной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системы. Необходимость рассмотрения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процесса профилактического образования в единстве со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средой. </a:t>
            </a:r>
          </a:p>
          <a:p>
            <a:pPr marL="342900" indent="-342900" algn="just" eaLnBrk="0" hangingPunct="0">
              <a:spcBef>
                <a:spcPts val="0"/>
              </a:spcBef>
              <a:spcAft>
                <a:spcPts val="1800"/>
              </a:spcAft>
              <a:buClr>
                <a:schemeClr val="hlink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омплексный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подход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решение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задач различными средствами и технологиями с использованием психологических, педагогических, медицинских, социологических и иных аспектов.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eaLnBrk="0" hangingPunct="0">
              <a:spcBef>
                <a:spcPts val="0"/>
              </a:spcBef>
              <a:spcAft>
                <a:spcPts val="1800"/>
              </a:spcAft>
              <a:buClr>
                <a:schemeClr val="hlink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Компетентностный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подход используется для определения набора необходимых компетенций специалистов, участвующих в процессе профилактического образования.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eaLnBrk="0" hangingPunct="0">
              <a:spcBef>
                <a:spcPts val="0"/>
              </a:spcBef>
              <a:spcAft>
                <a:spcPts val="1800"/>
              </a:spcAft>
              <a:buClr>
                <a:schemeClr val="hlink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Личностно-ориентированный подход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обусловлен необходимостью учета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индивидуальных особенностей целевых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групп и их отдельных представителей.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endParaRPr lang="ru-RU" sz="1450" kern="0" dirty="0">
              <a:latin typeface="+mn-lt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28625" y="542925"/>
            <a:ext cx="8510588" cy="1230313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3200" kern="0" dirty="0" smtClean="0">
                <a:latin typeface="Times New Roman" pitchFamily="18" charset="0"/>
                <a:ea typeface="+mj-ea"/>
                <a:cs typeface="Times New Roman" pitchFamily="18" charset="0"/>
              </a:rPr>
              <a:t>Основные подходы</a:t>
            </a:r>
            <a:endParaRPr lang="ru-RU" sz="3200" kern="0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71439"/>
            <a:ext cx="7543800" cy="765273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Основные принципы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92696"/>
            <a:ext cx="8352606" cy="616530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Принципы опережающего (превентивного) сопровождения. </a:t>
            </a:r>
          </a:p>
          <a:p>
            <a:pPr>
              <a:defRPr/>
            </a:pP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Принцип системности     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b="1" dirty="0" smtClean="0">
                <a:effectLst/>
                <a:latin typeface="Times New Roman" pitchFamily="18" charset="0"/>
                <a:cs typeface="Times New Roman" pitchFamily="18" charset="0"/>
              </a:rPr>
              <a:t>Принцип стратегической целостности </a:t>
            </a:r>
          </a:p>
          <a:p>
            <a:pPr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Принцип многоаспектности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образовательный аспект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       социальный аспект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        психологический аспект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аксиологичности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(ценностной ориентации)</a:t>
            </a:r>
          </a:p>
          <a:p>
            <a:pPr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Принцип ситуационной адекватности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 algn="just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Принцип индивидуальной адекватности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 algn="just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Принцип легитимности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Принцип соблюдения прав человека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just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Принцип комплексности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профессиональном уровне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ведомственном уровне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уровне государственных, общественных и международных организаций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395536" y="404664"/>
            <a:ext cx="8119814" cy="6210449"/>
          </a:xfrm>
          <a:prstGeom prst="rect">
            <a:avLst/>
          </a:prstGeom>
        </p:spPr>
        <p:txBody>
          <a:bodyPr/>
          <a:lstStyle/>
          <a:p>
            <a:pPr lvl="1" algn="just">
              <a:defRPr/>
            </a:pPr>
            <a:endParaRPr lang="ru-RU" sz="1600" kern="0" dirty="0">
              <a:latin typeface="+mn-lt"/>
            </a:endParaRPr>
          </a:p>
          <a:p>
            <a:pPr marL="342900" indent="-342900" algn="just" eaLnBrk="0" hangingPunct="0"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r>
              <a:rPr lang="ru-RU" sz="2000" kern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Изучение состояния профилактического образования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показало, что  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образовательных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организациях реализуются обучающие  профилактические программы,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созданные как российскими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зарубежными учеными, так и разработанные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специалистами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регионов самостоятельно. </a:t>
            </a:r>
          </a:p>
          <a:p>
            <a:pPr marL="342900" indent="-342900" algn="just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Ø"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eaLnBrk="0" hangingPunct="0"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Ø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Среди обучающих программ, созданных международными организациями и адаптированных институтами Российской академии образования чаще всего в образовательных учреждениях регионов используются «Навыки жизни», «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Полезные привычки». Более подробный список в инструктивно-методическом письме ГБОУ ДПО РК КРИППО «Об особенностях функционирования психологической службы системы образования Республики Крым в 2018/2019 учебном году 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 eaLnBrk="0" hangingPunct="0"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eaLnBrk="0" hangingPunct="0"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endParaRPr lang="ru-RU" sz="2000" kern="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51520" y="106760"/>
            <a:ext cx="8424936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223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Организационно-управленческие меры,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которые предпринимает администрация образовательного учреждения, его педагогический коллектив в сотрудничестве с учащимися, их родителями, вышестоящими и партнерскими организациями в рамках профилактической работы, включают: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223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обеспечение безопасности помещений и территории образовательного учреждения;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223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анализ социально-психологического климата образовательного учреждения и выработку общей позиции (политики) руководства, педагогического коллектива, учащихся и родителей в отношения насилия в образовательном учреждении;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223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разработку и принятие нормативных документов, правил поведения, должностных инструкций, алгоритмов действий, назначение ответственных за предотвращение, выявление и реагирование на случаи насилия;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223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или реформирование службы психологической поддержки образовательного учреждения и определение партнерских организаций и механизмов взаимодействия с ними для оказания помощи  при </a:t>
            </a: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профилактике и коррекции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отклоняющегося поведения.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223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мониторинг жизнедеятельности образовательного учреждения, уровня ее комфортности,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инклюзивности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безопасности.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323528" y="14425"/>
            <a:ext cx="8568952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277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Информационно-просветительская работа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направлена на повышение осведомленности всех участников образовательных отношений об отклоняющемся поведении и его последствиях и на обучение тому, как эффективно ему противостоять, в том числе благодаря развитию личностных и социальных (жизненных) навыков и педагогических компетенций.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27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 работа предполагает: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127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изучение в рамках учебной программы вопросов, связанных с уважением и соблюдением прав человека,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гендерным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равенством, принятием общечеловеческих ценностей и многообразия;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127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реализацию программ воспитательной деятельности, способствующих личностному развитию и нравственному становлению учащихся, укреплению духа сотрудничества и взаимного уважения, выработке навыков эффективного общения, критического мышления и осмысления стереотипов, ненасильственного разрешения конфликтов, самозащиты, сопротивления давлению, управления эмоциями и преодоления стрессовых ситуации и др.;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127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надлежащую профессиональную подготовку и обучение педагогических работников и другого персонала принципам позитивного воспитания и поддержания дисциплины, исключающим насильственные действия в отношении учащихся, методам предотвращения агрессивного поведения и проявлений насилия, социально-психологическим технологиям формирования личности и различным стратегиям безопасного поведения;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6127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информирование родителей о проблеме отклоняющегося поведения и поддержку педагогов, родителей.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данный момент совершенствуется система раннего выявления детей зоны риска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Мониторинг детского неблагополучия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региональный уровень)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Социально-психологическое тестирование обучающихся по Единой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методике(федеральный уровень).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334" y="116632"/>
            <a:ext cx="8651154" cy="1431925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Истоки профилактической деятельности заложены еще с античных времен в рамках медицины и юриспруденции.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Выделение профилактики в середине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XX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века в отдельное направление деятельности является заслугой Всемирной организации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здравоохранения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44886" y="1911618"/>
            <a:ext cx="621960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Профилактика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социальных, гигиенических и воспитательных мер, направленных на предотвращение развития заболевания путем устранения причин и условий их возникновения, на повышение устойчивости организма к воздействию неблагоприятных факторов окружающей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3335" y="3717032"/>
            <a:ext cx="8579146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первичная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охватывает здоровых людей, включает работу с потенциальной группой риска, устранение неблагоприятных факторов и повышение устойчивости личности к влиянию этих факторов; </a:t>
            </a: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вторичная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направлена на лиц с уже сформированным поведением риска, включает в себя меры по изменению сложившихся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дезадаптивных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форм поведения и позитивное развитие личностных ресурсов;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третичная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включает меры по предотвращению рецидивов у лиц с уже сформировавшимся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отклоняющимся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поведением</a:t>
            </a:r>
          </a:p>
        </p:txBody>
      </p:sp>
      <p:pic>
        <p:nvPicPr>
          <p:cNvPr id="2050" name="Picture 2" descr="ВОЗ повысила уровень угрозы возникновения пандемии свиного гриппа - МедНовости - MedPortal.ru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44824"/>
            <a:ext cx="2000250" cy="133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39552" y="3429000"/>
            <a:ext cx="4410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Виды: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08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28604"/>
            <a:ext cx="8329642" cy="5697559"/>
          </a:xfrm>
        </p:spPr>
        <p:txBody>
          <a:bodyPr>
            <a:normAutofit fontScale="92500" lnSpcReduction="10000"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Письмо Министерства просвещения Российской Федерации</a:t>
            </a:r>
          </a:p>
          <a:p>
            <a:pPr algn="just">
              <a:buFont typeface="Wingdings" pitchFamily="2" charset="2"/>
              <a:buChar char="Ø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Приказ Министерства образования, науки и молодежи Республики Крым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от 19.08.2019  №1414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«О проведении социально-психологического тестирования, направленного на раннее выявление незаконного потребления наркотических средств и психотропных веществ, с использованием  единой методики учащихся общеобразовательных школ, обучающихся профессиональных образовательных организаций Республики Крым и организаций высшего образования Республики Крым, находящихся в ведении Министерства образования, науки и молодежи Республики Крым в 2019/2020 учебном году»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500042"/>
            <a:ext cx="8858312" cy="585791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Единая методика социально-психологического тестирования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ЕМ СПТ-2019</a:t>
            </a:r>
          </a:p>
          <a:p>
            <a:pPr algn="just">
              <a:buNone/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ЕМ СПТ-2019 направлена на определение вероятности вовлечения обучающихся в зависимое поведение на основе соотношения </a:t>
            </a:r>
            <a:r>
              <a:rPr lang="ru-RU" sz="2400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факторов риска и факторов защиты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sz="2400" dirty="0" smtClean="0"/>
          </a:p>
          <a:p>
            <a:pPr algn="just">
              <a:buNone/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Возрастной диапазон применения: 13 - 18 лет, 18+</a:t>
            </a:r>
          </a:p>
          <a:p>
            <a:pPr algn="just">
              <a:buNone/>
            </a:pPr>
            <a:endParaRPr lang="ru-RU" sz="2400" dirty="0" smtClean="0"/>
          </a:p>
          <a:p>
            <a:pPr indent="379413" algn="just">
              <a:buNone/>
            </a:pPr>
            <a:r>
              <a:rPr lang="ru-RU" sz="2400" dirty="0" smtClean="0">
                <a:latin typeface="Times New Roman" panose="02020603050405020304" pitchFamily="18" charset="0"/>
              </a:rPr>
              <a:t>П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ринципы построения методики</a:t>
            </a:r>
            <a:endParaRPr lang="ru-RU" sz="2400" dirty="0" smtClean="0"/>
          </a:p>
          <a:p>
            <a:pPr marL="1430338" indent="-354013">
              <a:buFont typeface="Wingdings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Научность</a:t>
            </a:r>
          </a:p>
          <a:p>
            <a:pPr marL="1430338" indent="-354013">
              <a:buFont typeface="Wingdings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Конфиденциальность</a:t>
            </a:r>
          </a:p>
          <a:p>
            <a:pPr marL="1430338" indent="-354013">
              <a:buFont typeface="Wingdings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Добровольность участия</a:t>
            </a:r>
          </a:p>
          <a:p>
            <a:pPr marL="1430338" indent="-354013">
              <a:buFont typeface="Wingdings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Достоверность</a:t>
            </a:r>
          </a:p>
          <a:p>
            <a:pPr marL="1430338" indent="-354013">
              <a:buFont typeface="Wingdings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развития</a:t>
            </a:r>
          </a:p>
          <a:p>
            <a:pPr marL="1430338" indent="-354013">
              <a:buFont typeface="Wingdings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Единообразие проведения</a:t>
            </a:r>
          </a:p>
          <a:p>
            <a:pPr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Методика </a:t>
            </a:r>
            <a:r>
              <a:rPr lang="ru-RU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не может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быть использована для формулировки заключения о наркотической или иной зависимости респондента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ЕМ СПТ-2019: </a:t>
            </a:r>
            <a:r>
              <a:rPr lang="ru-RU" sz="2700" b="1" dirty="0" smtClean="0">
                <a:latin typeface="Times New Roman" panose="02020603050405020304" pitchFamily="18" charset="0"/>
              </a:rPr>
              <a:t>п</a:t>
            </a:r>
            <a:r>
              <a:rPr lang="ru-RU" sz="27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еречень исследуемых показателей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857232"/>
            <a:ext cx="8643998" cy="5715040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ИНТЕГРАТИВНАЯ ШКАЛА</a:t>
            </a:r>
          </a:p>
          <a:p>
            <a:pPr algn="just">
              <a:buNone/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Факторы риска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– социально-психологические условия, повышающие угрозу вероятности вовлечения в зависимое поведение.</a:t>
            </a:r>
          </a:p>
          <a:p>
            <a:pPr algn="just">
              <a:buNone/>
            </a:pPr>
            <a:endParaRPr lang="ru-RU" sz="2400" dirty="0" smtClean="0"/>
          </a:p>
          <a:p>
            <a:pPr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СУБШКАЛЫ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Качества, регулирующие взаимоотношения личности и социума</a:t>
            </a:r>
            <a:endParaRPr lang="ru-RU" sz="2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Потребность в одобрении</a:t>
            </a:r>
            <a:endParaRPr lang="ru-RU" sz="2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Подверженность влиянию группы</a:t>
            </a:r>
            <a:endParaRPr lang="ru-RU" sz="2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Принятие </a:t>
            </a:r>
            <a:r>
              <a:rPr lang="ru-RU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аддиктивных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установок социума</a:t>
            </a: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ru-RU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Наркопотребление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социальном окружении 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"/>
            </a:pP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Качества, влияющие на индивидуальные особенности поведения</a:t>
            </a:r>
            <a:endParaRPr lang="ru-RU" sz="2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Склонность к риску</a:t>
            </a:r>
            <a:endParaRPr lang="ru-RU" sz="2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Импульсивность</a:t>
            </a:r>
            <a:endParaRPr lang="ru-RU" sz="2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Тревожность</a:t>
            </a: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Фрустрация</a:t>
            </a: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*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buNone/>
            </a:pPr>
            <a:r>
              <a:rPr lang="en-US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присутствует только в 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форме «В» и «С»</a:t>
            </a:r>
            <a:endParaRPr lang="ru-RU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"/>
            </a:pP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200" b="1" dirty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200" b="1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ИНТЕГРАТИВНАЯ ШКАЛА</a:t>
            </a:r>
            <a:br>
              <a:rPr lang="ru-RU" sz="2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200" b="1" dirty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200" b="1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ru-RU" sz="2000" b="1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buNone/>
            </a:pPr>
            <a:endParaRPr lang="ru-RU" sz="20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just">
              <a:buNone/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Факторы защиты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(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проттективные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факторы) – обстоятельства, повышающие социально-психологическую устойчивость к воздействию факторов риска.</a:t>
            </a:r>
          </a:p>
          <a:p>
            <a:pPr marL="0" lv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СУБШКАЛЫ</a:t>
            </a: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Принятие родителями</a:t>
            </a:r>
            <a:endParaRPr lang="ru-RU" sz="1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Принятие одноклассниками</a:t>
            </a:r>
            <a:endParaRPr lang="ru-RU" sz="1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Социальная активность</a:t>
            </a:r>
            <a:endParaRPr lang="ru-RU" sz="18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Самоконтроль поведения</a:t>
            </a: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"/>
            </a:pP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Самоэффективность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"/>
            </a:pP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buNone/>
            </a:pPr>
            <a:r>
              <a:rPr lang="en-US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</a:t>
            </a:r>
            <a:r>
              <a:rPr lang="ru-RU" sz="20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присутствует только в </a:t>
            </a: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форме «В» и «С»</a:t>
            </a:r>
            <a:endParaRPr lang="ru-RU" sz="2000" b="1" i="1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buFont typeface="Wingdings" panose="05000000000000000000" pitchFamily="2" charset="2"/>
              <a:buChar char=""/>
            </a:pP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067" y="404664"/>
            <a:ext cx="8686800" cy="8412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>
                <a:effectLst/>
                <a:latin typeface="Times New Roman" pitchFamily="18" charset="0"/>
                <a:cs typeface="Times New Roman" pitchFamily="18" charset="0"/>
              </a:rPr>
              <a:t>Классификация видов профилактики нашла свое отражение в основных подходах, сложившихся в процессе ее развития и используемых в профилактической деятельности специалистов сегодняшней системы образования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2276872"/>
            <a:ext cx="8568952" cy="7448193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информационный подход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(основан на предоставлении информации о негативных факторах, влияющих на состояние здоровья человека);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социальный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подход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(основан на роли социальных факторов, обосновывает необходимость работы с социальным окружением);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подход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, основанный на формировании жизненных навыков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(повышение устойчивости к различным социальным влияниям, формирование индивидуальной компетентности, личностных и социальных навыков);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подход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, основанный на аффективном (эмоциональном) обучении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(включение ощущений, переживаний индивида, формирование навыков их распознавания и управления);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подход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, основанный на альтернативной деятельности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(задействуются разные модели поведенческой альтернативы);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подход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, основанный на укреплении здоровья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(опора делается на личный выбор и социальную ответ­ственность);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интегративный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подход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(комбинирующего разные варианты).</a:t>
            </a:r>
          </a:p>
          <a:p>
            <a:pPr algn="l">
              <a:spcAft>
                <a:spcPts val="1200"/>
              </a:spcAft>
            </a:pPr>
            <a:endParaRPr lang="ru-RU" sz="1600" dirty="0" smtClean="0"/>
          </a:p>
        </p:txBody>
      </p:sp>
    </p:spTree>
    <p:extLst>
      <p:ext uri="{BB962C8B-B14F-4D97-AF65-F5344CB8AC3E}">
        <p14:creationId xmlns:p14="http://schemas.microsoft.com/office/powerpoint/2010/main" val="18695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Профилактическое образование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340768"/>
            <a:ext cx="50405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В 2001 году ЮНЕСКО вводит понятие профилактического образования, в основные задачи которого положены: пропаганда и защита подрастающего поколения от угроз социально значимых заболеваний, прежде все ВИЧ-инфекции, снижение риска к их уязвимости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779912" y="3573017"/>
            <a:ext cx="51845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профилактическим образованием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понимается - предоставление возможности обучения всем людям для повышения уровня знаний, приобретения навыков и умений, изменения жизненных ценностей и установок, которые позволят ограничить распространение социально значимых заболеваний, в том числе ВИЧ-инфекции.</a:t>
            </a:r>
          </a:p>
        </p:txBody>
      </p:sp>
      <p:pic>
        <p:nvPicPr>
          <p:cNvPr id="5124" name="Picture 4" descr="Школа - Все о хиромантии.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15" t="5649" r="4660" b="10340"/>
          <a:stretch/>
        </p:blipFill>
        <p:spPr bwMode="auto">
          <a:xfrm>
            <a:off x="899592" y="4399826"/>
            <a:ext cx="2767261" cy="1804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069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3" y="0"/>
            <a:ext cx="7543800" cy="1431925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Профилактические государственные программы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329008" y="1628800"/>
            <a:ext cx="8203432" cy="4689847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Ø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Концепции превентивного обучения в области профилактики ВИЧ/СПИД в образовательной среде (2006 г.),</a:t>
            </a:r>
          </a:p>
          <a:p>
            <a:pPr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Ø"/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1800"/>
              </a:spcAft>
              <a:buFont typeface="Wingdings" pitchFamily="2" charset="2"/>
              <a:buChar char="Ø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Концепции профилактики употребления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психоактивных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веществ в образовательной среде (2011 г.)</a:t>
            </a:r>
          </a:p>
          <a:p>
            <a:pPr>
              <a:buFont typeface="Wingdings" pitchFamily="2" charset="2"/>
              <a:buNone/>
              <a:defRPr/>
            </a:pPr>
            <a:endParaRPr lang="ru-RU" sz="1400" b="1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2655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0"/>
            <a:ext cx="8640960" cy="6546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0225" algn="just"/>
            <a:endParaRPr lang="ru-RU" dirty="0" smtClean="0">
              <a:latin typeface="Times New Roman"/>
              <a:ea typeface="Calibri"/>
            </a:endParaRPr>
          </a:p>
          <a:p>
            <a:pPr indent="530225" algn="just"/>
            <a:r>
              <a:rPr lang="ru-RU" dirty="0" smtClean="0">
                <a:latin typeface="Times New Roman"/>
                <a:ea typeface="Calibri"/>
              </a:rPr>
              <a:t>Основным </a:t>
            </a:r>
            <a:r>
              <a:rPr lang="ru-RU" dirty="0">
                <a:latin typeface="Times New Roman"/>
                <a:ea typeface="Calibri"/>
              </a:rPr>
              <a:t>законодательным актом, регламентирующим деятельность органов системы профилактики безнадзорности и правонарушений несовершеннолетних, является Федеральный закон от 24.06.1999г. № 120-ФЗ «Об основах системы профилактики безнадзорности и правонарушений несовершеннолетних» (с дополнениями и изменениями). </a:t>
            </a:r>
          </a:p>
          <a:p>
            <a:pPr indent="530225" algn="just"/>
            <a:r>
              <a:rPr lang="ru-RU" dirty="0">
                <a:latin typeface="Times New Roman"/>
                <a:ea typeface="Calibri"/>
              </a:rPr>
              <a:t>В соответствии с этим законом в функции муниципальных общеобразовательных учреждений по профилактике безнадзорности и правонарушений несовершеннолетних</a:t>
            </a:r>
            <a:r>
              <a:rPr lang="ru-RU" b="1" dirty="0">
                <a:latin typeface="Times New Roman"/>
                <a:ea typeface="Calibri"/>
              </a:rPr>
              <a:t> </a:t>
            </a:r>
            <a:r>
              <a:rPr lang="ru-RU" dirty="0">
                <a:latin typeface="Times New Roman"/>
                <a:ea typeface="Calibri"/>
              </a:rPr>
              <a:t>входит: </a:t>
            </a:r>
          </a:p>
          <a:p>
            <a:pPr indent="530225" algn="just"/>
            <a:r>
              <a:rPr lang="ru-RU" dirty="0">
                <a:latin typeface="Times New Roman"/>
                <a:ea typeface="Calibri"/>
              </a:rPr>
              <a:t>1) оказание социально-психологической и педагогической помощи несовершеннолетним, имеющим отклонения в развитии или поведении либо проблемы в обучении;</a:t>
            </a:r>
          </a:p>
          <a:p>
            <a:pPr indent="530225" algn="just"/>
            <a:r>
              <a:rPr lang="ru-RU" dirty="0">
                <a:latin typeface="Times New Roman"/>
                <a:ea typeface="Calibri"/>
              </a:rPr>
              <a:t>2) выявление несовершеннолетних, находящихся в социально опасном положении, а также не посещающих или систематически пропускающих по неуважительным причинам занятия в образовательных организациях, принятие мер по их воспитанию и получению ими основного общего образования; </a:t>
            </a:r>
          </a:p>
          <a:p>
            <a:pPr indent="530225" algn="just"/>
            <a:r>
              <a:rPr lang="ru-RU" dirty="0">
                <a:latin typeface="Times New Roman"/>
                <a:ea typeface="Calibri"/>
              </a:rPr>
              <a:t>3) выявление семей, находящихся в социально опасном положении и оказание им помощи в обучении и воспитании детей; </a:t>
            </a:r>
          </a:p>
          <a:p>
            <a:pPr indent="530225" algn="just"/>
            <a:r>
              <a:rPr lang="ru-RU" dirty="0">
                <a:latin typeface="Times New Roman"/>
                <a:ea typeface="Calibri"/>
              </a:rPr>
              <a:t>4) обеспечение доступности в образовательных организациях спортивных секций, технических и иных кружков, клубов и привлечение к участию в них несовершеннолетних с проблемами в поведении;</a:t>
            </a:r>
          </a:p>
          <a:p>
            <a:pPr indent="530225" algn="just">
              <a:lnSpc>
                <a:spcPct val="115000"/>
              </a:lnSpc>
            </a:pPr>
            <a:r>
              <a:rPr lang="ru-RU" dirty="0">
                <a:latin typeface="Times New Roman"/>
                <a:ea typeface="Calibri"/>
                <a:cs typeface="Times New Roman"/>
              </a:rPr>
              <a:t>5) осуществление мер по реализации программ и методик, направленных на формирование законопослушного поведения несовершеннолетних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394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404664"/>
            <a:ext cx="8791912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5113" algn="just"/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</a:rPr>
              <a:t>В Концепции развития системы профилактики безнадзорности и правонарушений несовершеннолетних на период до 2020 г. (утв. распоряжением Правительства РФ от 22.03.2017 №520-р) указаны основные направления профилактической работы с несовершеннолетними:</a:t>
            </a:r>
          </a:p>
          <a:p>
            <a:pPr indent="265113" algn="just">
              <a:spcAft>
                <a:spcPts val="0"/>
              </a:spcAft>
              <a:buFont typeface="Wingdings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Calibri"/>
              </a:rPr>
              <a:t>совершенствование нормативно-правового регулирования в сфере профилактики;</a:t>
            </a:r>
          </a:p>
          <a:p>
            <a:pPr lvl="0" indent="265113" algn="just">
              <a:buFont typeface="Wingdings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Calibri"/>
              </a:rPr>
              <a:t>укрепление института семьи, возрождение и сохранение духовно-нравственных традиций семейных отношений; </a:t>
            </a:r>
          </a:p>
          <a:p>
            <a:pPr lvl="0" indent="265113" algn="just">
              <a:buFont typeface="Wingdings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Calibri"/>
              </a:rPr>
              <a:t>развитие программ профилактики семейного неблагополучия; </a:t>
            </a:r>
          </a:p>
          <a:p>
            <a:pPr lvl="0" indent="265113" algn="just">
              <a:buFont typeface="Wingdings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Calibri"/>
              </a:rPr>
              <a:t>развитие эффективной модели профилактики; </a:t>
            </a:r>
          </a:p>
          <a:p>
            <a:pPr lvl="0" indent="265113" algn="just">
              <a:buFont typeface="Wingdings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Calibri"/>
              </a:rPr>
              <a:t>развитие кадрового потенциала;</a:t>
            </a:r>
          </a:p>
          <a:p>
            <a:pPr lvl="0" indent="265113" algn="just">
              <a:buFont typeface="Wingdings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Calibri"/>
              </a:rPr>
              <a:t>развитие единой образовательной (воспитывающей) среды; </a:t>
            </a:r>
          </a:p>
          <a:p>
            <a:pPr lvl="0" indent="265113" algn="just">
              <a:buFont typeface="Wingdings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Calibri"/>
              </a:rPr>
              <a:t>совершенствование системы взаимодействия с родителями по вопросам профилактики асоциального поведения обучающихся; </a:t>
            </a:r>
          </a:p>
          <a:p>
            <a:pPr lvl="0" indent="265113" algn="just">
              <a:buFont typeface="Wingdings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Calibri"/>
              </a:rPr>
              <a:t>разработка и реализация программ поддержки молодежных и подростковых общественных организаций, волонтерского движения, пропаганды здорового образа жизни; </a:t>
            </a:r>
          </a:p>
          <a:p>
            <a:pPr lvl="0" indent="265113" algn="just">
              <a:buFont typeface="Wingdings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Calibri"/>
              </a:rPr>
              <a:t>совершенствование деятельности образовательных организаций по формированию законопослушного поведения несовершеннолетних; обеспечение организационно-методической поддержки развития служб медиации в образовательных организациях.       </a:t>
            </a:r>
          </a:p>
          <a:p>
            <a:pPr indent="265113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76746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476672"/>
            <a:ext cx="8173416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/>
                <a:ea typeface="Calibri"/>
                <a:cs typeface="Times New Roman"/>
              </a:rPr>
              <a:t>Анализ состояния превентивной работы в образовательных организа­циях показывает, что в настоящее время имеются определенные проблемы в реализации данного направления деятельности: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just"/>
            <a:r>
              <a:rPr lang="ru-RU" sz="2000" dirty="0">
                <a:latin typeface="Times New Roman"/>
                <a:ea typeface="Calibri"/>
                <a:cs typeface="Times New Roman"/>
              </a:rPr>
              <a:t>1) кадровое обеспечение профилактической работы и профессиональ­ная подготовка специалистов образовательных организаций: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just"/>
            <a:r>
              <a:rPr lang="ru-RU" sz="2000" dirty="0">
                <a:latin typeface="Times New Roman"/>
                <a:ea typeface="Calibri"/>
                <a:cs typeface="Times New Roman"/>
              </a:rPr>
              <a:t>- дефицит подготовки специалистов образовательных организаций (педагогов-психологов, социальных педагогов, педагогов) в области </a:t>
            </a:r>
            <a:r>
              <a:rPr lang="ru-RU" sz="2000" dirty="0" err="1">
                <a:latin typeface="Times New Roman"/>
                <a:ea typeface="Calibri"/>
                <a:cs typeface="Times New Roman"/>
              </a:rPr>
              <a:t>девианто­логии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, что сказывается на эффективности первичной профилактики рисков формирования отклоняющегося поведения;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just"/>
            <a:r>
              <a:rPr lang="ru-RU" sz="2000" dirty="0">
                <a:latin typeface="Times New Roman"/>
                <a:ea typeface="Calibri"/>
                <a:cs typeface="Times New Roman"/>
              </a:rPr>
              <a:t>- недостаточность программно-методического и материально­-технического обеспечения профилактической деятельности, отсутствие реги­онального банка данных технологий работы с детьми и молодёжью по про­филактике отклоняющегося (</a:t>
            </a:r>
            <a:r>
              <a:rPr lang="ru-RU" sz="2000" dirty="0" err="1">
                <a:latin typeface="Times New Roman"/>
                <a:ea typeface="Calibri"/>
                <a:cs typeface="Times New Roman"/>
              </a:rPr>
              <a:t>девиантного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) поведения;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just"/>
            <a:r>
              <a:rPr lang="ru-RU" sz="2000" dirty="0">
                <a:latin typeface="Times New Roman"/>
                <a:ea typeface="Calibri"/>
                <a:cs typeface="Times New Roman"/>
              </a:rPr>
              <a:t>- частичная неготовность педагогического, родительско­го сообщества конструктивно решать проблемы, связанные с </a:t>
            </a:r>
            <a:r>
              <a:rPr lang="ru-RU" sz="2000" dirty="0" err="1">
                <a:latin typeface="Times New Roman"/>
                <a:ea typeface="Calibri"/>
                <a:cs typeface="Times New Roman"/>
              </a:rPr>
              <a:t>девиантными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 поведением подростков, по причине сложности коррекционных и реабилита­ционных мероприятий, нарушения конфиденциальности в случаях выявления психических нарушений у подростков, необходи­мости организации системного межведомственного сопровождения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;</a:t>
            </a:r>
            <a:endParaRPr lang="ru-RU" sz="2000" dirty="0"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6809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404664"/>
            <a:ext cx="849694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/>
                <a:ea typeface="Calibri"/>
                <a:cs typeface="Times New Roman"/>
              </a:rPr>
              <a:t>2) сложности, связанные с тем, что родители (законные представители) не дают согласия на диагностическую, коррекционно-развивающую работу, отказываются от консультаций педагога-психолога, клинического психолога, психоневролога, прохождения обследования через ПМПК (психолого-медико­-педагогической комиссии), избегают взаимодействия с правоохранительны­ми органами, органами и учреждениями социальной защиты населения, от­делом опеки и попечительства;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just"/>
            <a:r>
              <a:rPr lang="ru-RU" sz="2000" dirty="0">
                <a:latin typeface="Times New Roman"/>
                <a:ea typeface="Calibri"/>
                <a:cs typeface="Times New Roman"/>
              </a:rPr>
              <a:t>3) отсутствие системного межведомственного взаимодействия при работе с  несовершеннолетними, относящимися к «группе риска», недостаточная координация  деятельности субъектов профилактики, для многих из которых профилактика не является первоочередной задачей, вследствие чего имеет место формальный подход к указанному направлению работы; 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just"/>
            <a:r>
              <a:rPr lang="ru-RU" sz="2000" dirty="0">
                <a:latin typeface="Times New Roman"/>
                <a:ea typeface="Calibri"/>
                <a:cs typeface="Times New Roman"/>
              </a:rPr>
              <a:t>4) отсутствие системы профилактической работы по различным направлениям с 1-го по 11-й класс, при этом профилактическая  деятельность  в  большинстве  случаев  сводится  к санитарному просвещению либо формальному информированию обучающихся и родителей (законных представителей);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just"/>
            <a:r>
              <a:rPr lang="ru-RU" sz="2000" dirty="0">
                <a:latin typeface="Times New Roman"/>
                <a:ea typeface="Calibri"/>
                <a:cs typeface="Times New Roman"/>
              </a:rPr>
              <a:t>5)  практически невозможно ограничить доступ детей и подростков к сайтам сети Интернет, СМИ, содержащим социально опасную для жизни информацию и др.</a:t>
            </a:r>
            <a:endParaRPr lang="ru-RU" sz="2000" dirty="0"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1507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171</TotalTime>
  <Words>2115</Words>
  <Application>Microsoft Office PowerPoint</Application>
  <PresentationFormat>Экран (4:3)</PresentationFormat>
  <Paragraphs>183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Трек</vt:lpstr>
      <vt:lpstr>Профилактическая деятельность в системе образования: основные подходы и перспективы развития</vt:lpstr>
      <vt:lpstr>Истоки профилактической деятельности заложены еще с античных времен в рамках медицины и юриспруденции.  Выделение профилактики в середине XX века в отдельное направление деятельности является заслугой Всемирной организации здравоохранения .</vt:lpstr>
      <vt:lpstr>Классификация видов профилактики нашла свое отражение в основных подходах, сложившихся в процессе ее развития и используемых в профилактической деятельности специалистов сегодняшней системы образования</vt:lpstr>
      <vt:lpstr>Профилактическое образование</vt:lpstr>
      <vt:lpstr>Профилактические государственные программы</vt:lpstr>
      <vt:lpstr>Презентация PowerPoint</vt:lpstr>
      <vt:lpstr>Презентация PowerPoint</vt:lpstr>
      <vt:lpstr>Презентация PowerPoint</vt:lpstr>
      <vt:lpstr>Презентация PowerPoint</vt:lpstr>
      <vt:lpstr>Необходимость межведомственного взаимодействия специалистов обусловлена</vt:lpstr>
      <vt:lpstr>Направления профилактического образования</vt:lpstr>
      <vt:lpstr>Единство профилактического пространства</vt:lpstr>
      <vt:lpstr>Основополагающие идеи организации эффективного профилактического образовательного процесса:</vt:lpstr>
      <vt:lpstr>Презентация PowerPoint</vt:lpstr>
      <vt:lpstr>Основные принципы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ЕМ СПТ-2019: перечень исследуемых показателей </vt:lpstr>
      <vt:lpstr>    ИНТЕГРАТИВНАЯ ШКАЛА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Профилактическая деятельность в системе образования: основные подходы и перспективы развития</dc:title>
  <dc:creator>Мама</dc:creator>
  <cp:lastModifiedBy>Мама</cp:lastModifiedBy>
  <cp:revision>26</cp:revision>
  <dcterms:modified xsi:type="dcterms:W3CDTF">2020-04-27T14:06:15Z</dcterms:modified>
</cp:coreProperties>
</file>