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48" r:id="rId2"/>
    <p:sldId id="357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49" r:id="rId14"/>
    <p:sldId id="350" r:id="rId15"/>
    <p:sldId id="351" r:id="rId16"/>
    <p:sldId id="352" r:id="rId17"/>
    <p:sldId id="319" r:id="rId18"/>
    <p:sldId id="294" r:id="rId19"/>
    <p:sldId id="332" r:id="rId20"/>
    <p:sldId id="346" r:id="rId21"/>
    <p:sldId id="345" r:id="rId22"/>
    <p:sldId id="344" r:id="rId23"/>
    <p:sldId id="347" r:id="rId24"/>
    <p:sldId id="353" r:id="rId25"/>
    <p:sldId id="354" r:id="rId26"/>
    <p:sldId id="355" r:id="rId27"/>
    <p:sldId id="356" r:id="rId28"/>
    <p:sldId id="358" r:id="rId29"/>
    <p:sldId id="369" r:id="rId30"/>
    <p:sldId id="370" r:id="rId31"/>
    <p:sldId id="371" r:id="rId32"/>
    <p:sldId id="372" r:id="rId33"/>
    <p:sldId id="374" r:id="rId34"/>
    <p:sldId id="373" r:id="rId35"/>
    <p:sldId id="375" r:id="rId36"/>
    <p:sldId id="376" r:id="rId37"/>
    <p:sldId id="377" r:id="rId38"/>
    <p:sldId id="379" r:id="rId39"/>
    <p:sldId id="378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3300"/>
    <a:srgbClr val="FF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39A1-5CC8-425C-BB7D-F31BC1192725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C8358A8-B2B9-41C4-B04C-84EBADA53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39A1-5CC8-425C-BB7D-F31BC1192725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58A8-B2B9-41C4-B04C-84EBADA53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39A1-5CC8-425C-BB7D-F31BC1192725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58A8-B2B9-41C4-B04C-84EBADA53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39A1-5CC8-425C-BB7D-F31BC1192725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C8358A8-B2B9-41C4-B04C-84EBADA53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39A1-5CC8-425C-BB7D-F31BC1192725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58A8-B2B9-41C4-B04C-84EBADA530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39A1-5CC8-425C-BB7D-F31BC1192725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58A8-B2B9-41C4-B04C-84EBADA53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39A1-5CC8-425C-BB7D-F31BC1192725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DC8358A8-B2B9-41C4-B04C-84EBADA530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39A1-5CC8-425C-BB7D-F31BC1192725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58A8-B2B9-41C4-B04C-84EBADA53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39A1-5CC8-425C-BB7D-F31BC1192725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58A8-B2B9-41C4-B04C-84EBADA53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39A1-5CC8-425C-BB7D-F31BC1192725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58A8-B2B9-41C4-B04C-84EBADA53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39A1-5CC8-425C-BB7D-F31BC1192725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58A8-B2B9-41C4-B04C-84EBADA530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9F39A1-5CC8-425C-BB7D-F31BC1192725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8358A8-B2B9-41C4-B04C-84EBADA530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&#1088;&#1087;&#1082;&#1075;.&#1088;&#1092;/files/dok/raspisanie2018.pdf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mamakansosh.ru/sotsialno-psihologicheskoe-testirovanie-2018-2019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1914" y="1375719"/>
            <a:ext cx="111334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социально-психологического тестирования (ЕМ СПТ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особенности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и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ее проведения в образовательных организациях Республики Крым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30806" y="341194"/>
            <a:ext cx="7961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дополнительного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профессионального образования Республики Крым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Крымский республиканский институт постдипломного педагогического образования»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" r="53005"/>
          <a:stretch/>
        </p:blipFill>
        <p:spPr bwMode="auto">
          <a:xfrm>
            <a:off x="107761" y="12913"/>
            <a:ext cx="2116824" cy="181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11403" y="5527343"/>
            <a:ext cx="3980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Нагребецкая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С.Г.,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методист ГБОУ ДПО РК КРИППО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9296" y="6455391"/>
            <a:ext cx="206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Симферополь 2019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025" y="624136"/>
            <a:ext cx="106861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Результаты социально-психологического тестирования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будут использованы в качестве диагностического компонента воспитательной деятельности образовательной организации. Данные, полученные с помощью ЕМ СПТ, дадут возможность оказания обучающимся своевременной адресной психолого-педагогической помощи. На основании результатов ЕМ СПТ для обучающихся с показателями повышенной вероятности вовлечения в зависимое поведение будут разработаны индивидуальные или групповые профилактические программы.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Тестирование будет проводиться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с____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_______2019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всем вопросам, связанным с проведением тестирования или заполнения бланка согласия, просим обращаться к заместителю директора по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УВР </a:t>
            </a: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2019 году изменилась цель проведения СПТ – выявление обучающихся с показателями повышенной вероятности вовлечения в зависимое поведение. Если ранее образовательные учреждения самостоятельно выбирали методику проведения СПТ, выбирая ее из реестра, то с сентября 2019 года обучающиеся 7-9 классов будут заполнять форму А (110 вопросов), 10- 11 классы – форму В (140 вопросов). Начиная с 2014 года СПТ было анонимным, теперь тестирование будет носить конфиденциальный характер. Еще одно отличие в том, что формы проведения ЕМ СПТ -2019 – бланковые, программа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тестовая оболочка. Предпочтительным является последний вариант. Тестовая оболочка позволит через индивидуальный код (номер) получить адресные результаты и провести своевременную коррекционную работу с обучающимся.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Уже разработан годовой цикл мероприятий  (в рамках учебного года):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август –сентябрь – информационно –мотивационная компания;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сентябрь –октябрь – СПТ обучающихся;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декабрь – сбор информации в АНК, решение о контингенте ПМО;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январь –декабрь – профилактический медицинский осмотр;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май-июнь – сбор информации, анализ результатов профилактической работы.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4595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955" y="287323"/>
            <a:ext cx="1179166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Перед образовательными учреждениями стоят следующие задачи: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издать приказ о проведении СПТ (назначить ответственного, сроки, определить возрастные группы обучающихся: 7-9 классов, 10-11 классы, создать комиссию, обеспечивающую организационно-техническое сопровождение СПТ, в том числе программиста);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обеспечить обмен оперативной информацией с куратором по проведению СПТ, региональным оператором;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провести разъяснительную работу о цели, особенности процедуры, роли СПТ в воспитательном процессе ОУ на педагогическом совете или собрании педагогического коллектива (не позднее 5.09.2019г.);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включать проведение СПТ в план воспитательной работы;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включить в перечень конфиденциальной информации, утвержденной локальным актом ОУ, сведения по результатам СПТ, включить  в добровольные информированные согласия  пункт об ответственности ОУ в случае  разглашения конфиденциальной информации по итогам СПТ, каждый бланк  согласия должен быть заверен подписью руководителям ОУ (это очень важно);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провести информационно-пропагандистскую компанию, разъяснительную работу о процедуре СПТ на классных часах, родительских собраниях (не позднее 14.09.2019г.);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получить добровольные информированные согласия;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утвердить поименные списки обучающихся на основе добровольных информированных согласий, направить списки Региональному оператору для получения индивидуального кода на каждого обучающегося;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утвердить график проведения тестирования по классам;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подготовить бланки вопросов и бланки ответов в случае применения бумажной формы тестирования (в исключительных случаях);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обеспечить техническую возможность и доступ для проведения тестирования посредством сети Интернет с использованием электронной  тестовой формы;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организовать тестирование с использованием единой методики СПТ;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осуществлять мониторинг за прохождением СПТ, строго пресекать нарушения конфиденциальности;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заполнить отчетные формы в личном кабинете пользователя на сайте по итогам тестирования;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обеспечить обратную связь с обучающимися  и родителями (законными представителями) по результатам  тестирования (результаты, позитивно ориентированные рекомендации);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обеспечить конфиденциальность и невозможность несанкционированного доступа при хранении и использовании документации и персональных данных (списков и кодов учащихся, добровольных информированных согласий). Хранение данных на электронном носителе осуществляется 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деперсонифицированом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виде;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группировка, пакетирование бланков ответов в соответствии с требованиями к сохранению данных;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направить пакеты с бланками ответов региональному оператору;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утвердить план коррекционной и профилактической работы по результатам СПТ, как части плана воспитательной работы;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приступить к реализации плана коррекционной и профилактической работы;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В целом СПТ выступает как диагностический компонент деятельности образовательного учреждения: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выявление факторов, провоцирующих вовлечение в зависимое поведение;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психолого-педагогическая помощь и сопровождение; коррекционная работа на индивидуальном и групповых  уровнях;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информационно-просветительская (профилактическая) работа;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мотивирование обучающихся 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самоисследование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саморазвитие.</a:t>
            </a:r>
          </a:p>
        </p:txBody>
      </p:sp>
    </p:spTree>
    <p:extLst>
      <p:ext uri="{BB962C8B-B14F-4D97-AF65-F5344CB8AC3E}">
        <p14:creationId xmlns:p14="http://schemas.microsoft.com/office/powerpoint/2010/main" val="342578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hlinkClick r:id="rId2" tooltip="Страница 1"/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4">
            <a:hlinkClick r:id="rId2" tooltip="Страница 1"/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" t="7790"/>
          <a:stretch/>
        </p:blipFill>
        <p:spPr bwMode="auto">
          <a:xfrm>
            <a:off x="575479" y="887104"/>
            <a:ext cx="10585263" cy="573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35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548" y="2979353"/>
            <a:ext cx="11238271" cy="1138773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2.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Правообладателем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«Единой методики социально – психологического тестирования» </a:t>
            </a:r>
            <a:endParaRPr lang="ru-RU" sz="2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ЕМ СПТ) является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Министерство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просвещения Российской Федерации.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1548" y="1201348"/>
            <a:ext cx="11238271" cy="1477328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1.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«Единая методика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социально – психологического тестирования» (ЕМ СПТ)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разработана в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соответствии с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поручением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Государственного антинаркотического комитета </a:t>
            </a:r>
            <a:endParaRPr lang="ru-RU" sz="2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протокол от 11 декабря 2017 г. № 35)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548" y="4429953"/>
            <a:ext cx="11242657" cy="1477328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</a:t>
            </a:r>
          </a:p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!!!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«Единая методика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социально – психологического тестирования» (ЕМ СПТ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 2019 года является обязательной для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использования </a:t>
            </a:r>
            <a:endParaRPr lang="ru-RU" sz="2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образовательных организациях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всех субъектов Российской Федерации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6581" y="257571"/>
            <a:ext cx="10491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ЕМ СПТ как единый измерительный инструмент </a:t>
            </a:r>
            <a:endParaRPr lang="ru-RU" sz="32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94736" y="933902"/>
            <a:ext cx="1011319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17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8097" y="1458097"/>
            <a:ext cx="97206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По поручению  Государственного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антинароктического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комитета с 2019/20 учебного года использование ЕМ СПТ   является обязательным для всех образовательных организаций субъектов Российской  Федерации!!!</a:t>
            </a:r>
          </a:p>
          <a:p>
            <a:pPr algn="just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4487" y="815545"/>
            <a:ext cx="901219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Методика предназначена  для выявления латентной и явной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рискогенности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социально-психологических условий, формирующих психологическую готовность к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аддиктивному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(зависимому) поведению у лиц подросткового и юношеского возраста.</a:t>
            </a:r>
          </a:p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7264" y="296562"/>
            <a:ext cx="11005751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ЕМ СПТ   применяется для тестирования лиц подросткового и юношеского возраста старше 13 лет.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Методика представлена в трех формах: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Форма «А-110» содержит 110 утверждений, для тестирования обучающихся 7 – 9 классов.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Форма «В-140» содержит 140 утверждений для тестирования обучающихся 10 – 11 классов.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Форма «С-140»содержит 140 утверждений для тестирования студентов профессиональных образовательных организаций и образовательных организаций высшего образования.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8799" y="302305"/>
            <a:ext cx="9001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стандарт проведения единой методики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48799" y="933902"/>
            <a:ext cx="1011319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748797" y="3126346"/>
            <a:ext cx="4738028" cy="646331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содержание методики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23708" y="1315114"/>
            <a:ext cx="4738027" cy="646331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Единообразие субшкал и шкал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8799" y="1315114"/>
            <a:ext cx="4738027" cy="646331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порядок проведения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8797" y="2220729"/>
            <a:ext cx="4738027" cy="646331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инструкции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23708" y="2220730"/>
            <a:ext cx="4738028" cy="646331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требования к обработке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23708" y="3126346"/>
            <a:ext cx="4738027" cy="646331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формы отчетности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48796" y="4031961"/>
            <a:ext cx="10512939" cy="1200329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!!!Органы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исполнительной власти субъектов Российской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ответственные за реализацию государственной политики в сфере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несут ответственность за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19299" y="5491574"/>
            <a:ext cx="9371931" cy="830997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аутентичность используемой методики оригиналу,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стандарту и порядку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95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68562" y="166017"/>
            <a:ext cx="7349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и область применения ЕМ СПТ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37568" y="689237"/>
            <a:ext cx="1011319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68561" y="1296406"/>
            <a:ext cx="11207580" cy="1938992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оценку вероятности вовлечения в зависимое поведение на основе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соотношения факторов риска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(ФР) 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(ФЗ)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воздействующих на обследуемых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8562" y="4646141"/>
            <a:ext cx="11207580" cy="1569660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Выявляет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повышенную и незначительную вероятность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вовлечения в зависимое поведение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6849" y="3113902"/>
            <a:ext cx="89710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может быть использована для формулировки заключения о наркотической или иной зависимости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респондента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85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562" y="166017"/>
            <a:ext cx="9268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построения и формы проведения и ЕМ СПТ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37568" y="689237"/>
            <a:ext cx="1011319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3763" y="2608842"/>
            <a:ext cx="4567157" cy="3170099"/>
          </a:xfrm>
          <a:prstGeom prst="rect">
            <a:avLst/>
          </a:prstGeom>
          <a:solidFill>
            <a:schemeClr val="bg2"/>
          </a:solidFill>
          <a:ln w="25400">
            <a:solidFill>
              <a:schemeClr val="accent4">
                <a:lumMod val="75000"/>
              </a:schemeClr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1020907" y="2608842"/>
            <a:ext cx="4563724" cy="3170099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Научность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Добровольность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Достоверность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развития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Единообразие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Систематичность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20907" y="1068524"/>
            <a:ext cx="4563725" cy="1015663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Принципы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построения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методики</a:t>
            </a:r>
          </a:p>
          <a:p>
            <a:pPr algn="ctr"/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533763" y="1068524"/>
            <a:ext cx="4563725" cy="1015663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модификации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единой методики социально-психологического тестирования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0220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95" y="0"/>
            <a:ext cx="11170508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Нормативно-правовые акты.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Федеральный закон от 8 января 1998 г. № 3-ФЗ «О наркотических средствах и психотропных веществах»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Федеральный закон от 27 июля 2007 г.  № 152-ФЗ    «О персональных данных».</a:t>
            </a: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России от 16 июня 2014 года  №658 «Об утверждении Порядка проведения социально-психологического тестирования лиц, обучающихся в общеобразовательных организациях и профессиональных образовательных организациях, а  также в  образовательных организациях высшего образования»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 Минздрава  России  от 6 октября 2014 года   №  581Н  «О  Порядке  проведения профилактических медицинских осмотров обучающихся в общеобразовательных организациях и профессиональных образовательных организациях, а  также в  образовательных организациях высшего образования в целях раннего выявления  незаконного потребления  наркотических средств и  психотропных   веществ»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Министерство образования и науки российской федерации письмо от 5 сентября 2011 г. № Мд-1197/06  «О концепции  профилактики  употребления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психоактивных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веществ в образовательной среде»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 МОНМ РК (Минобразования Крыма)  от 19 августа 2019 года № 1414 «О проведении социально-психологического тестирования  учащихся общеобразовательных школ, обучающихся профессиональных образовательных организаций Республики Крым и организаций высшего образования Республики Крым, находящихся в  ведении МОНМ РК   в 2019/2020 учебном году, направленного на раннее выявление незаконного потребления наркотических средств и  психотропных веществ с использованием единой методики»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приказа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России,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Минобрнацки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России, Минздрава России, МВД России «Об утверждении Алгоритма межведомственного взаимодействия при проведении мероприятий по раннему выявлению незаконного потребления наркотических  средств и психотропных веществ обучающимися в общеобразовательных организациях и профессиональных образовательных организациях, а также в образовательных организациях высшего образования»</a:t>
            </a:r>
          </a:p>
          <a:p>
            <a:pPr algn="just"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16200000">
            <a:off x="3912808" y="3973286"/>
            <a:ext cx="1124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Фильтры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8745" y="3689255"/>
            <a:ext cx="3480179" cy="1213704"/>
          </a:xfrm>
          <a:prstGeom prst="rect">
            <a:avLst/>
          </a:prstGeom>
        </p:spPr>
      </p:pic>
      <p:sp>
        <p:nvSpPr>
          <p:cNvPr id="15" name="Стрелка вниз 14"/>
          <p:cNvSpPr/>
          <p:nvPr/>
        </p:nvSpPr>
        <p:spPr>
          <a:xfrm>
            <a:off x="1497905" y="2158415"/>
            <a:ext cx="2259881" cy="12051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7497" y="1552285"/>
            <a:ext cx="4794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1.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тсев недостоверных ответов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верх 22"/>
          <p:cNvSpPr/>
          <p:nvPr/>
        </p:nvSpPr>
        <p:spPr>
          <a:xfrm rot="18066562">
            <a:off x="1943313" y="3171632"/>
            <a:ext cx="294156" cy="998670"/>
          </a:xfrm>
          <a:prstGeom prst="upArrow">
            <a:avLst>
              <a:gd name="adj1" fmla="val 50000"/>
              <a:gd name="adj2" fmla="val 9594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rot="3257494">
            <a:off x="3286489" y="3078446"/>
            <a:ext cx="294156" cy="1456379"/>
          </a:xfrm>
          <a:prstGeom prst="upArrow">
            <a:avLst>
              <a:gd name="adj1" fmla="val 50000"/>
              <a:gd name="adj2" fmla="val 9594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1953258" y="5041504"/>
            <a:ext cx="1407572" cy="83653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9198" y="5030532"/>
            <a:ext cx="1552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6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Достоверные</a:t>
            </a:r>
          </a:p>
          <a:p>
            <a:pPr algn="ctr"/>
            <a:r>
              <a:rPr lang="ru-RU" b="1" dirty="0" smtClean="0">
                <a:solidFill>
                  <a:srgbClr val="0086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</a:t>
            </a:r>
            <a:endParaRPr lang="ru-RU" b="1" dirty="0">
              <a:solidFill>
                <a:srgbClr val="0086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6998" y="2086878"/>
            <a:ext cx="1775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всех </a:t>
            </a:r>
          </a:p>
          <a:p>
            <a:pPr algn="ctr"/>
            <a:r>
              <a:rPr lang="ru-RU" b="1" dirty="0" smtClean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обследованных</a:t>
            </a:r>
            <a:endParaRPr lang="ru-RU" b="1" dirty="0">
              <a:solidFill>
                <a:srgbClr val="004A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6156" y="2922413"/>
            <a:ext cx="161364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C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Недостоверные</a:t>
            </a:r>
          </a:p>
          <a:p>
            <a:pPr algn="ctr"/>
            <a:r>
              <a:rPr lang="ru-RU" sz="1600" b="1" dirty="0">
                <a:solidFill>
                  <a:srgbClr val="FC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dirty="0" smtClean="0">
                <a:solidFill>
                  <a:srgbClr val="FC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тветы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- 30 %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6155" y="2041018"/>
            <a:ext cx="4701779" cy="45086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34076" y="6025925"/>
            <a:ext cx="4245935" cy="3758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Достоверный массив данных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09684" y="224383"/>
            <a:ext cx="10811355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Цель ЕМ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СПТ-2019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«Выявить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обучающихся с показателями повышенной вероятности вовлечения в зависимое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поведение»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187838" y="1552285"/>
            <a:ext cx="5608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2.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вероятность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вовлечения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в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зависимое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79948" y="2276082"/>
            <a:ext cx="6241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задачи используются два взаимодополняющих и проверяющих алгоритма анализа данных: количественный и качественный.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79947" y="3287048"/>
            <a:ext cx="6241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основываются на соотношении критических значений факторов риска и факторов защиты.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94455" y="4050782"/>
            <a:ext cx="624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не оценивает обучающихся, она оценивает степень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рискогенности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социально-психологических условий в которых находятся обучающиеся на основе процедуры опроса.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94455" y="5341420"/>
            <a:ext cx="6241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высокой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рискогенностью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социально-психологических условий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повышенную вероятность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вовлечения в зависимое поведение.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22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1963271" y="1640541"/>
            <a:ext cx="7996517" cy="31466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Круглая лента лицом вверх 1"/>
          <p:cNvSpPr/>
          <p:nvPr/>
        </p:nvSpPr>
        <p:spPr>
          <a:xfrm>
            <a:off x="4637210" y="2724361"/>
            <a:ext cx="2832847" cy="1129553"/>
          </a:xfrm>
          <a:prstGeom prst="ellipseRibbon2">
            <a:avLst>
              <a:gd name="adj1" fmla="val 25000"/>
              <a:gd name="adj2" fmla="val 69165"/>
              <a:gd name="adj3" fmla="val 11705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ЕМ СПТ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760" y="5604248"/>
            <a:ext cx="11183036" cy="9233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использованию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диагностической, консультационной, коррекционной и профилактической работе </a:t>
            </a:r>
          </a:p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допускаются специалисты, имеющие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высшее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психологическое образование, </a:t>
            </a:r>
          </a:p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прошедшие повышение квалификации по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применению ЕМ СПТ</a:t>
            </a:r>
            <a:endParaRPr lang="ru-RU" b="1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02480" y="1293515"/>
            <a:ext cx="4502308" cy="923330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Основа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выводов - соотношение факторов риска (ФР) и факторов защиты (ФЗ)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3444" y="4097812"/>
            <a:ext cx="4502308" cy="1200329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Переход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оценки обучающихся («группы риска»)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оценке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рискогенности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социально-психологических условий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8941" y="2653585"/>
            <a:ext cx="3917577" cy="923330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Введение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понятия и шкалы «Резистентность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17715" y="4097812"/>
            <a:ext cx="4502308" cy="1200329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Разделение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обратной связи и профессиональной интерпретации результатов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79977" y="2635688"/>
            <a:ext cx="3917577" cy="923330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Использование региональных норм</a:t>
            </a:r>
          </a:p>
          <a:p>
            <a:pPr algn="ctr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508" y="286185"/>
            <a:ext cx="433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ЕМ СПТ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43508" y="933902"/>
            <a:ext cx="105576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03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3592" y="1091793"/>
            <a:ext cx="7416824" cy="5620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90281" y="55775"/>
            <a:ext cx="109010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Социально-психологическое тестирование как диагностический компонент воспитательной деятельности образовательной организации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690282" y="882789"/>
            <a:ext cx="10390094" cy="3983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74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520117"/>
            <a:ext cx="1219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исследуемых показателей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5945" y="1073791"/>
          <a:ext cx="10931611" cy="5167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9352"/>
                <a:gridCol w="5412259"/>
              </a:tblGrid>
              <a:tr h="5167618">
                <a:tc>
                  <a:txBody>
                    <a:bodyPr/>
                    <a:lstStyle/>
                    <a:p>
                      <a:pPr marL="0" marR="0" lvl="0" indent="4508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Факторы риска –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социально-психологические  условия, повышающие угрозу вовлечения в зависимое поведение.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4508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1Качества и условия, регулирующие</a:t>
                      </a:r>
                    </a:p>
                    <a:p>
                      <a:pPr marL="0" marR="0" lvl="0" indent="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взаимоотношения личности и социума: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Потребность в одобрении</a:t>
                      </a:r>
                    </a:p>
                    <a:p>
                      <a:pPr marL="0" marR="0" lvl="0" indent="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Подверженность влиянию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Принятие асоциальных установок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Наркопотребление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в социальном окружении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Качества, влияющие на индивидуальные особенности поведения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Склонность к риску(опасности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Импульсивность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Тревожность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Фрустрация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Факторы защиты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протективные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факторы) –обстоятельства, повышающие социально-психологическую устойчивость к воздействию факторов риска.</a:t>
                      </a:r>
                    </a:p>
                    <a:p>
                      <a:endParaRPr kumimoji="0"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Принятие родителями</a:t>
                      </a: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Принятие одноклассниками</a:t>
                      </a: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Социальная активность</a:t>
                      </a: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Самоконтроль поведения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18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Самоэффективность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(</a:t>
                      </a:r>
                      <a:r>
                        <a:rPr kumimoji="0" lang="ru-RU" sz="18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self-efficacy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2994" y="337751"/>
            <a:ext cx="11887201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социально-психологического тестирования особых категорий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обучающихся (с особыми образовательными потребностями, детей – сирот, детей, оставшихся без попечения родителей)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соответствии со статьей 53.4 Федерального закона от 8 января 1998 г. № 3-ФЗ «О наркотических средствах и психотропных веществах» освобождение особых категорий обучающихся (с особыми образовательными потребностями, детей-сирот и детей, оставшихся без попечения родителей) не предусмотрено.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При получении добровольных информированных согласий родителей (законных представителей) обучающихся, не достигших 15 лет, и добровольных информированных согласий обучающихся старше 15-лет, социально-психологическое тестирование может проводиться в отношении обучающихся, осваивающих адаптированные основные общеобразовательные программы, реализуемые для глухих, слабослышащих, позднооглохших, слепых, слабовидящих, с тяжелыми нарушениями речи, с нарушениями опорно-двигательного аппарата, с задержкой психического развития, с умственной отсталостью, с расстройствами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аутистического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спектра,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сложными дефектами.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При проведении социально-психологического тестирования детей-сирот и детей, оставшихся без попечения родителей, в целях снижения психологического напряжения и предотвращения психотравмирующих ситуаций, необходимо исключить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опросника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утверждения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субшкалу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«Принятие родителями» и предусмотреть определение региональных норм для данной категории обучающихся.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27839" y="377504"/>
            <a:ext cx="11274804" cy="501675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Стандартное обращение психолога к обследуемым перед началом тестирования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«Каждый человек в жизни сталкивается с трудностями, рисками, но все их преодолевают по-разному. В условиях трудных жизненных ситуаций нужно проявлять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психологическую устойчивость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Научиться этому можно, если хорошо в себе разобраться.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 выявит степень вашей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психологической устойчивости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трудных жизненных ситуациях. И чем откровеннее будут ваши ответы, тем точнее вы получите результат.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Конфиденциальность личных данных гарантируется.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обработки теста вы получите общее представление о своей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психологической устойчивости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Те, кого заинтересует более подробная информация о своем внутреннем мире, могут подойти ко мне отдельно».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!!!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стандартизации процедуры важно инструкцию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воспроизводить дословно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(при необходимости несколько раз) для обеспечения корректного заполнения бланков.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использовании электронных программ проведения СПТ инструкция также должна быть воспроизведена без дополнений и изменений.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t="1756"/>
          <a:stretch>
            <a:fillRect/>
          </a:stretch>
        </p:blipFill>
        <p:spPr bwMode="auto">
          <a:xfrm>
            <a:off x="4184823" y="107091"/>
            <a:ext cx="4902028" cy="662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96615" y="2150046"/>
          <a:ext cx="5398770" cy="2557907"/>
        </p:xfrm>
        <a:graphic>
          <a:graphicData uri="http://schemas.openxmlformats.org/drawingml/2006/table">
            <a:tbl>
              <a:tblPr/>
              <a:tblGrid>
                <a:gridCol w="361950"/>
                <a:gridCol w="1076325"/>
                <a:gridCol w="3060065"/>
                <a:gridCol w="900430"/>
              </a:tblGrid>
              <a:tr h="308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Сокращение субшкал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Расшифровка сокращения субшкал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Шкалы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По1 и По2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Потребность в одобрении – 1, 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ФАКТОРЫ РИСКА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(ФР)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ПВГ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Подверженность влиянию группы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ПАУ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Принятие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социальных установок социума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Склонность к риску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Импульсивность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Тревожность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Принятие родителями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ФАКТОРЫ ЗАЩИТЫ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(ФЗ)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Принятие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 одноклассниками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Социальная активность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Calibri"/>
                          <a:cs typeface="Times New Roman"/>
                        </a:rPr>
                        <a:t>Самоконтроль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Calibri"/>
                          <a:cs typeface="Times New Roman"/>
                        </a:rPr>
                        <a:t>поведения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795848" y="205946"/>
            <a:ext cx="8140717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Расшифровка сокращенных названий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субшкал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используемых в бланке ответов формы «А-110» (для психологов)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15545" y="580315"/>
            <a:ext cx="10787449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89687" y="527184"/>
            <a:ext cx="1054002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Обработка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связи с тем, что при анализе данных используется две методики, в ЕМ СПТ применяется два ключа обработки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методике оценки вероятности вовлечения в зависимое поведение «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Квазишкалирование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обработка ведется по интегративным шкалам: «Факторы риска» и «Факторы защиты». 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подсчетах ответы на вопросы (утверждения)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стимульного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материала используются выборочно. Для получения результатов по интегративным шкалам необходимо суммировать ответы респондента по вопросам-маркерам, приведенным в таблице ниже. 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получения сопоставимых результатов все значения, полученные в баллах, переводятся в проценты.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05482" y="345991"/>
          <a:ext cx="11046941" cy="5782959"/>
        </p:xfrm>
        <a:graphic>
          <a:graphicData uri="http://schemas.openxmlformats.org/drawingml/2006/table">
            <a:tbl>
              <a:tblPr/>
              <a:tblGrid>
                <a:gridCol w="2847148"/>
                <a:gridCol w="4416245"/>
                <a:gridCol w="3783548"/>
              </a:tblGrid>
              <a:tr h="722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Форма теста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46" marR="65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Интегратвная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шкала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ФАКТОРЫ РИСКА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46" marR="65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Интегратвная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шкала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ФАКТОРЫ ЗАЩИТЫ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46" marR="65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57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«А»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46" marR="65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Вопросы-маркеры:1, 4, 5, 12, 14, 15, 16, 17, 23, 26, 27, 34, 35, 36, 38, 39, 45, 46, 47, 48, 50, 56, 59, 67, 70, 71, 78, 79, 81, 82, 89, 90, 92, 93, 100, 101, 103, 104</a:t>
                      </a:r>
                    </a:p>
                  </a:txBody>
                  <a:tcPr marL="65246" marR="65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Вопросы-маркеры: 8, 9, 19, 20, 21, 30, 32, 33, 41, 42, 43, 52, 55, 65, 66, 74, 76, 85, 86, 96, 107, 108, 99</a:t>
                      </a:r>
                    </a:p>
                  </a:txBody>
                  <a:tcPr marL="65246" marR="65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вопросов: 38. Максимальное количество баллов, (соответствует 100%) - 114 баллов</a:t>
                      </a:r>
                    </a:p>
                  </a:txBody>
                  <a:tcPr marL="65246" marR="65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вопросов: 23. Максимальное количество баллов, (соответствует 100%) - 69 баллов</a:t>
                      </a:r>
                    </a:p>
                  </a:txBody>
                  <a:tcPr marL="65246" marR="65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57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«В», «С»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46" marR="65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Вопросы-маркеры: 1, 4, 5, 15, 17, 18, 19, 20, 29, 32, 33, 43, 44, 45, 47, 48, 57, 58, 59, 60, 62, 71, 74, 85, 88, 89, 99, 100, 102, 103, 113, 114, 116, 117, 127, 128, 130, 131</a:t>
                      </a:r>
                    </a:p>
                  </a:txBody>
                  <a:tcPr marL="65246" marR="65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Вопросы-маркеры: 10, 11, 24, 25, 26, 38, 40, 41, 52, 53, 54, 66, 69, 82, 83, 94, 96, 108, 109, 122, 125, 136, 137</a:t>
                      </a:r>
                    </a:p>
                  </a:txBody>
                  <a:tcPr marL="65246" marR="65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вопросов: 38. Максимальное количество баллов, (соответствует 100%) - 114 баллов</a:t>
                      </a:r>
                    </a:p>
                  </a:txBody>
                  <a:tcPr marL="65246" marR="65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вопросов: 23. Максимальное количество баллов, (соответствует 100%) - 69 баллов</a:t>
                      </a:r>
                    </a:p>
                  </a:txBody>
                  <a:tcPr marL="65246" marR="65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376" y="300251"/>
            <a:ext cx="1143682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Bef>
                <a:spcPts val="1200"/>
              </a:spcBef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Мероприятия по раннему выявлению незаконного потребления наркотических средств и психотропных веществ обучающимися включают в себя:</a:t>
            </a:r>
          </a:p>
          <a:p>
            <a:pPr marL="285750" indent="-285750" algn="just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>
                <a:latin typeface="Times New Roman"/>
                <a:ea typeface="Times New Roman"/>
              </a:rPr>
              <a:t>социально-психологическое тестирование;</a:t>
            </a:r>
          </a:p>
          <a:p>
            <a:pPr marL="285750" indent="-285750" algn="just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>
                <a:latin typeface="Times New Roman"/>
                <a:ea typeface="Times New Roman"/>
              </a:rPr>
              <a:t>профилактические медицинские осмотры обучающихся</a:t>
            </a:r>
            <a:r>
              <a:rPr lang="ru-RU" sz="2400" dirty="0" smtClean="0">
                <a:latin typeface="Times New Roman"/>
                <a:ea typeface="Times New Roman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задачами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совершенствование механизмов раннего выявления незаконного потребления наркотических средств и психотропных веществ обучающимися;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повышение адресности контингента обучающихся, направляемых по результатам их социально-психологического тестирования на профилактические медицинские осмотры обучающихся в целях раннего выявления незаконного потребления наркотических средств и психотропных веществ;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оптимизация порядка межведомственного взаимодействия при проведении мероприятий по раннему выявлению незаконного потребления наркотических средств и психотропных веществ обучающимися.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885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951470" y="1304920"/>
            <a:ext cx="963827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Методика выявления респондентов с недостоверными ответами (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РНдО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пользует ответы респондентов только по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субшкале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«Потребность в одобрении» (По) при расчете двух индикаторов недостоверности: «Социальная желательность ответов» и «Несоответствие ответов на синонимичные вопросы – контроль соответствия».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расчетах необходимо обратить внимание, что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субшкала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«По» состоит из двух частей «По1» и «По2».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013254" y="1192042"/>
            <a:ext cx="1013254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Выявление недостоверных ответов строится на вычислении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числовых значений четырех индикаторов недостоверности: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Социальная желательность ответов (СЖО)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субшкала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Несоответствие ответов на синонимичные вопросы – контроль соответствия (КС).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Минимально возможное время тестирования (МВВТ).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Однообразие ответов - нежелание сотрудничать (НС).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630195" y="580203"/>
            <a:ext cx="1100987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Интерпретация результатов тестирования (для психологов)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«А», «В» и «С» имеют разное количество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субшкал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При интерпретации по конкретной форме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опросника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необходимо руководствоваться тем набором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субшкал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который содержится в данной форме.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Форма «А-100» - факторы риска -6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субшкал</a:t>
            </a: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факторы защиты – 4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субшкалы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орма «В,С - 140» -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факторы риска - 8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субшкал</a:t>
            </a: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факторы защиты – 5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субшкалы</a:t>
            </a: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1935" y="2508422"/>
            <a:ext cx="3854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/>
              <a:t>Работа  с  </a:t>
            </a:r>
            <a:r>
              <a:rPr lang="ru-RU" b="1" cap="all" dirty="0" err="1" smtClean="0"/>
              <a:t>Субшкала</a:t>
            </a:r>
            <a:r>
              <a:rPr lang="ru-RU" b="1" dirty="0" err="1" smtClean="0"/>
              <a:t>МИ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7709" y="1916954"/>
          <a:ext cx="11714206" cy="4876166"/>
        </p:xfrm>
        <a:graphic>
          <a:graphicData uri="http://schemas.openxmlformats.org/drawingml/2006/table">
            <a:tbl>
              <a:tblPr/>
              <a:tblGrid>
                <a:gridCol w="1112107"/>
                <a:gridCol w="10602099"/>
              </a:tblGrid>
              <a:tr h="191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Описание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5" dirty="0">
                          <a:latin typeface="Times New Roman"/>
                          <a:ea typeface="Times New Roman"/>
                          <a:cs typeface="Times New Roman"/>
                        </a:rPr>
                        <a:t>Повышенный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60" marR="67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Стремится быть принятым, пусть даже и вопреки своим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интересам. 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Зависим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 благоприятных оценок со стороны других людей.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Испытывает потребность в положительной оценке своих слов или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поступков. Проявляет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повышенную чувствительность к критике.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Стремится соответствовать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ожиданиям. Тяжело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переносит ситуацию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проигрыша. При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высоком уровне выраженности признака, может говорить о неискренности с психологом или неискренности с самим собой, когда испытуемый пытается быть кем-то выдуманным. Встречается также при протестных реакциях против психологического тестирования либо против межличностного взаимодействия как такового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5">
                          <a:latin typeface="Times New Roman"/>
                          <a:ea typeface="Times New Roman"/>
                          <a:cs typeface="Times New Roman"/>
                        </a:rPr>
                        <a:t>Средний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5">
                          <a:latin typeface="Times New Roman"/>
                          <a:ea typeface="Times New Roman"/>
                          <a:cs typeface="Times New Roman"/>
                        </a:rPr>
                        <a:t>(норма)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60" marR="67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Хочет выглядеть в глазах окружающих адекватно (т.е. казаться таким, каким является на самом деле).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Самостоятелен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суждениях о себе.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Обращает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внимание на мнение о себе других людей, если оно расходится с собственными представлениями. 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5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5" dirty="0">
                          <a:latin typeface="Times New Roman"/>
                          <a:ea typeface="Times New Roman"/>
                          <a:cs typeface="Times New Roman"/>
                        </a:rPr>
                        <a:t>Пониженный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60" marR="67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Стремится к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независимости.  Не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желает быть таким «как все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 Уверен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себе.Стремиться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 независимости от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окружающих. Не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свойственна категоричность суждений в свой адрес.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старается выглядеть в глазах окружающих лучше, чем есть на самом деле и тем самым может ставить себя вне социальных связей и социального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одобрения.  Низкие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значения признака могут свидетельствовать о непринятии традиционных социальных норм.</a:t>
                      </a: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96561" y="-615553"/>
            <a:ext cx="1105929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Потребность в одобрении (ПО)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это желание получать позитивный отклик в ответ на свое поведение.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гипертрофированном виде переходит в неразборчивое стремление угождать и нравиться всем подряд, лгать, создавать о себе преувеличенно хорошее мнение с целью быть принятым (понравиться).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подсчете результатов по шкале «По» учитывается, что она состоит из двух групп вопросов «По1» и «По2». Интерпретируется суммарный результат по двум группам вопросов.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0768" y="667265"/>
            <a:ext cx="1018196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Обратная связь по результатам тестирования (для обследуемых)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Психологу рекомендуется более подробно изучить ответы испытуемого и сделать заключение о причинах недостоверных ответов на основе имеющихся данных. Кроме того, в дополнение к анализу ответов, с респондентами, имеющими недостоверные результаты, рекомендуется провести стандартизированное интервью, что позволит более точно определить причину недостоверных ответов.</a:t>
            </a:r>
            <a:endParaRPr lang="ru-RU" sz="16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обратной связи при недостоверных ответах</a:t>
            </a:r>
            <a:endParaRPr lang="ru-RU" sz="1600" dirty="0" smtClean="0">
              <a:latin typeface="Arial" pitchFamily="34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69308" y="3348681"/>
          <a:ext cx="8847437" cy="2508422"/>
        </p:xfrm>
        <a:graphic>
          <a:graphicData uri="http://schemas.openxmlformats.org/drawingml/2006/table">
            <a:tbl>
              <a:tblPr/>
              <a:tblGrid>
                <a:gridCol w="8847437"/>
              </a:tblGrid>
              <a:tr h="25084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Ваши ответы признаны недостоверными. Это может быть вызвано следующими причинами: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Возможно, Вы не поняли инструкцию, которая давалась в начале теста.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Возможно, Вы невнимательно читали утверждения </a:t>
                      </a:r>
                      <a:r>
                        <a:rPr lang="ru-RU" sz="2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опросника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Возможно, Вы делали свой выбор ответов по ошибке.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Возможно, Вы слишком спешили, отвечая на вопросы, не оставляя себе время на обдумывание ответа.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951470" y="1032888"/>
            <a:ext cx="1055267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Обратная связь при достоверных ответах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Обратная связь при достоверных ответах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является интерпретацией индивидуальных результатов теста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Она отличается высокой степенью обобщенности и  служит для удовлетворения интереса респондента к результатам тестирования. 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обратной связи исключены количественные показатели во избежание сравнения результатов обследуемыми. 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формулировки носят исключительно качественный (несравнимый между собой) характер.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186249" y="338005"/>
            <a:ext cx="99966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Обратная связь дается на основе соотношения показателей «Факторов риска» (ФР) и «Факторов защиты» (ФЗ).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Система координат задает 4 варианта сочетания результатов, на основе которых построены 4 текста обратной связи.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00649" y="2657728"/>
          <a:ext cx="8575589" cy="3364992"/>
        </p:xfrm>
        <a:graphic>
          <a:graphicData uri="http://schemas.openxmlformats.org/drawingml/2006/table">
            <a:tbl>
              <a:tblPr/>
              <a:tblGrid>
                <a:gridCol w="3887817"/>
                <a:gridCol w="1563595"/>
                <a:gridCol w="1563595"/>
                <a:gridCol w="1560582"/>
              </a:tblGrid>
              <a:tr h="0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Вариант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ФР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ФЗ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2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6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Варианты обратной связи при достоверных ответах.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2436856" y="2656703"/>
          <a:ext cx="3138616" cy="3138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" name="Точечный рисунок" r:id="rId3" imgW="3362794" imgH="3333333" progId="PBrush">
                  <p:embed/>
                </p:oleObj>
              </mc:Choice>
              <mc:Fallback>
                <p:oleObj name="Точечный рисунок" r:id="rId3" imgW="3362794" imgH="3333333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56" y="2656703"/>
                        <a:ext cx="3138616" cy="31386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 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низкая выраженность признака, 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высокая выраженность признака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681" y="1841157"/>
            <a:ext cx="11706910" cy="316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557870" y="381181"/>
          <a:ext cx="2568389" cy="2584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" name="Точечный рисунок" r:id="rId3" imgW="3343742" imgH="3362794" progId="PBrush">
                  <p:embed/>
                </p:oleObj>
              </mc:Choice>
              <mc:Fallback>
                <p:oleObj name="Точечный рисунок" r:id="rId3" imgW="3343742" imgH="3362794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870" y="381181"/>
                        <a:ext cx="2568389" cy="25844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12757" y="535629"/>
            <a:ext cx="86867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Неблагоприятное сочетание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факторов риска и факторов защиты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ориентировать на преодоление трудных жизненных ситуаций.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успешно прошли социально-психологический тест.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Ваша психологическая устойчивость будет выше, если проявлять терпение и сдержанность.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Трудные жизненные ситуации и стрессы приводят Вас к значительным эмоциональным затратам. Это может вызвать пессимистичное восприятие окружающего мира. Старайтесь акцентироваться на позитивных эмоциях.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Некоторые жизненные ситуации кажутся Вам неразрешимыми. Не все обстоятельства мы можем изменить. Вам нужно научиться приспосабливаться к ним.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Иногда кажется, что близкие люди Вас не понимают. Переживания часто приводят к необдуманным поступкам, о которых люди потом жалеют. Любые способы временно облегчить свои переживания не решают саму проблему. Взгляните на ваши взаимоотношения с близкими людьми с другой стороны и Вы найдете решение.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заботитесь о том, что думают о Вас сверстники. Желание им понравиться может привести к потере индивидуальности. Будьте самим собой, ведь каждый человек неповторим. Не бойтесь отстаивать свою точку зрения. Избегайте сомнительных предложений, которые могут нанести вред Вашему здоровью.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Вас интересует более подробная информация о результатах теста, обратитесь к психологу.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2263" y="423081"/>
            <a:ext cx="1135493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 исполнительной власти субъекта Российской Федерации, осуществляющий государственное управление в сфере образования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 сентября по 1 октября организует проведение информационно-коммуникационной кампании с родителями или иными законными представителями обучающихся и мотивационной работы с обучающимися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15 сентября по 15 ноября организует проведение социально-психологического тестирования, предусматривающего в том числе дистанционную форму;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течение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30 календарных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дней с момента получения от образовательных организаций, проводящих социально-психологическое тестирование, результатов социально-психологического тестирования осуществляет выполнение их обработки и анализа;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15 по 20 декабря направляет: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орган государственной власти субъекта Российской Федерации в сфере охраны здоровья итоговый акт результатов социально-психологического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тестирования;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аппарат Антинаркотической комиссии в субъекте Российской Федерации информацию о результатах социально-психологического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тестирования;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период с 1 по 31 декабря принимает участие в работе постоянно действующей рабочей группы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АНК;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период с января по май в части своей компетенции осуществляет координацию проведения в образовательных организациях профилактических медицинских осмотров обучающихся;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период с 1 мая по 30 июня участвует в работе по подведению итогов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рабочей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группой АНК.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094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7797" y="682389"/>
            <a:ext cx="1131399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Отчет в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 государственной власти субъекта Российской Федерации в сфере охраны здоровья итоговый акт результатов социально-психологического тестирования с указанием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образовательных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организаций, принявших участие в нем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адрес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образовательных организаций,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количестве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обучающихся, подлежащих социально-психологическому тестированию,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фактическом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количестве участников социально-психологического тестирования,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возрасте и классе (группе),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количестве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обучающихся, имеющих максимальные показатели по результатам социально-психологического тестирования,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информации,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предусматривающей распределение образовательных организаций исходя из численности обучающихся в указанных образовательных организациях, имеющих максимальные результаты по результатам социально-психологического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тестирования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048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2513" y="614149"/>
            <a:ext cx="104541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Отчет в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аппарат Антинаркотической комиссии в субъекте Российской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указанием образовательных организаций, принявших участие в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ЕМ СПТ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адрес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образовательных организаций,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обучающихся, подлежащих социально-психологическому тестированию,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фактическое количество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участников социально-психологического тестирования,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возрасте и классе (группе),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количестве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обучающихся, имеющих максимальные показатели по результатам социально-психологического тестирования,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информация, предусматривающая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распределение образовательных организаций исходя из численности обучающихся в указанных образовательных организациях, имеющих максимальные результаты по результатам социально-психологического тестирования);</a:t>
            </a:r>
          </a:p>
        </p:txBody>
      </p:sp>
    </p:spTree>
    <p:extLst>
      <p:ext uri="{BB962C8B-B14F-4D97-AF65-F5344CB8AC3E}">
        <p14:creationId xmlns:p14="http://schemas.microsoft.com/office/powerpoint/2010/main" val="194166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967" y="432486"/>
            <a:ext cx="11259403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Образовательная организация: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 период с 1 сентября по 1 октября проводит информационно-коммуникационную кампанию с родителями или иными законными представителями обучающихся и мотивационную работу с обучающимися в образовательных организациях, расположенных на территории субъекта Российской Федерации, для повышения активности участия и снижения количества отказов от социально-психологического тестирования и профилактических медицинских осмотров обучающихся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3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списков обучающихся. Список индивидуальных кодов и соответствующих им фамилий хранится в образовательной организации в соответствии с Федеральным законом от 27 июля 2007 </a:t>
            </a:r>
            <a:r>
              <a:rPr lang="ru-RU" sz="23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г.№</a:t>
            </a:r>
            <a:r>
              <a:rPr lang="ru-RU" sz="23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152-ФЗ «О персональных данных».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период с 15 сентября по 15 ноября проводит социально-психологическое тестирование, предусматривающее в том числе дистанционную форму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бработка  результатов ЕМ СПТ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 период с января по май оказывает содействие в организации профилактических медицинских осмотров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37846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" t="5446" r="-2932"/>
          <a:stretch/>
        </p:blipFill>
        <p:spPr bwMode="auto">
          <a:xfrm>
            <a:off x="559558" y="353434"/>
            <a:ext cx="11632442" cy="618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0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013" y="223131"/>
            <a:ext cx="1160059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СОЦИАЛЬНО-ПСИХОЛОГИЧЕСКОЕ ТЕСТИРОВАНИЕ 2019-2020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  <a:hlinkClick r:id="rId2"/>
              </a:rPr>
              <a:t>[ A+ ]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2"/>
              </a:rPr>
              <a:t>[ A- ]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Уважаемые родители и учащиеся!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целью профилактики социально – негативных явлений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подростково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молодёжной среде, во исполнение Приказа Министерства образования и науки Российской Федерации от 16 июня 2014 года №658 «Об утверждении Порядка проведения социально – психологического тестирования лиц, обучающихся в общеобразовательных организациях, а также в образовательных организациях высшего образования» информируем вас, что в общеобразовательных организациях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,_____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будет проведено  социально-психологическое тестирование (с использованием Единой методики социально — психологического тестирования), направленное на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выявление обучающихся с показателями повышенной вероятности вовлечения в зависимое поведение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Принципы единой методики социально — психологического тестирования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Научность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  Все результаты и выводы, получаемые с помощью методики, формируются на основе научных подходов и подтверждаются статистическими методами обработки данных.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Конфиденциальность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(для формата ЕМ СПТ). Каждому обучающемуся, принимающему участие в тестировании, присваивается индивидуальный код участника, который делает невозможным персонификацию данных. Список индивидуальных кодов и соответствующих им фамилий хранится в образовательной организации в соответствии с Федеральным законом от 27 июля 2007 г. № 152-ФЗ «О персональных данных».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Добровольность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Тестирование обучающихся проводится при наличии информированных согласий в письменной форме об участии в тестировании (далее – информированное согласие) самих обучающихся достигших пятнадцатилетнего возраста, либо одного из родителей или законного представителя, если обучающийся не достиг данной возрастной категории.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Достоверность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В методике используется трехступенчатый алгоритм селекции недостоверных ответов, что позволяет исключить результаты обучающихся, отвечающих на вопросы не откровенно или формально.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Принцип развития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По итогам использования ЕМ СПТ в образовательных организациях субъектов Российской Федерации, не исключаются уточнения и изменения в перечне исследуемых показателей и алгоритмах обработки результатов.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Принцип единообразия проведения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С целью получения достоверных сопоставимых результатов процедура проведения методики должна соответствовать единому стандарту проведения.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9250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3941</TotalTime>
  <Words>3323</Words>
  <Application>Microsoft Office PowerPoint</Application>
  <PresentationFormat>Произвольный</PresentationFormat>
  <Paragraphs>407</Paragraphs>
  <Slides>39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Трек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Lubov</dc:creator>
  <cp:lastModifiedBy>Мама</cp:lastModifiedBy>
  <cp:revision>215</cp:revision>
  <dcterms:created xsi:type="dcterms:W3CDTF">2019-05-30T16:10:40Z</dcterms:created>
  <dcterms:modified xsi:type="dcterms:W3CDTF">2020-06-26T11:52:39Z</dcterms:modified>
</cp:coreProperties>
</file>