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6" r:id="rId4"/>
    <p:sldId id="268" r:id="rId5"/>
    <p:sldId id="274" r:id="rId6"/>
    <p:sldId id="275" r:id="rId7"/>
    <p:sldId id="273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6748703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56584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8407094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67061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799268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1010794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9509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5330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078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07513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6246184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B722-27F4-4121-BFBA-F7D9E03D7E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4FF91B1-1E12-41CA-8285-A9A1BFA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21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9552" y="27809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«Система работы специалистов ДОУ по повышению психолого-педагогической компетентности педагогов в рамках реализации ФГОС ДО» 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700" b="1" i="1" dirty="0" smtClean="0"/>
              <a:t>(</a:t>
            </a:r>
            <a:r>
              <a:rPr lang="ru-RU" sz="2700" b="1" i="1" dirty="0"/>
              <a:t>Из опыта работы</a:t>
            </a:r>
            <a:r>
              <a:rPr lang="ru-RU" sz="2700" b="1" i="1" dirty="0" smtClean="0"/>
              <a:t>)</a:t>
            </a:r>
            <a:endParaRPr lang="ru-RU" i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788024" y="4730006"/>
            <a:ext cx="4248472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Педагог-психолог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высшей категории 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</a:rPr>
              <a:t>Хохоля</a:t>
            </a:r>
            <a:r>
              <a:rPr lang="ru-RU" sz="1800" dirty="0" smtClean="0">
                <a:solidFill>
                  <a:schemeClr val="tx1"/>
                </a:solidFill>
              </a:rPr>
              <a:t> Александра Николаевна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088" y="182563"/>
            <a:ext cx="1490662" cy="1243012"/>
          </a:xfrm>
          <a:prstGeom prst="rect">
            <a:avLst/>
          </a:prstGeom>
          <a:noFill/>
          <a:ln w="19050" algn="ctr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1835696" y="182563"/>
            <a:ext cx="7200800" cy="151288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>
            <a:noAutofit/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>
              <a:lnSpc>
                <a:spcPct val="120000"/>
              </a:lnSpc>
              <a:defRPr/>
            </a:pPr>
            <a:endParaRPr lang="ru-RU" sz="1800" dirty="0" smtClean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  <a:defRPr/>
            </a:pPr>
            <a:endParaRPr lang="ru-RU" sz="1800" dirty="0" smtClean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  <a:defRPr/>
            </a:pPr>
            <a:endParaRPr lang="ru-RU" sz="1800" dirty="0" smtClean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  <a:defRPr/>
            </a:pPr>
            <a:endParaRPr lang="ru-RU" sz="1800" dirty="0" smtClean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  <a:defRPr/>
            </a:pPr>
            <a:endParaRPr lang="ru-RU" sz="1800" dirty="0" smtClean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  <a:defRPr/>
            </a:pPr>
            <a:endParaRPr lang="ru-RU" sz="1800" dirty="0" smtClean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  <a:defRPr/>
            </a:pPr>
            <a:endParaRPr lang="ru-RU" sz="1800" dirty="0" smtClean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  <a:defRPr/>
            </a:pPr>
            <a:r>
              <a:rPr lang="ru-RU" sz="1800" dirty="0" smtClean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Муниципальное </a:t>
            </a:r>
            <a:r>
              <a:rPr lang="ru-RU" sz="1800" dirty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бюджетное дошкольное образовательное учреждение «Детский сад комбинированного вида №85 «</a:t>
            </a:r>
            <a:r>
              <a:rPr lang="ru-RU" sz="1800" dirty="0" err="1" smtClean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Радугамуниципального</a:t>
            </a:r>
            <a:r>
              <a:rPr lang="ru-RU" sz="1800" dirty="0" smtClean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образования городской округ </a:t>
            </a:r>
            <a:r>
              <a:rPr lang="ru-RU" sz="1800" dirty="0" err="1" smtClean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Симферополь\</a:t>
            </a:r>
            <a:r>
              <a:rPr lang="ru-RU" sz="1800" dirty="0" smtClean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    </a:t>
            </a:r>
            <a:r>
              <a:rPr lang="ru-RU" sz="1800" dirty="0" smtClean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Республики </a:t>
            </a:r>
            <a:r>
              <a:rPr lang="ru-RU" sz="1800" dirty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Крым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98477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500" b="1" u="sng" dirty="0" smtClean="0"/>
              <a:t>3.«Развитие </a:t>
            </a:r>
            <a:r>
              <a:rPr lang="ru-RU" sz="1500" b="1" u="sng" dirty="0"/>
              <a:t>творческого мышления дошкольников в процессе работы по сказке с использованием ТРИЗ технологии» (алгоритмы составления сказок)</a:t>
            </a:r>
            <a:endParaRPr lang="ru-RU" sz="1500" b="1" dirty="0"/>
          </a:p>
          <a:p>
            <a:pPr>
              <a:lnSpc>
                <a:spcPct val="100000"/>
              </a:lnSpc>
            </a:pPr>
            <a:r>
              <a:rPr lang="ru-RU" sz="1500" b="1" dirty="0"/>
              <a:t>Цель: </a:t>
            </a:r>
            <a:r>
              <a:rPr lang="ru-RU" sz="1500" dirty="0"/>
              <a:t>систематизировать знания педагогов в области ТРИЗ-педагогики. Познакомить педагогов с инструментами по конкретному практическому воспитанию у детей качеств творческой личности, способной понимать единство и противоречие окружающего мира, решать свои маленькие проблемы с помощью составления сказок.</a:t>
            </a:r>
          </a:p>
          <a:p>
            <a:pPr>
              <a:lnSpc>
                <a:spcPct val="100000"/>
              </a:lnSpc>
            </a:pPr>
            <a:r>
              <a:rPr lang="ru-RU" sz="1500" b="1" dirty="0"/>
              <a:t>Задачи семинара-практикума:</a:t>
            </a:r>
            <a:endParaRPr lang="ru-RU" sz="1500" dirty="0"/>
          </a:p>
          <a:p>
            <a:pPr lvl="0">
              <a:lnSpc>
                <a:spcPct val="100000"/>
              </a:lnSpc>
            </a:pPr>
            <a:r>
              <a:rPr lang="ru-RU" sz="1500" dirty="0"/>
              <a:t>повышать  интерес педагогов ДОУ к использованию технологии ТРИЗ в процессе развития  творческого мышления и воображения детей;</a:t>
            </a:r>
          </a:p>
          <a:p>
            <a:pPr lvl="0">
              <a:lnSpc>
                <a:spcPct val="100000"/>
              </a:lnSpc>
            </a:pPr>
            <a:r>
              <a:rPr lang="ru-RU" sz="1500" dirty="0"/>
              <a:t>раскрыть педагогам преимущества использования технологии ТРИЗ в образовательной деятельности;</a:t>
            </a:r>
          </a:p>
          <a:p>
            <a:pPr lvl="0">
              <a:lnSpc>
                <a:spcPct val="100000"/>
              </a:lnSpc>
            </a:pPr>
            <a:r>
              <a:rPr lang="ru-RU" sz="1500" dirty="0"/>
              <a:t>повышать  профессиональное мастерство участников семинара-практикума в процессе активного педагогического общения.</a:t>
            </a:r>
          </a:p>
          <a:p>
            <a:pPr>
              <a:lnSpc>
                <a:spcPct val="100000"/>
              </a:lnSpc>
            </a:pPr>
            <a:r>
              <a:rPr lang="ru-RU" sz="1500" dirty="0"/>
              <a:t> </a:t>
            </a:r>
            <a:r>
              <a:rPr lang="ru-RU" sz="1500" u="sng" dirty="0" smtClean="0"/>
              <a:t>План работы. Теоретическая </a:t>
            </a:r>
            <a:r>
              <a:rPr lang="ru-RU" sz="1500" u="sng" dirty="0"/>
              <a:t>часть:</a:t>
            </a:r>
            <a:endParaRPr lang="ru-RU" sz="1500" dirty="0"/>
          </a:p>
          <a:p>
            <a:pPr lvl="0">
              <a:lnSpc>
                <a:spcPct val="100000"/>
              </a:lnSpc>
            </a:pPr>
            <a:r>
              <a:rPr lang="ru-RU" sz="1500" dirty="0"/>
              <a:t>Основы развития творческого мышления дошкольника </a:t>
            </a:r>
          </a:p>
          <a:p>
            <a:pPr lvl="0">
              <a:lnSpc>
                <a:spcPct val="100000"/>
              </a:lnSpc>
            </a:pPr>
            <a:r>
              <a:rPr lang="ru-RU" sz="1500" dirty="0"/>
              <a:t>Технология ТРИЗ как фактор развития творческого мышления и воображения детей дошкольного возраста</a:t>
            </a:r>
          </a:p>
          <a:p>
            <a:pPr lvl="0">
              <a:lnSpc>
                <a:spcPct val="100000"/>
              </a:lnSpc>
            </a:pPr>
            <a:r>
              <a:rPr lang="ru-RU" sz="1500" dirty="0"/>
              <a:t>Алгоритмы составления сказок с помощью технологии ТРИЗ</a:t>
            </a:r>
          </a:p>
          <a:p>
            <a:pPr>
              <a:lnSpc>
                <a:spcPct val="100000"/>
              </a:lnSpc>
            </a:pPr>
            <a:r>
              <a:rPr lang="ru-RU" sz="1500" u="sng" dirty="0"/>
              <a:t>Практическая часть:</a:t>
            </a:r>
            <a:endParaRPr lang="ru-RU" sz="1500" dirty="0"/>
          </a:p>
          <a:p>
            <a:pPr lvl="0">
              <a:lnSpc>
                <a:spcPct val="100000"/>
              </a:lnSpc>
            </a:pPr>
            <a:r>
              <a:rPr lang="ru-RU" sz="1500" dirty="0"/>
              <a:t>Презентация буклетов  «Мы сказочники!», «Алгоритмы составления сказок»</a:t>
            </a:r>
          </a:p>
          <a:p>
            <a:pPr lvl="0">
              <a:lnSpc>
                <a:spcPct val="100000"/>
              </a:lnSpc>
            </a:pPr>
            <a:r>
              <a:rPr lang="ru-RU" sz="1500" dirty="0"/>
              <a:t>Практическая работа  со слушателями по составлению сказок с помощью алгоритмов технологии ТРИЗ</a:t>
            </a:r>
          </a:p>
          <a:p>
            <a:pPr>
              <a:lnSpc>
                <a:spcPct val="100000"/>
              </a:lnSpc>
            </a:pPr>
            <a:r>
              <a:rPr lang="ru-RU" sz="1500" u="sng" dirty="0"/>
              <a:t>Рефлексия. Обмен мнениями.</a:t>
            </a:r>
            <a:endParaRPr lang="ru-RU" sz="1500" dirty="0"/>
          </a:p>
          <a:p>
            <a:pPr>
              <a:lnSpc>
                <a:spcPct val="100000"/>
              </a:lnSpc>
            </a:pPr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xmlns="" val="25615257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928992" cy="8064896"/>
          </a:xfrm>
        </p:spPr>
        <p:txBody>
          <a:bodyPr>
            <a:normAutofit fontScale="25000" lnSpcReduction="20000"/>
          </a:bodyPr>
          <a:lstStyle/>
          <a:p>
            <a:r>
              <a:rPr lang="ru-RU" sz="5500" u="sng" dirty="0" smtClean="0"/>
              <a:t>4.«Технология </a:t>
            </a:r>
            <a:r>
              <a:rPr lang="ru-RU" sz="5500" u="sng" dirty="0"/>
              <a:t>ТРИЗ как средство формирования логико-математических способностей воспитанников в свете требований ФГОС ДО»</a:t>
            </a:r>
            <a:endParaRPr lang="ru-RU" sz="5500" dirty="0"/>
          </a:p>
          <a:p>
            <a:r>
              <a:rPr lang="ru-RU" sz="5500" b="1" dirty="0"/>
              <a:t>Цель: </a:t>
            </a:r>
            <a:r>
              <a:rPr lang="ru-RU" sz="5500" dirty="0"/>
              <a:t>повышение педагогического мастерства воспитателей, совершенствование работы в детском саду по математическому развитию дошкольников, использование нетрадиционных технологий в работе с педагогами для повышения эффективности профессиональной деятельности, способствование творческому поиску.</a:t>
            </a:r>
          </a:p>
          <a:p>
            <a:r>
              <a:rPr lang="ru-RU" sz="5500" b="1" dirty="0"/>
              <a:t>Задачи семинара-практикума:</a:t>
            </a:r>
            <a:endParaRPr lang="ru-RU" sz="5500" dirty="0"/>
          </a:p>
          <a:p>
            <a:r>
              <a:rPr lang="ru-RU" sz="5500" dirty="0"/>
              <a:t> 1. Познакомить педагогов с технологией ТРИЗ  как средства формирования  логико-математических способностей воспитанников.</a:t>
            </a:r>
          </a:p>
          <a:p>
            <a:r>
              <a:rPr lang="ru-RU" sz="5500" dirty="0"/>
              <a:t>2. Вооружить педагогов практическими навыками проведения </a:t>
            </a:r>
            <a:r>
              <a:rPr lang="ru-RU" sz="5500" dirty="0" err="1"/>
              <a:t>ТРИЗовских</a:t>
            </a:r>
            <a:r>
              <a:rPr lang="ru-RU" sz="5500" dirty="0"/>
              <a:t> игр направленных на формирование  логико-математических способностей воспитанников.</a:t>
            </a:r>
          </a:p>
          <a:p>
            <a:r>
              <a:rPr lang="ru-RU" sz="5500" dirty="0"/>
              <a:t>3. Представить комплекс дидактических игр по формированию логико-математических способностей у детей дошкольного возраста.</a:t>
            </a:r>
          </a:p>
          <a:p>
            <a:r>
              <a:rPr lang="ru-RU" sz="5500" dirty="0"/>
              <a:t>4. Мотивировать педагогов к обновлению содержания дошкольного образования, повышать профессиональное мастерство педагогов ДОУ по вопросам развития у дошкольников логико-математических представлений в соответствии с ФГОС ДО.</a:t>
            </a:r>
          </a:p>
          <a:p>
            <a:r>
              <a:rPr lang="ru-RU" sz="5500" u="sng" dirty="0"/>
              <a:t>План </a:t>
            </a:r>
            <a:r>
              <a:rPr lang="ru-RU" sz="5500" u="sng" dirty="0" smtClean="0"/>
              <a:t>работы. Теоретическая </a:t>
            </a:r>
            <a:r>
              <a:rPr lang="ru-RU" sz="5500" u="sng" dirty="0"/>
              <a:t>часть:</a:t>
            </a:r>
            <a:endParaRPr lang="ru-RU" sz="5500" dirty="0"/>
          </a:p>
          <a:p>
            <a:r>
              <a:rPr lang="ru-RU" sz="5500" dirty="0"/>
              <a:t>1.Основы формирования логико-математических способностей воспитанников в свете требований ФГОС ДО.</a:t>
            </a:r>
          </a:p>
          <a:p>
            <a:r>
              <a:rPr lang="ru-RU" sz="5500" dirty="0"/>
              <a:t>2.Виды игр по формированию логико-математических способностей воспитанников в рамках технологии ТРИЗ </a:t>
            </a:r>
          </a:p>
          <a:p>
            <a:r>
              <a:rPr lang="ru-RU" sz="5500" u="sng" dirty="0"/>
              <a:t>Практическая часть:</a:t>
            </a:r>
            <a:endParaRPr lang="ru-RU" sz="5500" dirty="0"/>
          </a:p>
          <a:p>
            <a:r>
              <a:rPr lang="ru-RU" sz="5500" dirty="0"/>
              <a:t>3.Практическая работа  по использованию  игр направленны на формирование логико-математических способностей воспитанников в рамках технологии ТРИЗ </a:t>
            </a:r>
          </a:p>
          <a:p>
            <a:r>
              <a:rPr lang="ru-RU" sz="5500" u="sng" dirty="0"/>
              <a:t>Рефлексия. Обмен мнениями.</a:t>
            </a:r>
            <a:endParaRPr lang="ru-RU" sz="55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1706317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eaLnBrk="0" fontAlgn="base" hangingPunct="0"/>
            <a:r>
              <a:rPr lang="ru-RU" dirty="0"/>
              <a:t>В словаре русского языка С. Ожегова понятие    «взаимодействие» определяется как взаимная связь двух явлений, взаимная поддержка. </a:t>
            </a:r>
          </a:p>
          <a:p>
            <a:pPr eaLnBrk="0" fontAlgn="base" hangingPunct="0"/>
            <a:r>
              <a:rPr lang="ru-RU" dirty="0"/>
              <a:t>В психолого-педагогической литературе взаимодействие рассматривается как процесс непосредственного или опосредованного воздействия социальных объектов друг на друга, в котором взаимодействующие стороны связаны циклической причинной зависимостью.</a:t>
            </a:r>
          </a:p>
          <a:p>
            <a:pPr eaLnBrk="0" fontAlgn="base" hangingPunct="0"/>
            <a:r>
              <a:rPr lang="ru-RU" dirty="0"/>
              <a:t>Под взаимодействием в психологии, кроме того, обычно понимается не только влияние людей друг на друга, но и </a:t>
            </a:r>
            <a:r>
              <a:rPr lang="ru-RU" i="1" dirty="0"/>
              <a:t>непосредственная организация их, совместных действий, </a:t>
            </a:r>
            <a:r>
              <a:rPr lang="ru-RU" dirty="0"/>
              <a:t>позволяющая группе реализовать общую для ее членов деятельность.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59249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3"/>
            <a:ext cx="7776863" cy="4989674"/>
          </a:xfrm>
        </p:spPr>
        <p:txBody>
          <a:bodyPr>
            <a:normAutofit/>
          </a:bodyPr>
          <a:lstStyle/>
          <a:p>
            <a:pPr eaLnBrk="0" fontAlgn="base" hangingPunct="0"/>
            <a:r>
              <a:rPr lang="ru-RU" i="1" dirty="0"/>
              <a:t>В соответствии с ФГОС ДО в целях эффективной реализации ООП в ДОУ должны быть созданы  условия</a:t>
            </a:r>
            <a:r>
              <a:rPr lang="ru-RU" dirty="0"/>
              <a:t> </a:t>
            </a:r>
            <a:r>
              <a:rPr lang="ru-RU" i="1" dirty="0"/>
              <a:t>для:</a:t>
            </a:r>
            <a:endParaRPr lang="ru-RU" dirty="0"/>
          </a:p>
          <a:p>
            <a:pPr lvl="0" eaLnBrk="0" fontAlgn="base" hangingPunct="0"/>
            <a:r>
              <a:rPr lang="ru-RU" dirty="0"/>
              <a:t>профессионального  развития   педагогических   и     руководящих работников;</a:t>
            </a:r>
          </a:p>
          <a:p>
            <a:pPr lvl="0" eaLnBrk="0" fontAlgn="base" hangingPunct="0"/>
            <a:r>
              <a:rPr lang="ru-RU" dirty="0"/>
              <a:t>консультативной поддержки педагогических работников и   родителей по  вопросам  образования  и  охраны   здоровья детей, в том числе инклюзивного образования;</a:t>
            </a:r>
          </a:p>
          <a:p>
            <a:pPr lvl="0" eaLnBrk="0" fontAlgn="base" hangingPunct="0"/>
            <a:r>
              <a:rPr lang="ru-RU" dirty="0"/>
              <a:t>организационно-методического сопровождения  процесса   реализации Программы, в том числе во взаимодействии со сверстниками и взрослыми.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549755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Взаимодействие  </a:t>
            </a:r>
            <a:r>
              <a:rPr lang="ru-RU" b="1" dirty="0"/>
              <a:t>старшего воспитателя и педагога – психолога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97360"/>
            <a:ext cx="9036496" cy="576064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0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участие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образовательной программы; </a:t>
            </a: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разработке, внедрении и адаптации новых программ работы (мультимедийные технологии, ИКТ-технологии  (предоставление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педагогической информации для сайта учреждения), Адаптированная программа для детей с ОВЗ,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документации в течение всего учебного года (годовой план работы дошкольного подразделения, аналитические справки, анализ работы за год и т.д.); </a:t>
            </a: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формировании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психолого-педагогической работы по организации деятельности взрослых и детей в освоении образовательных областей;</a:t>
            </a: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 объединений воспитателей дошкольного подразделения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проведении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семинаров - практикумов для педагогов учреждения;</a:t>
            </a: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и проведении групповых (общих) родительских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собраний;</a:t>
            </a: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оказании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в создании развивающей предметно- пространственной среды в группах;</a:t>
            </a: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педагогических  консультаций для  всех участников образовательного процесса (по запросу и согласно годовому плану работы учреждения);</a:t>
            </a:r>
          </a:p>
          <a:p>
            <a:pPr lvl="0" eaLnBrk="0" fontAlgn="base" hangingPunct="0"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разработке практических и теоретических рекомендаций воспитателям по осуществлению коррекционно- развивающих мероприятий;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xmlns="" val="221228962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224136"/>
          </a:xfrm>
        </p:spPr>
        <p:txBody>
          <a:bodyPr>
            <a:normAutofit fontScale="90000"/>
          </a:bodyPr>
          <a:lstStyle/>
          <a:p>
            <a:r>
              <a:rPr lang="ru-RU" dirty="0"/>
              <a:t>Повышение психолого-педагогической компетентности педагогов в рамках </a:t>
            </a:r>
            <a:r>
              <a:rPr lang="ru-RU" dirty="0" smtClean="0"/>
              <a:t>работы ресурсного центра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772816"/>
            <a:ext cx="3824511" cy="25496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44" y="3933056"/>
            <a:ext cx="3816424" cy="2544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389112"/>
            <a:ext cx="3815916" cy="2543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925591"/>
            <a:ext cx="3838816" cy="255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54568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52928" cy="1049235"/>
          </a:xfrm>
        </p:spPr>
        <p:txBody>
          <a:bodyPr>
            <a:normAutofit fontScale="90000"/>
          </a:bodyPr>
          <a:lstStyle/>
          <a:p>
            <a:r>
              <a:rPr lang="ru-RU" dirty="0"/>
              <a:t>Повышение психолого-педагогической компетентности педагогов в рамках </a:t>
            </a:r>
            <a:r>
              <a:rPr lang="ru-RU" dirty="0" smtClean="0"/>
              <a:t>работы педагогической студии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1" y="1628800"/>
            <a:ext cx="3996444" cy="26642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r="-10201"/>
          <a:stretch/>
        </p:blipFill>
        <p:spPr>
          <a:xfrm>
            <a:off x="179512" y="4077072"/>
            <a:ext cx="4443810" cy="2496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505674"/>
            <a:ext cx="3815916" cy="2543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0706" y="3982493"/>
            <a:ext cx="3851412" cy="251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181953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712968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Повышение психолого-педагогической компетентности педагогов в рамках работы </a:t>
            </a:r>
            <a:r>
              <a:rPr lang="ru-RU" dirty="0" err="1" smtClean="0"/>
              <a:t>ПП</a:t>
            </a:r>
            <a:r>
              <a:rPr lang="ru-RU" sz="2000" dirty="0" err="1" smtClean="0"/>
              <a:t>к</a:t>
            </a:r>
            <a:r>
              <a:rPr lang="ru-RU" sz="2000" dirty="0" smtClean="0"/>
              <a:t>  </a:t>
            </a:r>
            <a:r>
              <a:rPr lang="ru-RU" sz="3100" dirty="0" smtClean="0"/>
              <a:t>ДОУ</a:t>
            </a:r>
            <a:endParaRPr lang="ru-RU" sz="1800" dirty="0"/>
          </a:p>
        </p:txBody>
      </p:sp>
      <p:pic>
        <p:nvPicPr>
          <p:cNvPr id="1032" name="Picture 8" descr="https://fs-th02.getcourse.ru/fileservice/file/thumbnail/h/443d16dacdac56eb513c55bbb6ee04c0.png/s/f1200x/a/27502/sc/36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15156" y1="33905" x2="15156" y2="33905"/>
                        <a14:foregroundMark x1="48579" y1="17414" x2="48579" y2="17414"/>
                        <a14:foregroundMark x1="56292" y1="13061" x2="56292" y2="13061"/>
                        <a14:foregroundMark x1="81326" y1="24670" x2="81326" y2="24670"/>
                        <a14:foregroundMark x1="81461" y1="24670" x2="81461" y2="24670"/>
                        <a14:foregroundMark x1="85521" y1="33905" x2="85521" y2="33905"/>
                        <a14:foregroundMark x1="79432" y1="32850" x2="79432" y2="32850"/>
                        <a14:foregroundMark x1="49662" y1="26781" x2="49662" y2="26781"/>
                        <a14:foregroundMark x1="50474" y1="31398" x2="50474" y2="31398"/>
                        <a14:foregroundMark x1="33694" y1="38391" x2="33694" y2="38391"/>
                        <a14:foregroundMark x1="68065" y1="38259" x2="68065" y2="38259"/>
                        <a14:foregroundMark x1="68742" y1="60554" x2="68742" y2="60554"/>
                        <a14:foregroundMark x1="51827" y1="68997" x2="51827" y2="68997"/>
                        <a14:foregroundMark x1="32070" y1="60158" x2="32070" y2="60158"/>
                        <a14:foregroundMark x1="52368" y1="55145" x2="52368" y2="55145"/>
                        <a14:foregroundMark x1="31935" y1="19921" x2="31935" y2="19921"/>
                        <a14:foregroundMark x1="28823" y1="20449" x2="28823" y2="20449"/>
                        <a14:foregroundMark x1="28687" y1="20580" x2="28687" y2="20580"/>
                        <a14:foregroundMark x1="67253" y1="18074" x2="67253" y2="18074"/>
                        <a14:foregroundMark x1="69824" y1="18602" x2="69824" y2="18602"/>
                        <a14:foregroundMark x1="70095" y1="18602" x2="70095" y2="18602"/>
                        <a14:foregroundMark x1="91881" y1="51187" x2="91881" y2="51187"/>
                        <a14:foregroundMark x1="91881" y1="51187" x2="91881" y2="51187"/>
                        <a14:foregroundMark x1="90798" y1="47625" x2="90798" y2="47625"/>
                        <a14:foregroundMark x1="89851" y1="46438" x2="89851" y2="46438"/>
                        <a14:foregroundMark x1="89851" y1="53826" x2="89851" y2="53826"/>
                        <a14:foregroundMark x1="90257" y1="55937" x2="90257" y2="55937"/>
                        <a14:foregroundMark x1="90257" y1="56201" x2="90257" y2="56201"/>
                        <a14:foregroundMark x1="81732" y1="67018" x2="81732" y2="67018"/>
                        <a14:foregroundMark x1="81732" y1="67018" x2="81732" y2="67018"/>
                        <a14:foregroundMark x1="74966" y1="63193" x2="74966" y2="63193"/>
                        <a14:foregroundMark x1="74966" y1="63193" x2="74966" y2="63193"/>
                        <a14:foregroundMark x1="74560" y1="69393" x2="74560" y2="69393"/>
                        <a14:foregroundMark x1="75507" y1="71900" x2="75507" y2="72427"/>
                        <a14:foregroundMark x1="77267" y1="74934" x2="77267" y2="74934"/>
                        <a14:foregroundMark x1="83356" y1="76913" x2="83356" y2="76913"/>
                        <a14:foregroundMark x1="85792" y1="82850" x2="85792" y2="82850"/>
                        <a14:foregroundMark x1="85656" y1="83113" x2="85656" y2="83113"/>
                        <a14:foregroundMark x1="69824" y1="82454" x2="69824" y2="82454"/>
                        <a14:foregroundMark x1="69824" y1="82454" x2="69824" y2="82454"/>
                        <a14:foregroundMark x1="68200" y1="82454" x2="68200" y2="82454"/>
                        <a14:foregroundMark x1="68200" y1="82454" x2="68200" y2="82454"/>
                        <a14:foregroundMark x1="68200" y1="82454" x2="68200" y2="82454"/>
                        <a14:foregroundMark x1="83085" y1="71636" x2="83085" y2="71636"/>
                        <a14:foregroundMark x1="79567" y1="71768" x2="79567" y2="71768"/>
                        <a14:foregroundMark x1="90257" y1="58179" x2="90257" y2="58179"/>
                        <a14:foregroundMark x1="90257" y1="58179" x2="90257" y2="58179"/>
                        <a14:foregroundMark x1="90528" y1="52770" x2="90528" y2="52770"/>
                        <a14:foregroundMark x1="90528" y1="52770" x2="90528" y2="52770"/>
                        <a14:foregroundMark x1="90798" y1="49604" x2="90798" y2="49604"/>
                        <a14:foregroundMark x1="90798" y1="49604" x2="90798" y2="49604"/>
                        <a14:foregroundMark x1="91475" y1="46042" x2="91475" y2="46042"/>
                        <a14:foregroundMark x1="91475" y1="45910" x2="91475" y2="45910"/>
                        <a14:foregroundMark x1="90392" y1="44195" x2="90392" y2="44195"/>
                        <a14:foregroundMark x1="90392" y1="44195" x2="90392" y2="44195"/>
                        <a14:foregroundMark x1="91746" y1="43272" x2="91746" y2="43272"/>
                        <a14:foregroundMark x1="91746" y1="43272" x2="91746" y2="43272"/>
                        <a14:foregroundMark x1="93775" y1="37203" x2="93775" y2="37203"/>
                        <a14:foregroundMark x1="93775" y1="37203" x2="93775" y2="37203"/>
                        <a14:foregroundMark x1="92963" y1="33377" x2="92963" y2="33377"/>
                        <a14:foregroundMark x1="92963" y1="32718" x2="92963" y2="32718"/>
                        <a14:foregroundMark x1="92828" y1="30871" x2="92828" y2="30871"/>
                        <a14:foregroundMark x1="92152" y1="29024" x2="92152" y2="29024"/>
                        <a14:foregroundMark x1="91069" y1="27441" x2="90934" y2="27045"/>
                        <a14:foregroundMark x1="89851" y1="25198" x2="89851" y2="25198"/>
                        <a14:foregroundMark x1="88227" y1="23087" x2="88227" y2="23087"/>
                        <a14:foregroundMark x1="86062" y1="22164" x2="86062" y2="22164"/>
                        <a14:foregroundMark x1="83627" y1="21504" x2="83627" y2="21504"/>
                        <a14:foregroundMark x1="82138" y1="20976" x2="82138" y2="20976"/>
                        <a14:foregroundMark x1="80244" y1="21240" x2="80244" y2="21240"/>
                        <a14:foregroundMark x1="79296" y1="22427" x2="78755" y2="23615"/>
                        <a14:foregroundMark x1="78349" y1="26121" x2="78214" y2="27177"/>
                        <a14:foregroundMark x1="77943" y1="28496" x2="77537" y2="30211"/>
                        <a14:foregroundMark x1="77537" y1="31530" x2="77537" y2="32058"/>
                        <a14:foregroundMark x1="77673" y1="33245" x2="77673" y2="34828"/>
                        <a14:foregroundMark x1="77943" y1="35752" x2="78349" y2="36675"/>
                        <a14:foregroundMark x1="79567" y1="37599" x2="80108" y2="37995"/>
                        <a14:foregroundMark x1="80920" y1="38918" x2="81461" y2="39446"/>
                        <a14:foregroundMark x1="82679" y1="39446" x2="82679" y2="39446"/>
                        <a14:foregroundMark x1="56428" y1="50792" x2="56428" y2="50792"/>
                        <a14:foregroundMark x1="56292" y1="50792" x2="56292" y2="50792"/>
                        <a14:foregroundMark x1="56292" y1="50792" x2="56292" y2="50792"/>
                        <a14:foregroundMark x1="56292" y1="49604" x2="56292" y2="49604"/>
                        <a14:foregroundMark x1="53992" y1="47757" x2="53992" y2="47757"/>
                        <a14:foregroundMark x1="51962" y1="46570" x2="51556" y2="46570"/>
                        <a14:foregroundMark x1="50203" y1="46042" x2="50203" y2="46042"/>
                        <a14:foregroundMark x1="47497" y1="45778" x2="46279" y2="45778"/>
                        <a14:foregroundMark x1="44790" y1="45778" x2="44249" y2="46438"/>
                        <a14:foregroundMark x1="22192" y1="40106" x2="22192" y2="40106"/>
                        <a14:foregroundMark x1="22192" y1="40106" x2="22192" y2="40106"/>
                        <a14:foregroundMark x1="22192" y1="40106" x2="22192" y2="40106"/>
                        <a14:foregroundMark x1="19486" y1="39842" x2="19486" y2="39842"/>
                        <a14:foregroundMark x1="25304" y1="40897" x2="25304" y2="40897"/>
                        <a14:foregroundMark x1="19080" y1="32190" x2="19080" y2="32190"/>
                        <a14:foregroundMark x1="10825" y1="26649" x2="10825" y2="26649"/>
                        <a14:foregroundMark x1="89716" y1="79420" x2="89716" y2="79420"/>
                        <a14:foregroundMark x1="88904" y1="80079" x2="88904" y2="80079"/>
                        <a14:foregroundMark x1="86062" y1="80079" x2="86062" y2="80079"/>
                        <a14:foregroundMark x1="82815" y1="80475" x2="82815" y2="804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535053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481401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10492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цикл практических семинаров-тренингов </a:t>
            </a:r>
            <a:r>
              <a:rPr lang="ru-RU" b="1" dirty="0" smtClean="0"/>
              <a:t> по </a:t>
            </a:r>
            <a:r>
              <a:rPr lang="ru-RU" b="1" dirty="0"/>
              <a:t>ознакомлению воспитателей с ТРИЗ-технологией и РТВ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015733"/>
            <a:ext cx="8928992" cy="40775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u="sng" dirty="0"/>
              <a:t>«ТРИЗ – эффективная технология формирования способностей  и творческих задатков в развитии речи, математического и творческого мышления»</a:t>
            </a:r>
            <a:endParaRPr lang="ru-RU" dirty="0"/>
          </a:p>
          <a:p>
            <a:r>
              <a:rPr lang="ru-RU" b="1" dirty="0"/>
              <a:t>Цель: </a:t>
            </a:r>
            <a:r>
              <a:rPr lang="ru-RU" dirty="0"/>
              <a:t>Повышение профессиональной компетентности педагогов по вопросу развития интеллектуальных и творческих способностей дошкольников через ТРИЗ технологию.</a:t>
            </a:r>
          </a:p>
          <a:p>
            <a:r>
              <a:rPr lang="ru-RU" b="1" dirty="0"/>
              <a:t>Задачи семинара-практикума:</a:t>
            </a:r>
            <a:endParaRPr lang="ru-RU" dirty="0"/>
          </a:p>
          <a:p>
            <a:pPr lvl="0"/>
            <a:r>
              <a:rPr lang="ru-RU" dirty="0"/>
              <a:t>повышать  интерес педагогов ДОУ к использованию технологии ТРИЗ в процессе развития  творческого мышления и воображения детей;</a:t>
            </a:r>
          </a:p>
          <a:p>
            <a:pPr lvl="0"/>
            <a:r>
              <a:rPr lang="ru-RU" dirty="0"/>
              <a:t>раскрыть педагогам преимущества использования технологии ТРИЗ в образовательной деятельности;</a:t>
            </a:r>
          </a:p>
          <a:p>
            <a:pPr lvl="0"/>
            <a:r>
              <a:rPr lang="ru-RU" dirty="0"/>
              <a:t>повышать  профессиональное мастерство участников семинара-практикума в процессе активного педагогического общения.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341099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9036496" cy="6597352"/>
          </a:xfrm>
        </p:spPr>
        <p:txBody>
          <a:bodyPr>
            <a:normAutofit fontScale="85000" lnSpcReduction="10000"/>
          </a:bodyPr>
          <a:lstStyle/>
          <a:p>
            <a:r>
              <a:rPr lang="ru-RU" u="sng" dirty="0"/>
              <a:t>2. «Нетрадиционные приемы развития речи детей дошкольного возраста» (ТРИЗ-технология)</a:t>
            </a:r>
            <a:endParaRPr lang="ru-RU" dirty="0"/>
          </a:p>
          <a:p>
            <a:r>
              <a:rPr lang="ru-RU" b="1" dirty="0"/>
              <a:t>Цель</a:t>
            </a:r>
            <a:r>
              <a:rPr lang="ru-RU" dirty="0"/>
              <a:t>: повысить  уровень  педагогической  компетенции воспитателей  по использованию современных нетрадиционных техник развития речи детей дошкольного возраста</a:t>
            </a:r>
          </a:p>
          <a:p>
            <a:r>
              <a:rPr lang="ru-RU" b="1" dirty="0"/>
              <a:t>Задачи семинара-практикума:</a:t>
            </a:r>
            <a:endParaRPr lang="ru-RU" dirty="0"/>
          </a:p>
          <a:p>
            <a:r>
              <a:rPr lang="ru-RU" dirty="0"/>
              <a:t> 1. Познакомить с разными техниками развития речи детей дошкольного возраста, научить сочетать на практике несколько нетрадиционных методов.</a:t>
            </a:r>
          </a:p>
          <a:p>
            <a:r>
              <a:rPr lang="ru-RU" dirty="0"/>
              <a:t>2. Вооружить педагогов практическими навыками проведения речевых игр.</a:t>
            </a:r>
          </a:p>
          <a:p>
            <a:r>
              <a:rPr lang="ru-RU" u="sng" dirty="0"/>
              <a:t>План </a:t>
            </a:r>
            <a:r>
              <a:rPr lang="ru-RU" u="sng" dirty="0" smtClean="0"/>
              <a:t>работы. Теоретическая </a:t>
            </a:r>
            <a:r>
              <a:rPr lang="ru-RU" u="sng" dirty="0"/>
              <a:t>часть:</a:t>
            </a:r>
            <a:endParaRPr lang="ru-RU" dirty="0"/>
          </a:p>
          <a:p>
            <a:r>
              <a:rPr lang="ru-RU" dirty="0"/>
              <a:t>1.Актуальность развития речи у детей дошкольного возраста</a:t>
            </a:r>
          </a:p>
          <a:p>
            <a:r>
              <a:rPr lang="ru-RU" dirty="0"/>
              <a:t>2. И.Г. Песталоцци  о роли взрослого в становлении речи детей в период дошкольного детства.</a:t>
            </a:r>
          </a:p>
          <a:p>
            <a:r>
              <a:rPr lang="ru-RU" dirty="0"/>
              <a:t>3. Е. И. Тихеева о задачах, содержании и методах работы с детьми по развитию словаря.</a:t>
            </a:r>
          </a:p>
          <a:p>
            <a:r>
              <a:rPr lang="ru-RU" u="sng" dirty="0"/>
              <a:t>Практическая часть:</a:t>
            </a:r>
            <a:endParaRPr lang="ru-RU" dirty="0"/>
          </a:p>
          <a:p>
            <a:r>
              <a:rPr lang="ru-RU" dirty="0"/>
              <a:t>1.Знакомство слушателей с нетрадиционными техниками развития речи детей дошкольного возраста с практической составляющей.</a:t>
            </a:r>
          </a:p>
          <a:p>
            <a:r>
              <a:rPr lang="ru-RU" dirty="0"/>
              <a:t>Рефлексия. Обмен мнениями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4601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410</TotalTime>
  <Words>610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Gallery</vt:lpstr>
      <vt:lpstr>«Система работы специалистов ДОУ по повышению психолого-педагогической компетентности педагогов в рамках реализации ФГОС ДО»   (Из опыта работы)</vt:lpstr>
      <vt:lpstr>Слайд 2</vt:lpstr>
      <vt:lpstr>Слайд 3</vt:lpstr>
      <vt:lpstr>Взаимодействие  старшего воспитателя и педагога – психолога</vt:lpstr>
      <vt:lpstr>Повышение психолого-педагогической компетентности педагогов в рамках работы ресурсного центра</vt:lpstr>
      <vt:lpstr>Повышение психолого-педагогической компетентности педагогов в рамках работы педагогической студии</vt:lpstr>
      <vt:lpstr>Повышение психолого-педагогической компетентности педагогов в рамках работы ППк  ДОУ</vt:lpstr>
      <vt:lpstr>цикл практических семинаров-тренингов  по ознакомлению воспитателей с ТРИЗ-технологией и РТВ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User-8</cp:lastModifiedBy>
  <cp:revision>28</cp:revision>
  <dcterms:created xsi:type="dcterms:W3CDTF">2018-05-13T03:34:35Z</dcterms:created>
  <dcterms:modified xsi:type="dcterms:W3CDTF">2019-12-18T11:43:02Z</dcterms:modified>
</cp:coreProperties>
</file>