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5" r:id="rId4"/>
    <p:sldId id="279" r:id="rId5"/>
    <p:sldId id="278" r:id="rId6"/>
    <p:sldId id="286" r:id="rId7"/>
    <p:sldId id="283" r:id="rId8"/>
    <p:sldId id="280" r:id="rId9"/>
    <p:sldId id="281" r:id="rId10"/>
    <p:sldId id="277" r:id="rId11"/>
    <p:sldId id="267" r:id="rId12"/>
    <p:sldId id="269" r:id="rId13"/>
    <p:sldId id="288" r:id="rId14"/>
    <p:sldId id="282" r:id="rId15"/>
    <p:sldId id="287" r:id="rId16"/>
    <p:sldId id="270" r:id="rId17"/>
    <p:sldId id="271" r:id="rId18"/>
    <p:sldId id="272" r:id="rId19"/>
    <p:sldId id="273" r:id="rId20"/>
    <p:sldId id="289" r:id="rId21"/>
    <p:sldId id="290" r:id="rId22"/>
    <p:sldId id="291" r:id="rId23"/>
    <p:sldId id="292" r:id="rId24"/>
    <p:sldId id="28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83" d="100"/>
          <a:sy n="83" d="100"/>
        </p:scale>
        <p:origin x="-143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5A16564-634F-4A4A-AF3D-9232D66C41B2}"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2E4886-F07F-46D5-9ADC-C6F59FA2B821}"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A16564-634F-4A4A-AF3D-9232D66C41B2}"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2E4886-F07F-46D5-9ADC-C6F59FA2B821}"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5A16564-634F-4A4A-AF3D-9232D66C41B2}"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2E4886-F07F-46D5-9ADC-C6F59FA2B821}"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5A16564-634F-4A4A-AF3D-9232D66C41B2}"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2E4886-F07F-46D5-9ADC-C6F59FA2B821}"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5A16564-634F-4A4A-AF3D-9232D66C41B2}"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82E4886-F07F-46D5-9ADC-C6F59FA2B821}"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5A16564-634F-4A4A-AF3D-9232D66C41B2}" type="datetimeFigureOut">
              <a:rPr lang="ru-RU" smtClean="0"/>
              <a:t>23.10.2024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2E4886-F07F-46D5-9ADC-C6F59FA2B821}"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5A16564-634F-4A4A-AF3D-9232D66C41B2}" type="datetimeFigureOut">
              <a:rPr lang="ru-RU" smtClean="0"/>
              <a:t>23.10.2024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2E4886-F07F-46D5-9ADC-C6F59FA2B821}"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5A16564-634F-4A4A-AF3D-9232D66C41B2}" type="datetimeFigureOut">
              <a:rPr lang="ru-RU" smtClean="0"/>
              <a:t>23.10.2024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82E4886-F07F-46D5-9ADC-C6F59FA2B821}"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5A16564-634F-4A4A-AF3D-9232D66C41B2}" type="datetimeFigureOut">
              <a:rPr lang="ru-RU" smtClean="0"/>
              <a:t>23.10.2024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82E4886-F07F-46D5-9ADC-C6F59FA2B821}"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5A16564-634F-4A4A-AF3D-9232D66C41B2}" type="datetimeFigureOut">
              <a:rPr lang="ru-RU" smtClean="0"/>
              <a:t>23.10.2024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2E4886-F07F-46D5-9ADC-C6F59FA2B821}"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5A16564-634F-4A4A-AF3D-9232D66C41B2}" type="datetimeFigureOut">
              <a:rPr lang="ru-RU" smtClean="0"/>
              <a:t>23.10.2024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82E4886-F07F-46D5-9ADC-C6F59FA2B821}"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5A16564-634F-4A4A-AF3D-9232D66C41B2}" type="datetimeFigureOut">
              <a:rPr lang="ru-RU" smtClean="0"/>
              <a:t>23.10.2024</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82E4886-F07F-46D5-9ADC-C6F59FA2B821}"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abirint.ru/authors/185190/" TargetMode="External"/><Relationship Id="rId2" Type="http://schemas.openxmlformats.org/officeDocument/2006/relationships/hyperlink" Target="https://www.labirint.ru/books/713746/"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52737"/>
            <a:ext cx="7772400" cy="2547714"/>
          </a:xfrm>
        </p:spPr>
        <p:txBody>
          <a:bodyPr>
            <a:normAutofit fontScale="90000"/>
          </a:bodyPr>
          <a:lstStyle/>
          <a:p>
            <a:r>
              <a:rPr lang="ru-RU" b="1" dirty="0" smtClean="0">
                <a:solidFill>
                  <a:schemeClr val="tx1"/>
                </a:solidFill>
              </a:rPr>
              <a:t>Методическое сопровождение ИС на основе произведения Натальи Вишняковой «Не плачь»</a:t>
            </a:r>
            <a:endParaRPr lang="ru-RU" b="1" dirty="0">
              <a:solidFill>
                <a:schemeClr val="tx1"/>
              </a:solidFill>
            </a:endParaRPr>
          </a:p>
        </p:txBody>
      </p:sp>
      <p:sp>
        <p:nvSpPr>
          <p:cNvPr id="3" name="Подзаголовок 2"/>
          <p:cNvSpPr>
            <a:spLocks noGrp="1"/>
          </p:cNvSpPr>
          <p:nvPr>
            <p:ph type="subTitle" idx="1"/>
          </p:nvPr>
        </p:nvSpPr>
        <p:spPr>
          <a:xfrm>
            <a:off x="3491880" y="4005064"/>
            <a:ext cx="4896544" cy="2160239"/>
          </a:xfrm>
        </p:spPr>
        <p:txBody>
          <a:bodyPr/>
          <a:lstStyle/>
          <a:p>
            <a:r>
              <a:rPr lang="ru-RU" b="1" dirty="0" smtClean="0">
                <a:solidFill>
                  <a:schemeClr val="tx1"/>
                </a:solidFill>
              </a:rPr>
              <a:t>Ерохина Нина Николаевна</a:t>
            </a:r>
          </a:p>
          <a:p>
            <a:r>
              <a:rPr lang="ru-RU" b="1" dirty="0">
                <a:solidFill>
                  <a:schemeClr val="tx1"/>
                </a:solidFill>
              </a:rPr>
              <a:t>у</a:t>
            </a:r>
            <a:r>
              <a:rPr lang="ru-RU" b="1" dirty="0" smtClean="0">
                <a:solidFill>
                  <a:schemeClr val="tx1"/>
                </a:solidFill>
              </a:rPr>
              <a:t>читель русского языка</a:t>
            </a:r>
          </a:p>
          <a:p>
            <a:r>
              <a:rPr lang="ru-RU" b="1" dirty="0" smtClean="0">
                <a:solidFill>
                  <a:schemeClr val="tx1"/>
                </a:solidFill>
              </a:rPr>
              <a:t>МБОУ СОШ №23 </a:t>
            </a:r>
          </a:p>
          <a:p>
            <a:r>
              <a:rPr lang="ru-RU" b="1" dirty="0" err="1" smtClean="0">
                <a:solidFill>
                  <a:schemeClr val="tx1"/>
                </a:solidFill>
              </a:rPr>
              <a:t>г.Симферополь</a:t>
            </a:r>
            <a:endParaRPr lang="ru-RU" b="1" dirty="0">
              <a:solidFill>
                <a:schemeClr val="tx1"/>
              </a:solidFill>
            </a:endParaRPr>
          </a:p>
        </p:txBody>
      </p:sp>
    </p:spTree>
    <p:extLst>
      <p:ext uri="{BB962C8B-B14F-4D97-AF65-F5344CB8AC3E}">
        <p14:creationId xmlns:p14="http://schemas.microsoft.com/office/powerpoint/2010/main" val="243515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quarter" idx="14"/>
          </p:nvPr>
        </p:nvSpPr>
        <p:spPr>
          <a:xfrm>
            <a:off x="4645152" y="548680"/>
            <a:ext cx="4175320" cy="5577800"/>
          </a:xfrm>
        </p:spPr>
        <p:txBody>
          <a:bodyPr>
            <a:normAutofit lnSpcReduction="10000"/>
          </a:bodyPr>
          <a:lstStyle/>
          <a:p>
            <a:r>
              <a:rPr lang="ru-RU" b="1" dirty="0">
                <a:solidFill>
                  <a:schemeClr val="tx1"/>
                </a:solidFill>
              </a:rPr>
              <a:t>Наталья Вишнякова</a:t>
            </a:r>
            <a:r>
              <a:rPr lang="ru-RU" dirty="0">
                <a:solidFill>
                  <a:schemeClr val="tx1"/>
                </a:solidFill>
              </a:rPr>
              <a:t> (родилась в 1973 году), талантливый журналист и педагог, автор нескольких книг, киносценариев и пьес для детского кукольного театра. Ее повесть «</a:t>
            </a:r>
            <a:r>
              <a:rPr lang="ru-RU" dirty="0">
                <a:solidFill>
                  <a:schemeClr val="tx1"/>
                </a:solidFill>
                <a:hlinkClick r:id="rId2"/>
              </a:rPr>
              <a:t>Не плачь</a:t>
            </a:r>
            <a:r>
              <a:rPr lang="ru-RU" dirty="0">
                <a:solidFill>
                  <a:schemeClr val="tx1"/>
                </a:solidFill>
              </a:rPr>
              <a:t>» станет для читателей еще одной возможностью увидеть современных </a:t>
            </a:r>
            <a:r>
              <a:rPr lang="ru-RU" dirty="0" err="1">
                <a:solidFill>
                  <a:schemeClr val="tx1"/>
                </a:solidFill>
              </a:rPr>
              <a:t>тинейджеров</a:t>
            </a:r>
            <a:r>
              <a:rPr lang="ru-RU" dirty="0">
                <a:solidFill>
                  <a:schemeClr val="tx1"/>
                </a:solidFill>
              </a:rPr>
              <a:t> в их поиске, сомнениях и открытиях.</a:t>
            </a:r>
            <a:br>
              <a:rPr lang="ru-RU" dirty="0">
                <a:solidFill>
                  <a:schemeClr val="tx1"/>
                </a:solidFill>
              </a:rPr>
            </a:br>
            <a:r>
              <a:rPr lang="ru-RU" dirty="0">
                <a:solidFill>
                  <a:schemeClr val="tx1"/>
                </a:solidFill>
              </a:rPr>
              <a:t>Подробнее: </a:t>
            </a:r>
            <a:r>
              <a:rPr lang="ru-RU" dirty="0">
                <a:solidFill>
                  <a:schemeClr val="tx1"/>
                </a:solidFill>
                <a:hlinkClick r:id="rId3"/>
              </a:rPr>
              <a:t>https://www.labirint.ru/authors/185190/</a:t>
            </a:r>
            <a:endParaRPr lang="ru-RU" dirty="0">
              <a:solidFill>
                <a:schemeClr val="tx1"/>
              </a:solidFill>
            </a:endParaRPr>
          </a:p>
        </p:txBody>
      </p:sp>
      <p:pic>
        <p:nvPicPr>
          <p:cNvPr id="2050" name="Picture 2"/>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179513" y="227430"/>
            <a:ext cx="4536504" cy="615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60648"/>
            <a:ext cx="4536504" cy="615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195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64088" y="2852936"/>
            <a:ext cx="3456384" cy="923330"/>
          </a:xfrm>
          <a:prstGeom prst="rect">
            <a:avLst/>
          </a:prstGeom>
        </p:spPr>
        <p:txBody>
          <a:bodyPr wrap="square">
            <a:spAutoFit/>
          </a:bodyPr>
          <a:lstStyle/>
          <a:p>
            <a:r>
              <a:rPr lang="en-US" b="1" dirty="0" smtClean="0"/>
              <a:t>https</a:t>
            </a:r>
            <a:r>
              <a:rPr lang="en-US" b="1" dirty="0"/>
              <a:t>://topreading.net/bookread/417869-ne-plach-natalya-nikolaevna-vishnyakova/page-51</a:t>
            </a:r>
            <a:endParaRPr lang="ru-RU"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63" y="188640"/>
            <a:ext cx="501532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50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332656"/>
            <a:ext cx="7704856" cy="5909310"/>
          </a:xfrm>
          <a:prstGeom prst="rect">
            <a:avLst/>
          </a:prstGeom>
        </p:spPr>
        <p:txBody>
          <a:bodyPr wrap="square">
            <a:spAutoFit/>
          </a:bodyPr>
          <a:lstStyle/>
          <a:p>
            <a:endParaRPr lang="ru-RU" dirty="0" smtClean="0"/>
          </a:p>
          <a:p>
            <a:r>
              <a:rPr lang="ru-RU" b="1" dirty="0" smtClean="0"/>
              <a:t>РАБОТА В ГРУППАХ</a:t>
            </a:r>
            <a:endParaRPr lang="ru-RU" b="1" dirty="0"/>
          </a:p>
          <a:p>
            <a:endParaRPr lang="ru-RU" dirty="0"/>
          </a:p>
          <a:p>
            <a:r>
              <a:rPr lang="ru-RU" dirty="0"/>
              <a:t>Надо дать детям почувствовать личную ответственность за то, как группа работает, и распределить роли. Лучше всего дети работают вместе, если каждый имеет определенную роль при выполнении задания. Роли могут быть, например, следующие:</a:t>
            </a:r>
          </a:p>
          <a:p>
            <a:endParaRPr lang="ru-RU" dirty="0"/>
          </a:p>
          <a:p>
            <a:r>
              <a:rPr lang="ru-RU" dirty="0"/>
              <a:t>- </a:t>
            </a:r>
            <a:r>
              <a:rPr lang="ru-RU" dirty="0" smtClean="0"/>
              <a:t>координатор. </a:t>
            </a:r>
            <a:r>
              <a:rPr lang="ru-RU" dirty="0"/>
              <a:t>В каждой из групп должен быть лидер. Его задача в данном виде работы – выслушать мнения членов группы, распределить обязанности, например, он назначит того, кто будет записывать результат </a:t>
            </a:r>
            <a:r>
              <a:rPr lang="ru-RU" dirty="0" smtClean="0"/>
              <a:t>работы, </a:t>
            </a:r>
            <a:r>
              <a:rPr lang="ru-RU" dirty="0"/>
              <a:t>назначит того, кто представит итоговый </a:t>
            </a:r>
            <a:r>
              <a:rPr lang="ru-RU" dirty="0" smtClean="0"/>
              <a:t>результат, организует обсуждение;</a:t>
            </a:r>
            <a:endParaRPr lang="ru-RU" dirty="0"/>
          </a:p>
          <a:p>
            <a:endParaRPr lang="ru-RU" dirty="0"/>
          </a:p>
          <a:p>
            <a:r>
              <a:rPr lang="ru-RU" dirty="0"/>
              <a:t>- </a:t>
            </a:r>
            <a:r>
              <a:rPr lang="ru-RU" dirty="0" smtClean="0"/>
              <a:t>   чтец – читает отрывки </a:t>
            </a:r>
            <a:r>
              <a:rPr lang="ru-RU" dirty="0"/>
              <a:t>вслух;</a:t>
            </a:r>
          </a:p>
          <a:p>
            <a:endParaRPr lang="ru-RU" dirty="0"/>
          </a:p>
          <a:p>
            <a:r>
              <a:rPr lang="ru-RU" dirty="0"/>
              <a:t>-  </a:t>
            </a:r>
            <a:r>
              <a:rPr lang="ru-RU" dirty="0" smtClean="0"/>
              <a:t>  секретарь </a:t>
            </a:r>
            <a:r>
              <a:rPr lang="ru-RU" dirty="0"/>
              <a:t>- записывает что-то от лица группы;</a:t>
            </a:r>
          </a:p>
          <a:p>
            <a:endParaRPr lang="ru-RU" dirty="0"/>
          </a:p>
          <a:p>
            <a:pPr marL="285750" indent="-285750">
              <a:buFontTx/>
              <a:buChar char="-"/>
            </a:pPr>
            <a:r>
              <a:rPr lang="ru-RU" dirty="0" smtClean="0"/>
              <a:t>оратор – представляет результат работы;</a:t>
            </a:r>
          </a:p>
          <a:p>
            <a:pPr marL="285750" indent="-285750">
              <a:buFontTx/>
              <a:buChar char="-"/>
            </a:pPr>
            <a:endParaRPr lang="ru-RU" dirty="0"/>
          </a:p>
          <a:p>
            <a:r>
              <a:rPr lang="ru-RU" dirty="0" smtClean="0"/>
              <a:t>-    хронометрист </a:t>
            </a:r>
            <a:r>
              <a:rPr lang="ru-RU" dirty="0"/>
              <a:t>следит за временем.</a:t>
            </a:r>
          </a:p>
        </p:txBody>
      </p:sp>
    </p:spTree>
    <p:extLst>
      <p:ext uri="{BB962C8B-B14F-4D97-AF65-F5344CB8AC3E}">
        <p14:creationId xmlns:p14="http://schemas.microsoft.com/office/powerpoint/2010/main" val="4094072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628801"/>
            <a:ext cx="7920880" cy="4401205"/>
          </a:xfrm>
          <a:prstGeom prst="rect">
            <a:avLst/>
          </a:prstGeom>
        </p:spPr>
        <p:txBody>
          <a:bodyPr wrap="square">
            <a:spAutoFit/>
          </a:bodyPr>
          <a:lstStyle/>
          <a:p>
            <a:r>
              <a:rPr lang="ru-RU" sz="2800" b="1" dirty="0"/>
              <a:t>1. Духовно-нравственные ориентиры в жизни человека</a:t>
            </a:r>
            <a:r>
              <a:rPr lang="ru-RU" sz="2800" dirty="0"/>
              <a:t/>
            </a:r>
            <a:br>
              <a:rPr lang="ru-RU" sz="2800" dirty="0"/>
            </a:br>
            <a:r>
              <a:rPr lang="ru-RU" sz="2800" dirty="0"/>
              <a:t/>
            </a:r>
            <a:br>
              <a:rPr lang="ru-RU" sz="2800" dirty="0"/>
            </a:br>
            <a:r>
              <a:rPr lang="ru-RU" sz="2800" dirty="0"/>
              <a:t>1.1. Внутренний мир человека и его личностные качества.</a:t>
            </a:r>
            <a:br>
              <a:rPr lang="ru-RU" sz="2800" dirty="0"/>
            </a:br>
            <a:r>
              <a:rPr lang="ru-RU" sz="2800" dirty="0"/>
              <a:t>1.2. Отношение человека к другому человеку (окружению), нравственные идеалы и выбор между добром и злом.</a:t>
            </a:r>
            <a:br>
              <a:rPr lang="ru-RU" sz="2800" dirty="0"/>
            </a:br>
            <a:r>
              <a:rPr lang="ru-RU" sz="2800" dirty="0"/>
              <a:t>1.3. Познание человеком самого себя.</a:t>
            </a:r>
            <a:br>
              <a:rPr lang="ru-RU" sz="2800" dirty="0"/>
            </a:br>
            <a:r>
              <a:rPr lang="ru-RU" sz="2800" dirty="0"/>
              <a:t>1.4. Свобода человека и ее ограничения.</a:t>
            </a:r>
          </a:p>
        </p:txBody>
      </p:sp>
    </p:spTree>
    <p:extLst>
      <p:ext uri="{BB962C8B-B14F-4D97-AF65-F5344CB8AC3E}">
        <p14:creationId xmlns:p14="http://schemas.microsoft.com/office/powerpoint/2010/main" val="3757055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05505617"/>
              </p:ext>
            </p:extLst>
          </p:nvPr>
        </p:nvGraphicFramePr>
        <p:xfrm>
          <a:off x="179512" y="116632"/>
          <a:ext cx="8856984" cy="6552728"/>
        </p:xfrm>
        <a:graphic>
          <a:graphicData uri="http://schemas.openxmlformats.org/drawingml/2006/table">
            <a:tbl>
              <a:tblPr firstRow="1" firstCol="1" bandRow="1">
                <a:tableStyleId>{5C22544A-7EE6-4342-B048-85BDC9FD1C3A}</a:tableStyleId>
              </a:tblPr>
              <a:tblGrid>
                <a:gridCol w="8856984"/>
              </a:tblGrid>
              <a:tr h="6552728">
                <a:tc>
                  <a:txBody>
                    <a:bodyPr/>
                    <a:lstStyle/>
                    <a:p>
                      <a:pPr algn="ctr">
                        <a:lnSpc>
                          <a:spcPct val="107000"/>
                        </a:lnSpc>
                        <a:spcAft>
                          <a:spcPts val="0"/>
                        </a:spcAft>
                      </a:pPr>
                      <a:endParaRPr lang="ru-RU" sz="2400" dirty="0" smtClean="0">
                        <a:solidFill>
                          <a:schemeClr val="tx1"/>
                        </a:solidFill>
                        <a:effectLst/>
                      </a:endParaRPr>
                    </a:p>
                    <a:p>
                      <a:pPr algn="ctr">
                        <a:lnSpc>
                          <a:spcPct val="107000"/>
                        </a:lnSpc>
                        <a:spcAft>
                          <a:spcPts val="0"/>
                        </a:spcAft>
                      </a:pPr>
                      <a:endParaRPr lang="ru-RU" sz="2400" dirty="0" smtClean="0">
                        <a:solidFill>
                          <a:schemeClr val="tx1"/>
                        </a:solidFill>
                        <a:effectLst/>
                      </a:endParaRPr>
                    </a:p>
                    <a:p>
                      <a:pPr algn="ctr">
                        <a:lnSpc>
                          <a:spcPct val="107000"/>
                        </a:lnSpc>
                        <a:spcAft>
                          <a:spcPts val="0"/>
                        </a:spcAft>
                      </a:pPr>
                      <a:endParaRPr lang="ru-RU" sz="2400" dirty="0" smtClean="0">
                        <a:solidFill>
                          <a:schemeClr val="tx1"/>
                        </a:solidFill>
                        <a:effectLst/>
                      </a:endParaRPr>
                    </a:p>
                    <a:p>
                      <a:pPr algn="ctr">
                        <a:lnSpc>
                          <a:spcPct val="107000"/>
                        </a:lnSpc>
                        <a:spcAft>
                          <a:spcPts val="0"/>
                        </a:spcAft>
                      </a:pPr>
                      <a:r>
                        <a:rPr lang="ru-RU" sz="2000" dirty="0" smtClean="0">
                          <a:solidFill>
                            <a:schemeClr val="tx1"/>
                          </a:solidFill>
                          <a:effectLst/>
                        </a:rPr>
                        <a:t>Темы сочинений для 1 раздела</a:t>
                      </a:r>
                    </a:p>
                    <a:p>
                      <a:pPr algn="l">
                        <a:lnSpc>
                          <a:spcPct val="107000"/>
                        </a:lnSpc>
                        <a:spcAft>
                          <a:spcPts val="0"/>
                        </a:spcAft>
                      </a:pPr>
                      <a:r>
                        <a:rPr lang="ru-RU" sz="2000" dirty="0" smtClean="0">
                          <a:solidFill>
                            <a:schemeClr val="tx1"/>
                          </a:solidFill>
                          <a:effectLst/>
                        </a:rPr>
                        <a:t>1.Что </a:t>
                      </a:r>
                      <a:r>
                        <a:rPr lang="ru-RU" sz="2000" dirty="0">
                          <a:solidFill>
                            <a:schemeClr val="tx1"/>
                          </a:solidFill>
                          <a:effectLst/>
                        </a:rPr>
                        <a:t>можно и нужно побеждать в самом себе?</a:t>
                      </a:r>
                    </a:p>
                    <a:p>
                      <a:pPr algn="l">
                        <a:lnSpc>
                          <a:spcPct val="107000"/>
                        </a:lnSpc>
                        <a:spcAft>
                          <a:spcPts val="0"/>
                        </a:spcAft>
                      </a:pPr>
                      <a:r>
                        <a:rPr lang="ru-RU" sz="2000" dirty="0">
                          <a:solidFill>
                            <a:schemeClr val="tx1"/>
                          </a:solidFill>
                          <a:effectLst/>
                        </a:rPr>
                        <a:t>2. Можно ли добиваться справедливости любыми способами?</a:t>
                      </a:r>
                    </a:p>
                    <a:p>
                      <a:pPr algn="l">
                        <a:lnSpc>
                          <a:spcPct val="107000"/>
                        </a:lnSpc>
                        <a:spcAft>
                          <a:spcPts val="0"/>
                        </a:spcAft>
                      </a:pPr>
                      <a:r>
                        <a:rPr lang="ru-RU" sz="2000" dirty="0">
                          <a:solidFill>
                            <a:schemeClr val="tx1"/>
                          </a:solidFill>
                          <a:effectLst/>
                        </a:rPr>
                        <a:t>3. Что, вслед за </a:t>
                      </a:r>
                      <a:r>
                        <a:rPr lang="ru-RU" sz="2000" dirty="0" err="1">
                          <a:solidFill>
                            <a:schemeClr val="tx1"/>
                          </a:solidFill>
                          <a:effectLst/>
                        </a:rPr>
                        <a:t>А.С.Пушкиным</a:t>
                      </a:r>
                      <a:r>
                        <a:rPr lang="ru-RU" sz="2000" dirty="0">
                          <a:solidFill>
                            <a:schemeClr val="tx1"/>
                          </a:solidFill>
                          <a:effectLst/>
                        </a:rPr>
                        <a:t>, можно назвать «души прекрасными порывами»?</a:t>
                      </a:r>
                    </a:p>
                    <a:p>
                      <a:pPr algn="l">
                        <a:lnSpc>
                          <a:spcPct val="107000"/>
                        </a:lnSpc>
                        <a:spcAft>
                          <a:spcPts val="0"/>
                        </a:spcAft>
                      </a:pPr>
                      <a:r>
                        <a:rPr lang="ru-RU" sz="2000" dirty="0">
                          <a:solidFill>
                            <a:schemeClr val="tx1"/>
                          </a:solidFill>
                          <a:effectLst/>
                        </a:rPr>
                        <a:t>4. Как бы Вы ответили на вопрос Гамлета: «Достойно ли смиряться под ударами судьбы, иль надо оказать сопротивленье»?</a:t>
                      </a:r>
                    </a:p>
                    <a:p>
                      <a:pPr algn="l">
                        <a:lnSpc>
                          <a:spcPct val="107000"/>
                        </a:lnSpc>
                        <a:spcAft>
                          <a:spcPts val="0"/>
                        </a:spcAft>
                      </a:pPr>
                      <a:r>
                        <a:rPr lang="ru-RU" sz="2000" dirty="0">
                          <a:solidFill>
                            <a:schemeClr val="tx1"/>
                          </a:solidFill>
                          <a:effectLst/>
                        </a:rPr>
                        <a:t>5. Какие поступки человека говорят о его отзывчивости?</a:t>
                      </a:r>
                    </a:p>
                    <a:p>
                      <a:pPr algn="l">
                        <a:lnSpc>
                          <a:spcPct val="107000"/>
                        </a:lnSpc>
                        <a:spcAft>
                          <a:spcPts val="0"/>
                        </a:spcAft>
                      </a:pPr>
                      <a:r>
                        <a:rPr lang="ru-RU" sz="2000" dirty="0">
                          <a:solidFill>
                            <a:schemeClr val="tx1"/>
                          </a:solidFill>
                          <a:effectLst/>
                        </a:rPr>
                        <a:t>6. Можно ли «поделиться счастьем»?</a:t>
                      </a:r>
                    </a:p>
                    <a:p>
                      <a:pPr algn="l">
                        <a:lnSpc>
                          <a:spcPct val="107000"/>
                        </a:lnSpc>
                        <a:spcAft>
                          <a:spcPts val="0"/>
                        </a:spcAft>
                      </a:pPr>
                      <a:r>
                        <a:rPr lang="ru-RU" sz="2000" dirty="0">
                          <a:solidFill>
                            <a:schemeClr val="tx1"/>
                          </a:solidFill>
                          <a:effectLst/>
                        </a:rPr>
                        <a:t>7. Что важнее в дружбе: получать или отдавать?</a:t>
                      </a:r>
                    </a:p>
                    <a:p>
                      <a:pPr algn="l">
                        <a:lnSpc>
                          <a:spcPct val="107000"/>
                        </a:lnSpc>
                        <a:spcAft>
                          <a:spcPts val="0"/>
                        </a:spcAft>
                      </a:pPr>
                      <a:r>
                        <a:rPr lang="ru-RU" sz="2000" dirty="0">
                          <a:solidFill>
                            <a:schemeClr val="tx1"/>
                          </a:solidFill>
                          <a:effectLst/>
                        </a:rPr>
                        <a:t>8. Какие ошибки можно назвать ценными?</a:t>
                      </a:r>
                    </a:p>
                    <a:p>
                      <a:pPr marL="342900" lvl="0" indent="-342900" algn="ctr" fontAlgn="base">
                        <a:lnSpc>
                          <a:spcPct val="107000"/>
                        </a:lnSpc>
                        <a:spcAft>
                          <a:spcPts val="0"/>
                        </a:spcAft>
                        <a:tabLst>
                          <a:tab pos="457200" algn="l"/>
                        </a:tabLst>
                      </a:pPr>
                      <a:endParaRPr lang="ru-RU" sz="2000" dirty="0" smtClean="0">
                        <a:solidFill>
                          <a:schemeClr val="tx1"/>
                        </a:solidFill>
                        <a:effectLst/>
                      </a:endParaRPr>
                    </a:p>
                  </a:txBody>
                  <a:tcPr marL="54116" marR="54116" marT="0" marB="0"/>
                </a:tc>
              </a:tr>
            </a:tbl>
          </a:graphicData>
        </a:graphic>
      </p:graphicFrame>
    </p:spTree>
    <p:extLst>
      <p:ext uri="{BB962C8B-B14F-4D97-AF65-F5344CB8AC3E}">
        <p14:creationId xmlns:p14="http://schemas.microsoft.com/office/powerpoint/2010/main" val="3409012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1556792"/>
            <a:ext cx="8352928" cy="3385414"/>
          </a:xfrm>
          <a:prstGeom prst="rect">
            <a:avLst/>
          </a:prstGeom>
        </p:spPr>
        <p:txBody>
          <a:bodyPr wrap="square">
            <a:spAutoFit/>
          </a:bodyPr>
          <a:lstStyle/>
          <a:p>
            <a:pPr marL="342900" lvl="0" indent="-342900" algn="ctr" fontAlgn="base">
              <a:lnSpc>
                <a:spcPct val="107000"/>
              </a:lnSpc>
              <a:tabLst>
                <a:tab pos="457200" algn="l"/>
              </a:tabLst>
              <a:defRPr/>
            </a:pPr>
            <a:endParaRPr lang="ru-RU" sz="4800" dirty="0" smtClean="0"/>
          </a:p>
          <a:p>
            <a:pPr marL="342900" lvl="0" indent="-342900" algn="ctr" fontAlgn="base">
              <a:lnSpc>
                <a:spcPct val="107000"/>
              </a:lnSpc>
              <a:tabLst>
                <a:tab pos="457200" algn="l"/>
              </a:tabLst>
              <a:defRPr/>
            </a:pPr>
            <a:r>
              <a:rPr lang="ru-RU" sz="4800" dirty="0" smtClean="0"/>
              <a:t>1.Что </a:t>
            </a:r>
            <a:r>
              <a:rPr lang="ru-RU" sz="4800" dirty="0">
                <a:solidFill>
                  <a:srgbClr val="7030A0"/>
                </a:solidFill>
              </a:rPr>
              <a:t>можно и нужно </a:t>
            </a:r>
            <a:endParaRPr lang="ru-RU" sz="4800" dirty="0" smtClean="0">
              <a:solidFill>
                <a:srgbClr val="7030A0"/>
              </a:solidFill>
            </a:endParaRPr>
          </a:p>
          <a:p>
            <a:pPr marL="342900" lvl="0" indent="-342900" algn="ctr" fontAlgn="base">
              <a:lnSpc>
                <a:spcPct val="107000"/>
              </a:lnSpc>
              <a:tabLst>
                <a:tab pos="457200" algn="l"/>
              </a:tabLst>
              <a:defRPr/>
            </a:pPr>
            <a:r>
              <a:rPr lang="ru-RU" sz="2800" b="1" dirty="0">
                <a:solidFill>
                  <a:srgbClr val="7030A0"/>
                </a:solidFill>
              </a:rPr>
              <a:t>3</a:t>
            </a:r>
          </a:p>
          <a:p>
            <a:pPr marL="342900" lvl="0" indent="-342900" algn="ctr" fontAlgn="base">
              <a:lnSpc>
                <a:spcPct val="107000"/>
              </a:lnSpc>
              <a:tabLst>
                <a:tab pos="457200" algn="l"/>
              </a:tabLst>
              <a:defRPr/>
            </a:pPr>
            <a:r>
              <a:rPr lang="ru-RU" sz="4800" dirty="0" smtClean="0">
                <a:solidFill>
                  <a:schemeClr val="accent4">
                    <a:lumMod val="75000"/>
                  </a:schemeClr>
                </a:solidFill>
              </a:rPr>
              <a:t>побеждать</a:t>
            </a:r>
            <a:r>
              <a:rPr lang="ru-RU" sz="4800" dirty="0" smtClean="0"/>
              <a:t> </a:t>
            </a:r>
            <a:r>
              <a:rPr lang="ru-RU" sz="4800" dirty="0">
                <a:solidFill>
                  <a:srgbClr val="FF0000"/>
                </a:solidFill>
              </a:rPr>
              <a:t>в самом себе</a:t>
            </a:r>
            <a:r>
              <a:rPr lang="ru-RU" sz="4800" dirty="0"/>
              <a:t>?</a:t>
            </a:r>
          </a:p>
          <a:p>
            <a:pPr marL="342900" lvl="0" indent="-342900" fontAlgn="base">
              <a:lnSpc>
                <a:spcPct val="107000"/>
              </a:lnSpc>
              <a:tabLst>
                <a:tab pos="457200" algn="l"/>
              </a:tabLst>
            </a:pPr>
            <a:r>
              <a:rPr lang="ru-RU" sz="2800" b="1" dirty="0">
                <a:solidFill>
                  <a:srgbClr val="0070C0"/>
                </a:solidFill>
              </a:rPr>
              <a:t>                            </a:t>
            </a:r>
            <a:r>
              <a:rPr lang="ru-RU" sz="2800" b="1" dirty="0" smtClean="0">
                <a:solidFill>
                  <a:srgbClr val="0070C0"/>
                </a:solidFill>
              </a:rPr>
              <a:t>2   </a:t>
            </a:r>
            <a:r>
              <a:rPr lang="ru-RU" sz="2800" dirty="0" smtClean="0"/>
              <a:t>                                     </a:t>
            </a:r>
            <a:r>
              <a:rPr lang="ru-RU" sz="2800" b="1" dirty="0" smtClean="0">
                <a:solidFill>
                  <a:srgbClr val="FF0000"/>
                </a:solidFill>
              </a:rPr>
              <a:t>1   </a:t>
            </a:r>
            <a:r>
              <a:rPr lang="ru-RU" sz="2800" dirty="0" smtClean="0"/>
              <a:t>                        </a:t>
            </a:r>
            <a:endParaRPr lang="ru-RU" sz="2800" dirty="0">
              <a:latin typeface="Calibri"/>
              <a:ea typeface="Calibri"/>
              <a:cs typeface="Times New Roman"/>
            </a:endParaRPr>
          </a:p>
        </p:txBody>
      </p:sp>
    </p:spTree>
    <p:extLst>
      <p:ext uri="{BB962C8B-B14F-4D97-AF65-F5344CB8AC3E}">
        <p14:creationId xmlns:p14="http://schemas.microsoft.com/office/powerpoint/2010/main" val="18622380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84815873"/>
              </p:ext>
            </p:extLst>
          </p:nvPr>
        </p:nvGraphicFramePr>
        <p:xfrm>
          <a:off x="107504" y="188640"/>
          <a:ext cx="8856984" cy="6595676"/>
        </p:xfrm>
        <a:graphic>
          <a:graphicData uri="http://schemas.openxmlformats.org/drawingml/2006/table">
            <a:tbl>
              <a:tblPr firstRow="1" firstCol="1" bandRow="1">
                <a:tableStyleId>{5C22544A-7EE6-4342-B048-85BDC9FD1C3A}</a:tableStyleId>
              </a:tblPr>
              <a:tblGrid>
                <a:gridCol w="1259632"/>
                <a:gridCol w="1260648"/>
                <a:gridCol w="3223466"/>
                <a:gridCol w="3113238"/>
              </a:tblGrid>
              <a:tr h="432048">
                <a:tc>
                  <a:txBody>
                    <a:bodyPr/>
                    <a:lstStyle/>
                    <a:p>
                      <a:pPr algn="ctr">
                        <a:lnSpc>
                          <a:spcPct val="107000"/>
                        </a:lnSpc>
                        <a:spcAft>
                          <a:spcPts val="0"/>
                        </a:spcAft>
                      </a:pPr>
                      <a:r>
                        <a:rPr lang="ru-RU" sz="800" dirty="0">
                          <a:effectLst/>
                        </a:rPr>
                        <a:t>Разделы и подразделы</a:t>
                      </a:r>
                      <a:endParaRPr lang="ru-RU" sz="800" dirty="0">
                        <a:effectLst/>
                        <a:latin typeface="Calibri"/>
                        <a:ea typeface="Calibri"/>
                        <a:cs typeface="Times New Roman"/>
                      </a:endParaRPr>
                    </a:p>
                  </a:txBody>
                  <a:tcPr marL="47739" marR="47739" marT="0" marB="0"/>
                </a:tc>
                <a:tc>
                  <a:txBody>
                    <a:bodyPr/>
                    <a:lstStyle/>
                    <a:p>
                      <a:pPr algn="ctr">
                        <a:lnSpc>
                          <a:spcPct val="107000"/>
                        </a:lnSpc>
                        <a:spcAft>
                          <a:spcPts val="0"/>
                        </a:spcAft>
                      </a:pPr>
                      <a:r>
                        <a:rPr lang="ru-RU" sz="800">
                          <a:effectLst/>
                        </a:rPr>
                        <a:t>Ключевые слова</a:t>
                      </a:r>
                      <a:endParaRPr lang="ru-RU" sz="800">
                        <a:effectLst/>
                        <a:latin typeface="Calibri"/>
                        <a:ea typeface="Calibri"/>
                        <a:cs typeface="Times New Roman"/>
                      </a:endParaRPr>
                    </a:p>
                  </a:txBody>
                  <a:tcPr marL="47739" marR="47739" marT="0" marB="0"/>
                </a:tc>
                <a:tc>
                  <a:txBody>
                    <a:bodyPr/>
                    <a:lstStyle/>
                    <a:p>
                      <a:pPr algn="ctr">
                        <a:lnSpc>
                          <a:spcPct val="107000"/>
                        </a:lnSpc>
                        <a:spcAft>
                          <a:spcPts val="0"/>
                        </a:spcAft>
                      </a:pPr>
                      <a:r>
                        <a:rPr lang="ru-RU" sz="800">
                          <a:effectLst/>
                        </a:rPr>
                        <a:t>Эпизоды</a:t>
                      </a:r>
                      <a:endParaRPr lang="ru-RU" sz="800">
                        <a:effectLst/>
                        <a:latin typeface="Calibri"/>
                        <a:ea typeface="Calibri"/>
                        <a:cs typeface="Times New Roman"/>
                      </a:endParaRPr>
                    </a:p>
                  </a:txBody>
                  <a:tcPr marL="47739" marR="47739" marT="0" marB="0"/>
                </a:tc>
                <a:tc>
                  <a:txBody>
                    <a:bodyPr/>
                    <a:lstStyle/>
                    <a:p>
                      <a:pPr algn="ctr">
                        <a:lnSpc>
                          <a:spcPct val="107000"/>
                        </a:lnSpc>
                        <a:spcAft>
                          <a:spcPts val="0"/>
                        </a:spcAft>
                      </a:pPr>
                      <a:r>
                        <a:rPr lang="ru-RU" sz="800">
                          <a:effectLst/>
                        </a:rPr>
                        <a:t>Мини-комментарий</a:t>
                      </a:r>
                      <a:endParaRPr lang="ru-RU" sz="800">
                        <a:effectLst/>
                        <a:latin typeface="Calibri"/>
                        <a:ea typeface="Calibri"/>
                        <a:cs typeface="Times New Roman"/>
                      </a:endParaRPr>
                    </a:p>
                  </a:txBody>
                  <a:tcPr marL="47739" marR="47739" marT="0" marB="0"/>
                </a:tc>
              </a:tr>
              <a:tr h="5433306">
                <a:tc>
                  <a:txBody>
                    <a:bodyPr/>
                    <a:lstStyle/>
                    <a:p>
                      <a:pPr>
                        <a:lnSpc>
                          <a:spcPct val="107000"/>
                        </a:lnSpc>
                        <a:spcAft>
                          <a:spcPts val="0"/>
                        </a:spcAft>
                      </a:pPr>
                      <a:r>
                        <a:rPr lang="ru-RU" sz="1400" dirty="0">
                          <a:effectLst/>
                        </a:rPr>
                        <a:t>1.1</a:t>
                      </a:r>
                    </a:p>
                    <a:p>
                      <a:pPr>
                        <a:lnSpc>
                          <a:spcPct val="107000"/>
                        </a:lnSpc>
                        <a:spcAft>
                          <a:spcPts val="0"/>
                        </a:spcAft>
                      </a:pPr>
                      <a:r>
                        <a:rPr lang="ru-RU" sz="1400" dirty="0">
                          <a:effectLst/>
                        </a:rPr>
                        <a:t>Внутренний мир человека и его личные качества</a:t>
                      </a:r>
                      <a:endParaRPr lang="ru-RU" sz="1400" dirty="0">
                        <a:effectLst/>
                        <a:latin typeface="Calibri"/>
                        <a:ea typeface="Calibri"/>
                        <a:cs typeface="Times New Roman"/>
                      </a:endParaRPr>
                    </a:p>
                  </a:txBody>
                  <a:tcPr marL="47739" marR="47739" marT="0" marB="0"/>
                </a:tc>
                <a:tc>
                  <a:txBody>
                    <a:bodyPr/>
                    <a:lstStyle/>
                    <a:p>
                      <a:pPr>
                        <a:lnSpc>
                          <a:spcPct val="107000"/>
                        </a:lnSpc>
                        <a:spcAft>
                          <a:spcPts val="0"/>
                        </a:spcAft>
                      </a:pPr>
                      <a:r>
                        <a:rPr lang="ru-RU" sz="1400" b="1" dirty="0">
                          <a:effectLst/>
                        </a:rPr>
                        <a:t>Сила воли</a:t>
                      </a:r>
                    </a:p>
                    <a:p>
                      <a:pPr>
                        <a:lnSpc>
                          <a:spcPct val="107000"/>
                        </a:lnSpc>
                        <a:spcAft>
                          <a:spcPts val="0"/>
                        </a:spcAft>
                      </a:pPr>
                      <a:r>
                        <a:rPr lang="ru-RU" sz="1400" b="1" dirty="0">
                          <a:effectLst/>
                        </a:rPr>
                        <a:t>Личностный рост</a:t>
                      </a:r>
                    </a:p>
                    <a:p>
                      <a:pPr>
                        <a:lnSpc>
                          <a:spcPct val="107000"/>
                        </a:lnSpc>
                        <a:spcAft>
                          <a:spcPts val="0"/>
                        </a:spcAft>
                      </a:pPr>
                      <a:r>
                        <a:rPr lang="ru-RU" sz="1400" b="1" dirty="0">
                          <a:effectLst/>
                        </a:rPr>
                        <a:t>Сочувствие</a:t>
                      </a:r>
                    </a:p>
                    <a:p>
                      <a:pPr>
                        <a:lnSpc>
                          <a:spcPct val="107000"/>
                        </a:lnSpc>
                        <a:spcAft>
                          <a:spcPts val="0"/>
                        </a:spcAft>
                      </a:pPr>
                      <a:r>
                        <a:rPr lang="ru-RU" sz="1400" b="1" dirty="0">
                          <a:effectLst/>
                        </a:rPr>
                        <a:t>Сострадание</a:t>
                      </a:r>
                    </a:p>
                    <a:p>
                      <a:pPr>
                        <a:lnSpc>
                          <a:spcPct val="107000"/>
                        </a:lnSpc>
                        <a:spcAft>
                          <a:spcPts val="0"/>
                        </a:spcAft>
                      </a:pPr>
                      <a:r>
                        <a:rPr lang="ru-RU" sz="1400" b="1" dirty="0">
                          <a:effectLst/>
                        </a:rPr>
                        <a:t>Богатый внутренний мир</a:t>
                      </a:r>
                    </a:p>
                    <a:p>
                      <a:pPr>
                        <a:lnSpc>
                          <a:spcPct val="107000"/>
                        </a:lnSpc>
                        <a:spcAft>
                          <a:spcPts val="0"/>
                        </a:spcAft>
                      </a:pPr>
                      <a:r>
                        <a:rPr lang="ru-RU" sz="1400" b="1" dirty="0">
                          <a:effectLst/>
                        </a:rPr>
                        <a:t> </a:t>
                      </a:r>
                      <a:endParaRPr lang="ru-RU" sz="1400" b="1" dirty="0">
                        <a:effectLst/>
                        <a:latin typeface="Calibri"/>
                        <a:ea typeface="Calibri"/>
                        <a:cs typeface="Times New Roman"/>
                      </a:endParaRPr>
                    </a:p>
                  </a:txBody>
                  <a:tcPr marL="47739" marR="47739" marT="0" marB="0">
                    <a:solidFill>
                      <a:schemeClr val="bg1"/>
                    </a:solidFill>
                  </a:tcPr>
                </a:tc>
                <a:tc>
                  <a:txBody>
                    <a:bodyPr/>
                    <a:lstStyle/>
                    <a:p>
                      <a:pPr algn="just">
                        <a:lnSpc>
                          <a:spcPct val="107000"/>
                        </a:lnSpc>
                        <a:spcAft>
                          <a:spcPts val="0"/>
                        </a:spcAft>
                      </a:pPr>
                      <a:r>
                        <a:rPr lang="ru-RU" sz="1400" b="1" dirty="0">
                          <a:effectLst/>
                        </a:rPr>
                        <a:t> Главный герой Костя – инвалид, прикованный к коляске, больше всего не любит, когда его жалеют. Когда вокруг охают и вздыхают, он не чувствует жалости к себе. Ведь жизнь приучила подростка быть сильным, не опускать руки, идти вперед. Во многом ему помогла бабушка, которая  воспитывает внука сама. Мальчик интересуется кулинарией, много читает, сам принимает решение обучаться в обычной школе, хотя понимает, что будет непросто среди подростков класса. Сталкиваясь с непониманием и жалостью, зная, что таких, как он,  много, Костя решает запустить </a:t>
                      </a:r>
                      <a:r>
                        <a:rPr lang="ru-RU" sz="1400" b="1" dirty="0" err="1">
                          <a:effectLst/>
                        </a:rPr>
                        <a:t>флешмоб</a:t>
                      </a:r>
                      <a:r>
                        <a:rPr lang="ru-RU" sz="1400" b="1" dirty="0">
                          <a:effectLst/>
                        </a:rPr>
                        <a:t> «Не плачь» -  пусть выскажется каждый. С тех пор каждый день приходят письма, в которых ребята с тяжёлыми заболеваниями рассказывают о своих недугах, а также об отношениях с родителями и сверстниками. Он отвечает каждому - ведь детям-инвалидам не хватает общения, порой не с кем поделиться своей болью. </a:t>
                      </a:r>
                    </a:p>
                    <a:p>
                      <a:pPr algn="just">
                        <a:lnSpc>
                          <a:spcPct val="107000"/>
                        </a:lnSpc>
                        <a:spcAft>
                          <a:spcPts val="0"/>
                        </a:spcAft>
                      </a:pPr>
                      <a:r>
                        <a:rPr lang="ru-RU" sz="1400" b="1" dirty="0">
                          <a:effectLst/>
                        </a:rPr>
                        <a:t> </a:t>
                      </a:r>
                      <a:endParaRPr lang="ru-RU" sz="1400" b="1" dirty="0">
                        <a:effectLst/>
                        <a:latin typeface="Calibri"/>
                        <a:ea typeface="Calibri"/>
                        <a:cs typeface="Times New Roman"/>
                      </a:endParaRPr>
                    </a:p>
                  </a:txBody>
                  <a:tcPr marL="47739" marR="47739" marT="0" marB="0">
                    <a:solidFill>
                      <a:schemeClr val="bg1"/>
                    </a:solidFill>
                  </a:tcPr>
                </a:tc>
                <a:tc>
                  <a:txBody>
                    <a:bodyPr/>
                    <a:lstStyle/>
                    <a:p>
                      <a:pPr algn="just">
                        <a:lnSpc>
                          <a:spcPct val="107000"/>
                        </a:lnSpc>
                        <a:spcAft>
                          <a:spcPts val="0"/>
                        </a:spcAft>
                      </a:pPr>
                      <a:r>
                        <a:rPr lang="ru-RU" sz="1400" b="1" dirty="0">
                          <a:effectLst/>
                        </a:rPr>
                        <a:t>Внутренняя сила каждого человека способна изменить его, помогает в стремлении к личностному росту и успешной реализации себя в жизни.</a:t>
                      </a:r>
                      <a:endParaRPr lang="ru-RU" sz="1400" b="1" dirty="0">
                        <a:effectLst/>
                        <a:latin typeface="Calibri"/>
                        <a:ea typeface="Calibri"/>
                        <a:cs typeface="Times New Roman"/>
                      </a:endParaRPr>
                    </a:p>
                  </a:txBody>
                  <a:tcPr marL="47739" marR="47739" marT="0" marB="0">
                    <a:solidFill>
                      <a:schemeClr val="bg1"/>
                    </a:solidFill>
                  </a:tcPr>
                </a:tc>
              </a:tr>
            </a:tbl>
          </a:graphicData>
        </a:graphic>
      </p:graphicFrame>
    </p:spTree>
    <p:extLst>
      <p:ext uri="{BB962C8B-B14F-4D97-AF65-F5344CB8AC3E}">
        <p14:creationId xmlns:p14="http://schemas.microsoft.com/office/powerpoint/2010/main" val="943696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069090867"/>
              </p:ext>
            </p:extLst>
          </p:nvPr>
        </p:nvGraphicFramePr>
        <p:xfrm>
          <a:off x="251520" y="188640"/>
          <a:ext cx="8712968" cy="6583680"/>
        </p:xfrm>
        <a:graphic>
          <a:graphicData uri="http://schemas.openxmlformats.org/drawingml/2006/table">
            <a:tbl>
              <a:tblPr firstRow="1" firstCol="1" bandRow="1">
                <a:tableStyleId>{5C22544A-7EE6-4342-B048-85BDC9FD1C3A}</a:tableStyleId>
              </a:tblPr>
              <a:tblGrid>
                <a:gridCol w="1224136"/>
                <a:gridCol w="1269423"/>
                <a:gridCol w="3132930"/>
                <a:gridCol w="3086479"/>
              </a:tblGrid>
              <a:tr h="6552728">
                <a:tc>
                  <a:txBody>
                    <a:bodyPr/>
                    <a:lstStyle/>
                    <a:p>
                      <a:pPr>
                        <a:lnSpc>
                          <a:spcPct val="107000"/>
                        </a:lnSpc>
                        <a:spcAft>
                          <a:spcPts val="0"/>
                        </a:spcAft>
                      </a:pPr>
                      <a:endParaRPr lang="ru-RU" sz="1600" dirty="0" smtClean="0">
                        <a:solidFill>
                          <a:schemeClr val="tx1"/>
                        </a:solidFill>
                        <a:effectLst/>
                      </a:endParaRPr>
                    </a:p>
                    <a:p>
                      <a:pPr>
                        <a:lnSpc>
                          <a:spcPct val="107000"/>
                        </a:lnSpc>
                        <a:spcAft>
                          <a:spcPts val="0"/>
                        </a:spcAft>
                      </a:pPr>
                      <a:r>
                        <a:rPr lang="ru-RU" sz="1600" dirty="0" smtClean="0">
                          <a:solidFill>
                            <a:schemeClr val="tx1"/>
                          </a:solidFill>
                          <a:effectLst/>
                        </a:rPr>
                        <a:t>1.2</a:t>
                      </a:r>
                      <a:endParaRPr lang="ru-RU" sz="1600" dirty="0">
                        <a:solidFill>
                          <a:schemeClr val="tx1"/>
                        </a:solidFill>
                        <a:effectLst/>
                      </a:endParaRPr>
                    </a:p>
                    <a:p>
                      <a:pPr>
                        <a:lnSpc>
                          <a:spcPct val="107000"/>
                        </a:lnSpc>
                        <a:spcAft>
                          <a:spcPts val="0"/>
                        </a:spcAft>
                      </a:pPr>
                      <a:r>
                        <a:rPr lang="ru-RU" sz="1600" dirty="0">
                          <a:solidFill>
                            <a:schemeClr val="tx1"/>
                          </a:solidFill>
                          <a:effectLst/>
                        </a:rPr>
                        <a:t>Отношение человека к другому человеку, </a:t>
                      </a:r>
                      <a:r>
                        <a:rPr lang="ru-RU" sz="1600" dirty="0" smtClean="0">
                          <a:solidFill>
                            <a:schemeClr val="tx1"/>
                          </a:solidFill>
                          <a:effectLst/>
                        </a:rPr>
                        <a:t>нравствен-</a:t>
                      </a:r>
                      <a:r>
                        <a:rPr lang="ru-RU" sz="1600" dirty="0" err="1" smtClean="0">
                          <a:solidFill>
                            <a:schemeClr val="tx1"/>
                          </a:solidFill>
                          <a:effectLst/>
                        </a:rPr>
                        <a:t>ный</a:t>
                      </a:r>
                      <a:r>
                        <a:rPr lang="ru-RU" sz="1600" dirty="0" smtClean="0">
                          <a:solidFill>
                            <a:schemeClr val="tx1"/>
                          </a:solidFill>
                          <a:effectLst/>
                        </a:rPr>
                        <a:t> </a:t>
                      </a:r>
                      <a:r>
                        <a:rPr lang="ru-RU" sz="1600" dirty="0">
                          <a:solidFill>
                            <a:schemeClr val="tx1"/>
                          </a:solidFill>
                          <a:effectLst/>
                        </a:rPr>
                        <a:t>выбор между добром и злом</a:t>
                      </a:r>
                      <a:endParaRPr lang="ru-RU" sz="1600" dirty="0">
                        <a:solidFill>
                          <a:schemeClr val="tx1"/>
                        </a:solidFill>
                        <a:effectLst/>
                        <a:latin typeface="Calibri"/>
                        <a:ea typeface="Calibri"/>
                        <a:cs typeface="Times New Roman"/>
                      </a:endParaRPr>
                    </a:p>
                  </a:txBody>
                  <a:tcPr marL="54116" marR="54116" marT="0" marB="0"/>
                </a:tc>
                <a:tc>
                  <a:txBody>
                    <a:bodyPr/>
                    <a:lstStyle/>
                    <a:p>
                      <a:pPr>
                        <a:lnSpc>
                          <a:spcPct val="107000"/>
                        </a:lnSpc>
                        <a:spcAft>
                          <a:spcPts val="0"/>
                        </a:spcAft>
                      </a:pPr>
                      <a:endParaRPr lang="ru-RU" sz="1600" dirty="0" smtClean="0">
                        <a:solidFill>
                          <a:schemeClr val="tx1"/>
                        </a:solidFill>
                        <a:effectLst/>
                      </a:endParaRPr>
                    </a:p>
                    <a:p>
                      <a:pPr>
                        <a:lnSpc>
                          <a:spcPct val="107000"/>
                        </a:lnSpc>
                        <a:spcAft>
                          <a:spcPts val="0"/>
                        </a:spcAft>
                      </a:pPr>
                      <a:endParaRPr lang="ru-RU" sz="1600" dirty="0" smtClean="0">
                        <a:solidFill>
                          <a:schemeClr val="tx1"/>
                        </a:solidFill>
                        <a:effectLst/>
                      </a:endParaRPr>
                    </a:p>
                    <a:p>
                      <a:pPr>
                        <a:lnSpc>
                          <a:spcPct val="107000"/>
                        </a:lnSpc>
                        <a:spcAft>
                          <a:spcPts val="0"/>
                        </a:spcAft>
                      </a:pPr>
                      <a:r>
                        <a:rPr lang="ru-RU" sz="1600" dirty="0" smtClean="0">
                          <a:solidFill>
                            <a:schemeClr val="tx1"/>
                          </a:solidFill>
                          <a:effectLst/>
                        </a:rPr>
                        <a:t>Муки </a:t>
                      </a:r>
                      <a:r>
                        <a:rPr lang="ru-RU" sz="1600" dirty="0">
                          <a:solidFill>
                            <a:schemeClr val="tx1"/>
                          </a:solidFill>
                          <a:effectLst/>
                        </a:rPr>
                        <a:t>совести</a:t>
                      </a:r>
                    </a:p>
                    <a:p>
                      <a:pPr>
                        <a:lnSpc>
                          <a:spcPct val="107000"/>
                        </a:lnSpc>
                        <a:spcAft>
                          <a:spcPts val="0"/>
                        </a:spcAft>
                      </a:pPr>
                      <a:r>
                        <a:rPr lang="ru-RU" sz="1600" dirty="0">
                          <a:solidFill>
                            <a:schemeClr val="tx1"/>
                          </a:solidFill>
                          <a:effectLst/>
                        </a:rPr>
                        <a:t>Нормы морали</a:t>
                      </a:r>
                    </a:p>
                    <a:p>
                      <a:pPr>
                        <a:lnSpc>
                          <a:spcPct val="107000"/>
                        </a:lnSpc>
                        <a:spcAft>
                          <a:spcPts val="0"/>
                        </a:spcAft>
                      </a:pPr>
                      <a:r>
                        <a:rPr lang="ru-RU" sz="1600" dirty="0">
                          <a:solidFill>
                            <a:schemeClr val="tx1"/>
                          </a:solidFill>
                          <a:effectLst/>
                        </a:rPr>
                        <a:t>Моральная поддержка</a:t>
                      </a:r>
                    </a:p>
                    <a:p>
                      <a:pPr>
                        <a:lnSpc>
                          <a:spcPct val="107000"/>
                        </a:lnSpc>
                        <a:spcAft>
                          <a:spcPts val="0"/>
                        </a:spcAft>
                      </a:pPr>
                      <a:r>
                        <a:rPr lang="ru-RU" sz="1600" dirty="0" err="1" smtClean="0">
                          <a:solidFill>
                            <a:schemeClr val="tx1"/>
                          </a:solidFill>
                          <a:effectLst/>
                        </a:rPr>
                        <a:t>Равнопра-вие</a:t>
                      </a:r>
                      <a:endParaRPr lang="ru-RU" sz="1600" dirty="0">
                        <a:solidFill>
                          <a:schemeClr val="tx1"/>
                        </a:solidFill>
                        <a:effectLst/>
                      </a:endParaRPr>
                    </a:p>
                    <a:p>
                      <a:pPr>
                        <a:lnSpc>
                          <a:spcPct val="107000"/>
                        </a:lnSpc>
                        <a:spcAft>
                          <a:spcPts val="0"/>
                        </a:spcAft>
                      </a:pPr>
                      <a:r>
                        <a:rPr lang="ru-RU" sz="1600" dirty="0">
                          <a:solidFill>
                            <a:schemeClr val="tx1"/>
                          </a:solidFill>
                          <a:effectLst/>
                        </a:rPr>
                        <a:t>Дружба</a:t>
                      </a:r>
                      <a:endParaRPr lang="ru-RU" sz="1600" dirty="0">
                        <a:solidFill>
                          <a:schemeClr val="tx1"/>
                        </a:solidFill>
                        <a:effectLst/>
                        <a:latin typeface="Calibri"/>
                        <a:ea typeface="Calibri"/>
                        <a:cs typeface="Times New Roman"/>
                      </a:endParaRPr>
                    </a:p>
                  </a:txBody>
                  <a:tcPr marL="54116" marR="54116" marT="0" marB="0">
                    <a:solidFill>
                      <a:schemeClr val="bg1"/>
                    </a:solidFill>
                  </a:tcPr>
                </a:tc>
                <a:tc>
                  <a:txBody>
                    <a:bodyPr/>
                    <a:lstStyle/>
                    <a:p>
                      <a:endParaRPr lang="ru-RU" sz="1600" dirty="0" smtClean="0">
                        <a:solidFill>
                          <a:schemeClr val="tx1"/>
                        </a:solidFill>
                        <a:effectLst/>
                      </a:endParaRPr>
                    </a:p>
                    <a:p>
                      <a:r>
                        <a:rPr lang="ru-RU" sz="1600" dirty="0" smtClean="0">
                          <a:solidFill>
                            <a:schemeClr val="tx1"/>
                          </a:solidFill>
                          <a:effectLst/>
                        </a:rPr>
                        <a:t>Брат </a:t>
                      </a:r>
                      <a:r>
                        <a:rPr lang="ru-RU" sz="1600" dirty="0">
                          <a:solidFill>
                            <a:schemeClr val="tx1"/>
                          </a:solidFill>
                          <a:effectLst/>
                        </a:rPr>
                        <a:t>главного героя Влад никогда не задумывался об отношении к инвалидам, пока его соседом не стал Петя - подросток, который знает, что его дни сочтены и вылечить его невозможно. Сначала Влад избегает контактов с Петей и даже брезгливо относится, если вынужден находиться рядом. Изменяет его отношение случай с одноклассниками. Они решают избить Петю, а Влад оказывается в их компании. Но когда подростки толкают Петю на проезжую часть, Влад бросается следом и спасает жизнь соседу-инвалиду. С тех пор отношение подростка к таким людям изменилось. С Петей они становятся друзьями, он старается поддержать плохо передвигающегося мальчика и внушить ему, что нужно жить и бороться.</a:t>
                      </a:r>
                    </a:p>
                    <a:p>
                      <a:r>
                        <a:rPr lang="ru-RU" sz="1600" dirty="0">
                          <a:solidFill>
                            <a:schemeClr val="tx1"/>
                          </a:solidFill>
                          <a:effectLst/>
                        </a:rPr>
                        <a:t> </a:t>
                      </a:r>
                      <a:endParaRPr lang="ru-RU" sz="1600" b="1" dirty="0">
                        <a:solidFill>
                          <a:schemeClr val="tx1"/>
                        </a:solidFill>
                        <a:effectLst/>
                        <a:latin typeface="Calibri"/>
                        <a:ea typeface="Times New Roman"/>
                        <a:cs typeface="Times New Roman"/>
                      </a:endParaRPr>
                    </a:p>
                  </a:txBody>
                  <a:tcPr marL="54116" marR="54116" marT="0" marB="0">
                    <a:solidFill>
                      <a:schemeClr val="bg1"/>
                    </a:solidFill>
                  </a:tcPr>
                </a:tc>
                <a:tc>
                  <a:txBody>
                    <a:bodyPr/>
                    <a:lstStyle/>
                    <a:p>
                      <a:pPr fontAlgn="base">
                        <a:lnSpc>
                          <a:spcPct val="107000"/>
                        </a:lnSpc>
                        <a:spcAft>
                          <a:spcPts val="0"/>
                        </a:spcAft>
                      </a:pPr>
                      <a:endParaRPr lang="ru-RU" sz="1600" dirty="0" smtClean="0">
                        <a:solidFill>
                          <a:schemeClr val="tx1"/>
                        </a:solidFill>
                        <a:effectLst/>
                      </a:endParaRPr>
                    </a:p>
                    <a:p>
                      <a:pPr fontAlgn="base">
                        <a:lnSpc>
                          <a:spcPct val="107000"/>
                        </a:lnSpc>
                        <a:spcAft>
                          <a:spcPts val="0"/>
                        </a:spcAft>
                      </a:pPr>
                      <a:r>
                        <a:rPr lang="ru-RU" sz="1600" dirty="0" smtClean="0">
                          <a:solidFill>
                            <a:schemeClr val="tx1"/>
                          </a:solidFill>
                          <a:effectLst/>
                        </a:rPr>
                        <a:t>События </a:t>
                      </a:r>
                      <a:r>
                        <a:rPr lang="ru-RU" sz="1600" dirty="0">
                          <a:solidFill>
                            <a:schemeClr val="tx1"/>
                          </a:solidFill>
                          <a:effectLst/>
                        </a:rPr>
                        <a:t>нашей жизни часто заставляют задуматься о правильности наших взглядов. Наш моральный выбор зависит от  воспитания, жизненного опыта, личных убеждений и социальных условий. Даже самые благородные намерения могут привести к трагическим последствиям, если они реализуются с нарушением нравственных принципов. Но настоящее добро не может существовать вне морали и сострадания к другим.</a:t>
                      </a:r>
                      <a:endParaRPr lang="ru-RU" sz="1600" dirty="0">
                        <a:solidFill>
                          <a:schemeClr val="tx1"/>
                        </a:solidFill>
                        <a:effectLst/>
                        <a:latin typeface="Calibri"/>
                        <a:ea typeface="Calibri"/>
                        <a:cs typeface="Times New Roman"/>
                      </a:endParaRPr>
                    </a:p>
                  </a:txBody>
                  <a:tcPr marL="54116" marR="54116" marT="0" marB="0">
                    <a:solidFill>
                      <a:schemeClr val="bg1"/>
                    </a:solidFill>
                  </a:tcPr>
                </a:tc>
              </a:tr>
            </a:tbl>
          </a:graphicData>
        </a:graphic>
      </p:graphicFrame>
    </p:spTree>
    <p:extLst>
      <p:ext uri="{BB962C8B-B14F-4D97-AF65-F5344CB8AC3E}">
        <p14:creationId xmlns:p14="http://schemas.microsoft.com/office/powerpoint/2010/main" val="3593537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952514558"/>
              </p:ext>
            </p:extLst>
          </p:nvPr>
        </p:nvGraphicFramePr>
        <p:xfrm>
          <a:off x="251520" y="260648"/>
          <a:ext cx="8640960" cy="6336704"/>
        </p:xfrm>
        <a:graphic>
          <a:graphicData uri="http://schemas.openxmlformats.org/drawingml/2006/table">
            <a:tbl>
              <a:tblPr firstRow="1" firstCol="1" bandRow="1">
                <a:tableStyleId>{5C22544A-7EE6-4342-B048-85BDC9FD1C3A}</a:tableStyleId>
              </a:tblPr>
              <a:tblGrid>
                <a:gridCol w="1145639"/>
                <a:gridCol w="1212542"/>
                <a:gridCol w="3330451"/>
                <a:gridCol w="2952328"/>
              </a:tblGrid>
              <a:tr h="6336704">
                <a:tc>
                  <a:txBody>
                    <a:bodyPr/>
                    <a:lstStyle/>
                    <a:p>
                      <a:pPr>
                        <a:lnSpc>
                          <a:spcPct val="107000"/>
                        </a:lnSpc>
                        <a:spcAft>
                          <a:spcPts val="0"/>
                        </a:spcAft>
                      </a:pPr>
                      <a:r>
                        <a:rPr lang="ru-RU" sz="1400" dirty="0">
                          <a:solidFill>
                            <a:schemeClr val="tx1"/>
                          </a:solidFill>
                          <a:effectLst/>
                        </a:rPr>
                        <a:t>1.3</a:t>
                      </a:r>
                    </a:p>
                    <a:p>
                      <a:pPr>
                        <a:lnSpc>
                          <a:spcPct val="107000"/>
                        </a:lnSpc>
                        <a:spcAft>
                          <a:spcPts val="0"/>
                        </a:spcAft>
                      </a:pPr>
                      <a:r>
                        <a:rPr lang="ru-RU" sz="1400" dirty="0">
                          <a:solidFill>
                            <a:schemeClr val="tx1"/>
                          </a:solidFill>
                          <a:effectLst/>
                        </a:rPr>
                        <a:t>Познание человеком самого себя</a:t>
                      </a:r>
                      <a:endParaRPr lang="ru-RU" sz="1400" dirty="0">
                        <a:solidFill>
                          <a:schemeClr val="tx1"/>
                        </a:solidFill>
                        <a:effectLst/>
                        <a:latin typeface="Calibri"/>
                        <a:ea typeface="Calibri"/>
                        <a:cs typeface="Times New Roman"/>
                      </a:endParaRPr>
                    </a:p>
                  </a:txBody>
                  <a:tcPr marL="52582" marR="52582" marT="0" marB="0"/>
                </a:tc>
                <a:tc>
                  <a:txBody>
                    <a:bodyPr/>
                    <a:lstStyle/>
                    <a:p>
                      <a:pPr>
                        <a:lnSpc>
                          <a:spcPct val="107000"/>
                        </a:lnSpc>
                        <a:spcAft>
                          <a:spcPts val="0"/>
                        </a:spcAft>
                      </a:pPr>
                      <a:r>
                        <a:rPr lang="ru-RU" sz="1400" dirty="0">
                          <a:solidFill>
                            <a:schemeClr val="tx1"/>
                          </a:solidFill>
                          <a:effectLst/>
                        </a:rPr>
                        <a:t>Гармония с собой</a:t>
                      </a:r>
                    </a:p>
                    <a:p>
                      <a:pPr>
                        <a:lnSpc>
                          <a:spcPct val="107000"/>
                        </a:lnSpc>
                        <a:spcAft>
                          <a:spcPts val="0"/>
                        </a:spcAft>
                      </a:pPr>
                      <a:r>
                        <a:rPr lang="ru-RU" sz="1400" dirty="0">
                          <a:solidFill>
                            <a:schemeClr val="tx1"/>
                          </a:solidFill>
                          <a:effectLst/>
                        </a:rPr>
                        <a:t>Жестокость</a:t>
                      </a:r>
                    </a:p>
                    <a:p>
                      <a:pPr>
                        <a:lnSpc>
                          <a:spcPct val="107000"/>
                        </a:lnSpc>
                        <a:spcAft>
                          <a:spcPts val="0"/>
                        </a:spcAft>
                      </a:pPr>
                      <a:r>
                        <a:rPr lang="ru-RU" sz="1400" dirty="0">
                          <a:solidFill>
                            <a:schemeClr val="tx1"/>
                          </a:solidFill>
                          <a:effectLst/>
                        </a:rPr>
                        <a:t>Злоба </a:t>
                      </a:r>
                    </a:p>
                    <a:p>
                      <a:pPr>
                        <a:lnSpc>
                          <a:spcPct val="107000"/>
                        </a:lnSpc>
                        <a:spcAft>
                          <a:spcPts val="0"/>
                        </a:spcAft>
                      </a:pPr>
                      <a:r>
                        <a:rPr lang="ru-RU" sz="1400" dirty="0">
                          <a:solidFill>
                            <a:schemeClr val="tx1"/>
                          </a:solidFill>
                          <a:effectLst/>
                        </a:rPr>
                        <a:t>Презрение </a:t>
                      </a:r>
                    </a:p>
                    <a:p>
                      <a:pPr>
                        <a:lnSpc>
                          <a:spcPct val="107000"/>
                        </a:lnSpc>
                        <a:spcAft>
                          <a:spcPts val="0"/>
                        </a:spcAft>
                      </a:pPr>
                      <a:r>
                        <a:rPr lang="ru-RU" sz="1400" dirty="0">
                          <a:solidFill>
                            <a:schemeClr val="tx1"/>
                          </a:solidFill>
                          <a:effectLst/>
                        </a:rPr>
                        <a:t>Развитие себя</a:t>
                      </a:r>
                    </a:p>
                    <a:p>
                      <a:pPr>
                        <a:lnSpc>
                          <a:spcPct val="107000"/>
                        </a:lnSpc>
                        <a:spcAft>
                          <a:spcPts val="0"/>
                        </a:spcAft>
                      </a:pPr>
                      <a:r>
                        <a:rPr lang="ru-RU" sz="1400" dirty="0">
                          <a:solidFill>
                            <a:schemeClr val="tx1"/>
                          </a:solidFill>
                          <a:effectLst/>
                        </a:rPr>
                        <a:t> </a:t>
                      </a:r>
                      <a:endParaRPr lang="ru-RU" sz="1400" dirty="0">
                        <a:solidFill>
                          <a:schemeClr val="tx1"/>
                        </a:solidFill>
                        <a:effectLst/>
                        <a:latin typeface="Calibri"/>
                        <a:ea typeface="Calibri"/>
                        <a:cs typeface="Times New Roman"/>
                      </a:endParaRPr>
                    </a:p>
                  </a:txBody>
                  <a:tcPr marL="52582" marR="52582" marT="0" marB="0">
                    <a:solidFill>
                      <a:schemeClr val="bg1"/>
                    </a:solidFill>
                  </a:tcPr>
                </a:tc>
                <a:tc>
                  <a:txBody>
                    <a:bodyPr/>
                    <a:lstStyle/>
                    <a:p>
                      <a:pPr algn="just">
                        <a:lnSpc>
                          <a:spcPct val="107000"/>
                        </a:lnSpc>
                        <a:spcAft>
                          <a:spcPts val="0"/>
                        </a:spcAft>
                      </a:pPr>
                      <a:r>
                        <a:rPr lang="ru-RU" sz="1400" dirty="0">
                          <a:solidFill>
                            <a:schemeClr val="tx1"/>
                          </a:solidFill>
                          <a:effectLst/>
                        </a:rPr>
                        <a:t>Героиня повести Юля переживает первую любовь. Для нее это сильное чувство, поэтому девушка не видит в поведении хулигана Олега ничего плохого. Они придумывают друг другу задания, чтобы доказать: ради любви можно пройти многое. Но оказывается, что Олег совсем не тот романтик, за которого выдает себя в Интернете. Вместе со своей подругой они просто смеются над наивной девушкой, выставляя  переписку всем на обозрение. Юля растеряна, не понимает, как человек может обманывать, смеяться над ее чувствами. Жестокость Олега меняет ее внутренние убеждения, героиня дает себе клятву: «Никогда не совершай  зла, старайся помочь слабому и поддержи отчаявшегося». Поэтому именно она первая в классе  делает шаг навстречу мальчику-инвалиду Косте, который перевелся в их школу. Благодаря Юле новый ученик находит не только поддержку и понимание в классе, но и обретает новых друзей.</a:t>
                      </a:r>
                    </a:p>
                    <a:p>
                      <a:pPr algn="just">
                        <a:lnSpc>
                          <a:spcPct val="107000"/>
                        </a:lnSpc>
                        <a:spcAft>
                          <a:spcPts val="0"/>
                        </a:spcAft>
                      </a:pPr>
                      <a:r>
                        <a:rPr lang="ru-RU" sz="1400" dirty="0">
                          <a:solidFill>
                            <a:schemeClr val="tx1"/>
                          </a:solidFill>
                          <a:effectLst/>
                        </a:rPr>
                        <a:t> </a:t>
                      </a:r>
                      <a:endParaRPr lang="ru-RU" sz="1400" dirty="0">
                        <a:solidFill>
                          <a:schemeClr val="tx1"/>
                        </a:solidFill>
                        <a:effectLst/>
                        <a:latin typeface="Calibri"/>
                        <a:ea typeface="Calibri"/>
                        <a:cs typeface="Times New Roman"/>
                      </a:endParaRPr>
                    </a:p>
                  </a:txBody>
                  <a:tcPr marL="52582" marR="52582" marT="0" marB="0">
                    <a:solidFill>
                      <a:schemeClr val="bg1"/>
                    </a:solidFill>
                  </a:tcPr>
                </a:tc>
                <a:tc>
                  <a:txBody>
                    <a:bodyPr/>
                    <a:lstStyle/>
                    <a:p>
                      <a:pPr algn="just">
                        <a:lnSpc>
                          <a:spcPct val="107000"/>
                        </a:lnSpc>
                        <a:spcAft>
                          <a:spcPts val="0"/>
                        </a:spcAft>
                      </a:pPr>
                      <a:r>
                        <a:rPr lang="ru-RU" sz="1400" dirty="0">
                          <a:solidFill>
                            <a:schemeClr val="tx1"/>
                          </a:solidFill>
                          <a:effectLst/>
                        </a:rPr>
                        <a:t>Человеку часто приходится сталкиваться с несправедливостью, злом и обманом. Он делает выводы из таких историй, меняет свои взгляды и отношения к другим. Хорошо, когда мы  </a:t>
                      </a:r>
                      <a:r>
                        <a:rPr lang="ru-RU" sz="1400" dirty="0" smtClean="0">
                          <a:solidFill>
                            <a:schemeClr val="tx1"/>
                          </a:solidFill>
                          <a:effectLst/>
                        </a:rPr>
                        <a:t>правильно </a:t>
                      </a:r>
                      <a:r>
                        <a:rPr lang="ru-RU" sz="1400" dirty="0">
                          <a:solidFill>
                            <a:schemeClr val="tx1"/>
                          </a:solidFill>
                          <a:effectLst/>
                        </a:rPr>
                        <a:t>реагируем, как это случилось с героиней повести Юлей. Нужно извлекать из ситуации полезное, расти и развиваться дальше, а не приобретать больше и больше злобы и агрессии против всего мира.</a:t>
                      </a:r>
                      <a:endParaRPr lang="ru-RU" sz="1400" dirty="0">
                        <a:solidFill>
                          <a:schemeClr val="tx1"/>
                        </a:solidFill>
                        <a:effectLst/>
                        <a:latin typeface="Calibri"/>
                        <a:ea typeface="Calibri"/>
                        <a:cs typeface="Times New Roman"/>
                      </a:endParaRPr>
                    </a:p>
                  </a:txBody>
                  <a:tcPr marL="52582" marR="52582" marT="0" marB="0">
                    <a:solidFill>
                      <a:schemeClr val="bg1"/>
                    </a:solidFill>
                  </a:tcPr>
                </a:tc>
              </a:tr>
            </a:tbl>
          </a:graphicData>
        </a:graphic>
      </p:graphicFrame>
    </p:spTree>
    <p:extLst>
      <p:ext uri="{BB962C8B-B14F-4D97-AF65-F5344CB8AC3E}">
        <p14:creationId xmlns:p14="http://schemas.microsoft.com/office/powerpoint/2010/main" val="2309498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23308082"/>
              </p:ext>
            </p:extLst>
          </p:nvPr>
        </p:nvGraphicFramePr>
        <p:xfrm>
          <a:off x="206448" y="332656"/>
          <a:ext cx="8686032" cy="5911854"/>
        </p:xfrm>
        <a:graphic>
          <a:graphicData uri="http://schemas.openxmlformats.org/drawingml/2006/table">
            <a:tbl>
              <a:tblPr firstRow="1" firstCol="1" bandRow="1">
                <a:tableStyleId>{5C22544A-7EE6-4342-B048-85BDC9FD1C3A}</a:tableStyleId>
              </a:tblPr>
              <a:tblGrid>
                <a:gridCol w="1269208"/>
                <a:gridCol w="1368152"/>
                <a:gridCol w="3312368"/>
                <a:gridCol w="2736304"/>
              </a:tblGrid>
              <a:tr h="5911854">
                <a:tc>
                  <a:txBody>
                    <a:bodyPr/>
                    <a:lstStyle/>
                    <a:p>
                      <a:pPr>
                        <a:lnSpc>
                          <a:spcPct val="107000"/>
                        </a:lnSpc>
                        <a:spcAft>
                          <a:spcPts val="0"/>
                        </a:spcAft>
                      </a:pPr>
                      <a:r>
                        <a:rPr lang="ru-RU" sz="1400" dirty="0">
                          <a:solidFill>
                            <a:schemeClr val="tx1"/>
                          </a:solidFill>
                          <a:effectLst/>
                        </a:rPr>
                        <a:t>1.4</a:t>
                      </a:r>
                    </a:p>
                    <a:p>
                      <a:pPr>
                        <a:lnSpc>
                          <a:spcPct val="107000"/>
                        </a:lnSpc>
                        <a:spcAft>
                          <a:spcPts val="0"/>
                        </a:spcAft>
                      </a:pPr>
                      <a:r>
                        <a:rPr lang="ru-RU" sz="1400" dirty="0">
                          <a:solidFill>
                            <a:schemeClr val="tx1"/>
                          </a:solidFill>
                          <a:effectLst/>
                        </a:rPr>
                        <a:t>Свобода человека и его ограничения</a:t>
                      </a:r>
                      <a:endParaRPr lang="ru-RU" sz="1400" dirty="0">
                        <a:solidFill>
                          <a:schemeClr val="tx1"/>
                        </a:solidFill>
                        <a:effectLst/>
                        <a:latin typeface="Calibri"/>
                        <a:ea typeface="Calibri"/>
                        <a:cs typeface="Times New Roman"/>
                      </a:endParaRPr>
                    </a:p>
                  </a:txBody>
                  <a:tcPr marL="54116" marR="54116" marT="0" marB="0"/>
                </a:tc>
                <a:tc>
                  <a:txBody>
                    <a:bodyPr/>
                    <a:lstStyle/>
                    <a:p>
                      <a:pPr>
                        <a:lnSpc>
                          <a:spcPct val="107000"/>
                        </a:lnSpc>
                        <a:spcAft>
                          <a:spcPts val="0"/>
                        </a:spcAft>
                      </a:pPr>
                      <a:r>
                        <a:rPr lang="ru-RU" sz="1400" dirty="0">
                          <a:solidFill>
                            <a:schemeClr val="tx1"/>
                          </a:solidFill>
                          <a:effectLst/>
                        </a:rPr>
                        <a:t>Озлобленность</a:t>
                      </a:r>
                    </a:p>
                    <a:p>
                      <a:pPr>
                        <a:lnSpc>
                          <a:spcPct val="107000"/>
                        </a:lnSpc>
                        <a:spcAft>
                          <a:spcPts val="0"/>
                        </a:spcAft>
                      </a:pPr>
                      <a:r>
                        <a:rPr lang="ru-RU" sz="1400" dirty="0">
                          <a:solidFill>
                            <a:schemeClr val="tx1"/>
                          </a:solidFill>
                          <a:effectLst/>
                        </a:rPr>
                        <a:t>Нормы поведения</a:t>
                      </a:r>
                    </a:p>
                    <a:p>
                      <a:pPr>
                        <a:lnSpc>
                          <a:spcPct val="107000"/>
                        </a:lnSpc>
                        <a:spcAft>
                          <a:spcPts val="0"/>
                        </a:spcAft>
                      </a:pPr>
                      <a:r>
                        <a:rPr lang="ru-RU" sz="1400" dirty="0">
                          <a:solidFill>
                            <a:schemeClr val="tx1"/>
                          </a:solidFill>
                          <a:effectLst/>
                        </a:rPr>
                        <a:t>Внутренняя борьба</a:t>
                      </a:r>
                    </a:p>
                    <a:p>
                      <a:pPr>
                        <a:lnSpc>
                          <a:spcPct val="107000"/>
                        </a:lnSpc>
                        <a:spcAft>
                          <a:spcPts val="0"/>
                        </a:spcAft>
                      </a:pPr>
                      <a:r>
                        <a:rPr lang="ru-RU" sz="1400" dirty="0" err="1" smtClean="0">
                          <a:solidFill>
                            <a:schemeClr val="tx1"/>
                          </a:solidFill>
                          <a:effectLst/>
                        </a:rPr>
                        <a:t>Справедли-вость</a:t>
                      </a:r>
                      <a:endParaRPr lang="ru-RU" sz="1400" dirty="0">
                        <a:solidFill>
                          <a:schemeClr val="tx1"/>
                        </a:solidFill>
                        <a:effectLst/>
                      </a:endParaRPr>
                    </a:p>
                    <a:p>
                      <a:pPr>
                        <a:lnSpc>
                          <a:spcPct val="107000"/>
                        </a:lnSpc>
                        <a:spcAft>
                          <a:spcPts val="0"/>
                        </a:spcAft>
                      </a:pPr>
                      <a:r>
                        <a:rPr lang="ru-RU" sz="1400" dirty="0">
                          <a:solidFill>
                            <a:schemeClr val="tx1"/>
                          </a:solidFill>
                          <a:effectLst/>
                        </a:rPr>
                        <a:t>Моральные качества</a:t>
                      </a:r>
                    </a:p>
                    <a:p>
                      <a:pPr>
                        <a:lnSpc>
                          <a:spcPct val="107000"/>
                        </a:lnSpc>
                        <a:spcAft>
                          <a:spcPts val="0"/>
                        </a:spcAft>
                      </a:pPr>
                      <a:r>
                        <a:rPr lang="ru-RU" sz="1400" dirty="0">
                          <a:solidFill>
                            <a:schemeClr val="tx1"/>
                          </a:solidFill>
                          <a:effectLst/>
                        </a:rPr>
                        <a:t> </a:t>
                      </a:r>
                      <a:endParaRPr lang="ru-RU" sz="1400" dirty="0">
                        <a:solidFill>
                          <a:schemeClr val="tx1"/>
                        </a:solidFill>
                        <a:effectLst/>
                        <a:latin typeface="Calibri"/>
                        <a:ea typeface="Calibri"/>
                        <a:cs typeface="Times New Roman"/>
                      </a:endParaRPr>
                    </a:p>
                  </a:txBody>
                  <a:tcPr marL="54116" marR="54116" marT="0" marB="0">
                    <a:solidFill>
                      <a:schemeClr val="bg1"/>
                    </a:solidFill>
                  </a:tcPr>
                </a:tc>
                <a:tc>
                  <a:txBody>
                    <a:bodyPr/>
                    <a:lstStyle/>
                    <a:p>
                      <a:pPr algn="just">
                        <a:lnSpc>
                          <a:spcPct val="107000"/>
                        </a:lnSpc>
                        <a:spcAft>
                          <a:spcPts val="0"/>
                        </a:spcAft>
                      </a:pPr>
                      <a:r>
                        <a:rPr lang="ru-RU" sz="1400" dirty="0">
                          <a:solidFill>
                            <a:schemeClr val="tx1"/>
                          </a:solidFill>
                          <a:effectLst/>
                        </a:rPr>
                        <a:t>Один из персонажей книги выкладывает в сеть ролики с тегом «Справедливость», но содержание роликов более чем сомнительное. Участники съемок показывают, как избивают пьяного мужчину, девушку в парке, инвалида. Влад принимает участие в этих съемках в качестве оператора, но не знает, что это вовсе не постановочные сцены с актерами. Когда он узнает правду, подросток не может поверить, что  друзья способны на такое. Оказывается, что таким образом они мстят тем, кто совершает плохие поступки. Мужчина каждый вечер избивает свою падчерицу, девушка травит бездомных собак в парках, а инвалид просто, по их мнению, своей дружбой мешает жить однокласснику. Узнав об этом, Влад решает, что это не выход в борьбе со злом, нужно решать такие проблемы по-другому. Зло не наказывается злом, так не должно быть. </a:t>
                      </a:r>
                    </a:p>
                    <a:p>
                      <a:pPr algn="just">
                        <a:lnSpc>
                          <a:spcPct val="107000"/>
                        </a:lnSpc>
                        <a:spcAft>
                          <a:spcPts val="0"/>
                        </a:spcAft>
                      </a:pPr>
                      <a:r>
                        <a:rPr lang="ru-RU" sz="1400" dirty="0">
                          <a:solidFill>
                            <a:schemeClr val="tx1"/>
                          </a:solidFill>
                          <a:effectLst/>
                        </a:rPr>
                        <a:t> </a:t>
                      </a:r>
                    </a:p>
                    <a:p>
                      <a:pPr algn="just">
                        <a:lnSpc>
                          <a:spcPct val="107000"/>
                        </a:lnSpc>
                        <a:spcAft>
                          <a:spcPts val="0"/>
                        </a:spcAft>
                      </a:pPr>
                      <a:r>
                        <a:rPr lang="ru-RU" sz="1400" dirty="0">
                          <a:solidFill>
                            <a:schemeClr val="tx1"/>
                          </a:solidFill>
                          <a:effectLst/>
                        </a:rPr>
                        <a:t> </a:t>
                      </a:r>
                      <a:endParaRPr lang="ru-RU" sz="1400" dirty="0">
                        <a:solidFill>
                          <a:schemeClr val="tx1"/>
                        </a:solidFill>
                        <a:effectLst/>
                        <a:latin typeface="Calibri"/>
                        <a:ea typeface="Calibri"/>
                        <a:cs typeface="Times New Roman"/>
                      </a:endParaRPr>
                    </a:p>
                  </a:txBody>
                  <a:tcPr marL="54116" marR="54116" marT="0" marB="0">
                    <a:solidFill>
                      <a:schemeClr val="bg1"/>
                    </a:solidFill>
                  </a:tcPr>
                </a:tc>
                <a:tc>
                  <a:txBody>
                    <a:bodyPr/>
                    <a:lstStyle/>
                    <a:p>
                      <a:pPr algn="just">
                        <a:lnSpc>
                          <a:spcPct val="107000"/>
                        </a:lnSpc>
                        <a:spcAft>
                          <a:spcPts val="0"/>
                        </a:spcAft>
                      </a:pPr>
                      <a:r>
                        <a:rPr lang="ru-RU" sz="1400" dirty="0">
                          <a:solidFill>
                            <a:schemeClr val="tx1"/>
                          </a:solidFill>
                          <a:effectLst/>
                        </a:rPr>
                        <a:t>Главный герой сталкивается с проблемой: чью сторону принять? Можно ли таким </a:t>
                      </a:r>
                      <a:r>
                        <a:rPr lang="ru-RU" sz="1400" dirty="0" smtClean="0">
                          <a:solidFill>
                            <a:schemeClr val="tx1"/>
                          </a:solidFill>
                          <a:effectLst/>
                        </a:rPr>
                        <a:t>образом</a:t>
                      </a:r>
                      <a:r>
                        <a:rPr lang="ru-RU" sz="1400" baseline="0" dirty="0" smtClean="0">
                          <a:solidFill>
                            <a:schemeClr val="tx1"/>
                          </a:solidFill>
                          <a:effectLst/>
                        </a:rPr>
                        <a:t> </a:t>
                      </a:r>
                      <a:r>
                        <a:rPr lang="ru-RU" sz="1400" dirty="0" smtClean="0">
                          <a:solidFill>
                            <a:schemeClr val="tx1"/>
                          </a:solidFill>
                          <a:effectLst/>
                        </a:rPr>
                        <a:t>наказать </a:t>
                      </a:r>
                      <a:r>
                        <a:rPr lang="ru-RU" sz="1400" dirty="0">
                          <a:solidFill>
                            <a:schemeClr val="tx1"/>
                          </a:solidFill>
                          <a:effectLst/>
                        </a:rPr>
                        <a:t>несправедливость или нужно находить другие способы решения. Да, многое в твоих руках, и ты можешь с помощью силы наказать виновного, но Влад приходит к другому выводу. Есть нормы поведения и морали, которым человек должен следовать всегда. Только тогда он будет личностью действительно свободной, способной преодолеть все плохое в своей душе. </a:t>
                      </a:r>
                      <a:endParaRPr lang="ru-RU" sz="1400" dirty="0">
                        <a:solidFill>
                          <a:schemeClr val="tx1"/>
                        </a:solidFill>
                        <a:effectLst/>
                        <a:latin typeface="Calibri"/>
                        <a:ea typeface="Calibri"/>
                        <a:cs typeface="Times New Roman"/>
                      </a:endParaRPr>
                    </a:p>
                  </a:txBody>
                  <a:tcPr marL="54116" marR="54116" marT="0" marB="0">
                    <a:solidFill>
                      <a:schemeClr val="bg1"/>
                    </a:solidFill>
                  </a:tcPr>
                </a:tc>
              </a:tr>
            </a:tbl>
          </a:graphicData>
        </a:graphic>
      </p:graphicFrame>
    </p:spTree>
    <p:extLst>
      <p:ext uri="{BB962C8B-B14F-4D97-AF65-F5344CB8AC3E}">
        <p14:creationId xmlns:p14="http://schemas.microsoft.com/office/powerpoint/2010/main" val="74009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08720"/>
            <a:ext cx="7632848" cy="4832092"/>
          </a:xfrm>
          <a:prstGeom prst="rect">
            <a:avLst/>
          </a:prstGeom>
        </p:spPr>
        <p:txBody>
          <a:bodyPr wrap="square">
            <a:spAutoFit/>
          </a:bodyPr>
          <a:lstStyle/>
          <a:p>
            <a:endParaRPr lang="ru-RU" sz="2800" dirty="0" smtClean="0"/>
          </a:p>
          <a:p>
            <a:endParaRPr lang="ru-RU" sz="2800" dirty="0" smtClean="0"/>
          </a:p>
          <a:p>
            <a:r>
              <a:rPr lang="ru-RU" sz="2800" dirty="0" smtClean="0"/>
              <a:t>Одно </a:t>
            </a:r>
            <a:r>
              <a:rPr lang="ru-RU" sz="2800" dirty="0"/>
              <a:t>из требований, отличающих итоговое сочинение, — существенный объем (от 350 слов). Если в сочинении менее 250 слов (в подсчёт включаются все слова, в том числе и служебные), то работа не проверяется.</a:t>
            </a:r>
          </a:p>
          <a:p>
            <a:r>
              <a:rPr lang="ru-RU" sz="2800" dirty="0"/>
              <a:t>В работе необходимо показать умение рассуждать на заданную тему c выражением своей точки зрения и личным эмоциональным откликом.</a:t>
            </a:r>
          </a:p>
        </p:txBody>
      </p:sp>
      <p:sp>
        <p:nvSpPr>
          <p:cNvPr id="3" name="Прямоугольник 2"/>
          <p:cNvSpPr/>
          <p:nvPr/>
        </p:nvSpPr>
        <p:spPr>
          <a:xfrm>
            <a:off x="683568" y="3155490"/>
            <a:ext cx="7704856" cy="1754326"/>
          </a:xfrm>
          <a:prstGeom prst="rect">
            <a:avLst/>
          </a:prstGeom>
        </p:spPr>
        <p:txBody>
          <a:bodyPr wrap="square">
            <a:spAutoFit/>
          </a:bodyPr>
          <a:lstStyle/>
          <a:p>
            <a:endParaRPr lang="ru-RU" dirty="0"/>
          </a:p>
          <a:p>
            <a:endParaRPr lang="ru-RU" dirty="0" smtClean="0"/>
          </a:p>
          <a:p>
            <a:endParaRPr lang="ru-RU" dirty="0"/>
          </a:p>
          <a:p>
            <a:endParaRPr lang="ru-RU" dirty="0" smtClean="0"/>
          </a:p>
          <a:p>
            <a:endParaRPr lang="ru-RU" dirty="0"/>
          </a:p>
          <a:p>
            <a:endParaRPr lang="ru-RU" dirty="0"/>
          </a:p>
        </p:txBody>
      </p:sp>
    </p:spTree>
    <p:extLst>
      <p:ext uri="{BB962C8B-B14F-4D97-AF65-F5344CB8AC3E}">
        <p14:creationId xmlns:p14="http://schemas.microsoft.com/office/powerpoint/2010/main" val="3800184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56491722"/>
              </p:ext>
            </p:extLst>
          </p:nvPr>
        </p:nvGraphicFramePr>
        <p:xfrm>
          <a:off x="179512" y="116632"/>
          <a:ext cx="8784976" cy="6931637"/>
        </p:xfrm>
        <a:graphic>
          <a:graphicData uri="http://schemas.openxmlformats.org/drawingml/2006/table">
            <a:tbl>
              <a:tblPr firstRow="1" firstCol="1" bandRow="1">
                <a:tableStyleId>{5C22544A-7EE6-4342-B048-85BDC9FD1C3A}</a:tableStyleId>
              </a:tblPr>
              <a:tblGrid>
                <a:gridCol w="1130815"/>
                <a:gridCol w="1269428"/>
                <a:gridCol w="3216381"/>
                <a:gridCol w="3168352"/>
              </a:tblGrid>
              <a:tr h="6931637">
                <a:tc>
                  <a:txBody>
                    <a:bodyPr/>
                    <a:lstStyle/>
                    <a:p>
                      <a:pPr>
                        <a:lnSpc>
                          <a:spcPct val="107000"/>
                        </a:lnSpc>
                        <a:spcAft>
                          <a:spcPts val="0"/>
                        </a:spcAft>
                      </a:pPr>
                      <a:endParaRPr lang="ru-RU" sz="1400" dirty="0" smtClean="0">
                        <a:solidFill>
                          <a:schemeClr val="tx1"/>
                        </a:solidFill>
                        <a:effectLst/>
                      </a:endParaRPr>
                    </a:p>
                    <a:p>
                      <a:pPr>
                        <a:lnSpc>
                          <a:spcPct val="107000"/>
                        </a:lnSpc>
                        <a:spcAft>
                          <a:spcPts val="0"/>
                        </a:spcAft>
                      </a:pPr>
                      <a:r>
                        <a:rPr lang="ru-RU" sz="1400" dirty="0" smtClean="0">
                          <a:solidFill>
                            <a:schemeClr val="tx1"/>
                          </a:solidFill>
                          <a:effectLst/>
                        </a:rPr>
                        <a:t>2.1</a:t>
                      </a:r>
                      <a:endParaRPr lang="ru-RU" sz="1400" dirty="0">
                        <a:solidFill>
                          <a:schemeClr val="tx1"/>
                        </a:solidFill>
                        <a:effectLst/>
                      </a:endParaRPr>
                    </a:p>
                    <a:p>
                      <a:pPr>
                        <a:lnSpc>
                          <a:spcPct val="107000"/>
                        </a:lnSpc>
                        <a:spcAft>
                          <a:spcPts val="0"/>
                        </a:spcAft>
                      </a:pPr>
                      <a:r>
                        <a:rPr lang="ru-RU" sz="1400" dirty="0">
                          <a:solidFill>
                            <a:schemeClr val="tx1"/>
                          </a:solidFill>
                          <a:effectLst/>
                        </a:rPr>
                        <a:t>Семья, род; семейные ценности и традиции</a:t>
                      </a:r>
                      <a:endParaRPr lang="ru-RU" sz="1400" dirty="0">
                        <a:solidFill>
                          <a:schemeClr val="tx1"/>
                        </a:solidFill>
                        <a:effectLst/>
                        <a:latin typeface="Calibri"/>
                        <a:ea typeface="Calibri"/>
                        <a:cs typeface="Times New Roman"/>
                      </a:endParaRPr>
                    </a:p>
                  </a:txBody>
                  <a:tcPr marL="54116" marR="54116" marT="0" marB="0"/>
                </a:tc>
                <a:tc>
                  <a:txBody>
                    <a:bodyPr/>
                    <a:lstStyle/>
                    <a:p>
                      <a:pPr>
                        <a:lnSpc>
                          <a:spcPct val="107000"/>
                        </a:lnSpc>
                        <a:spcAft>
                          <a:spcPts val="0"/>
                        </a:spcAft>
                      </a:pPr>
                      <a:endParaRPr lang="ru-RU" sz="1400" dirty="0" smtClean="0">
                        <a:solidFill>
                          <a:schemeClr val="tx1"/>
                        </a:solidFill>
                        <a:effectLst/>
                      </a:endParaRPr>
                    </a:p>
                    <a:p>
                      <a:pPr>
                        <a:lnSpc>
                          <a:spcPct val="107000"/>
                        </a:lnSpc>
                        <a:spcAft>
                          <a:spcPts val="0"/>
                        </a:spcAft>
                      </a:pPr>
                      <a:r>
                        <a:rPr lang="ru-RU" sz="1400" dirty="0" smtClean="0">
                          <a:solidFill>
                            <a:schemeClr val="tx1"/>
                          </a:solidFill>
                          <a:effectLst/>
                        </a:rPr>
                        <a:t>Преданность</a:t>
                      </a:r>
                      <a:endParaRPr lang="ru-RU" sz="1400" dirty="0">
                        <a:solidFill>
                          <a:schemeClr val="tx1"/>
                        </a:solidFill>
                        <a:effectLst/>
                      </a:endParaRPr>
                    </a:p>
                    <a:p>
                      <a:pPr>
                        <a:lnSpc>
                          <a:spcPct val="107000"/>
                        </a:lnSpc>
                        <a:spcAft>
                          <a:spcPts val="0"/>
                        </a:spcAft>
                      </a:pPr>
                      <a:r>
                        <a:rPr lang="ru-RU" sz="1400" dirty="0">
                          <a:solidFill>
                            <a:schemeClr val="tx1"/>
                          </a:solidFill>
                          <a:effectLst/>
                        </a:rPr>
                        <a:t>Жизненная мудрость</a:t>
                      </a:r>
                    </a:p>
                    <a:p>
                      <a:pPr>
                        <a:lnSpc>
                          <a:spcPct val="107000"/>
                        </a:lnSpc>
                        <a:spcAft>
                          <a:spcPts val="0"/>
                        </a:spcAft>
                      </a:pPr>
                      <a:r>
                        <a:rPr lang="ru-RU" sz="1400" dirty="0">
                          <a:solidFill>
                            <a:schemeClr val="tx1"/>
                          </a:solidFill>
                          <a:effectLst/>
                        </a:rPr>
                        <a:t>Радушие</a:t>
                      </a:r>
                    </a:p>
                    <a:p>
                      <a:pPr>
                        <a:lnSpc>
                          <a:spcPct val="107000"/>
                        </a:lnSpc>
                        <a:spcAft>
                          <a:spcPts val="0"/>
                        </a:spcAft>
                      </a:pPr>
                      <a:r>
                        <a:rPr lang="ru-RU" sz="1400" dirty="0">
                          <a:solidFill>
                            <a:schemeClr val="tx1"/>
                          </a:solidFill>
                          <a:effectLst/>
                        </a:rPr>
                        <a:t>Самопожертвование</a:t>
                      </a:r>
                    </a:p>
                    <a:p>
                      <a:pPr>
                        <a:lnSpc>
                          <a:spcPct val="107000"/>
                        </a:lnSpc>
                        <a:spcAft>
                          <a:spcPts val="0"/>
                        </a:spcAft>
                      </a:pPr>
                      <a:r>
                        <a:rPr lang="ru-RU" sz="1400" dirty="0">
                          <a:solidFill>
                            <a:schemeClr val="tx1"/>
                          </a:solidFill>
                          <a:effectLst/>
                        </a:rPr>
                        <a:t>Доброта</a:t>
                      </a:r>
                      <a:endParaRPr lang="ru-RU" sz="1400" dirty="0">
                        <a:solidFill>
                          <a:schemeClr val="tx1"/>
                        </a:solidFill>
                        <a:effectLst/>
                        <a:latin typeface="Calibri"/>
                        <a:ea typeface="Calibri"/>
                        <a:cs typeface="Times New Roman"/>
                      </a:endParaRPr>
                    </a:p>
                  </a:txBody>
                  <a:tcPr marL="54116" marR="54116" marT="0" marB="0">
                    <a:solidFill>
                      <a:schemeClr val="bg1"/>
                    </a:solidFill>
                  </a:tcPr>
                </a:tc>
                <a:tc>
                  <a:txBody>
                    <a:bodyPr/>
                    <a:lstStyle/>
                    <a:p>
                      <a:pPr algn="just">
                        <a:lnSpc>
                          <a:spcPct val="107000"/>
                        </a:lnSpc>
                        <a:spcAft>
                          <a:spcPts val="0"/>
                        </a:spcAft>
                      </a:pPr>
                      <a:endParaRPr lang="ru-RU" sz="1400" dirty="0" smtClean="0">
                        <a:solidFill>
                          <a:schemeClr val="tx1"/>
                        </a:solidFill>
                        <a:effectLst/>
                      </a:endParaRPr>
                    </a:p>
                    <a:p>
                      <a:pPr algn="just">
                        <a:lnSpc>
                          <a:spcPct val="107000"/>
                        </a:lnSpc>
                        <a:spcAft>
                          <a:spcPts val="0"/>
                        </a:spcAft>
                      </a:pPr>
                      <a:endParaRPr lang="ru-RU" sz="1400" dirty="0" smtClean="0">
                        <a:solidFill>
                          <a:schemeClr val="tx1"/>
                        </a:solidFill>
                        <a:effectLst/>
                      </a:endParaRPr>
                    </a:p>
                    <a:p>
                      <a:pPr algn="just">
                        <a:lnSpc>
                          <a:spcPct val="107000"/>
                        </a:lnSpc>
                        <a:spcAft>
                          <a:spcPts val="0"/>
                        </a:spcAft>
                      </a:pPr>
                      <a:r>
                        <a:rPr lang="ru-RU" sz="1400" dirty="0" smtClean="0">
                          <a:solidFill>
                            <a:schemeClr val="tx1"/>
                          </a:solidFill>
                          <a:effectLst/>
                        </a:rPr>
                        <a:t>Герой </a:t>
                      </a:r>
                      <a:r>
                        <a:rPr lang="ru-RU" sz="1400" dirty="0">
                          <a:solidFill>
                            <a:schemeClr val="tx1"/>
                          </a:solidFill>
                          <a:effectLst/>
                        </a:rPr>
                        <a:t>повести «Не плачь» Костя – инвалид-колясочник. Он живет вместе с бабушкой. В раннем детстве мама сбежала из семьи, не выдержав трудностей, через несколько лет ушел и отец, забрав здорового брата-близнеца Кости - Влада. Уходя, он сказал: «Двоих я не потяну, пусть будет счастлив хоть один». Но бабушка сумела сделать счастливым, </a:t>
                      </a:r>
                      <a:r>
                        <a:rPr lang="ru-RU" sz="1400" dirty="0" err="1">
                          <a:solidFill>
                            <a:schemeClr val="tx1"/>
                          </a:solidFill>
                          <a:effectLst/>
                        </a:rPr>
                        <a:t>радующимя</a:t>
                      </a:r>
                      <a:r>
                        <a:rPr lang="ru-RU" sz="1400" dirty="0">
                          <a:solidFill>
                            <a:schemeClr val="tx1"/>
                          </a:solidFill>
                          <a:effectLst/>
                        </a:rPr>
                        <a:t> жизни и интересующимся всем вокруг и внука-инвалида. А мальчик помнит о брате, очень хочет его увидеть, обрести семью и радости семейного общения с самым близким человеком. Помогла в этом бабушка, которая сумела простить зятю его уход, редкие подарки и равнодушие к судьбе и здоровью Кости. Братья встретились и сразу почувствовали глубокую любовь, счастье от встречи и желание быть рядом. Семья воссоединилась ради будущего двух подростков, их искренних чувств друг к другу.</a:t>
                      </a:r>
                      <a:endParaRPr lang="ru-RU" sz="1400" dirty="0">
                        <a:solidFill>
                          <a:schemeClr val="tx1"/>
                        </a:solidFill>
                        <a:effectLst/>
                        <a:latin typeface="Calibri"/>
                        <a:ea typeface="Calibri"/>
                        <a:cs typeface="Times New Roman"/>
                      </a:endParaRPr>
                    </a:p>
                  </a:txBody>
                  <a:tcPr marL="54116" marR="54116" marT="0" marB="0">
                    <a:solidFill>
                      <a:schemeClr val="bg1"/>
                    </a:solidFill>
                  </a:tcPr>
                </a:tc>
                <a:tc>
                  <a:txBody>
                    <a:bodyPr/>
                    <a:lstStyle/>
                    <a:p>
                      <a:pPr algn="just">
                        <a:lnSpc>
                          <a:spcPct val="107000"/>
                        </a:lnSpc>
                        <a:spcAft>
                          <a:spcPts val="750"/>
                        </a:spcAft>
                      </a:pPr>
                      <a:endParaRPr lang="ru-RU" sz="1400" dirty="0" smtClean="0">
                        <a:solidFill>
                          <a:schemeClr val="tx1"/>
                        </a:solidFill>
                        <a:effectLst/>
                      </a:endParaRPr>
                    </a:p>
                    <a:p>
                      <a:pPr algn="just">
                        <a:lnSpc>
                          <a:spcPct val="107000"/>
                        </a:lnSpc>
                        <a:spcAft>
                          <a:spcPts val="750"/>
                        </a:spcAft>
                      </a:pPr>
                      <a:r>
                        <a:rPr lang="ru-RU" sz="1400" dirty="0" smtClean="0">
                          <a:solidFill>
                            <a:schemeClr val="tx1"/>
                          </a:solidFill>
                          <a:effectLst/>
                        </a:rPr>
                        <a:t>Конечно</a:t>
                      </a:r>
                      <a:r>
                        <a:rPr lang="ru-RU" sz="1400" dirty="0">
                          <a:solidFill>
                            <a:schemeClr val="tx1"/>
                          </a:solidFill>
                          <a:effectLst/>
                        </a:rPr>
                        <a:t>, у каждого человека должна быть семья, близкие люди, твоя опора в жизни. Но часто мы, обижаясь на близких, забываем о родных, теряем свои корни. Любой может сделать ошибку, пройдет много лет, когда мы поймем, что нужно простить. Найти в себе силы, сделать первый шаг к примирению, как поступила бабушка Кости, трудно. Нам всем должно хватать мудрости так поступать ради счастья близких.  </a:t>
                      </a:r>
                      <a:endParaRPr lang="ru-RU" sz="1400" dirty="0">
                        <a:solidFill>
                          <a:schemeClr val="tx1"/>
                        </a:solidFill>
                        <a:effectLst/>
                        <a:latin typeface="Calibri"/>
                        <a:ea typeface="Calibri"/>
                        <a:cs typeface="Times New Roman"/>
                      </a:endParaRPr>
                    </a:p>
                  </a:txBody>
                  <a:tcPr marL="54116" marR="54116" marT="0" marB="0">
                    <a:solidFill>
                      <a:schemeClr val="bg1"/>
                    </a:solidFill>
                  </a:tcPr>
                </a:tc>
              </a:tr>
            </a:tbl>
          </a:graphicData>
        </a:graphic>
      </p:graphicFrame>
    </p:spTree>
    <p:extLst>
      <p:ext uri="{BB962C8B-B14F-4D97-AF65-F5344CB8AC3E}">
        <p14:creationId xmlns:p14="http://schemas.microsoft.com/office/powerpoint/2010/main" val="1749674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95390540"/>
              </p:ext>
            </p:extLst>
          </p:nvPr>
        </p:nvGraphicFramePr>
        <p:xfrm>
          <a:off x="107504" y="116632"/>
          <a:ext cx="8928992" cy="9755872"/>
        </p:xfrm>
        <a:graphic>
          <a:graphicData uri="http://schemas.openxmlformats.org/drawingml/2006/table">
            <a:tbl>
              <a:tblPr firstRow="1" firstCol="1" bandRow="1">
                <a:tableStyleId>{5C22544A-7EE6-4342-B048-85BDC9FD1C3A}</a:tableStyleId>
              </a:tblPr>
              <a:tblGrid>
                <a:gridCol w="936104"/>
                <a:gridCol w="1400133"/>
                <a:gridCol w="3424403"/>
                <a:gridCol w="3168352"/>
              </a:tblGrid>
              <a:tr h="9755872">
                <a:tc>
                  <a:txBody>
                    <a:bodyPr/>
                    <a:lstStyle/>
                    <a:p>
                      <a:pPr>
                        <a:lnSpc>
                          <a:spcPct val="107000"/>
                        </a:lnSpc>
                        <a:spcAft>
                          <a:spcPts val="0"/>
                        </a:spcAft>
                      </a:pPr>
                      <a:r>
                        <a:rPr lang="ru-RU" sz="1400" dirty="0">
                          <a:solidFill>
                            <a:schemeClr val="tx1"/>
                          </a:solidFill>
                          <a:effectLst/>
                        </a:rPr>
                        <a:t>2.2</a:t>
                      </a:r>
                    </a:p>
                    <a:p>
                      <a:pPr>
                        <a:lnSpc>
                          <a:spcPct val="107000"/>
                        </a:lnSpc>
                        <a:spcAft>
                          <a:spcPts val="0"/>
                        </a:spcAft>
                      </a:pPr>
                      <a:r>
                        <a:rPr lang="ru-RU" sz="1400" dirty="0">
                          <a:solidFill>
                            <a:schemeClr val="tx1"/>
                          </a:solidFill>
                          <a:effectLst/>
                        </a:rPr>
                        <a:t>Человек и общество</a:t>
                      </a:r>
                      <a:endParaRPr lang="ru-RU" sz="1400" dirty="0">
                        <a:solidFill>
                          <a:schemeClr val="tx1"/>
                        </a:solidFill>
                        <a:effectLst/>
                        <a:latin typeface="Calibri"/>
                        <a:ea typeface="Calibri"/>
                        <a:cs typeface="Times New Roman"/>
                      </a:endParaRPr>
                    </a:p>
                  </a:txBody>
                  <a:tcPr marL="54116" marR="54116" marT="0" marB="0"/>
                </a:tc>
                <a:tc>
                  <a:txBody>
                    <a:bodyPr/>
                    <a:lstStyle/>
                    <a:p>
                      <a:pPr>
                        <a:lnSpc>
                          <a:spcPct val="107000"/>
                        </a:lnSpc>
                        <a:spcAft>
                          <a:spcPts val="0"/>
                        </a:spcAft>
                      </a:pPr>
                      <a:r>
                        <a:rPr lang="ru-RU" sz="1400" dirty="0">
                          <a:solidFill>
                            <a:schemeClr val="tx1"/>
                          </a:solidFill>
                          <a:effectLst/>
                        </a:rPr>
                        <a:t>Личностные качества</a:t>
                      </a:r>
                    </a:p>
                    <a:p>
                      <a:pPr>
                        <a:lnSpc>
                          <a:spcPct val="107000"/>
                        </a:lnSpc>
                        <a:spcAft>
                          <a:spcPts val="0"/>
                        </a:spcAft>
                      </a:pPr>
                      <a:r>
                        <a:rPr lang="ru-RU" sz="1400" dirty="0">
                          <a:solidFill>
                            <a:schemeClr val="tx1"/>
                          </a:solidFill>
                          <a:effectLst/>
                        </a:rPr>
                        <a:t>Равнодушие </a:t>
                      </a:r>
                    </a:p>
                    <a:p>
                      <a:pPr>
                        <a:lnSpc>
                          <a:spcPct val="107000"/>
                        </a:lnSpc>
                        <a:spcAft>
                          <a:spcPts val="0"/>
                        </a:spcAft>
                      </a:pPr>
                      <a:r>
                        <a:rPr lang="ru-RU" sz="1400" dirty="0">
                          <a:solidFill>
                            <a:schemeClr val="tx1"/>
                          </a:solidFill>
                          <a:effectLst/>
                        </a:rPr>
                        <a:t>Гражданская позиция</a:t>
                      </a:r>
                    </a:p>
                    <a:p>
                      <a:pPr>
                        <a:lnSpc>
                          <a:spcPct val="107000"/>
                        </a:lnSpc>
                        <a:spcAft>
                          <a:spcPts val="0"/>
                        </a:spcAft>
                      </a:pPr>
                      <a:r>
                        <a:rPr lang="ru-RU" sz="1400" dirty="0">
                          <a:solidFill>
                            <a:schemeClr val="tx1"/>
                          </a:solidFill>
                          <a:effectLst/>
                        </a:rPr>
                        <a:t>Активная общественная жизнь</a:t>
                      </a:r>
                    </a:p>
                    <a:p>
                      <a:pPr>
                        <a:lnSpc>
                          <a:spcPct val="107000"/>
                        </a:lnSpc>
                        <a:spcAft>
                          <a:spcPts val="0"/>
                        </a:spcAft>
                      </a:pPr>
                      <a:r>
                        <a:rPr lang="ru-RU" sz="1400" dirty="0">
                          <a:solidFill>
                            <a:schemeClr val="tx1"/>
                          </a:solidFill>
                          <a:effectLst/>
                        </a:rPr>
                        <a:t>Роль в обществе</a:t>
                      </a:r>
                      <a:endParaRPr lang="ru-RU" sz="1400" dirty="0">
                        <a:solidFill>
                          <a:schemeClr val="tx1"/>
                        </a:solidFill>
                        <a:effectLst/>
                        <a:latin typeface="Calibri"/>
                        <a:ea typeface="Calibri"/>
                        <a:cs typeface="Times New Roman"/>
                      </a:endParaRPr>
                    </a:p>
                  </a:txBody>
                  <a:tcPr marL="54116" marR="54116" marT="0" marB="0">
                    <a:solidFill>
                      <a:schemeClr val="bg1"/>
                    </a:solidFill>
                  </a:tcPr>
                </a:tc>
                <a:tc>
                  <a:txBody>
                    <a:bodyPr/>
                    <a:lstStyle/>
                    <a:p>
                      <a:r>
                        <a:rPr lang="ru-RU" sz="1400" dirty="0">
                          <a:solidFill>
                            <a:schemeClr val="tx1"/>
                          </a:solidFill>
                          <a:effectLst/>
                        </a:rPr>
                        <a:t>Автор книги «Не плачь» выбирает острую тему – жизнь детей-инвалидов в наше время. Главный герой Костя, попав в новую школу, сталкивается со множеством трудностей. Большая часть окружающих старается его просто не замечать, другие стараются оскорбить и унизить. У всех твердое убеждение, что дети, которые не могут быть как все, не должны посещать обычную школу. Попав в класс, мальчик ощущает враждебность и непонимание со стороны подростков. Только благодаря своему сильному характеру и поддержке Юли и ее друзей постепенно отношения налаживаются со всеми. Оказывается, что одноклассники вовсе не такие злые и жестокие и уже через месяц весь класс по очереди помогает Косте добраться до школы и передвигаться из кабинета в кабинет. Одноклассники начинают поддерживать и других таких детей, помогая организовать в больнице праздник для тех, кто чувствует себя лишним, у кого опустились руки в борьбе за полноценную жизнь. А Костя еще и запускает в Интернете </a:t>
                      </a:r>
                      <a:r>
                        <a:rPr lang="ru-RU" sz="1400" dirty="0" err="1">
                          <a:solidFill>
                            <a:schemeClr val="tx1"/>
                          </a:solidFill>
                          <a:effectLst/>
                        </a:rPr>
                        <a:t>флешмоб</a:t>
                      </a:r>
                      <a:r>
                        <a:rPr lang="ru-RU" sz="1400" dirty="0">
                          <a:solidFill>
                            <a:schemeClr val="tx1"/>
                          </a:solidFill>
                          <a:effectLst/>
                        </a:rPr>
                        <a:t> «Не плачь», где инвалиды делятся своими проблемами и получают советы от таких, как они.</a:t>
                      </a:r>
                    </a:p>
                    <a:p>
                      <a:r>
                        <a:rPr lang="ru-RU" sz="1400" dirty="0">
                          <a:solidFill>
                            <a:schemeClr val="tx1"/>
                          </a:solidFill>
                          <a:effectLst/>
                        </a:rPr>
                        <a:t> </a:t>
                      </a:r>
                      <a:endParaRPr lang="ru-RU" sz="1400" dirty="0">
                        <a:solidFill>
                          <a:schemeClr val="tx1"/>
                        </a:solidFill>
                        <a:effectLst/>
                        <a:latin typeface="Calibri"/>
                        <a:ea typeface="Times New Roman"/>
                        <a:cs typeface="Times New Roman"/>
                      </a:endParaRPr>
                    </a:p>
                  </a:txBody>
                  <a:tcPr marL="54116" marR="54116" marT="0" marB="0">
                    <a:solidFill>
                      <a:schemeClr val="bg1"/>
                    </a:solidFill>
                  </a:tcPr>
                </a:tc>
                <a:tc>
                  <a:txBody>
                    <a:bodyPr/>
                    <a:lstStyle/>
                    <a:p>
                      <a:r>
                        <a:rPr lang="ru-RU" sz="1400" dirty="0">
                          <a:solidFill>
                            <a:schemeClr val="tx1"/>
                          </a:solidFill>
                          <a:effectLst/>
                        </a:rPr>
                        <a:t>Сейчас детям с ограниченными возможностями разрешили посещать обычные школы. Но легко ли им там находится? Вокруг царит всеобщее равнодушие и непонимание. Каждый должен постараться понять таких людей, тогда и общество в целом будет относиться к ним по-другому. Своим примером мы дадим пример и остальным членам нашего общества, как можно и нужно решать эту проблему.</a:t>
                      </a:r>
                      <a:endParaRPr lang="ru-RU" sz="1400" b="1" dirty="0">
                        <a:solidFill>
                          <a:schemeClr val="tx1"/>
                        </a:solidFill>
                        <a:effectLst/>
                        <a:latin typeface="Calibri"/>
                        <a:ea typeface="Times New Roman"/>
                        <a:cs typeface="Times New Roman"/>
                      </a:endParaRPr>
                    </a:p>
                  </a:txBody>
                  <a:tcPr marL="54116" marR="54116" marT="0" marB="0">
                    <a:solidFill>
                      <a:schemeClr val="bg1"/>
                    </a:solidFill>
                  </a:tcPr>
                </a:tc>
              </a:tr>
            </a:tbl>
          </a:graphicData>
        </a:graphic>
      </p:graphicFrame>
    </p:spTree>
    <p:extLst>
      <p:ext uri="{BB962C8B-B14F-4D97-AF65-F5344CB8AC3E}">
        <p14:creationId xmlns:p14="http://schemas.microsoft.com/office/powerpoint/2010/main" val="1543551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13392801"/>
              </p:ext>
            </p:extLst>
          </p:nvPr>
        </p:nvGraphicFramePr>
        <p:xfrm>
          <a:off x="179512" y="116632"/>
          <a:ext cx="8691248" cy="6523038"/>
        </p:xfrm>
        <a:graphic>
          <a:graphicData uri="http://schemas.openxmlformats.org/drawingml/2006/table">
            <a:tbl>
              <a:tblPr firstRow="1" firstCol="1" bandRow="1">
                <a:tableStyleId>{5C22544A-7EE6-4342-B048-85BDC9FD1C3A}</a:tableStyleId>
              </a:tblPr>
              <a:tblGrid>
                <a:gridCol w="940486"/>
                <a:gridCol w="1160986"/>
                <a:gridCol w="4019208"/>
                <a:gridCol w="2570568"/>
              </a:tblGrid>
              <a:tr h="3397474">
                <a:tc>
                  <a:txBody>
                    <a:bodyPr/>
                    <a:lstStyle/>
                    <a:p>
                      <a:pPr>
                        <a:lnSpc>
                          <a:spcPct val="107000"/>
                        </a:lnSpc>
                        <a:spcAft>
                          <a:spcPts val="0"/>
                        </a:spcAft>
                      </a:pPr>
                      <a:endParaRPr lang="ru-RU" sz="1600" dirty="0" smtClean="0">
                        <a:solidFill>
                          <a:schemeClr val="tx1"/>
                        </a:solidFill>
                        <a:effectLst/>
                      </a:endParaRPr>
                    </a:p>
                    <a:p>
                      <a:pPr>
                        <a:lnSpc>
                          <a:spcPct val="107000"/>
                        </a:lnSpc>
                        <a:spcAft>
                          <a:spcPts val="0"/>
                        </a:spcAft>
                      </a:pPr>
                      <a:r>
                        <a:rPr lang="ru-RU" sz="1600" dirty="0" smtClean="0">
                          <a:solidFill>
                            <a:schemeClr val="tx1"/>
                          </a:solidFill>
                          <a:effectLst/>
                        </a:rPr>
                        <a:t>2.3</a:t>
                      </a:r>
                      <a:endParaRPr lang="ru-RU" sz="1600" dirty="0">
                        <a:solidFill>
                          <a:schemeClr val="tx1"/>
                        </a:solidFill>
                        <a:effectLst/>
                      </a:endParaRPr>
                    </a:p>
                    <a:p>
                      <a:pPr>
                        <a:lnSpc>
                          <a:spcPct val="107000"/>
                        </a:lnSpc>
                        <a:spcAft>
                          <a:spcPts val="0"/>
                        </a:spcAft>
                      </a:pPr>
                      <a:r>
                        <a:rPr lang="ru-RU" sz="1600" dirty="0">
                          <a:solidFill>
                            <a:schemeClr val="tx1"/>
                          </a:solidFill>
                          <a:effectLst/>
                        </a:rPr>
                        <a:t>Родина, </a:t>
                      </a:r>
                      <a:r>
                        <a:rPr lang="ru-RU" sz="1600" dirty="0" err="1" smtClean="0">
                          <a:solidFill>
                            <a:schemeClr val="tx1"/>
                          </a:solidFill>
                          <a:effectLst/>
                        </a:rPr>
                        <a:t>госу-дарство</a:t>
                      </a:r>
                      <a:r>
                        <a:rPr lang="ru-RU" sz="1600" dirty="0">
                          <a:solidFill>
                            <a:schemeClr val="tx1"/>
                          </a:solidFill>
                          <a:effectLst/>
                        </a:rPr>
                        <a:t>, </a:t>
                      </a:r>
                      <a:r>
                        <a:rPr lang="ru-RU" sz="1600" dirty="0" err="1" smtClean="0">
                          <a:solidFill>
                            <a:schemeClr val="tx1"/>
                          </a:solidFill>
                          <a:effectLst/>
                        </a:rPr>
                        <a:t>граж-данская</a:t>
                      </a:r>
                      <a:r>
                        <a:rPr lang="ru-RU" sz="1600" dirty="0" smtClean="0">
                          <a:solidFill>
                            <a:schemeClr val="tx1"/>
                          </a:solidFill>
                          <a:effectLst/>
                        </a:rPr>
                        <a:t> </a:t>
                      </a:r>
                      <a:r>
                        <a:rPr lang="ru-RU" sz="1600" dirty="0">
                          <a:solidFill>
                            <a:schemeClr val="tx1"/>
                          </a:solidFill>
                          <a:effectLst/>
                        </a:rPr>
                        <a:t>позиция </a:t>
                      </a:r>
                      <a:r>
                        <a:rPr lang="ru-RU" sz="1600" dirty="0" smtClean="0">
                          <a:solidFill>
                            <a:schemeClr val="tx1"/>
                          </a:solidFill>
                          <a:effectLst/>
                        </a:rPr>
                        <a:t>чело-века</a:t>
                      </a:r>
                      <a:endParaRPr lang="ru-RU" sz="1600" dirty="0">
                        <a:solidFill>
                          <a:schemeClr val="tx1"/>
                        </a:solidFill>
                        <a:effectLst/>
                        <a:latin typeface="Calibri"/>
                        <a:ea typeface="Calibri"/>
                        <a:cs typeface="Times New Roman"/>
                      </a:endParaRPr>
                    </a:p>
                  </a:txBody>
                  <a:tcPr marL="54116" marR="54116" marT="0" marB="0"/>
                </a:tc>
                <a:tc>
                  <a:txBody>
                    <a:bodyPr/>
                    <a:lstStyle/>
                    <a:p>
                      <a:pPr>
                        <a:lnSpc>
                          <a:spcPct val="107000"/>
                        </a:lnSpc>
                        <a:spcAft>
                          <a:spcPts val="0"/>
                        </a:spcAft>
                      </a:pPr>
                      <a:endParaRPr lang="ru-RU" sz="1600" dirty="0" smtClean="0">
                        <a:solidFill>
                          <a:schemeClr val="tx1"/>
                        </a:solidFill>
                        <a:effectLst/>
                      </a:endParaRPr>
                    </a:p>
                    <a:p>
                      <a:pPr>
                        <a:lnSpc>
                          <a:spcPct val="107000"/>
                        </a:lnSpc>
                        <a:spcAft>
                          <a:spcPts val="0"/>
                        </a:spcAft>
                      </a:pPr>
                      <a:r>
                        <a:rPr lang="ru-RU" sz="1600" dirty="0" err="1" smtClean="0">
                          <a:solidFill>
                            <a:schemeClr val="tx1"/>
                          </a:solidFill>
                          <a:effectLst/>
                        </a:rPr>
                        <a:t>Сопережи-вание</a:t>
                      </a:r>
                      <a:endParaRPr lang="ru-RU" sz="1600" dirty="0">
                        <a:solidFill>
                          <a:schemeClr val="tx1"/>
                        </a:solidFill>
                        <a:effectLst/>
                      </a:endParaRPr>
                    </a:p>
                    <a:p>
                      <a:pPr>
                        <a:lnSpc>
                          <a:spcPct val="107000"/>
                        </a:lnSpc>
                        <a:spcAft>
                          <a:spcPts val="0"/>
                        </a:spcAft>
                      </a:pPr>
                      <a:r>
                        <a:rPr lang="ru-RU" sz="1600" dirty="0" smtClean="0">
                          <a:solidFill>
                            <a:schemeClr val="tx1"/>
                          </a:solidFill>
                          <a:effectLst/>
                        </a:rPr>
                        <a:t>Ограничен-</a:t>
                      </a:r>
                      <a:r>
                        <a:rPr lang="ru-RU" sz="1600" dirty="0" err="1" smtClean="0">
                          <a:solidFill>
                            <a:schemeClr val="tx1"/>
                          </a:solidFill>
                          <a:effectLst/>
                        </a:rPr>
                        <a:t>ные</a:t>
                      </a:r>
                      <a:r>
                        <a:rPr lang="ru-RU" sz="1600" dirty="0" smtClean="0">
                          <a:solidFill>
                            <a:schemeClr val="tx1"/>
                          </a:solidFill>
                          <a:effectLst/>
                        </a:rPr>
                        <a:t> </a:t>
                      </a:r>
                      <a:r>
                        <a:rPr lang="ru-RU" sz="1600" dirty="0" err="1" smtClean="0">
                          <a:solidFill>
                            <a:schemeClr val="tx1"/>
                          </a:solidFill>
                          <a:effectLst/>
                        </a:rPr>
                        <a:t>возмож-ности</a:t>
                      </a:r>
                      <a:endParaRPr lang="ru-RU" sz="1600" dirty="0">
                        <a:solidFill>
                          <a:schemeClr val="tx1"/>
                        </a:solidFill>
                        <a:effectLst/>
                      </a:endParaRPr>
                    </a:p>
                    <a:p>
                      <a:pPr>
                        <a:lnSpc>
                          <a:spcPct val="107000"/>
                        </a:lnSpc>
                        <a:spcAft>
                          <a:spcPts val="0"/>
                        </a:spcAft>
                      </a:pPr>
                      <a:r>
                        <a:rPr lang="ru-RU" sz="1600" dirty="0" err="1" smtClean="0">
                          <a:solidFill>
                            <a:schemeClr val="tx1"/>
                          </a:solidFill>
                          <a:effectLst/>
                        </a:rPr>
                        <a:t>Сопережи-вание</a:t>
                      </a:r>
                      <a:endParaRPr lang="ru-RU" sz="1600" dirty="0">
                        <a:solidFill>
                          <a:schemeClr val="tx1"/>
                        </a:solidFill>
                        <a:effectLst/>
                      </a:endParaRPr>
                    </a:p>
                    <a:p>
                      <a:pPr>
                        <a:lnSpc>
                          <a:spcPct val="107000"/>
                        </a:lnSpc>
                        <a:spcAft>
                          <a:spcPts val="0"/>
                        </a:spcAft>
                      </a:pPr>
                      <a:r>
                        <a:rPr lang="ru-RU" sz="1600" dirty="0">
                          <a:solidFill>
                            <a:schemeClr val="tx1"/>
                          </a:solidFill>
                          <a:effectLst/>
                        </a:rPr>
                        <a:t>Сочувствие</a:t>
                      </a:r>
                    </a:p>
                    <a:p>
                      <a:pPr>
                        <a:lnSpc>
                          <a:spcPct val="107000"/>
                        </a:lnSpc>
                        <a:spcAft>
                          <a:spcPts val="0"/>
                        </a:spcAft>
                      </a:pPr>
                      <a:r>
                        <a:rPr lang="ru-RU" sz="1600" dirty="0" err="1" smtClean="0">
                          <a:solidFill>
                            <a:schemeClr val="tx1"/>
                          </a:solidFill>
                          <a:effectLst/>
                        </a:rPr>
                        <a:t>Граж-данствен-ность</a:t>
                      </a:r>
                      <a:r>
                        <a:rPr lang="ru-RU" sz="1600" dirty="0" smtClean="0">
                          <a:solidFill>
                            <a:schemeClr val="tx1"/>
                          </a:solidFill>
                          <a:effectLst/>
                        </a:rPr>
                        <a:t> </a:t>
                      </a:r>
                      <a:endParaRPr lang="ru-RU" sz="1600" dirty="0">
                        <a:solidFill>
                          <a:schemeClr val="tx1"/>
                        </a:solidFill>
                        <a:effectLst/>
                        <a:latin typeface="Calibri"/>
                        <a:ea typeface="Calibri"/>
                        <a:cs typeface="Times New Roman"/>
                      </a:endParaRPr>
                    </a:p>
                  </a:txBody>
                  <a:tcPr marL="54116" marR="54116" marT="0" marB="0">
                    <a:solidFill>
                      <a:schemeClr val="bg1"/>
                    </a:solidFill>
                  </a:tcPr>
                </a:tc>
                <a:tc>
                  <a:txBody>
                    <a:bodyPr/>
                    <a:lstStyle/>
                    <a:p>
                      <a:pPr>
                        <a:lnSpc>
                          <a:spcPct val="107000"/>
                        </a:lnSpc>
                        <a:spcAft>
                          <a:spcPts val="0"/>
                        </a:spcAft>
                      </a:pPr>
                      <a:endParaRPr lang="ru-RU" sz="1600" dirty="0" smtClean="0">
                        <a:solidFill>
                          <a:schemeClr val="tx1"/>
                        </a:solidFill>
                        <a:effectLst/>
                      </a:endParaRPr>
                    </a:p>
                    <a:p>
                      <a:pPr>
                        <a:lnSpc>
                          <a:spcPct val="107000"/>
                        </a:lnSpc>
                        <a:spcAft>
                          <a:spcPts val="0"/>
                        </a:spcAft>
                      </a:pPr>
                      <a:r>
                        <a:rPr lang="ru-RU" sz="1600" dirty="0" smtClean="0">
                          <a:solidFill>
                            <a:schemeClr val="tx1"/>
                          </a:solidFill>
                          <a:effectLst/>
                        </a:rPr>
                        <a:t>Главный </a:t>
                      </a:r>
                      <a:r>
                        <a:rPr lang="ru-RU" sz="1600" dirty="0">
                          <a:solidFill>
                            <a:schemeClr val="tx1"/>
                          </a:solidFill>
                          <a:effectLst/>
                        </a:rPr>
                        <a:t>герой повести Костя проходит в жизни через много неприятностей: непонимание и неприятие человека-инвалида, полное равнодушие и даже ненависть к себе. Он находит в себе силы бороться со всеми неприятностями вместе с бабушкой и друзьями. Находятся здравомыслящие люди, которые  осознают проблемы инвалидов, они не выражают своего недовольства окружающим, а пытаются помочь справиться с трудностями самому Косте, Пете, который знает, что его дни сочтены, Алексею, которого смогли отправить на дорогостоящую операцию в Германию, и сделать много хорошего для остальных. Брат-близнец Кости,  Влад, узнает о родном человеке в подростковом возрасте и сначала не знает, как себя вести с братом-инвалидом. Благодаря Косте он меняет свое отношение к людям с ограниченными возможностями и помогает занять достойное место в обществе своему брату.</a:t>
                      </a:r>
                      <a:endParaRPr lang="ru-RU" sz="1600" dirty="0">
                        <a:solidFill>
                          <a:schemeClr val="tx1"/>
                        </a:solidFill>
                        <a:effectLst/>
                        <a:latin typeface="Calibri"/>
                        <a:ea typeface="Calibri"/>
                        <a:cs typeface="Times New Roman"/>
                      </a:endParaRPr>
                    </a:p>
                  </a:txBody>
                  <a:tcPr marL="54116" marR="54116" marT="0" marB="0">
                    <a:solidFill>
                      <a:schemeClr val="bg1"/>
                    </a:solidFill>
                  </a:tcPr>
                </a:tc>
                <a:tc>
                  <a:txBody>
                    <a:bodyPr/>
                    <a:lstStyle/>
                    <a:p>
                      <a:pPr algn="just">
                        <a:lnSpc>
                          <a:spcPct val="107000"/>
                        </a:lnSpc>
                        <a:spcAft>
                          <a:spcPts val="0"/>
                        </a:spcAft>
                      </a:pPr>
                      <a:endParaRPr lang="ru-RU" sz="1600" dirty="0" smtClean="0">
                        <a:solidFill>
                          <a:schemeClr val="tx1"/>
                        </a:solidFill>
                        <a:effectLst/>
                      </a:endParaRPr>
                    </a:p>
                    <a:p>
                      <a:pPr algn="just">
                        <a:lnSpc>
                          <a:spcPct val="107000"/>
                        </a:lnSpc>
                        <a:spcAft>
                          <a:spcPts val="0"/>
                        </a:spcAft>
                      </a:pPr>
                      <a:r>
                        <a:rPr lang="ru-RU" sz="1600" dirty="0" smtClean="0">
                          <a:solidFill>
                            <a:schemeClr val="tx1"/>
                          </a:solidFill>
                          <a:effectLst/>
                        </a:rPr>
                        <a:t>Наталья </a:t>
                      </a:r>
                      <a:r>
                        <a:rPr lang="ru-RU" sz="1600" dirty="0">
                          <a:solidFill>
                            <a:schemeClr val="tx1"/>
                          </a:solidFill>
                          <a:effectLst/>
                        </a:rPr>
                        <a:t>Вишнякова показывает нам, что гражданская позиция – это участие человека в жизни общества, это выполнение долга перед окружающими. Так поступают герои ее книги – не возмущаются проблемами, а решают их, помогают окружающим справиться с трудностями, не опускать руки, проявляют стойкость и целеустремленность.</a:t>
                      </a:r>
                    </a:p>
                    <a:p>
                      <a:pPr algn="just">
                        <a:lnSpc>
                          <a:spcPct val="107000"/>
                        </a:lnSpc>
                        <a:spcAft>
                          <a:spcPts val="0"/>
                        </a:spcAft>
                      </a:pPr>
                      <a:r>
                        <a:rPr lang="ru-RU" sz="1600" dirty="0">
                          <a:solidFill>
                            <a:schemeClr val="tx1"/>
                          </a:solidFill>
                          <a:effectLst/>
                        </a:rPr>
                        <a:t> </a:t>
                      </a:r>
                    </a:p>
                    <a:p>
                      <a:pPr algn="just">
                        <a:lnSpc>
                          <a:spcPct val="107000"/>
                        </a:lnSpc>
                        <a:spcAft>
                          <a:spcPts val="0"/>
                        </a:spcAft>
                      </a:pPr>
                      <a:r>
                        <a:rPr lang="ru-RU" sz="1600" dirty="0">
                          <a:solidFill>
                            <a:schemeClr val="tx1"/>
                          </a:solidFill>
                          <a:effectLst/>
                        </a:rPr>
                        <a:t> </a:t>
                      </a:r>
                    </a:p>
                    <a:p>
                      <a:pPr algn="just">
                        <a:lnSpc>
                          <a:spcPct val="107000"/>
                        </a:lnSpc>
                        <a:spcAft>
                          <a:spcPts val="0"/>
                        </a:spcAft>
                      </a:pPr>
                      <a:r>
                        <a:rPr lang="ru-RU" sz="1600" dirty="0">
                          <a:solidFill>
                            <a:schemeClr val="tx1"/>
                          </a:solidFill>
                          <a:effectLst/>
                        </a:rPr>
                        <a:t> </a:t>
                      </a:r>
                    </a:p>
                    <a:p>
                      <a:pPr algn="just">
                        <a:lnSpc>
                          <a:spcPct val="107000"/>
                        </a:lnSpc>
                        <a:spcAft>
                          <a:spcPts val="0"/>
                        </a:spcAft>
                      </a:pPr>
                      <a:r>
                        <a:rPr lang="ru-RU" sz="1600" dirty="0">
                          <a:solidFill>
                            <a:schemeClr val="tx1"/>
                          </a:solidFill>
                          <a:effectLst/>
                        </a:rPr>
                        <a:t> </a:t>
                      </a:r>
                    </a:p>
                    <a:p>
                      <a:pPr algn="just">
                        <a:lnSpc>
                          <a:spcPct val="107000"/>
                        </a:lnSpc>
                        <a:spcAft>
                          <a:spcPts val="0"/>
                        </a:spcAft>
                      </a:pPr>
                      <a:r>
                        <a:rPr lang="ru-RU" sz="1600" dirty="0">
                          <a:solidFill>
                            <a:schemeClr val="tx1"/>
                          </a:solidFill>
                          <a:effectLst/>
                        </a:rPr>
                        <a:t> </a:t>
                      </a:r>
                    </a:p>
                    <a:p>
                      <a:pPr algn="just">
                        <a:lnSpc>
                          <a:spcPct val="107000"/>
                        </a:lnSpc>
                        <a:spcAft>
                          <a:spcPts val="0"/>
                        </a:spcAft>
                      </a:pPr>
                      <a:r>
                        <a:rPr lang="ru-RU" sz="1600" dirty="0">
                          <a:solidFill>
                            <a:schemeClr val="tx1"/>
                          </a:solidFill>
                          <a:effectLst/>
                        </a:rPr>
                        <a:t> </a:t>
                      </a:r>
                      <a:endParaRPr lang="ru-RU" sz="1600" dirty="0">
                        <a:solidFill>
                          <a:schemeClr val="tx1"/>
                        </a:solidFill>
                        <a:effectLst/>
                        <a:latin typeface="Calibri"/>
                        <a:ea typeface="Calibri"/>
                        <a:cs typeface="Times New Roman"/>
                      </a:endParaRPr>
                    </a:p>
                  </a:txBody>
                  <a:tcPr marL="54116" marR="54116" marT="0" marB="0">
                    <a:solidFill>
                      <a:schemeClr val="bg1"/>
                    </a:solidFill>
                  </a:tcPr>
                </a:tc>
              </a:tr>
            </a:tbl>
          </a:graphicData>
        </a:graphic>
      </p:graphicFrame>
    </p:spTree>
    <p:extLst>
      <p:ext uri="{BB962C8B-B14F-4D97-AF65-F5344CB8AC3E}">
        <p14:creationId xmlns:p14="http://schemas.microsoft.com/office/powerpoint/2010/main" val="1787006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889844"/>
            <a:ext cx="8568952" cy="5262979"/>
          </a:xfrm>
          <a:prstGeom prst="rect">
            <a:avLst/>
          </a:prstGeom>
        </p:spPr>
        <p:txBody>
          <a:bodyPr wrap="square">
            <a:spAutoFit/>
          </a:bodyPr>
          <a:lstStyle/>
          <a:p>
            <a:r>
              <a:rPr lang="ru-RU" sz="2400" b="1" dirty="0"/>
              <a:t>Темы сочинений</a:t>
            </a:r>
          </a:p>
          <a:p>
            <a:r>
              <a:rPr lang="ru-RU" sz="2400" dirty="0"/>
              <a:t>9. «Возможно ли общество, в котором все счастливы?»</a:t>
            </a:r>
          </a:p>
          <a:p>
            <a:r>
              <a:rPr lang="ru-RU" sz="2400" dirty="0"/>
              <a:t>10. Ради чего стоит жить?</a:t>
            </a:r>
          </a:p>
          <a:p>
            <a:r>
              <a:rPr lang="ru-RU" sz="2400" dirty="0"/>
              <a:t>11. С чем, с Вашей точки зрения, нельзя смиряться?</a:t>
            </a:r>
          </a:p>
          <a:p>
            <a:r>
              <a:rPr lang="ru-RU" sz="2400" dirty="0"/>
              <a:t>12. О ком Вы можете сказать: «Мне с ним по дороге»?</a:t>
            </a:r>
          </a:p>
          <a:p>
            <a:r>
              <a:rPr lang="ru-RU" sz="2400" dirty="0"/>
              <a:t>13. Когда предательство можно простить?</a:t>
            </a:r>
          </a:p>
          <a:p>
            <a:r>
              <a:rPr lang="ru-RU" sz="2400" dirty="0"/>
              <a:t>14. Как помочь человеку обрести надежду?</a:t>
            </a:r>
          </a:p>
          <a:p>
            <a:r>
              <a:rPr lang="ru-RU" sz="2400" dirty="0"/>
              <a:t>15. Почему важно уметь сострадать другому?</a:t>
            </a:r>
          </a:p>
          <a:p>
            <a:r>
              <a:rPr lang="ru-RU" sz="2400" dirty="0"/>
              <a:t>16. Что значит жить для людей?</a:t>
            </a:r>
          </a:p>
          <a:p>
            <a:r>
              <a:rPr lang="ru-RU" sz="2400" dirty="0"/>
              <a:t>17. Какие проблемы в жизни общества нельзя решить с помощью денег?</a:t>
            </a:r>
          </a:p>
          <a:p>
            <a:r>
              <a:rPr lang="ru-RU" sz="2400" dirty="0"/>
              <a:t>18. Может ли стремление творить добро стать смыслом жизни человека?</a:t>
            </a:r>
          </a:p>
          <a:p>
            <a:r>
              <a:rPr lang="ru-RU" sz="2400" dirty="0"/>
              <a:t> </a:t>
            </a:r>
          </a:p>
        </p:txBody>
      </p:sp>
    </p:spTree>
    <p:extLst>
      <p:ext uri="{BB962C8B-B14F-4D97-AF65-F5344CB8AC3E}">
        <p14:creationId xmlns:p14="http://schemas.microsoft.com/office/powerpoint/2010/main" val="3285137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пасибо за внимание Ос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33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980728"/>
            <a:ext cx="8568952" cy="5078313"/>
          </a:xfrm>
          <a:prstGeom prst="rect">
            <a:avLst/>
          </a:prstGeom>
        </p:spPr>
        <p:txBody>
          <a:bodyPr wrap="square">
            <a:spAutoFit/>
          </a:bodyPr>
          <a:lstStyle/>
          <a:p>
            <a:endParaRPr lang="ru-RU" sz="3600" dirty="0" smtClean="0"/>
          </a:p>
          <a:p>
            <a:r>
              <a:rPr lang="ru-RU" sz="3600" dirty="0" smtClean="0"/>
              <a:t>Нужно</a:t>
            </a:r>
            <a:r>
              <a:rPr lang="ru-RU" sz="3600" dirty="0"/>
              <a:t>:</a:t>
            </a:r>
          </a:p>
          <a:p>
            <a:r>
              <a:rPr lang="ru-RU" sz="3600" dirty="0"/>
              <a:t>раскрыть тему сочинения;</a:t>
            </a:r>
          </a:p>
          <a:p>
            <a:r>
              <a:rPr lang="ru-RU" sz="3600" dirty="0"/>
              <a:t>аргументировать свою позицию с опорой на литературный материал;</a:t>
            </a:r>
          </a:p>
          <a:p>
            <a:r>
              <a:rPr lang="ru-RU" sz="3600" dirty="0"/>
              <a:t>комментировать приведенные примеры из произведений;</a:t>
            </a:r>
          </a:p>
          <a:p>
            <a:r>
              <a:rPr lang="ru-RU" sz="3600" dirty="0"/>
              <a:t>выстраивать трехчастную композицию, владеть грамотной письменной речью.</a:t>
            </a:r>
          </a:p>
        </p:txBody>
      </p:sp>
    </p:spTree>
    <p:extLst>
      <p:ext uri="{BB962C8B-B14F-4D97-AF65-F5344CB8AC3E}">
        <p14:creationId xmlns:p14="http://schemas.microsoft.com/office/powerpoint/2010/main" val="3052750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лан итогового сочин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080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496944" cy="5909310"/>
          </a:xfrm>
          <a:prstGeom prst="rect">
            <a:avLst/>
          </a:prstGeom>
        </p:spPr>
        <p:txBody>
          <a:bodyPr wrap="square">
            <a:spAutoFit/>
          </a:bodyPr>
          <a:lstStyle/>
          <a:p>
            <a:endParaRPr lang="ru-RU" dirty="0" smtClean="0"/>
          </a:p>
          <a:p>
            <a:endParaRPr lang="ru-RU" dirty="0"/>
          </a:p>
          <a:p>
            <a:endParaRPr lang="ru-RU" dirty="0" smtClean="0"/>
          </a:p>
          <a:p>
            <a:endParaRPr lang="ru-RU" dirty="0" smtClean="0"/>
          </a:p>
          <a:p>
            <a:r>
              <a:rPr lang="ru-RU" sz="2400" dirty="0" smtClean="0"/>
              <a:t> </a:t>
            </a:r>
            <a:r>
              <a:rPr lang="ru-RU" sz="2400" dirty="0"/>
              <a:t>Э</a:t>
            </a:r>
            <a:r>
              <a:rPr lang="ru-RU" sz="2400" dirty="0" smtClean="0"/>
              <a:t>тап </a:t>
            </a:r>
            <a:r>
              <a:rPr lang="ru-RU" sz="2400" dirty="0"/>
              <a:t>в </a:t>
            </a:r>
            <a:r>
              <a:rPr lang="ru-RU" sz="2400" dirty="0" smtClean="0"/>
              <a:t>работе </a:t>
            </a:r>
            <a:r>
              <a:rPr lang="ru-RU" sz="2400" dirty="0"/>
              <a:t>— </a:t>
            </a:r>
            <a:r>
              <a:rPr lang="ru-RU" sz="2400" b="1" dirty="0"/>
              <a:t>выбор литературного произведения</a:t>
            </a:r>
            <a:r>
              <a:rPr lang="ru-RU" sz="2400" dirty="0"/>
              <a:t>, который станет основой для аргументации и подтвердит выдвинутый тезис.</a:t>
            </a:r>
          </a:p>
          <a:p>
            <a:r>
              <a:rPr lang="ru-RU" sz="2400" dirty="0"/>
              <a:t>Прежде всего нужно указать название произведения и его автора. Описать образ, характер героя с точки зрения раскрытия темы сочинения. Как раскрывается характер героя в произведении? Это могут быть его поступки, речь</a:t>
            </a:r>
            <a:r>
              <a:rPr lang="ru-RU" sz="2400" dirty="0" smtClean="0"/>
              <a:t>, </a:t>
            </a:r>
            <a:r>
              <a:rPr lang="ru-RU" sz="2400" dirty="0"/>
              <a:t>портрет героя. Для привлечения литературного материала можно обратиться к пересказу эпизода.</a:t>
            </a:r>
          </a:p>
          <a:p>
            <a:r>
              <a:rPr lang="ru-RU" sz="2400" dirty="0"/>
              <a:t>Важным элементом основной части сочинения является ваш комментарий, который должен включать рассуждение, оценку героя или его поступка</a:t>
            </a:r>
            <a:r>
              <a:rPr lang="ru-RU" sz="2400" dirty="0" smtClean="0"/>
              <a:t>.</a:t>
            </a:r>
          </a:p>
          <a:p>
            <a:endParaRPr lang="ru-RU" dirty="0"/>
          </a:p>
        </p:txBody>
      </p:sp>
    </p:spTree>
    <p:extLst>
      <p:ext uri="{BB962C8B-B14F-4D97-AF65-F5344CB8AC3E}">
        <p14:creationId xmlns:p14="http://schemas.microsoft.com/office/powerpoint/2010/main" val="1506757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1582340"/>
            <a:ext cx="7704856" cy="4154984"/>
          </a:xfrm>
          <a:prstGeom prst="rect">
            <a:avLst/>
          </a:prstGeom>
        </p:spPr>
        <p:txBody>
          <a:bodyPr wrap="square">
            <a:spAutoFit/>
          </a:bodyPr>
          <a:lstStyle/>
          <a:p>
            <a:r>
              <a:rPr lang="ru-RU" sz="2400" dirty="0"/>
              <a:t>Умение использовать литературный материал оценивает второй критерий — </a:t>
            </a:r>
            <a:r>
              <a:rPr lang="ru-RU" sz="2400" b="1" dirty="0"/>
              <a:t>«Аргументация. Привлечение литературного материала»</a:t>
            </a:r>
            <a:r>
              <a:rPr lang="ru-RU" sz="2400" dirty="0"/>
              <a:t>. </a:t>
            </a:r>
          </a:p>
          <a:p>
            <a:endParaRPr lang="ru-RU" sz="2400" dirty="0"/>
          </a:p>
          <a:p>
            <a:r>
              <a:rPr lang="ru-RU" sz="2400" dirty="0"/>
              <a:t>  Незачет ставится в случаях, если сочинение написано без привлечения литературного материала, в сочинении существенно искажено содержание произведения или если литературные произведения упоминаются в работе, но не используются для аргументации. Во всех остальных случаях выставляется зачет.</a:t>
            </a:r>
          </a:p>
        </p:txBody>
      </p:sp>
    </p:spTree>
    <p:extLst>
      <p:ext uri="{BB962C8B-B14F-4D97-AF65-F5344CB8AC3E}">
        <p14:creationId xmlns:p14="http://schemas.microsoft.com/office/powerpoint/2010/main" val="101776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700808"/>
            <a:ext cx="8424936" cy="3416320"/>
          </a:xfrm>
          <a:prstGeom prst="rect">
            <a:avLst/>
          </a:prstGeom>
        </p:spPr>
        <p:txBody>
          <a:bodyPr wrap="square">
            <a:spAutoFit/>
          </a:bodyPr>
          <a:lstStyle/>
          <a:p>
            <a:r>
              <a:rPr lang="ru-RU" sz="4000" dirty="0" smtClean="0">
                <a:solidFill>
                  <a:srgbClr val="FF0000"/>
                </a:solidFill>
              </a:rPr>
              <a:t>Каждый аргумент строится по схеме: </a:t>
            </a:r>
          </a:p>
          <a:p>
            <a:endParaRPr lang="ru-RU" sz="4000" dirty="0" smtClean="0">
              <a:solidFill>
                <a:srgbClr val="FF0000"/>
              </a:solidFill>
            </a:endParaRPr>
          </a:p>
          <a:p>
            <a:r>
              <a:rPr lang="ru-RU" sz="4800" dirty="0" smtClean="0"/>
              <a:t>тезис </a:t>
            </a:r>
            <a:r>
              <a:rPr lang="ru-RU" sz="4800" dirty="0"/>
              <a:t>– доказательство – </a:t>
            </a:r>
            <a:r>
              <a:rPr lang="ru-RU" sz="4800" dirty="0" err="1"/>
              <a:t>микровывод</a:t>
            </a:r>
            <a:r>
              <a:rPr lang="ru-RU" sz="4800" dirty="0"/>
              <a:t>.</a:t>
            </a:r>
          </a:p>
        </p:txBody>
      </p:sp>
    </p:spTree>
    <p:extLst>
      <p:ext uri="{BB962C8B-B14F-4D97-AF65-F5344CB8AC3E}">
        <p14:creationId xmlns:p14="http://schemas.microsoft.com/office/powerpoint/2010/main" val="1396578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582341"/>
            <a:ext cx="7920880" cy="4801314"/>
          </a:xfrm>
          <a:prstGeom prst="rect">
            <a:avLst/>
          </a:prstGeom>
        </p:spPr>
        <p:txBody>
          <a:bodyPr wrap="square">
            <a:spAutoFit/>
          </a:bodyPr>
          <a:lstStyle/>
          <a:p>
            <a:endParaRPr lang="ru-RU" dirty="0" smtClean="0"/>
          </a:p>
          <a:p>
            <a:r>
              <a:rPr lang="ru-RU" sz="2400" dirty="0" smtClean="0"/>
              <a:t>Возможные недочёты </a:t>
            </a:r>
            <a:r>
              <a:rPr lang="ru-RU" sz="2400" dirty="0"/>
              <a:t>в привлечении литературного материала:</a:t>
            </a:r>
          </a:p>
          <a:p>
            <a:r>
              <a:rPr lang="ru-RU" sz="2400" dirty="0"/>
              <a:t>1. Неоправданное нарушение хронологического принципа подачи литературного материала: отсутствует переход, пример не по теме, без объяснения и не соответствует стилю.</a:t>
            </a:r>
          </a:p>
          <a:p>
            <a:r>
              <a:rPr lang="ru-RU" sz="2400" dirty="0"/>
              <a:t>2. Преобладание пересказа.</a:t>
            </a:r>
          </a:p>
          <a:p>
            <a:r>
              <a:rPr lang="ru-RU" sz="2400" dirty="0"/>
              <a:t>3. Формальное привлечение текста. Литературные примеры даны отдельно и не связаны с темой или с выводами.</a:t>
            </a:r>
          </a:p>
          <a:p>
            <a:r>
              <a:rPr lang="ru-RU" sz="2400" dirty="0"/>
              <a:t>4. Незнание художественного текста и, как следствие, его искажение.</a:t>
            </a:r>
          </a:p>
        </p:txBody>
      </p:sp>
    </p:spTree>
    <p:extLst>
      <p:ext uri="{BB962C8B-B14F-4D97-AF65-F5344CB8AC3E}">
        <p14:creationId xmlns:p14="http://schemas.microsoft.com/office/powerpoint/2010/main" val="43891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332656"/>
            <a:ext cx="5814392" cy="2308324"/>
          </a:xfrm>
          <a:prstGeom prst="rect">
            <a:avLst/>
          </a:prstGeom>
        </p:spPr>
        <p:txBody>
          <a:bodyPr wrap="square">
            <a:spAutoFit/>
          </a:bodyPr>
          <a:lstStyle/>
          <a:p>
            <a:endParaRPr lang="ru-RU" b="1" u="sng" dirty="0" smtClean="0"/>
          </a:p>
          <a:p>
            <a:endParaRPr lang="ru-RU" b="1" u="sng" dirty="0"/>
          </a:p>
          <a:p>
            <a:endParaRPr lang="ru-RU" b="1" u="sng" dirty="0" smtClean="0"/>
          </a:p>
          <a:p>
            <a:r>
              <a:rPr lang="ru-RU" b="1" u="sng" dirty="0" smtClean="0"/>
              <a:t>Теоретический </a:t>
            </a:r>
            <a:r>
              <a:rPr lang="ru-RU" b="1" u="sng" dirty="0"/>
              <a:t>диктант</a:t>
            </a:r>
            <a:endParaRPr lang="ru-RU" b="1" dirty="0"/>
          </a:p>
          <a:p>
            <a:r>
              <a:rPr lang="ru-RU" dirty="0" smtClean="0"/>
              <a:t>1) </a:t>
            </a:r>
            <a:r>
              <a:rPr lang="ru-RU" dirty="0"/>
              <a:t>то, о чём или о ком говорится в тексте (тема);</a:t>
            </a:r>
          </a:p>
          <a:p>
            <a:r>
              <a:rPr lang="ru-RU" dirty="0"/>
              <a:t>2)замысел писателя, преследующего определённую цель в создании образов. То, к чему призывает, чему учит автор, ради чего пишет (идея);</a:t>
            </a:r>
          </a:p>
        </p:txBody>
      </p:sp>
      <p:sp>
        <p:nvSpPr>
          <p:cNvPr id="3" name="Прямоугольник 2"/>
          <p:cNvSpPr/>
          <p:nvPr/>
        </p:nvSpPr>
        <p:spPr>
          <a:xfrm>
            <a:off x="1043608" y="2086982"/>
            <a:ext cx="6912768" cy="3970318"/>
          </a:xfrm>
          <a:prstGeom prst="rect">
            <a:avLst/>
          </a:prstGeom>
        </p:spPr>
        <p:txBody>
          <a:bodyPr wrap="square">
            <a:spAutoFit/>
          </a:bodyPr>
          <a:lstStyle/>
          <a:p>
            <a:endParaRPr lang="ru-RU" dirty="0" smtClean="0"/>
          </a:p>
          <a:p>
            <a:endParaRPr lang="ru-RU" dirty="0" smtClean="0"/>
          </a:p>
          <a:p>
            <a:r>
              <a:rPr lang="ru-RU" dirty="0" smtClean="0"/>
              <a:t>3)основные </a:t>
            </a:r>
            <a:r>
              <a:rPr lang="ru-RU" dirty="0"/>
              <a:t>слова, выражающие идею высказывания (ключевые слова);</a:t>
            </a:r>
          </a:p>
          <a:p>
            <a:r>
              <a:rPr lang="ru-RU" dirty="0"/>
              <a:t>4)кратко сформулированные основные мысли в одном предложении (тезисы);</a:t>
            </a:r>
          </a:p>
          <a:p>
            <a:r>
              <a:rPr lang="ru-RU" dirty="0"/>
              <a:t>5)структура, строение текста – это (композиция);</a:t>
            </a:r>
          </a:p>
          <a:p>
            <a:r>
              <a:rPr lang="ru-RU" dirty="0"/>
              <a:t>6)утверждение, приводимое в качестве доказательства тезиса (аргумент);</a:t>
            </a:r>
          </a:p>
          <a:p>
            <a:r>
              <a:rPr lang="ru-RU" dirty="0"/>
              <a:t>7)стиль, который воздействует на ум, чувства через художественные образы (художественный);</a:t>
            </a:r>
          </a:p>
          <a:p>
            <a:r>
              <a:rPr lang="ru-RU" dirty="0"/>
              <a:t>8)стиль, цель которого – воздействовать на читателя с целью </a:t>
            </a:r>
            <a:r>
              <a:rPr lang="ru-RU" dirty="0" smtClean="0"/>
              <a:t>побуждения</a:t>
            </a:r>
          </a:p>
          <a:p>
            <a:r>
              <a:rPr lang="ru-RU" dirty="0" smtClean="0"/>
              <a:t>( публицистический).</a:t>
            </a:r>
            <a:endParaRPr lang="ru-RU" dirty="0"/>
          </a:p>
        </p:txBody>
      </p:sp>
    </p:spTree>
    <p:extLst>
      <p:ext uri="{BB962C8B-B14F-4D97-AF65-F5344CB8AC3E}">
        <p14:creationId xmlns:p14="http://schemas.microsoft.com/office/powerpoint/2010/main" val="3340498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2314</Words>
  <Application>Microsoft Office PowerPoint</Application>
  <PresentationFormat>Экран (4:3)</PresentationFormat>
  <Paragraphs>195</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Волна</vt:lpstr>
      <vt:lpstr>Методическое сопровождение ИС на основе произведения Натальи Вишняковой «Не плачь»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28</cp:revision>
  <cp:lastPrinted>2024-10-23T08:21:53Z</cp:lastPrinted>
  <dcterms:created xsi:type="dcterms:W3CDTF">2024-10-16T03:58:46Z</dcterms:created>
  <dcterms:modified xsi:type="dcterms:W3CDTF">2024-10-23T09:29:08Z</dcterms:modified>
</cp:coreProperties>
</file>