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82" y="43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309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3331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672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444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1524871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6227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156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2596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75016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6025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3376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41D4497-2A43-438C-913E-B9E7E53139A9}" type="datetimeFigureOut">
              <a:rPr lang="ru-RU" smtClean="0"/>
              <a:t>21.02.2025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2AACF92B-4F55-43D4-B59E-9E0C2EFE9245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36166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BCE4B18-68AE-4EFC-9360-634363CE1D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15128" y="2066752"/>
            <a:ext cx="8361229" cy="2098226"/>
          </a:xfrm>
        </p:spPr>
        <p:txBody>
          <a:bodyPr/>
          <a:lstStyle/>
          <a:p>
            <a:r>
              <a:rPr lang="ru-RU" dirty="0"/>
              <a:t>Особенности решения задач №25 (</a:t>
            </a:r>
            <a:r>
              <a:rPr lang="ru-RU" sz="4400" dirty="0"/>
              <a:t>Электродинамика</a:t>
            </a:r>
            <a:r>
              <a:rPr lang="ru-RU" dirty="0"/>
              <a:t>)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1D886E9-DC89-422D-BBA2-E77A3CEAFE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7137" y="3972181"/>
            <a:ext cx="9422296" cy="2098226"/>
          </a:xfrm>
        </p:spPr>
        <p:txBody>
          <a:bodyPr>
            <a:normAutofit/>
          </a:bodyPr>
          <a:lstStyle/>
          <a:p>
            <a:pPr algn="l"/>
            <a:r>
              <a:rPr lang="ru-RU" sz="2100" dirty="0"/>
              <a:t>Докладчик:</a:t>
            </a:r>
          </a:p>
          <a:p>
            <a:pPr algn="l"/>
            <a:r>
              <a:rPr lang="ru-RU" sz="2100" dirty="0"/>
              <a:t>	старший преподаватель кафедры радиофизики и электроники</a:t>
            </a:r>
          </a:p>
          <a:p>
            <a:pPr algn="l"/>
            <a:r>
              <a:rPr lang="ru-RU" sz="2100" dirty="0"/>
              <a:t>	ФИЗИКО-ТЕХНИЧЕСКИЙ ИНСТИТУТ</a:t>
            </a:r>
          </a:p>
          <a:p>
            <a:pPr algn="l"/>
            <a:r>
              <a:rPr lang="ru-RU" sz="2100" dirty="0"/>
              <a:t>	ФГАОУ ВО «Крымский федеральный университет им. В.И. Вернадского»</a:t>
            </a:r>
          </a:p>
          <a:p>
            <a:pPr algn="l"/>
            <a:r>
              <a:rPr lang="ru-RU" dirty="0"/>
              <a:t>	</a:t>
            </a:r>
            <a:r>
              <a:rPr lang="ru-RU" sz="2600" b="1" dirty="0"/>
              <a:t>Мелешко Александр Геннадиевич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816868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Напряжения на параллельно соединенных элементах (ветвях) равны!</a:t>
                </a:r>
                <a:endParaRPr lang="en-US" dirty="0"/>
              </a:p>
              <a:p>
                <a:pPr marL="0" indent="0">
                  <a:buNone/>
                </a:pPr>
                <a:r>
                  <a:rPr lang="ru-RU" dirty="0"/>
                  <a:t>Напряжение на конденсаторе: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  <m:r>
                      <a:rPr lang="en-US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0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sz="20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Закон Ома для полной цепи: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𝜀</m:t>
                        </m:r>
                      </m:num>
                      <m:den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Закон Ома для участка цепи: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Значит: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𝜀</m:t>
                        </m:r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dirty="0"/>
                  <a:t>,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Связь напряженности и напряжения: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𝐸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𝑑</m:t>
                        </m:r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Откуда следует: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𝑑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𝜀</m:t>
                        </m:r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𝐸</m:t>
                        </m:r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</m:d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−3</m:t>
                        </m:r>
                      </m:sup>
                    </m:sSup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ru-RU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м</m:t>
                    </m:r>
                  </m:oMath>
                </a14:m>
                <a:endParaRPr lang="ru-RU" b="0" dirty="0"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dirty="0"/>
                  <a:t>Ответ: 1 мм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  <a:blipFill>
                <a:blip r:embed="rId2"/>
                <a:stretch>
                  <a:fillRect l="-758" t="-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EB11117-1C08-40BD-B212-BC7BA4FEB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6922993"/>
              </p:ext>
            </p:extLst>
          </p:nvPr>
        </p:nvGraphicFramePr>
        <p:xfrm>
          <a:off x="1014233" y="679909"/>
          <a:ext cx="1482477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77">
                  <a:extLst>
                    <a:ext uri="{9D8B030D-6E8A-4147-A177-3AD203B41FA5}">
                      <a16:colId xmlns:a16="http://schemas.microsoft.com/office/drawing/2014/main" val="529862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Дано: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E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24 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кВ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/⁠м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r=</a:t>
                      </a:r>
                      <a:r>
                        <a:rPr lang="en-US" b="0" i="0" dirty="0">
                          <a:solidFill>
                            <a:schemeClr val="tx1"/>
                          </a:solidFill>
                        </a:rPr>
                        <a:t>10 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</a:rPr>
                        <a:t>Ом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0" i="1" dirty="0">
                          <a:solidFill>
                            <a:schemeClr val="tx1"/>
                          </a:solidFill>
                        </a:rPr>
                        <a:t>ε</a:t>
                      </a:r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</a:rPr>
                        <a:t>5 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=20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Ом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en-US" sz="900" b="0" dirty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=40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Ом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/>
                        <a:t>Найти: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d</a:t>
                      </a:r>
                      <a:r>
                        <a:rPr lang="en-US" b="0" dirty="0"/>
                        <a:t> - ?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37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270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2139F3-DAFB-418B-9A19-B601EF897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0933"/>
            <a:ext cx="9601200" cy="58998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Задача</a:t>
            </a:r>
          </a:p>
          <a:p>
            <a:pPr marL="0" indent="0" algn="just">
              <a:buNone/>
            </a:pPr>
            <a:r>
              <a:rPr lang="ru-RU" dirty="0"/>
              <a:t>В цепи, схема которой изображена на рисунке, вначале замыкают ключ К на время, за которое ток в катушке индуктивности достигает максимально возможного значения, а затем размыкают его. Какое количество теплоты выделится после этого в резисторе R? Параметры цепи: </a:t>
            </a:r>
            <a:r>
              <a:rPr lang="el-GR" i="1" dirty="0"/>
              <a:t>ε</a:t>
            </a:r>
            <a:r>
              <a:rPr lang="ru-RU" dirty="0"/>
              <a:t>  =  10 В, r  =  2 Ом, R  =  10 Ом, L  =  20 </a:t>
            </a:r>
            <a:r>
              <a:rPr lang="ru-RU" dirty="0" err="1"/>
              <a:t>мГн</a:t>
            </a:r>
            <a:r>
              <a:rPr lang="ru-RU" dirty="0"/>
              <a:t>. Сопротивление катушки индуктивности очень мало.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E89E274B-4BB9-4BB8-AB09-D66CCF6F3C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9235" y="2340712"/>
            <a:ext cx="4478194" cy="3833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2296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88FBE6-DDDB-48E5-91AB-E7FEEFCFD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429209"/>
            <a:ext cx="10524931" cy="59249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/>
              <a:t>При разветвлении цепи (параллельное соединение) ток делится обратно пропорционально сопротивлению ветвей!!!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Если в какой-то ветви бесконечное сопротивление (диод в обратном направлении, разрыв, конденсатор и т.д.), то сила тока в этой ветви равна нулю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Если в какой-то ветви нулевой сопротивление (провод, катушка, диод в прямом направлении и т.д.), то весь ток идет в эту ветвь, а в остальных ветвях, где есть хоть какое-то сопротивление, ток не течет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49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ru-RU" dirty="0"/>
                  <a:t>Ток через резистор не течет!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ru-RU" dirty="0"/>
                  <a:t>Закон Ома для полной цепи: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𝐼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𝜀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𝑟</m:t>
                        </m:r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Энергия магнитного поля катушки: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После размыкания ключа энергия катушки выделится на резисторе!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Значит: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𝑄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=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𝐿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𝑟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ru-RU" dirty="0"/>
                  <a:t>Откуда следует: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−3</m:t>
                            </m:r>
                          </m:sup>
                        </m:sSup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Гн∙100 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В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ru-RU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∙4 </m:t>
                        </m:r>
                        <m:sSup>
                          <m:sSup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Ом</m:t>
                            </m:r>
                          </m:e>
                          <m:sup>
                            <m: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0,25 Дж</m:t>
                    </m:r>
                  </m:oMath>
                </a14:m>
                <a:endParaRPr lang="ru-RU" b="0" dirty="0"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dirty="0"/>
                  <a:t>Ответ: 0,25 Дж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  <a:blipFill>
                <a:blip r:embed="rId2"/>
                <a:stretch>
                  <a:fillRect l="-758" t="-9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EB11117-1C08-40BD-B212-BC7BA4FEB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626393"/>
              </p:ext>
            </p:extLst>
          </p:nvPr>
        </p:nvGraphicFramePr>
        <p:xfrm>
          <a:off x="1014233" y="679909"/>
          <a:ext cx="1482477" cy="2103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77">
                  <a:extLst>
                    <a:ext uri="{9D8B030D-6E8A-4147-A177-3AD203B41FA5}">
                      <a16:colId xmlns:a16="http://schemas.microsoft.com/office/drawing/2014/main" val="529862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Дано:</a:t>
                      </a:r>
                    </a:p>
                    <a:p>
                      <a:r>
                        <a:rPr lang="el-GR" b="0" i="1" dirty="0">
                          <a:solidFill>
                            <a:schemeClr val="tx1"/>
                          </a:solidFill>
                        </a:rPr>
                        <a:t>ε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  =  10 В</a:t>
                      </a:r>
                    </a:p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 =  2 Ом</a:t>
                      </a:r>
                    </a:p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  =  10 Ом</a:t>
                      </a:r>
                    </a:p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L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  =  20 </a:t>
                      </a:r>
                      <a:r>
                        <a:rPr lang="ru-RU" b="0" dirty="0" err="1">
                          <a:solidFill>
                            <a:schemeClr val="tx1"/>
                          </a:solidFill>
                        </a:rPr>
                        <a:t>мГн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/>
                        <a:t>Найти: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en-US" b="0" dirty="0"/>
                        <a:t> - ?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37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046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3BF4FCD-3DBF-49BB-B5EE-C056F34E6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0930" y="3009122"/>
            <a:ext cx="9601200" cy="1485900"/>
          </a:xfrm>
        </p:spPr>
        <p:txBody>
          <a:bodyPr/>
          <a:lstStyle/>
          <a:p>
            <a:pPr algn="ctr"/>
            <a:r>
              <a:rPr lang="ru-RU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000050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FB20C-D441-4C4D-961C-53EB7EE9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314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Конденсатор, катушка и диод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78944"/>
                <a:ext cx="9601200" cy="1367624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Нелинейные элементы электрических цепей, «нарушающие» область применения привычного закона Ома</a:t>
                </a: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sz="18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𝜀</m:t>
                          </m:r>
                        </m:num>
                        <m:den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1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𝑟</m:t>
                          </m:r>
                        </m:den>
                      </m:f>
                    </m:oMath>
                  </m:oMathPara>
                </a14:m>
                <a:endParaRPr lang="ru-RU" sz="1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78944"/>
                <a:ext cx="9601200" cy="1367624"/>
              </a:xfrm>
              <a:blipFill>
                <a:blip r:embed="rId2"/>
                <a:stretch>
                  <a:fillRect l="-635" t="-40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79314AEE-D12C-4BDC-9002-41844C704F5E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1600" y="2433098"/>
                <a:ext cx="9601200" cy="121655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Franklin Gothic Book" panose="020B0503020102020204" pitchFamily="34" charset="0"/>
                  <a:buNone/>
                </a:pPr>
                <a:endParaRPr lang="ru-RU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Font typeface="Franklin Gothic Book" panose="020B05030201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𝜀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𝑟</m:t>
                      </m:r>
                    </m:oMath>
                  </m:oMathPara>
                </a14:m>
                <a:endParaRPr lang="ru-RU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07000"/>
                  </a:lnSpc>
                  <a:spcAft>
                    <a:spcPts val="800"/>
                  </a:spcAft>
                  <a:buFont typeface="Franklin Gothic Book" panose="020B05030201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𝜀</m:t>
                      </m:r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RU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внеш</m:t>
                          </m:r>
                        </m:sub>
                      </m:sSub>
                      <m:r>
                        <a:rPr lang="en-US" sz="18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RU" sz="18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внутр</m:t>
                          </m:r>
                        </m:sub>
                      </m:sSub>
                    </m:oMath>
                  </m:oMathPara>
                </a14:m>
                <a:endParaRPr lang="ru-RU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4" name="Объект 2">
                <a:extLst>
                  <a:ext uri="{FF2B5EF4-FFF2-40B4-BE49-F238E27FC236}">
                    <a16:creationId xmlns:a16="http://schemas.microsoft.com/office/drawing/2014/main" id="{79314AEE-D12C-4BDC-9002-41844C704F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433098"/>
                <a:ext cx="9601200" cy="12165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38F7EB1B-3075-49F9-896C-E9AD4CD4E36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371600" y="3212327"/>
                <a:ext cx="9601200" cy="3212326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384048" indent="-384048" algn="l" defTabSz="914400" rtl="0" eaLnBrk="1" latinLnBrk="0" hangingPunct="1">
                  <a:lnSpc>
                    <a:spcPct val="94000"/>
                  </a:lnSpc>
                  <a:spcBef>
                    <a:spcPts val="10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20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1pPr>
                <a:lvl2pPr marL="914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20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2pPr>
                <a:lvl3pPr marL="1371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8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3pPr>
                <a:lvl4pPr marL="1828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8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4pPr>
                <a:lvl5pPr marL="22860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6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5pPr>
                <a:lvl6pPr marL="27432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6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6pPr>
                <a:lvl7pPr marL="32004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7pPr>
                <a:lvl8pPr marL="36576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–"/>
                  <a:defRPr sz="1400" i="1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8pPr>
                <a:lvl9pPr marL="4114800" indent="-384048" algn="l" defTabSz="914400" rtl="0" eaLnBrk="1" latinLnBrk="0" hangingPunct="1">
                  <a:lnSpc>
                    <a:spcPct val="94000"/>
                  </a:lnSpc>
                  <a:spcBef>
                    <a:spcPts val="500"/>
                  </a:spcBef>
                  <a:spcAft>
                    <a:spcPts val="200"/>
                  </a:spcAft>
                  <a:buFont typeface="Franklin Gothic Book" panose="020B0503020102020204" pitchFamily="34" charset="0"/>
                  <a:buChar char="■"/>
                  <a:defRPr sz="1400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Franklin Gothic Book" panose="020B0503020102020204" pitchFamily="34" charset="0"/>
                  <a:buNone/>
                </a:pPr>
                <a:endParaRPr lang="ru-RU" sz="18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r>
                  <a:rPr lang="ru-RU" dirty="0"/>
                  <a:t>Таким образом ЭДС источника тока равно сумме падений напряжений на всех последовательно соединенных элементах электрической цепи</a:t>
                </a: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r>
                  <a:rPr lang="ru-RU" dirty="0"/>
                  <a:t>А если в цепи не только резисторы? </a:t>
                </a:r>
                <a:r>
                  <a:rPr lang="ru-RU" b="1" u="sng" dirty="0"/>
                  <a:t>Смотреть выше!</a:t>
                </a: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endParaRPr lang="ru-RU" b="1" u="sng" dirty="0"/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𝜀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внеш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RU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внутр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ru-RU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еще какое−то</m:t>
                          </m:r>
                        </m:sub>
                      </m:sSub>
                      <m:r>
                        <a:rPr lang="ru-RU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+…</m:t>
                      </m:r>
                    </m:oMath>
                  </m:oMathPara>
                </a14:m>
                <a:endPara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Font typeface="Franklin Gothic Book" panose="020B0503020102020204" pitchFamily="34" charset="0"/>
                  <a:buNone/>
                </a:pPr>
                <a:endParaRPr lang="ru-RU" dirty="0"/>
              </a:p>
            </p:txBody>
          </p:sp>
        </mc:Choice>
        <mc:Fallback>
          <p:sp>
            <p:nvSpPr>
              <p:cNvPr id="5" name="Объект 2">
                <a:extLst>
                  <a:ext uri="{FF2B5EF4-FFF2-40B4-BE49-F238E27FC236}">
                    <a16:creationId xmlns:a16="http://schemas.microsoft.com/office/drawing/2014/main" id="{38F7EB1B-3075-49F9-896C-E9AD4CD4E3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212327"/>
                <a:ext cx="9601200" cy="3212326"/>
              </a:xfrm>
              <a:prstGeom prst="rect">
                <a:avLst/>
              </a:prstGeom>
              <a:blipFill>
                <a:blip r:embed="rId4"/>
                <a:stretch>
                  <a:fillRect l="-63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327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2139F3-DAFB-418B-9A19-B601EF897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0933"/>
            <a:ext cx="9601200" cy="58998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Задача</a:t>
            </a:r>
          </a:p>
          <a:p>
            <a:pPr marL="0" indent="0" algn="just">
              <a:buNone/>
            </a:pPr>
            <a:r>
              <a:rPr lang="ru-RU" dirty="0"/>
              <a:t>На первом рисунке изображена зависимость силы тока через светодиод </a:t>
            </a:r>
            <a:r>
              <a:rPr lang="en-US" dirty="0"/>
              <a:t>D</a:t>
            </a:r>
            <a:r>
              <a:rPr lang="ru-RU" dirty="0"/>
              <a:t> от приложенного к нему напряжения, а на втором рисунке – схема его включения. Напряжение на светодиоде практически не зависит от силы тока через него в интервале значений от 0,05 А до 0,2 А. Чему равно сопротивление резистора </a:t>
            </a:r>
            <a:r>
              <a:rPr lang="en-US" dirty="0"/>
              <a:t>R</a:t>
            </a:r>
            <a:r>
              <a:rPr lang="ru-RU" dirty="0"/>
              <a:t>, включенного последовательно с диодом, если ЭДС источника 5</a:t>
            </a:r>
            <a:r>
              <a:rPr lang="en-US" dirty="0"/>
              <a:t> </a:t>
            </a:r>
            <a:r>
              <a:rPr lang="ru-RU" dirty="0"/>
              <a:t>В. Сила тока в цепи равна 0,1 А. Внутренним сопротивлением пренебречь.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7141976-F636-4A49-A4A1-2CDD6F5AB8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5670" y="2724482"/>
            <a:ext cx="7620660" cy="381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434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6FB20C-D441-4C4D-961C-53EB7EE95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793143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Вольт-амперная характеристика (ВАХ)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371600" y="1478943"/>
                <a:ext cx="9601200" cy="4921857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Зависимость силы от тока в элементе цепи от приложенного напряжения</a:t>
                </a:r>
              </a:p>
              <a:p>
                <a:pPr marL="0" indent="0">
                  <a:buNone/>
                </a:pPr>
                <a:r>
                  <a:rPr lang="ru-RU" dirty="0"/>
                  <a:t>Для резисторов (лампочек) –закон Ома для участка цепи</a:t>
                </a:r>
                <a:endParaRPr lang="en-US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𝐼</m:t>
                      </m:r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num>
                        <m:den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den>
                      </m:f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, </m:t>
                      </m:r>
                      <m:r>
                        <a:rPr lang="ru-RU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где 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sz="2000" b="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𝑐𝑜𝑛𝑠𝑡</m:t>
                      </m:r>
                    </m:oMath>
                  </m:oMathPara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71600" y="1478943"/>
                <a:ext cx="9601200" cy="4921857"/>
              </a:xfrm>
              <a:blipFill>
                <a:blip r:embed="rId2"/>
                <a:stretch>
                  <a:fillRect l="-635" t="-111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Группа 3">
            <a:extLst>
              <a:ext uri="{FF2B5EF4-FFF2-40B4-BE49-F238E27FC236}">
                <a16:creationId xmlns:a16="http://schemas.microsoft.com/office/drawing/2014/main" id="{2B36E4CE-C4AA-4DB5-A382-B42BB0578D7A}"/>
              </a:ext>
            </a:extLst>
          </p:cNvPr>
          <p:cNvGrpSpPr/>
          <p:nvPr/>
        </p:nvGrpSpPr>
        <p:grpSpPr>
          <a:xfrm>
            <a:off x="3498574" y="3280317"/>
            <a:ext cx="4700610" cy="2891883"/>
            <a:chOff x="3498574" y="3280317"/>
            <a:chExt cx="4700610" cy="2891883"/>
          </a:xfrm>
        </p:grpSpPr>
        <p:cxnSp>
          <p:nvCxnSpPr>
            <p:cNvPr id="5" name="Прямая со стрелкой 4">
              <a:extLst>
                <a:ext uri="{FF2B5EF4-FFF2-40B4-BE49-F238E27FC236}">
                  <a16:creationId xmlns:a16="http://schemas.microsoft.com/office/drawing/2014/main" id="{46C67DD8-68E7-40E5-99BC-21D3E58ECA75}"/>
                </a:ext>
              </a:extLst>
            </p:cNvPr>
            <p:cNvCxnSpPr/>
            <p:nvPr/>
          </p:nvCxnSpPr>
          <p:spPr>
            <a:xfrm flipV="1">
              <a:off x="3919993" y="3363402"/>
              <a:ext cx="0" cy="2703443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Прямая со стрелкой 6">
              <a:extLst>
                <a:ext uri="{FF2B5EF4-FFF2-40B4-BE49-F238E27FC236}">
                  <a16:creationId xmlns:a16="http://schemas.microsoft.com/office/drawing/2014/main" id="{F86DCE8F-B278-4815-80C3-A91A5D4F8638}"/>
                </a:ext>
              </a:extLst>
            </p:cNvPr>
            <p:cNvCxnSpPr/>
            <p:nvPr/>
          </p:nvCxnSpPr>
          <p:spPr>
            <a:xfrm>
              <a:off x="3498574" y="5820355"/>
              <a:ext cx="4540195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8">
              <a:extLst>
                <a:ext uri="{FF2B5EF4-FFF2-40B4-BE49-F238E27FC236}">
                  <a16:creationId xmlns:a16="http://schemas.microsoft.com/office/drawing/2014/main" id="{5118D402-E233-4204-ACEF-DBE847899361}"/>
                </a:ext>
              </a:extLst>
            </p:cNvPr>
            <p:cNvCxnSpPr/>
            <p:nvPr/>
          </p:nvCxnSpPr>
          <p:spPr>
            <a:xfrm flipV="1">
              <a:off x="3919993" y="3713259"/>
              <a:ext cx="3403158" cy="2107096"/>
            </a:xfrm>
            <a:prstGeom prst="line">
              <a:avLst/>
            </a:prstGeom>
            <a:ln w="38100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81985F88-BCAE-40A0-A250-3975CE6D8FE0}"/>
                    </a:ext>
                  </a:extLst>
                </p:cNvPr>
                <p:cNvSpPr txBox="1"/>
                <p:nvPr/>
              </p:nvSpPr>
              <p:spPr>
                <a:xfrm>
                  <a:off x="3498574" y="3280317"/>
                  <a:ext cx="30307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 smtClean="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𝐼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2" name="TextBox 11">
                  <a:extLst>
                    <a:ext uri="{FF2B5EF4-FFF2-40B4-BE49-F238E27FC236}">
                      <a16:creationId xmlns:a16="http://schemas.microsoft.com/office/drawing/2014/main" id="{81985F88-BCAE-40A0-A250-3975CE6D8FE0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8574" y="3280317"/>
                  <a:ext cx="303075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9B8A21D4-2647-4A2B-A843-59D837585838}"/>
                    </a:ext>
                  </a:extLst>
                </p:cNvPr>
                <p:cNvSpPr txBox="1"/>
                <p:nvPr/>
              </p:nvSpPr>
              <p:spPr>
                <a:xfrm>
                  <a:off x="7896109" y="5802868"/>
                  <a:ext cx="303075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</m:oMath>
                    </m:oMathPara>
                  </a14:m>
                  <a:endParaRPr lang="ru-RU" dirty="0"/>
                </a:p>
              </p:txBody>
            </p:sp>
          </mc:Choice>
          <mc:Fallback>
            <p:sp>
              <p:nvSpPr>
                <p:cNvPr id="13" name="TextBox 12">
                  <a:extLst>
                    <a:ext uri="{FF2B5EF4-FFF2-40B4-BE49-F238E27FC236}">
                      <a16:creationId xmlns:a16="http://schemas.microsoft.com/office/drawing/2014/main" id="{9B8A21D4-2647-4A2B-A843-59D83758583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896109" y="5802868"/>
                  <a:ext cx="303075" cy="369332"/>
                </a:xfrm>
                <a:prstGeom prst="rect">
                  <a:avLst/>
                </a:prstGeom>
                <a:blipFill>
                  <a:blip r:embed="rId4"/>
                  <a:stretch>
                    <a:fillRect r="-10000"/>
                  </a:stretch>
                </a:blipFill>
              </p:spPr>
              <p:txBody>
                <a:bodyPr/>
                <a:lstStyle/>
                <a:p>
                  <a:r>
                    <a:rPr lang="ru-RU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14297509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ru-RU" dirty="0"/>
                  <a:t>Закон Ома для полной цепи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𝜀</m:t>
                      </m:r>
                      <m:r>
                        <a:rPr lang="en-US" sz="2000" i="1" smtClean="0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ru-RU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𝑅</m:t>
                          </m:r>
                        </m:sub>
                      </m:sSub>
                      <m:r>
                        <a:rPr lang="en-US" sz="20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ru-RU" sz="2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𝑈</m:t>
                          </m:r>
                        </m:e>
                        <m:sub>
                          <m:r>
                            <a:rPr lang="en-US" sz="2000" b="0" i="1" smtClean="0">
                              <a:effectLst/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𝐷</m:t>
                          </m:r>
                        </m:sub>
                      </m:sSub>
                    </m:oMath>
                  </m:oMathPara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/>
                  <a:t>По графику:</a:t>
                </a: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Значит: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  <m:r>
                      <a:rPr 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=3 В</m:t>
                    </m:r>
                  </m:oMath>
                </a14:m>
                <a:r>
                  <a:rPr lang="ru-RU" b="0" dirty="0"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𝜀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ru-RU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𝑈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𝐷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=2</m:t>
                    </m:r>
                    <m:r>
                      <a:rPr lang="ru-RU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 В</m:t>
                    </m:r>
                  </m:oMath>
                </a14:m>
                <a:endParaRPr lang="ru-RU" b="0" dirty="0"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dirty="0"/>
                  <a:t>По закону Ома для участка цепи: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𝑅</m:t>
                      </m:r>
                      <m:r>
                        <a:rPr lang="en-US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ru-RU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𝑈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libri" panose="020F0502020204030204" pitchFamily="34" charset="0"/>
                                  <a:cs typeface="Times New Roman" panose="02020603050405020304" pitchFamily="18" charset="0"/>
                                </a:rPr>
                                <m:t>𝑅</m:t>
                              </m:r>
                            </m:sub>
                          </m:sSub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𝐼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2 </m:t>
                          </m:r>
                          <m:r>
                            <a:rPr 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В</m:t>
                          </m:r>
                        </m:num>
                        <m:den>
                          <m:r>
                            <a:rPr lang="ru-RU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0,1 А</m:t>
                          </m:r>
                        </m:den>
                      </m:f>
                      <m:r>
                        <a:rPr lang="ru-RU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=20 Ом</m:t>
                      </m:r>
                    </m:oMath>
                  </m:oMathPara>
                </a14:m>
                <a:endParaRPr lang="ru-RU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dirty="0"/>
                  <a:t>Ответ: 20 Ом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  <a:blipFill>
                <a:blip r:embed="rId2"/>
                <a:stretch>
                  <a:fillRect l="-758" t="-959" b="-117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EB11117-1C08-40BD-B212-BC7BA4FEB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9294835"/>
              </p:ext>
            </p:extLst>
          </p:nvPr>
        </p:nvGraphicFramePr>
        <p:xfrm>
          <a:off x="1014233" y="679909"/>
          <a:ext cx="148247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77">
                  <a:extLst>
                    <a:ext uri="{9D8B030D-6E8A-4147-A177-3AD203B41FA5}">
                      <a16:colId xmlns:a16="http://schemas.microsoft.com/office/drawing/2014/main" val="529862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Дано: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I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=0,1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А</a:t>
                      </a:r>
                    </a:p>
                    <a:p>
                      <a:r>
                        <a:rPr lang="el-GR" b="0" i="1" dirty="0">
                          <a:solidFill>
                            <a:schemeClr val="tx1"/>
                          </a:solidFill>
                        </a:rPr>
                        <a:t>ε</a:t>
                      </a:r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</a:rPr>
                        <a:t>5 В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/>
                        <a:t>Найти:</a:t>
                      </a:r>
                    </a:p>
                    <a:p>
                      <a:r>
                        <a:rPr lang="en-US" b="0" i="1" dirty="0"/>
                        <a:t>R</a:t>
                      </a:r>
                      <a:r>
                        <a:rPr lang="en-US" b="0" dirty="0"/>
                        <a:t> - ?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375796"/>
                  </a:ext>
                </a:extLst>
              </a:tr>
            </a:tbl>
          </a:graphicData>
        </a:graphic>
      </p:graphicFrame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53BD6690-A7D0-42E6-9DF5-3D3F5A305B9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70" r="37653" b="12307"/>
          <a:stretch/>
        </p:blipFill>
        <p:spPr>
          <a:xfrm>
            <a:off x="5008268" y="1805182"/>
            <a:ext cx="3442507" cy="2533554"/>
          </a:xfrm>
          <a:prstGeom prst="rect">
            <a:avLst/>
          </a:prstGeom>
        </p:spPr>
      </p:pic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B56CC0A0-3AF8-447B-B2BE-3CA4AAB440B4}"/>
              </a:ext>
            </a:extLst>
          </p:cNvPr>
          <p:cNvCxnSpPr/>
          <p:nvPr/>
        </p:nvCxnSpPr>
        <p:spPr>
          <a:xfrm>
            <a:off x="5514392" y="3135086"/>
            <a:ext cx="1754155" cy="0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4A53F8C0-7B7B-4486-9942-7660BD9E297B}"/>
              </a:ext>
            </a:extLst>
          </p:cNvPr>
          <p:cNvCxnSpPr/>
          <p:nvPr/>
        </p:nvCxnSpPr>
        <p:spPr>
          <a:xfrm flipV="1">
            <a:off x="7277878" y="3125755"/>
            <a:ext cx="0" cy="867747"/>
          </a:xfrm>
          <a:prstGeom prst="line">
            <a:avLst/>
          </a:prstGeom>
          <a:ln w="28575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0408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2139F3-DAFB-418B-9A19-B601EF897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0933"/>
            <a:ext cx="9601200" cy="58998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Задача</a:t>
            </a:r>
          </a:p>
          <a:p>
            <a:pPr marL="0" indent="0" algn="just">
              <a:buNone/>
            </a:pPr>
            <a:r>
              <a:rPr lang="ru-RU" dirty="0"/>
              <a:t>Незаряженный конденсатор с емкостью C  =  0,1 мкФ подключают к источнику тока по схеме, показанной на рисунке. Сопротивление резистора R  =  500 Ом, сопротивлением проводов и внутренним сопротивлением источника можно пренебречь. После замыкания ключа К на резисторе выделяется тепло равное 7,2 </a:t>
            </a:r>
            <a:r>
              <a:rPr lang="ru-RU" dirty="0" err="1"/>
              <a:t>мкДж</a:t>
            </a:r>
            <a:r>
              <a:rPr lang="ru-RU" dirty="0"/>
              <a:t>. Чему равно ЭДС источника?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93AF1EC8-0FDB-48C9-8370-A15DC9794F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8550" y="2507977"/>
            <a:ext cx="2987299" cy="2103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3562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88FBE6-DDDB-48E5-91AB-E7FEEFCFD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429209"/>
            <a:ext cx="10524931" cy="592493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/>
              <a:t>Ток в цепи протекает только при наличии разности потенциалов!!!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Конденсатор будет заряжаться до тех пор, пока к нему идет ток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Значит конденсатор перестанет заряжаться, когда разность потенциалов между конденсатором и источником тока станет равной нулю</a:t>
            </a:r>
          </a:p>
          <a:p>
            <a:pPr marL="0" indent="0">
              <a:buNone/>
            </a:pPr>
            <a:endParaRPr lang="ru-RU" sz="2800" dirty="0"/>
          </a:p>
          <a:p>
            <a:pPr marL="0" indent="0">
              <a:buNone/>
            </a:pPr>
            <a:r>
              <a:rPr lang="ru-RU" sz="2800" dirty="0"/>
              <a:t>Таким образом напряжение на конденсаторе станет равным ЭДС источника, и нам «все-равно» на резистор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98689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>
                  <a:buNone/>
                </a:pPr>
                <a:r>
                  <a:rPr lang="ru-RU" dirty="0"/>
                  <a:t>Заряд конденсатора: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𝑞</m:t>
                    </m:r>
                    <m:r>
                      <a:rPr lang="en-US" sz="200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𝐶𝑈</m:t>
                    </m:r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b="0" i="1" smtClean="0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𝜀</m:t>
                    </m:r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Энергия конденсатора: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𝑈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Через источник тока протекает заряд равный заряду конденсатора, значит источник тока совершает работу: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𝑞</m:t>
                      </m:r>
                      <m:r>
                        <a:rPr lang="en-US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𝜀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𝐶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По закону сохранения энергии: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𝐴</m:t>
                    </m:r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𝑐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Значит: 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𝐶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𝜀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𝐶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𝜀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𝑄</m:t>
                    </m:r>
                  </m:oMath>
                </a14:m>
                <a:endParaRPr lang="ru-RU" dirty="0"/>
              </a:p>
              <a:p>
                <a:pPr marL="0" indent="0">
                  <a:buNone/>
                </a:pPr>
                <a:endParaRPr lang="ru-RU" dirty="0"/>
              </a:p>
              <a:p>
                <a:pPr marL="0" indent="0">
                  <a:buNone/>
                </a:pPr>
                <a:r>
                  <a:rPr lang="ru-RU" dirty="0"/>
                  <a:t>Откуда следует: 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𝜀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ru-RU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ru-RU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𝑄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radPr>
                      <m:deg/>
                      <m:e>
                        <m:f>
                          <m:fPr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2∙7,2∙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−6</m:t>
                                </m:r>
                              </m:sup>
                            </m:sSup>
                          </m:num>
                          <m:den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0,1∙</m:t>
                            </m:r>
                            <m:sSup>
                              <m:sSup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10</m:t>
                                </m:r>
                              </m:e>
                              <m: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−6</m:t>
                                </m:r>
                              </m:sup>
                            </m:sSup>
                          </m:den>
                        </m:f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=12</m:t>
                    </m:r>
                    <m:r>
                      <a:rPr lang="ru-RU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В</m:t>
                    </m:r>
                  </m:oMath>
                </a14:m>
                <a:endParaRPr lang="ru-RU" b="0" dirty="0"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ru-RU" b="1" dirty="0"/>
                  <a:t>Ответ: 12 В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72139F3-DAFB-418B-9A19-B601EF8979B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926080" y="679909"/>
                <a:ext cx="8046719" cy="5720891"/>
              </a:xfrm>
              <a:blipFill>
                <a:blip r:embed="rId2"/>
                <a:stretch>
                  <a:fillRect l="-682" t="-1919" r="-68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" name="Таблица 7">
            <a:extLst>
              <a:ext uri="{FF2B5EF4-FFF2-40B4-BE49-F238E27FC236}">
                <a16:creationId xmlns:a16="http://schemas.microsoft.com/office/drawing/2014/main" id="{5EB11117-1C08-40BD-B212-BC7BA4FEB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5917838"/>
              </p:ext>
            </p:extLst>
          </p:nvPr>
        </p:nvGraphicFramePr>
        <p:xfrm>
          <a:off x="1014233" y="679909"/>
          <a:ext cx="1482477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2477">
                  <a:extLst>
                    <a:ext uri="{9D8B030D-6E8A-4147-A177-3AD203B41FA5}">
                      <a16:colId xmlns:a16="http://schemas.microsoft.com/office/drawing/2014/main" val="5298628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Дано:</a:t>
                      </a:r>
                    </a:p>
                    <a:p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С</a:t>
                      </a:r>
                      <a:r>
                        <a:rPr lang="en-US" b="0" dirty="0">
                          <a:solidFill>
                            <a:schemeClr val="tx1"/>
                          </a:solidFill>
                        </a:rPr>
                        <a:t>=0,1 </a:t>
                      </a:r>
                      <a:r>
                        <a:rPr lang="ru-RU" b="0" dirty="0">
                          <a:solidFill>
                            <a:schemeClr val="tx1"/>
                          </a:solidFill>
                        </a:rPr>
                        <a:t>мкФ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R</a:t>
                      </a:r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</a:rPr>
                        <a:t>500 Ом</a:t>
                      </a:r>
                    </a:p>
                    <a:p>
                      <a:r>
                        <a:rPr lang="en-US" b="0" i="1" dirty="0">
                          <a:solidFill>
                            <a:schemeClr val="tx1"/>
                          </a:solidFill>
                        </a:rPr>
                        <a:t>Q</a:t>
                      </a:r>
                      <a:r>
                        <a:rPr lang="ru-RU" b="0" i="1" dirty="0">
                          <a:solidFill>
                            <a:schemeClr val="tx1"/>
                          </a:solidFill>
                        </a:rPr>
                        <a:t>=</a:t>
                      </a:r>
                      <a:r>
                        <a:rPr lang="ru-RU" b="0" i="0" dirty="0">
                          <a:solidFill>
                            <a:schemeClr val="tx1"/>
                          </a:solidFill>
                        </a:rPr>
                        <a:t>7,2 </a:t>
                      </a:r>
                      <a:r>
                        <a:rPr lang="ru-RU" b="0" i="0" dirty="0" err="1">
                          <a:solidFill>
                            <a:schemeClr val="tx1"/>
                          </a:solidFill>
                        </a:rPr>
                        <a:t>мкДж</a:t>
                      </a:r>
                      <a:endParaRPr lang="ru-RU" b="0" i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509719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b="0" dirty="0"/>
                        <a:t>Найти:</a:t>
                      </a:r>
                    </a:p>
                    <a:p>
                      <a:r>
                        <a:rPr lang="el-GR" b="0" i="1" dirty="0">
                          <a:solidFill>
                            <a:schemeClr val="tx1"/>
                          </a:solidFill>
                        </a:rPr>
                        <a:t>ε</a:t>
                      </a:r>
                      <a:r>
                        <a:rPr lang="en-US" b="0" dirty="0"/>
                        <a:t> - ?</a:t>
                      </a:r>
                      <a:endParaRPr lang="ru-RU" b="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43757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41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B72139F3-DAFB-418B-9A19-B601EF8979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500933"/>
            <a:ext cx="9601200" cy="5899868"/>
          </a:xfrm>
        </p:spPr>
        <p:txBody>
          <a:bodyPr/>
          <a:lstStyle/>
          <a:p>
            <a:pPr marL="0" indent="0">
              <a:buNone/>
            </a:pPr>
            <a:r>
              <a:rPr lang="ru-RU" dirty="0"/>
              <a:t>	</a:t>
            </a:r>
            <a:r>
              <a:rPr lang="ru-RU" b="1" dirty="0"/>
              <a:t>Задача</a:t>
            </a:r>
          </a:p>
          <a:p>
            <a:pPr marL="0" indent="0" algn="just">
              <a:buNone/>
            </a:pPr>
            <a:r>
              <a:rPr lang="ru-RU" dirty="0"/>
              <a:t>Напряженность электрического поля плоского конденсатора (см. рис.) равна 24 </a:t>
            </a:r>
            <a:r>
              <a:rPr lang="ru-RU" dirty="0" err="1"/>
              <a:t>кВ</a:t>
            </a:r>
            <a:r>
              <a:rPr lang="ru-RU" dirty="0"/>
              <a:t>/⁠м. Внутреннее сопротивление источника 10 Ом, ЭДС – 30 В,  сопротивления резисторов </a:t>
            </a:r>
            <a:r>
              <a:rPr lang="en-US" dirty="0"/>
              <a:t>R</a:t>
            </a:r>
            <a:r>
              <a:rPr lang="en-US" sz="1000" dirty="0"/>
              <a:t>1</a:t>
            </a:r>
            <a:r>
              <a:rPr lang="en-US" dirty="0"/>
              <a:t>=20 </a:t>
            </a:r>
            <a:r>
              <a:rPr lang="ru-RU" dirty="0"/>
              <a:t>Ом и </a:t>
            </a:r>
            <a:r>
              <a:rPr lang="en-US" dirty="0"/>
              <a:t>R</a:t>
            </a:r>
            <a:r>
              <a:rPr lang="en-US" sz="1000" dirty="0"/>
              <a:t>2</a:t>
            </a:r>
            <a:r>
              <a:rPr lang="en-US" dirty="0"/>
              <a:t>=40 </a:t>
            </a:r>
            <a:r>
              <a:rPr lang="ru-RU" dirty="0"/>
              <a:t>Ом. Найдите расстояние между пластинами конденсатора.</a:t>
            </a:r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E8AE2D8E-7382-48AE-A27D-7474064204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1571" y="1828531"/>
            <a:ext cx="3888858" cy="320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477394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Уголки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Уголки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Уголки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Уголки</Template>
  <TotalTime>191</TotalTime>
  <Words>845</Words>
  <Application>Microsoft Office PowerPoint</Application>
  <PresentationFormat>Широкоэкранный</PresentationFormat>
  <Paragraphs>118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Franklin Gothic Book</vt:lpstr>
      <vt:lpstr>Уголки</vt:lpstr>
      <vt:lpstr>Особенности решения задач №25 (Электродинамика)</vt:lpstr>
      <vt:lpstr>Конденсатор, катушка и диод</vt:lpstr>
      <vt:lpstr>Презентация PowerPoint</vt:lpstr>
      <vt:lpstr>Вольт-амперная характеристика (ВАХ)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2025-02-12T10:17:19Z</dcterms:created>
  <dcterms:modified xsi:type="dcterms:W3CDTF">2025-02-21T07:34:32Z</dcterms:modified>
</cp:coreProperties>
</file>