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71" r:id="rId6"/>
    <p:sldId id="261" r:id="rId7"/>
    <p:sldId id="262" r:id="rId8"/>
    <p:sldId id="295" r:id="rId9"/>
    <p:sldId id="294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9" r:id="rId19"/>
    <p:sldId id="272" r:id="rId20"/>
    <p:sldId id="273" r:id="rId21"/>
    <p:sldId id="274" r:id="rId22"/>
    <p:sldId id="275" r:id="rId23"/>
    <p:sldId id="280" r:id="rId24"/>
    <p:sldId id="276" r:id="rId25"/>
    <p:sldId id="277" r:id="rId26"/>
    <p:sldId id="281" r:id="rId27"/>
    <p:sldId id="286" r:id="rId28"/>
    <p:sldId id="278" r:id="rId29"/>
    <p:sldId id="283" r:id="rId30"/>
    <p:sldId id="284" r:id="rId31"/>
    <p:sldId id="285" r:id="rId32"/>
    <p:sldId id="287" r:id="rId33"/>
    <p:sldId id="290" r:id="rId34"/>
    <p:sldId id="288" r:id="rId35"/>
    <p:sldId id="291" r:id="rId36"/>
    <p:sldId id="289" r:id="rId37"/>
    <p:sldId id="292" r:id="rId38"/>
    <p:sldId id="297" r:id="rId39"/>
    <p:sldId id="298" r:id="rId40"/>
    <p:sldId id="296" r:id="rId41"/>
    <p:sldId id="293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FCA"/>
    <a:srgbClr val="EBFFFD"/>
    <a:srgbClr val="FBFFF7"/>
    <a:srgbClr val="F4FEEC"/>
    <a:srgbClr val="2A1179"/>
    <a:srgbClr val="2B2658"/>
    <a:srgbClr val="332D69"/>
    <a:srgbClr val="252373"/>
    <a:srgbClr val="4F2270"/>
    <a:srgbClr val="2C884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-13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829" y="3002507"/>
            <a:ext cx="7772400" cy="206331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829" y="5280722"/>
            <a:ext cx="6277121" cy="7106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8191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7152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5806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4210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015" y="2893324"/>
            <a:ext cx="7487006" cy="211540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86049" y="5145206"/>
            <a:ext cx="6233971" cy="101268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3277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1780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5037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9396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6806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3563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4875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morning" dir="t"/>
            </a:scene3d>
            <a:sp3d extrusionH="57150" prstMaterial="matte">
              <a:bevelT w="38100" h="38100"/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575A9-F7C3-4CB7-BCA3-710980AC6BC5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2208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8986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nsultant.ru/document/cons_doc_LAW_503577/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994B225-C55B-46F4-9333-95D9E2E12C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8687" y="2689412"/>
            <a:ext cx="7772400" cy="271630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Республиканский семинар: </a:t>
            </a:r>
            <a:r>
              <a:rPr lang="ru-RU" sz="3600" b="1" i="1" dirty="0" smtClean="0">
                <a:solidFill>
                  <a:srgbClr val="2A1179"/>
                </a:solidFill>
                <a:effectLst/>
                <a:latin typeface="Times New Roman" pitchFamily="18" charset="0"/>
                <a:cs typeface="Times New Roman" pitchFamily="18" charset="0"/>
              </a:rPr>
              <a:t>Особенности организации учебно-воспитательного процесса в начальной школе в 2025/2026 учебном году</a:t>
            </a:r>
            <a:endParaRPr lang="ru-RU" sz="3600" dirty="0">
              <a:solidFill>
                <a:srgbClr val="2A117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8E880AB-F8EC-4450-9BDF-50878D2BF9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56846" y="5997388"/>
            <a:ext cx="3065929" cy="75303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Симферополь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22 августа 2025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/>
          </a:p>
        </p:txBody>
      </p:sp>
      <p:pic>
        <p:nvPicPr>
          <p:cNvPr id="4" name="Picture 4" descr="https://ds05.infourok.ru/uploads/ex/0361/000e47b8-f26a2152/hello_html_4be3ef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03058"/>
            <a:ext cx="1839194" cy="25549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0966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447" y="116542"/>
            <a:ext cx="8444753" cy="1506070"/>
          </a:xfrm>
          <a:solidFill>
            <a:srgbClr val="F4FEEC"/>
          </a:solidFill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соответствии с приказом </a:t>
            </a:r>
            <a:r>
              <a:rPr lang="ru-RU" sz="2700" b="1" i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27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РФ от 09.10.2024 </a:t>
            </a:r>
            <a:r>
              <a:rPr lang="ru-RU" sz="27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№704</a:t>
            </a:r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кратко рассмотрим основные</a:t>
            </a:r>
            <a:r>
              <a:rPr lang="ru-RU" sz="27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изменения с 01.09.2025</a:t>
            </a:r>
            <a:br>
              <a:rPr lang="ru-RU" sz="27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ФОП НОО</a:t>
            </a:r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906" y="1739154"/>
            <a:ext cx="8615081" cy="4840940"/>
          </a:xfrm>
        </p:spPr>
        <p:txBody>
          <a:bodyPr>
            <a:normAutofit fontScale="25000" lnSpcReduction="20000"/>
          </a:bodyPr>
          <a:lstStyle/>
          <a:p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Пояснительная записка. 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Скорректировали формулировку принципа </a:t>
            </a:r>
            <a:r>
              <a:rPr lang="ru-RU" sz="8800" dirty="0" err="1" smtClean="0"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, но суть не изменилась.</a:t>
            </a:r>
            <a:br>
              <a:rPr lang="ru-RU" sz="8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Добавили возможность реализации ООП НОО за три года. Указали, что при этом необходимо равномерно распределять образовательную нагрузку на три года обучения и корректировать общий объем аудиторной нагрузки детей  по индивидуальным учебным планам в соответствии с гигиеническими нормативами и санитарно-эпидемиологическими требованиями. </a:t>
            </a:r>
          </a:p>
          <a:p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Система оценки достижения планируемых результатов. 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Добавили указание на длительность контрольной работы. Она  должна составлять один урок – не более 45 минут. Контрольные можно проводить только со 2-го класса.</a:t>
            </a:r>
            <a:br>
              <a:rPr lang="ru-RU" sz="8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Объем учебного времени, затрачиваемого на проведение оценочных процедур, не должен превышать </a:t>
            </a:r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10%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 от всего объема учебного времени по предмету в текущем учебном году. </a:t>
            </a:r>
          </a:p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Добавили перечень (кодификатор) проверяемых требований к </a:t>
            </a:r>
            <a:r>
              <a:rPr lang="ru-RU" sz="8800" dirty="0" err="1" smtClean="0">
                <a:latin typeface="Times New Roman" pitchFamily="18" charset="0"/>
                <a:cs typeface="Times New Roman" pitchFamily="18" charset="0"/>
              </a:rPr>
              <a:t>метапредметным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 результатам освоения ООП НОО, который будут применять во всех федеральных и региональных процедурах оценки качества образования. </a:t>
            </a:r>
            <a:br>
              <a:rPr lang="ru-RU" sz="8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225" y="152401"/>
            <a:ext cx="8722658" cy="1335740"/>
          </a:xfrm>
          <a:solidFill>
            <a:srgbClr val="F4FEEC"/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Федеральные рабочие программы по учебным предметам (ФРП)</a:t>
            </a:r>
            <a:r>
              <a:rPr lang="ru-RU" sz="26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рабочих программах прослеживаются похожие изменения.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0659" y="1568824"/>
            <a:ext cx="8382000" cy="4608139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Русский язык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Добавили два варианта поурочного планирования: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1) для педагогов, использующих учебники «Азбука» (авторы В.Г. Горецкий и другие), «Русский язык. 1 -4 класс» (авторы В.П.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Канакина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В.Г. Горецкий);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252373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i="1" dirty="0" smtClean="0">
                <a:solidFill>
                  <a:srgbClr val="303FCA"/>
                </a:solidFill>
                <a:latin typeface="Times New Roman" pitchFamily="18" charset="0"/>
                <a:cs typeface="Times New Roman" pitchFamily="18" charset="0"/>
              </a:rPr>
              <a:t>для самостоятельного конструирования поурочного планирования.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Включили перечень (кодификатор) проверяемых требований к результатам освоения ООП НОО и элементов содержания по русскому языку, который используется в федеральных и региональных процедурах оценки качества образования.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33082"/>
            <a:ext cx="7886700" cy="762001"/>
          </a:xfrm>
          <a:solidFill>
            <a:srgbClr val="F4FEEC"/>
          </a:solidFill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9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r>
              <a:rPr lang="ru-RU" sz="29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9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9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6518" y="1075764"/>
            <a:ext cx="8561294" cy="558501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Указали, что для изучения литературного чтения во 2-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классах (варианты 3-5 федерального учебного плана)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рекомендуется отводить по 102 часа - 3 часа в неделю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каждом классе.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Добавили два варианта поурочного планирования: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для педагогов, использующих учебники «Азбука» 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торы В.Г. Горецкий и другие), «Литературное чтение. 1-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4 класс» (авторы Л.Ф. Климанова., В.Г. Горецкий, М.В.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Голованова и другие);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dirty="0" smtClean="0">
                <a:solidFill>
                  <a:srgbClr val="303FCA"/>
                </a:solidFill>
                <a:latin typeface="Times New Roman" pitchFamily="18" charset="0"/>
                <a:cs typeface="Times New Roman" pitchFamily="18" charset="0"/>
              </a:rPr>
              <a:t>для самостоятельного конструирования поурочного</a:t>
            </a:r>
            <a:br>
              <a:rPr lang="ru-RU" dirty="0" smtClean="0">
                <a:solidFill>
                  <a:srgbClr val="303FC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03FCA"/>
                </a:solidFill>
                <a:latin typeface="Times New Roman" pitchFamily="18" charset="0"/>
                <a:cs typeface="Times New Roman" pitchFamily="18" charset="0"/>
              </a:rPr>
              <a:t>планирования.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Включили перечень (кодификатор) проверяемых требований к результатам освоения ООП НОО и элементов содержания по литературному чтению, который используется в федеральных и региональных процедурах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оценкикачества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образования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5836"/>
            <a:ext cx="7886700" cy="708211"/>
          </a:xfrm>
          <a:solidFill>
            <a:srgbClr val="F4FEEC"/>
          </a:solidFill>
        </p:spPr>
        <p:txBody>
          <a:bodyPr>
            <a:noAutofit/>
          </a:bodyPr>
          <a:lstStyle/>
          <a:p>
            <a:r>
              <a:rPr lang="ru-RU" sz="27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Родной (русский) язык</a:t>
            </a:r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799" y="1084729"/>
            <a:ext cx="8525435" cy="5504330"/>
          </a:xfrm>
        </p:spPr>
        <p:txBody>
          <a:bodyPr>
            <a:normAutofit fontScale="70000" lnSpcReduction="20000"/>
          </a:bodyPr>
          <a:lstStyle/>
          <a:p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Указали, что можно корректировать общее число часов, рекомендованных для изучения предмета, с учетом индивидуального подхода школы к выбору родного (русского) языка и его реализации. Главное – соблюсти гигиенические нормативы к недельной образовательной нагрузке.</a:t>
            </a:r>
          </a:p>
          <a:p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Другие родные и государственные языки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Заменили слово «толерантный» на «уважительный».</a:t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Уточнили распределение часов в 1-м классе: 23 недели  -по два часа в неделю и 10 недель - по часу в неделю.</a:t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Указали, что можно корректировать общее число часов,</a:t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рекомендованных для изучения предмета, с учетом индивидуального подхода школы к выбору родного языка и его реализации. Главное – соблюсти гигиенические нормативы к недельной образовательной нагрузке.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093" y="125506"/>
            <a:ext cx="8319247" cy="1694329"/>
          </a:xfrm>
          <a:solidFill>
            <a:srgbClr val="F4FEEC"/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Литературное чтение на родном языке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Можно корректировать общее число часов, рекомендованных для изучения предмета, с учетом индивидуального подхода школы к выбору родного языка и его реализации.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413" y="1783976"/>
            <a:ext cx="8265458" cy="4392987"/>
          </a:xfrm>
        </p:spPr>
        <p:txBody>
          <a:bodyPr>
            <a:normAutofit fontScale="62500" lnSpcReduction="20000"/>
          </a:bodyPr>
          <a:lstStyle/>
          <a:p>
            <a:r>
              <a:rPr lang="ru-RU" sz="3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Окружающий мир</a:t>
            </a:r>
            <a:r>
              <a:rPr lang="ru-RU" sz="3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Добавили два варианта поурочного планирования:</a:t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1) для педагогов, использующих учебник «Окружающий</a:t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мир», 1 - 4 класс, в 2 частях, А.А. Плешаков;</a:t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3700" dirty="0" smtClean="0">
                <a:solidFill>
                  <a:srgbClr val="303FCA"/>
                </a:solidFill>
                <a:latin typeface="Times New Roman" pitchFamily="18" charset="0"/>
                <a:cs typeface="Times New Roman" pitchFamily="18" charset="0"/>
              </a:rPr>
              <a:t>для самостоятельного конструирования поурочного</a:t>
            </a:r>
            <a:br>
              <a:rPr lang="ru-RU" sz="3700" dirty="0" smtClean="0">
                <a:solidFill>
                  <a:srgbClr val="303FC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700" dirty="0" smtClean="0">
                <a:solidFill>
                  <a:srgbClr val="303FCA"/>
                </a:solidFill>
                <a:latin typeface="Times New Roman" pitchFamily="18" charset="0"/>
                <a:cs typeface="Times New Roman" pitchFamily="18" charset="0"/>
              </a:rPr>
              <a:t>планирования.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Включили перечень (кодификатор) проверяемых требований к результатам освоения ООП НОО и элементов содержания по предмету «Окружающий мир», который используется в федеральных и региональных процедурах оценки качества образования.</a:t>
            </a:r>
          </a:p>
          <a:p>
            <a:r>
              <a:rPr lang="ru-RU" sz="3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Труд (технология).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Слово «толерантности» заменили словом «уважения».</a:t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Добавили поурочное планирование по классам.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24118"/>
            <a:ext cx="7886700" cy="717175"/>
          </a:xfrm>
          <a:solidFill>
            <a:srgbClr val="F4FEEC"/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7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Физическая культура</a:t>
            </a:r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0659" y="1021976"/>
            <a:ext cx="8480612" cy="541468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Указали часы по разным вариантам ФУП.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варианту № 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федерального учебного плана общее число часов, рекомендованных для изучения физкультуры – 303: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 классе – 99 часов (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часа в неделю), во 2 классе – 68 часов (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часа в неделю), в 3 классе – 68 часов (2 часа в неделю), в 4 классе – 68 часов (2 часа в неделю).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вариантам № 2, 3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270 часов: в 1 классе – 66 часов (2 часа в неделю), во 2 классе – 68 часов (2 часа в неделю), в 3 классе – 68 часов (2 часа в неделю),в 4 классе – 68 часов (2 часа в неделю).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Скорректировали содержание программы. Исключили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фразы «на мировых первенствах, чемпионатах Европы,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Олимпийских играх», «зарубежные», «в мире», «толерантности». Заменили слова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гендерных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особенностей» на «пола».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Внесли изменения во все части модуля «Коньки».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Удалили модули «Гольф» и «Чир спорт».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271" y="224117"/>
            <a:ext cx="8265457" cy="3039035"/>
          </a:xfrm>
          <a:solidFill>
            <a:srgbClr val="FBFFF7"/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Федеральный учебный план (ФУП).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Перераспределили количество часов в сетке плана. Изменили минимальное и максимальное количество учебных занятий за 4 учебных года. </a:t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Теперь оно не может составлять менее 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2966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и более 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3305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часов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соответствии с требованиями к организации образовательного процесса к учебной нагрузке при 5-дневной (или 6-дневной) учебной неделе.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Ранее было указано как во ФГОС НОО: 2954 и 3345 соответственно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3325906"/>
            <a:ext cx="7886700" cy="322729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Объем максимально допустимой нагрузки в течение недели в соответствии с вариантами федеральных учебных планов составляет: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1-м классе – 21 час (варианты № 1– 2),                 20 часов (варианты № 3 – 5);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 – 4-м классе – 23 часа (варианты № 1, 3),             26 часов (варианты № 2, 4 – 5).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483" y="188260"/>
            <a:ext cx="8543364" cy="1604682"/>
          </a:xfrm>
          <a:solidFill>
            <a:srgbClr val="FBFFF7"/>
          </a:solidFill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Объем максимально допустимой нагрузки в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течение года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составляет: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 1-м классе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653 часа (варианты № 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2), 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620 часов (варианты № 3-5);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во 2–4-м классе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782 часа (варианты № 1, 3), 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884 часа (варианты № 2, 4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5).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4094" y="1864659"/>
            <a:ext cx="8247530" cy="4312303"/>
          </a:xfrm>
        </p:spPr>
        <p:txBody>
          <a:bodyPr>
            <a:normAutofit fontScale="70000" lnSpcReduction="20000"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Продолжительность учебного года составляет 34 недели, в 1 классе - 33 недели. Учебный год начинается 1 сентября и заканчивается 26 мая.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Продолжительность учебных периодов составляет в первом полугодии не более 8 учебных недель; во втором полугодии - не более 10 недель для 1 классов и не более 11 недель для 2 - 4 классов.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Школы самостоятельно составляют график каникул, однако учитывают рекомендации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РФ.</a:t>
            </a:r>
          </a:p>
          <a:p>
            <a:r>
              <a:rPr lang="ru-RU" sz="3000" dirty="0" smtClean="0">
                <a:solidFill>
                  <a:srgbClr val="2A1179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3000" b="1" dirty="0" smtClean="0">
                <a:solidFill>
                  <a:srgbClr val="2A1179"/>
                </a:solidFill>
                <a:latin typeface="Times New Roman" pitchFamily="18" charset="0"/>
                <a:cs typeface="Times New Roman" pitchFamily="18" charset="0"/>
              </a:rPr>
              <a:t>Ориентировочные каникулы:</a:t>
            </a:r>
            <a:r>
              <a:rPr lang="ru-RU" sz="3000" dirty="0" smtClean="0">
                <a:solidFill>
                  <a:srgbClr val="2A117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solidFill>
                  <a:srgbClr val="2A117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2A1179"/>
                </a:solidFill>
                <a:latin typeface="Times New Roman" pitchFamily="18" charset="0"/>
                <a:cs typeface="Times New Roman" pitchFamily="18" charset="0"/>
              </a:rPr>
              <a:t> - с 25 октября по 2 ноября 2025 г.;</a:t>
            </a:r>
            <a:br>
              <a:rPr lang="ru-RU" sz="3000" dirty="0" smtClean="0">
                <a:solidFill>
                  <a:srgbClr val="2A117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2A1179"/>
                </a:solidFill>
                <a:latin typeface="Times New Roman" pitchFamily="18" charset="0"/>
                <a:cs typeface="Times New Roman" pitchFamily="18" charset="0"/>
              </a:rPr>
              <a:t>- с 31 декабря 2025 года по 11 января 2026 г.;</a:t>
            </a:r>
            <a:br>
              <a:rPr lang="ru-RU" sz="3000" dirty="0" smtClean="0">
                <a:solidFill>
                  <a:srgbClr val="2A117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2A1179"/>
                </a:solidFill>
                <a:latin typeface="Times New Roman" pitchFamily="18" charset="0"/>
                <a:cs typeface="Times New Roman" pitchFamily="18" charset="0"/>
              </a:rPr>
              <a:t>- с 28 марта по 5 апреля 2026 г.;</a:t>
            </a:r>
            <a:br>
              <a:rPr lang="ru-RU" sz="3000" dirty="0" smtClean="0">
                <a:solidFill>
                  <a:srgbClr val="2A117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2A1179"/>
                </a:solidFill>
                <a:latin typeface="Times New Roman" pitchFamily="18" charset="0"/>
                <a:cs typeface="Times New Roman" pitchFamily="18" charset="0"/>
              </a:rPr>
              <a:t>- с 27 мая по 31 августа 2026 г. </a:t>
            </a:r>
            <a:br>
              <a:rPr lang="ru-RU" sz="3000" dirty="0" smtClean="0">
                <a:solidFill>
                  <a:srgbClr val="2A117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000" dirty="0" smtClean="0">
              <a:solidFill>
                <a:srgbClr val="2A117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dirty="0" smtClean="0">
                <a:solidFill>
                  <a:srgbClr val="2A1179"/>
                </a:solidFill>
                <a:latin typeface="Times New Roman" pitchFamily="18" charset="0"/>
                <a:cs typeface="Times New Roman" pitchFamily="18" charset="0"/>
              </a:rPr>
              <a:t>Для обучающихся в 1 классе устанавливаются в течение года дополнительные недельные каникулы.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57847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Расписание учебных занятий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составляется с учетом дневной и недельной динамики умственной работоспособности школьников и шкалы трудности учебных предметов. Образовательная недельная нагрузка распределяется равномерно в течение учебной недели, при этом объем максимально допустимой нагрузки в течение дня должен соответствовать действующим санитарным правилам и нормативам.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Образовательная организация самостоятельна в организации образовательной деятельности (урочной и внеурочной), в выборе видов деятельности по каждому предмету (проектная деятельность, практические и лабораторные занятия, экскурсии и другое).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70329"/>
            <a:ext cx="7886700" cy="788895"/>
          </a:xfrm>
          <a:solidFill>
            <a:srgbClr val="FBFFF7"/>
          </a:solidFill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соответствии с санитарно-эпидемиологическими требованиями и гигиеническими нормативами</a:t>
            </a:r>
            <a:r>
              <a:rPr lang="ru-RU" sz="2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2729" y="1165412"/>
            <a:ext cx="8426823" cy="537882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организуется адаптационный период для учащихся 1 классов в соответствии с письмом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России от 01.07.2025 №03-1326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 по организации процесса обучения в первом классе в адаптационный период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(сентябрь-октябрь» –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ступенчатый режим обучения: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учебные занятия проводятся по 5-дневной учебной неделе и только в первую смену;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в первом полугодии: в сентябре, октябре – по 3 урока в день по 35 минут каждый, в ноябре-декабре – по 4 урока в день по 35 минут каждый, в январе-мае – по 4 урока в день по 40 минут каждый;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середине учебного дня организуется динамическая пауза продолжительностью не менее 40 минут;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предоставляются дополнительные недельные каникулы в середине третьей четверти при четвертном режиме обучения (этот вопрос более детально мы еще рассмотрим).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5CF81829-F36F-45CB-B9E9-077974B36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71" y="2411505"/>
            <a:ext cx="8328350" cy="428512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познакомить с особенностями преподавания учебных дисциплин и организацией образовательного процесса в начальных классах общеобразовательных организаций Республики Крым в 2025/2026 учебном году, реализацией обновленного ФГОС НОО и Федеральной образовательной программы начального общего образования. </a:t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CA1D7DF-641C-44F0-A062-3F6424B93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988" y="5853952"/>
            <a:ext cx="4599032" cy="303937"/>
          </a:xfrm>
        </p:spPr>
        <p:txBody>
          <a:bodyPr>
            <a:normAutofit/>
          </a:bodyPr>
          <a:lstStyle/>
          <a:p>
            <a:endParaRPr lang="ru-RU" sz="900" dirty="0"/>
          </a:p>
        </p:txBody>
      </p:sp>
    </p:spTree>
    <p:extLst>
      <p:ext uri="{BB962C8B-B14F-4D97-AF65-F5344CB8AC3E}">
        <p14:creationId xmlns="" xmlns:p14="http://schemas.microsoft.com/office/powerpoint/2010/main" val="27114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259" y="197223"/>
            <a:ext cx="8785411" cy="3505201"/>
          </a:xfrm>
          <a:solidFill>
            <a:srgbClr val="FBFFF7"/>
          </a:solidFill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Домашнее  задание:</a:t>
            </a: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суммарный объём домашнего задания по всем предметам для каждого класса не должен превышать: для 1 класса – 1 час, для 2 и 3 классов –1,5 часа, для 4 класса – 2 часа. Однако в соответствии с п. 24 </a:t>
            </a:r>
            <a:r>
              <a:rPr lang="ru-RU" sz="2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Порядка организации и осуществления образовательной деятельности по основным общеобразовательным программам – образовательным программам начального общего, основного общего и среднего общего образования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(приказ от 22.03.2021 </a:t>
            </a:r>
            <a:r>
              <a:rPr lang="ru-RU" sz="2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№115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), в 1-м классе не рекомендуются домашние задания. Целесообразно, чтобы  решение о подаче домашнего задания было принято школой и закреплено локальным актом.</a:t>
            </a:r>
            <a:r>
              <a:rPr lang="ru-RU" sz="2600" dirty="0" smtClean="0"/>
              <a:t/>
            </a:r>
            <a:br>
              <a:rPr lang="ru-RU" sz="2600" dirty="0" smtClean="0"/>
            </a:br>
            <a:endParaRPr lang="ru-RU" sz="2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624" y="3836894"/>
            <a:ext cx="8543363" cy="273423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учитывать, что домашнее задание на следующий урок рекомендуется задавать на текущем уроке, дублировать в журнале задание не позднее времени окончания учебного дня.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выполнения задания, требующего длительной подготовки (например, подготовка сообщения, реферата, оформление презентации, заучивание стихотворений), рекомендуется предоставлять достаточное количество времени.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412" y="143435"/>
            <a:ext cx="8516470" cy="2949390"/>
          </a:xfrm>
          <a:solidFill>
            <a:srgbClr val="FBFFF7"/>
          </a:solidFill>
        </p:spPr>
        <p:txBody>
          <a:bodyPr>
            <a:normAutofit/>
          </a:bodyPr>
          <a:lstStyle/>
          <a:p>
            <a:r>
              <a:rPr lang="ru-RU" sz="2300" b="1" dirty="0" smtClean="0">
                <a:solidFill>
                  <a:srgbClr val="2B2658"/>
                </a:solidFill>
                <a:effectLst/>
                <a:latin typeface="Times New Roman" pitchFamily="18" charset="0"/>
                <a:cs typeface="Times New Roman" pitchFamily="18" charset="0"/>
              </a:rPr>
              <a:t>Внеурочная деятельность </a:t>
            </a:r>
            <a:r>
              <a:rPr lang="ru-RU" sz="2300" dirty="0" smtClean="0">
                <a:solidFill>
                  <a:srgbClr val="2B2658"/>
                </a:solidFill>
                <a:effectLst/>
                <a:latin typeface="Times New Roman" pitchFamily="18" charset="0"/>
                <a:cs typeface="Times New Roman" pitchFamily="18" charset="0"/>
              </a:rPr>
              <a:t>осуществляется в целях обеспечения индивидуальных потребностей детей по разным направлениям развития личности. </a:t>
            </a:r>
            <a:br>
              <a:rPr lang="ru-RU" sz="2300" dirty="0" smtClean="0">
                <a:solidFill>
                  <a:srgbClr val="2B265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300" dirty="0" smtClean="0">
                <a:solidFill>
                  <a:srgbClr val="2B2658"/>
                </a:solidFill>
                <a:effectLst/>
                <a:latin typeface="Times New Roman" pitchFamily="18" charset="0"/>
                <a:cs typeface="Times New Roman" pitchFamily="18" charset="0"/>
              </a:rPr>
              <a:t>Внеурочная деятельность направлена на достижение планируемых результатов освоения программы начального общего образования с учетом выбора участниками образовательных отношений </a:t>
            </a:r>
            <a:r>
              <a:rPr lang="ru-RU" sz="2300" b="1" dirty="0" smtClean="0">
                <a:solidFill>
                  <a:srgbClr val="2B2658"/>
                </a:solidFill>
                <a:effectLst/>
                <a:latin typeface="Times New Roman" pitchFamily="18" charset="0"/>
                <a:cs typeface="Times New Roman" pitchFamily="18" charset="0"/>
              </a:rPr>
              <a:t>учебных курсов</a:t>
            </a:r>
            <a:r>
              <a:rPr lang="ru-RU" sz="2300" dirty="0" smtClean="0">
                <a:solidFill>
                  <a:srgbClr val="2B2658"/>
                </a:solidFill>
                <a:effectLst/>
                <a:latin typeface="Times New Roman" pitchFamily="18" charset="0"/>
                <a:cs typeface="Times New Roman" pitchFamily="18" charset="0"/>
              </a:rPr>
              <a:t> внеурочной деятельности из перечня, предлагаемого образовательной организацией. </a:t>
            </a:r>
            <a:endParaRPr lang="ru-RU" sz="2300" dirty="0">
              <a:solidFill>
                <a:srgbClr val="2B265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4093" y="3200400"/>
            <a:ext cx="8373035" cy="331694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Внеурочная деятельность осуществляется в формах, отличных от урочной (экскурсии, походы, соревнования, посещения театров, музеев, проведение общественно-полезных практик и иные формы).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занятий по направлениям внеурочной работы является неотъемлемой частью образовательной деятельности в школе.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Часы внеурочной деятельности рекомендуется использовать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творческое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интеллектуальное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общекультурное, физическое, социальное, гражданско-патриотическое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школьников.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765" y="365126"/>
            <a:ext cx="8489575" cy="618807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настоящее время школа может предусматривать использование </a:t>
            </a:r>
            <a:r>
              <a:rPr lang="ru-RU" sz="21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ресурсов других организаций</a:t>
            </a: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включая организации дополнительного образования, научные организации, организации культуры, физкультурно-спортивные, профессиональные образовательные организации, детские общественные объединения и другие организации, </a:t>
            </a:r>
            <a:r>
              <a:rPr lang="ru-RU" sz="21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обладающие необходимыми ресурсами </a:t>
            </a: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проведения внеурочной деятельности. </a:t>
            </a:r>
            <a:b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 целью обеспечения преемственности содержания образовательных</a:t>
            </a:r>
            <a:b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программ начального общего и основного общего образования целесообразно при формировании плана внеурочной деятельности предусмотреть часть, рекомендуемую для всех учащихся:</a:t>
            </a:r>
            <a:b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– 1 час в неделю – на информационно-просветительские занятия</a:t>
            </a:r>
            <a:b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патриотической, нравственной и экологической направленности </a:t>
            </a:r>
            <a:b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«Разговоры о важном»;</a:t>
            </a:r>
            <a:b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– 1 час в неделю – на занятия по формированию функциональной</a:t>
            </a:r>
            <a:b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грамотности обучающихся (в том числе финансовой грамотности);</a:t>
            </a:r>
            <a:b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– часы на проведение учебных занятий, обеспечивающих различные интересы детей, в том числе этнокультурные и духовно-нравственные («</a:t>
            </a:r>
            <a:r>
              <a:rPr lang="ru-RU" sz="21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Крымоведение</a:t>
            </a: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», «Основы православной культуры Крыма»).</a:t>
            </a:r>
            <a:b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1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412" y="295835"/>
            <a:ext cx="8256494" cy="1846731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Оценивание в начальной школе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 соответствии с ФОП НОО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внутренняя оценка включает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стартовую диагностику; текущую и тематическую оценку; итоговую оценку; промежуточную аттестацию; психолого-педагогическое наблюдение; внутренний мониторинг образовательных достижений учащихся.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341" y="2250141"/>
            <a:ext cx="8426823" cy="4347883"/>
          </a:xfrm>
          <a:solidFill>
            <a:srgbClr val="F4FEEC"/>
          </a:solidFill>
        </p:spPr>
        <p:txBody>
          <a:bodyPr>
            <a:normAutofit fontScale="70000" lnSpcReduction="2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Текущая оценка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может быть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формирующей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(поддерживающей и направляющей усилия школьника, включающей его в самостоятельную оценочную деятельность) и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диагностической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способствующей выявлению и осознанию учителем и ребенком существующих проблем в обучении.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Текущий контроль дает возможность: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установить результаты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индивидуального продвижения уча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щегося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достижении требований ФГОС НОО и ФОП НОО;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определить характер трудностей, ошибок, проблем обучения и причин их возникновения;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совершенствовать процесс управления учебным процессом;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планировать пути корректировки с целью устранения и предупреждения трудностей учебной деятельности, в том числе на основе индивидуально-дифференцированного подхода.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047" y="134471"/>
            <a:ext cx="8633012" cy="203498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Текущее оценивание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(устное, письменное, комбинированное) в начальной школе проводится в течение учебного периода (четверти, полугодия) с целью систематического контроля уровня освоения учащимися тем, разделов образовательных программ за оцениваемый период, динамики достижения предметных и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результатов.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047" y="2205318"/>
            <a:ext cx="8633012" cy="4329953"/>
          </a:xfrm>
          <a:solidFill>
            <a:srgbClr val="F4FEEC"/>
          </a:solidFill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Текущее оценивание в начальной школе может проводиться в форме: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устных опросов;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чтения текста или стихотворения наизусть;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беседы по содержанию прочитанного;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словарного и математического диктанта;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списывания;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текущих, практических, проверочных, самостоятельных работ, диктантов и др.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Текущий контроль знаний осуществляется в рамках урока по всем предметам инвариантной части учебного плана по 5-ти балльной системе, начиная со 2-го класса.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Порядок, формы, периодичность, количество обязательных мероприятий при проведении текущего контроля успеваемости учащихся определяются педагогическими работниками и отражаются в рабочих программах и календарно-тематических планах.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553" y="365126"/>
            <a:ext cx="8471647" cy="6232898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Промежуточная аттестация</a:t>
            </a: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проводится со 2-го класса в конце каждого учебного периода по каждому изучаемому учебному предмету. Промежуточная оценка, фиксирующая достижение предметных планируемых результатов и универсальных учебных действий, является основанием для перевода учащихся в следующий класс.</a:t>
            </a:r>
            <a:b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Обучающиеся, освоившие в полном объёме образовательную программу за учебный год, переводятся в следующий класс. </a:t>
            </a:r>
            <a:b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Обучающиеся, не прошедшие промежуточной аттестации по уважительным причинам или имеющие академическую задолженность, переводятся в следующий класс условно. </a:t>
            </a:r>
            <a:b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Школьники, </a:t>
            </a:r>
            <a:r>
              <a:rPr lang="ru-RU" sz="22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не ликвидировавшие </a:t>
            </a: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установленные сроки академической задолженности с момента её образования, по усмотрению их родителей (законных представителей), оставляются на повторное обучение или переводятся на обучение по адаптированным общеобразовательным программам в соответствии с рекомендациями ПМПК либо на обучение по индивидуальному учебному плану (п. 26 Порядка).</a:t>
            </a:r>
            <a:b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67303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Итоговая оценка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является процедурой внутренней оценки образовательной организации и складывается из результатов накопленной оценки и итоговой работы по учебному предмету. 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Предметом итоговой оценки является способность обучающихся решать учебно-познавательные и учебно-практические задачи, построенные на основном содержании учебного предмета с учётом формируемых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действий.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Особенности преподавания учебных предметов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мы рассмотрим с точки зрения итогов работы за предыдущий год и результатов ВПР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FBFFF7"/>
          </a:solidFill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предыдущем году начальная школа реализовывала обновленный ФГОС НОО и ФОП НОО.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Конечно, за прошедший год были определенные сложности и недочеты в нашей работе. Об этом свидетельствуют многочисленные выступления учителей на курсах повышения квалификации, информация СМИ, министерства и т.п.</a:t>
            </a:r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также – результаты ВПР в 4-м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которые говорят о ряде проблем в преподавании учебных дисциплин. Мы кратко рассмотрим, на какие моменты следует обратить внимание при преподавании основных предметов, по которым проводятся ВПР.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49909"/>
          </a:xfrm>
          <a:solidFill>
            <a:srgbClr val="F4FEEC"/>
          </a:solidFill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ОСОБЕННОСТИ ПРЕПОДАВАНИЯ УЧЕБНОГО ПРЕДМЕТА «РУССКИЙ ЯЗЫК»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изменения в программе: </a:t>
            </a:r>
            <a:endParaRPr lang="ru-RU" sz="20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447" y="1515034"/>
            <a:ext cx="8373035" cy="4760259"/>
          </a:xfrm>
        </p:spPr>
        <p:txBody>
          <a:bodyPr>
            <a:normAutofit fontScale="62500" lnSpcReduction="20000"/>
          </a:bodyPr>
          <a:lstStyle/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содержании 1 и 2 классов выделен небольшой по объему раздел «Общие сведения о языке», а в содержании 3 и 4 классов – раздел «Сведения о русском языке».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Особенности изучения содержательного раздела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«Фонетика и графика»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связаны с тем, что в период «Обучения грамоте» усилено внимание к ориентации первоклассников в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звуковой системе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русского языка и к моделированию звукового состава слова.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Особенности изучения содержательного раздела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«Состав слова</a:t>
            </a:r>
            <a:br>
              <a:rPr lang="ru-RU" sz="3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морфемика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)»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связаны с тем, что центральными для отработки данного раздела являются 2 и 3 классы, особенно 2 класс: 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Корень как обязательная часть слова. Однокоренные (родственные) слова. Признаки однокоренных (родственных) слов. Части слов..» и т.д.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В 3 классе происходит лишь расширение сведений о значимых частях слова. </a:t>
            </a:r>
          </a:p>
          <a:p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694" y="365126"/>
            <a:ext cx="8183656" cy="5937062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Особенности изучения содержательного раздела </a:t>
            </a:r>
            <a:r>
              <a:rPr lang="ru-RU" sz="2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«Морфология» </a:t>
            </a: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связаны с распределением содержания по классам. Изучение трех основных частей речи – имя существительное, имя</a:t>
            </a:r>
            <a:b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прилагательное и глагол – идет по концентрическому принципу, но при этом для изучения имени существительного и имени прилагательного максимально важным является </a:t>
            </a:r>
            <a:r>
              <a:rPr lang="ru-RU" sz="2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 класс</a:t>
            </a: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В 4 классе новый материал про эти части речи не вводится, происходит закрепление изученного в 1–3 классах. Для такой части речи, как глагол, принципиально важным является 4 класс. Кроме трех указанных частей речи в программе предусмотрено знакомство с местоимением (3–4 классы), с наречием (4 класс), с частицей «не» (3–4 классы), с предлогами (2–3 классы), с союзами (4 класс). 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341" y="365125"/>
            <a:ext cx="8256493" cy="6250827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2A117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2A117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2A1179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Задачи: </a:t>
            </a:r>
            <a:br>
              <a:rPr lang="ru-RU" sz="2800" b="1" dirty="0" smtClean="0">
                <a:solidFill>
                  <a:srgbClr val="2A117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2A1179"/>
                </a:solidFill>
                <a:effectLst/>
                <a:latin typeface="Times New Roman" pitchFamily="18" charset="0"/>
                <a:cs typeface="Times New Roman" pitchFamily="18" charset="0"/>
              </a:rPr>
              <a:t>- рассмотреть вопросы организации образовательного процесса в начальных классах, измененную нормативно-правовую базу РФ в области начального общего образования в связи с обновлением ФГОС НОО и реализацией ФОП НОО;</a:t>
            </a:r>
            <a:br>
              <a:rPr lang="ru-RU" sz="3100" b="1" dirty="0" smtClean="0">
                <a:solidFill>
                  <a:srgbClr val="2A117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2A117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2A117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2A1179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проанализировать  итоги работы начальной школы за прошедший учебный год, формы повышения квалификации учителей начальных классов;</a:t>
            </a:r>
            <a:br>
              <a:rPr lang="ru-RU" sz="31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2A117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2A117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2A1179"/>
                </a:solidFill>
                <a:effectLst/>
                <a:latin typeface="Times New Roman" pitchFamily="18" charset="0"/>
                <a:cs typeface="Times New Roman" pitchFamily="18" charset="0"/>
              </a:rPr>
              <a:t>- наметить основные направления работы методических объединений учителей начальных классов в новом учебном году.</a:t>
            </a:r>
            <a:br>
              <a:rPr lang="ru-RU" sz="3100" b="1" dirty="0" smtClean="0">
                <a:solidFill>
                  <a:srgbClr val="2A117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100" b="1" dirty="0">
              <a:solidFill>
                <a:srgbClr val="2A117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447" y="365126"/>
            <a:ext cx="8435788" cy="5695015"/>
          </a:xfrm>
          <a:solidFill>
            <a:srgbClr val="FBFFF7"/>
          </a:solidFill>
        </p:spPr>
        <p:txBody>
          <a:bodyPr>
            <a:noAutofit/>
          </a:bodyPr>
          <a:lstStyle/>
          <a:p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Особенности изучения раздела </a:t>
            </a:r>
            <a:r>
              <a:rPr lang="ru-RU" sz="21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«Синтаксис» </a:t>
            </a: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связаны с тем, что в 1 классе усилена работа над содержанием тем:</a:t>
            </a:r>
            <a:b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1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«Восстановление деформированных предложений. Составление предложений из набора форм слов</a:t>
            </a: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», а в 4 классе в содержание введены дидактические единицы, которые ранее не были представлены в программах как часть обязательного содержания: «</a:t>
            </a:r>
            <a:r>
              <a:rPr lang="ru-RU" sz="21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Простое и сложное предложение (ознакомление).</a:t>
            </a:r>
            <a:br>
              <a:rPr lang="ru-RU" sz="21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1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Сложные предложения: сложносочиненные с союзами и, а, но; бессоюзные сложные предложения (без называния терминов</a:t>
            </a: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)». </a:t>
            </a:r>
            <a:b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 этом важно обратить внимание, что термины «сложносочиненное предложение», «бессоюзное сложное предложение» </a:t>
            </a:r>
            <a:r>
              <a:rPr lang="ru-RU" sz="21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не вводятся</a:t>
            </a: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работа строится как наблюдение за указанным языковым материалом. Главным в  различии простых и сложных предложений является количество грамматических основ, а основой для различения бессоюзного сложного предложения и сложносочиненного</a:t>
            </a:r>
            <a:b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предложения является отсутствие или наличие союзов между частями сложного предложения. </a:t>
            </a:r>
            <a:b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659" y="365126"/>
            <a:ext cx="8364069" cy="5730874"/>
          </a:xfrm>
          <a:solidFill>
            <a:srgbClr val="F4FEEC"/>
          </a:solidFill>
        </p:spPr>
        <p:txBody>
          <a:bodyPr>
            <a:normAutofit/>
          </a:bodyPr>
          <a:lstStyle/>
          <a:p>
            <a:r>
              <a:rPr lang="ru-RU" sz="2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ru-RU" sz="23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«Орфография и пунктуация» </a:t>
            </a:r>
            <a:r>
              <a:rPr lang="ru-RU" sz="2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является одним из самых</a:t>
            </a:r>
            <a:br>
              <a:rPr lang="ru-RU" sz="2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традиционных, его содержание практически не меняется по количеству отрабатываемых в начальной школе орфограмм, тем не менее важно обратить внимание на небольшие изменения: </a:t>
            </a:r>
            <a:r>
              <a:rPr lang="ru-RU" sz="23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усилено внимание к формированию орфографической зоркости д</a:t>
            </a:r>
            <a:r>
              <a:rPr lang="ru-RU" sz="2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ля осознания места возможного возникновения орфографической ошибки; </a:t>
            </a:r>
            <a:br>
              <a:rPr lang="ru-RU" sz="2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зафиксирована работа над различными способами решения орфографической задачи в зависимости от места орфограммы в слове;</a:t>
            </a:r>
            <a:br>
              <a:rPr lang="ru-RU" sz="2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обязательном порядке происходит введение понятия «орфограмма»; сделан </a:t>
            </a:r>
            <a:r>
              <a:rPr lang="ru-RU" sz="23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бо́льший</a:t>
            </a:r>
            <a:r>
              <a:rPr lang="ru-RU" sz="2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акцент на использование орфографического словаря. </a:t>
            </a: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 рекомендациями можно познакомиться  на нашем сайте.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3435"/>
            <a:ext cx="8382000" cy="2662517"/>
          </a:xfrm>
          <a:solidFill>
            <a:srgbClr val="FBFFF7"/>
          </a:solidFill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2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литературному чтению</a:t>
            </a: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программа изменилась. Добавлены произведения патриотической направленности.  Работа над произведениями С.А. </a:t>
            </a:r>
            <a:r>
              <a:rPr lang="ru-RU" sz="2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Баруздина</a:t>
            </a: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«Салют», С.В. Михалкова «Быль для детей», Л.А. Кассиля «Алексей Андреевич», Л. Пантелеева, С.П. Алексеева, А. Гайдара «Тимур и его команда» имеет большой воспитательный потенциал, который раскрывается в таких понятиях, как «историческая память», «связь поколений», позволяет формировать нравственно-этические понятия «подвиг», «защита Родины», «мужество» и т.д.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6165" y="2877671"/>
            <a:ext cx="8238564" cy="3720353"/>
          </a:xfrm>
          <a:solidFill>
            <a:srgbClr val="EBFFFD"/>
          </a:solidFill>
        </p:spPr>
        <p:txBody>
          <a:bodyPr>
            <a:normAutofit fontScale="55000" lnSpcReduction="20000"/>
          </a:bodyPr>
          <a:lstStyle/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Чтение и анализ произведений о Великой отечественной войне помогают школьникам получить более широкое представление о событиях того времени, о детях на войне, осознать войну как общенациональное бедствие, последствия которого ощущаются и в настоящее время. 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На уроках важно: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подбирать задания различной степени сложности для детей с высокой читательской подготовкой и для тех, у кого слабо сформирован читательский навык;</a:t>
            </a: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анализировать изучаемое произведение, учитывая его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родо-жанровую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разновидность;</a:t>
            </a: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продумать методические приемы для каждого этапа урока; виды заданий по развитию речи, возможные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межпредметные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связи;</a:t>
            </a: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широко использовать наглядные пособия, ТСО и т.д.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376" y="365125"/>
            <a:ext cx="8301318" cy="5946027"/>
          </a:xfrm>
          <a:solidFill>
            <a:srgbClr val="EBFFFD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Следует обратить внимание, что с 2025 года в 4-х классах проводится Всероссийская проверочная работа (по выбору) по учебному предмету  «Литературное чтение». 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данный перечень (кодификатор) распределенных по классам проверяемых требований к результатам освоения ООП НОО и элементов содержания по учебному предмету «Литературное чтение» для 4 класса является содержательной основой данного вида проверочных работ.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Помним, что одна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из главных задач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уроков литературного чтения -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раскрытие воспитательного потенциала художественной литературы и произведений устного народного творчества для развития личности младшего школьника, его ценностных ориентаций и нравственных установок. 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129" y="242048"/>
            <a:ext cx="8193742" cy="197223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Математика </a:t>
            </a:r>
            <a:br>
              <a:rPr lang="ru-RU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Уроки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математики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формируют устойчивый познавательный интерес и навыки логического мышления. Математические задания способствуют развитию у ребенка внимания, наблюдательности, строгой последовательности рассуждения и творческого воображения.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0307" y="2303929"/>
            <a:ext cx="8292352" cy="4213412"/>
          </a:xfrm>
          <a:solidFill>
            <a:srgbClr val="FBFFF7"/>
          </a:solidFill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Выпускник начальной школы должен понимать и самостоятельно применять числовые данные, величины, отношения и зависимости при описании предметов, явлений, событий, решении практических задач.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Должен уметь сравнивать и различать объекты окружающего мира по форме, размеру, протяженности; быть готов решать проблемные задачи на установление истинности (верности-неверности, возможности-невозможности события); давать числовую оценку; находить геометрические величины, решать задачи на движение и пр.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Например. Раздел «Числа и величины».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работе с величинами важно обратить особое внимание на практические, поисковые и исследовательские действия, которыми овладевает ученик.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729" y="365126"/>
            <a:ext cx="8426824" cy="5892239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процессе обучения </a:t>
            </a:r>
            <a:r>
              <a:rPr lang="ru-RU" sz="2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раздела «Арифметические действия»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должны быть сформированы вычислительные навыки, умение выполнять устно и письменно арифметические действия с числами, оценивать полученный результат по критериям: достоверность/реальность, соответствие правилу/алгоритму; использовать изученные алгоритмы вычислений и т.д.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ходе освоения умения решать </a:t>
            </a:r>
            <a:r>
              <a:rPr lang="ru-RU" sz="2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текстовые задачи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осуществляется становление логических операций. 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Изучение раздела </a:t>
            </a:r>
            <a:r>
              <a:rPr lang="ru-RU" sz="2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«Пространственные отношения и геометрические фигуры»</a:t>
            </a:r>
            <a:br>
              <a:rPr lang="ru-RU" sz="2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ориентировано на развитие пространственных представлений школьников, умений различать и характеризовать геометрические фигуры, конструировать, моделировать, изображать, чертить, измерять длину, периметр и площадь изученных фигур.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обновленном ФГОС особенное внимание уделяется практическим действиям, развивающим пространственное мышление школьника и закладывающим основу геометрических представлений.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3435"/>
            <a:ext cx="7886700" cy="2169459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Окружающий мир</a:t>
            </a:r>
            <a:br>
              <a:rPr lang="ru-RU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Уникальность предмета заключается в его интегративной сущности: в нем в обобщенном виде представлены все стороны мира, который окружает жителей Земли: природа, общество, культурный опыт человечества, отношения между людьми в социуме, предметный мир, созданный человеком, сам человек.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918" y="2438400"/>
            <a:ext cx="8364070" cy="4069975"/>
          </a:xfrm>
          <a:solidFill>
            <a:srgbClr val="EBFFFD"/>
          </a:solidFill>
        </p:spPr>
        <p:txBody>
          <a:bodyPr>
            <a:normAutofit fontScale="62500" lnSpcReduction="20000"/>
          </a:bodyPr>
          <a:lstStyle/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Обращаем внимание на программу 2 класса, когда школьники начинают подробно знакомиться с методами познания природы. 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Новым программным содержанием изучения «Окружающего мира» во 2 классе является раздел «Звезды и созвездия. Солнечная система». Здесь второклассники встречаются с большим объемом новых знаний о небесных светилах, их характерных особенностях и месте в Солнечной системе, а также много работаю с моделями – глобусами, картами, планами. 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При знакомстве со звездами, созвездиями, Солнечной системой проводятся практические занятия с использованием не только глобуса Земли, но и звездного глобуса,  астрономического и зоогеографического глобуса (с изображением мест обитания разных представителей фауны), а также карты звездного неба.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047" y="188259"/>
            <a:ext cx="8704729" cy="421341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 учетом требований стандарта и ФОП НОО при изучении раздела </a:t>
            </a:r>
            <a:r>
              <a:rPr lang="ru-RU" sz="20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«Человек и природа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 в 3 классе необходимо уделить внимание достижению предметных результатов: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100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Формирование представлений о природных веществах: разнообразие,</a:t>
            </a:r>
            <a:br>
              <a:rPr lang="ru-RU" sz="2100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узнавание, называние, краткая характеристика, значение. </a:t>
            </a:r>
            <a:br>
              <a:rPr lang="ru-RU" sz="2100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Примеры веществ: </a:t>
            </a:r>
            <a:r>
              <a:rPr lang="ru-RU" sz="2100" i="1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жидкие вещес</a:t>
            </a:r>
            <a:r>
              <a:rPr lang="ru-RU" sz="2100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тва (вода, молоко, нефть, керосин, бензин, сок); </a:t>
            </a:r>
            <a:r>
              <a:rPr lang="ru-RU" sz="2100" i="1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твердые вещества </a:t>
            </a:r>
            <a:r>
              <a:rPr lang="ru-RU" sz="2100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(железо, уголь, золото, стекло, дерево); </a:t>
            </a:r>
            <a:r>
              <a:rPr lang="ru-RU" sz="2100" i="1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газообразные вещества </a:t>
            </a:r>
            <a:r>
              <a:rPr lang="ru-RU" sz="2100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(водяной пар, бытовой газ).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Расширение и углубление знаний о царствах природы: разнообразии</a:t>
            </a:r>
            <a:b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особенностях бактерий, грибов, растений, животных; зависимости жизненного цикла организмов от условий окружающей среды, от сезонных изменений неживой природы; особенностях размножения живых организмов.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100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общих представлений о природных естественных сообществах: (</a:t>
            </a:r>
            <a:r>
              <a:rPr lang="ru-RU" sz="2100" i="1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лес, луг, водоем</a:t>
            </a:r>
            <a:r>
              <a:rPr lang="ru-RU" sz="2100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) и искусственных (сад, огород, пруд, водохранилище); влияние человека на природные сообщества, их использование в хозяйственной деятельности.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8235" y="4527176"/>
            <a:ext cx="8328212" cy="210670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Формирование первичных представлений об организме человека: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системах органов, их роли в жизнедеятельности человека.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Все вышеперечисленные содержательные линии требуют практико-ориентированной технологии обучения. Серьезное внимание во 2-4 классах необходимо уделить практическим работам; оформлению информации в текстовой форме (дневник наблюдений, плакаты, презентации), а также в графической форме (таблицах, схемах, рисунках).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7906"/>
            <a:ext cx="7886700" cy="46616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 повышении квалификации</a:t>
            </a:r>
            <a:endParaRPr lang="ru-RU" sz="24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0659" y="815788"/>
            <a:ext cx="8543365" cy="580913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    Нашей кафедрой дошкольного и начального образования на сегодня реализуется 17 программ для начальной школы: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«Организационно-методическое  сопровождение образовательного процесса в начальных классах» - 72 ч. . – будет обновленная</a:t>
            </a:r>
          </a:p>
          <a:p>
            <a:r>
              <a:rPr lang="ru-RU" sz="8000" dirty="0" smtClean="0">
                <a:solidFill>
                  <a:srgbClr val="303FCA"/>
                </a:solidFill>
                <a:latin typeface="Times New Roman" pitchFamily="18" charset="0"/>
                <a:cs typeface="Times New Roman" pitchFamily="18" charset="0"/>
              </a:rPr>
              <a:t>«Организация образовательной деятельности младших школьников с ОВЗ и трудностями в обучении в условиях инклюзивного образования»- 36 ч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«Курс «Основы православной культуры Крыма» в системе духовно-нравственного воспитания младших школьников» (авторская, ст. преподаватель Наумова Л.В.)- 36 ч.</a:t>
            </a:r>
          </a:p>
          <a:p>
            <a:r>
              <a:rPr lang="ru-RU" sz="8000" dirty="0" smtClean="0">
                <a:solidFill>
                  <a:srgbClr val="303FCA"/>
                </a:solidFill>
                <a:latin typeface="Times New Roman" pitchFamily="18" charset="0"/>
                <a:cs typeface="Times New Roman" pitchFamily="18" charset="0"/>
              </a:rPr>
              <a:t>«Проектирование современного урока в начальной школе» - 36 ч.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«Основы формирования финансовой грамотности детей младшего школьного возраста» - 36 ч.</a:t>
            </a:r>
          </a:p>
          <a:p>
            <a:r>
              <a:rPr lang="ru-RU" sz="8000" dirty="0" smtClean="0">
                <a:solidFill>
                  <a:srgbClr val="303FCA"/>
                </a:solidFill>
                <a:latin typeface="Times New Roman" pitchFamily="18" charset="0"/>
                <a:cs typeface="Times New Roman" pitchFamily="18" charset="0"/>
              </a:rPr>
              <a:t>«Особенности проектирования и реализации внеурочной деятельности в начальной школе» - 36 ч.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«Развитие социальной активности младших школьников при реализации Всероссийского проекта «Орлята России» в Республике Крым» - 24 ч.</a:t>
            </a:r>
          </a:p>
          <a:p>
            <a:r>
              <a:rPr lang="ru-RU" sz="8000" dirty="0" smtClean="0">
                <a:solidFill>
                  <a:srgbClr val="303FCA"/>
                </a:solidFill>
                <a:latin typeface="Times New Roman" pitchFamily="18" charset="0"/>
                <a:cs typeface="Times New Roman" pitchFamily="18" charset="0"/>
              </a:rPr>
              <a:t>«Особенности реализации программы внеурочной деятельности «Разговоры о важном» в условиях начального общего образования» - 24 ч.</a:t>
            </a:r>
          </a:p>
          <a:p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8000" dirty="0" err="1" smtClean="0">
                <a:latin typeface="Times New Roman" pitchFamily="18" charset="0"/>
                <a:cs typeface="Times New Roman" pitchFamily="18" charset="0"/>
              </a:rPr>
              <a:t>Методические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8000" dirty="0" err="1" smtClean="0">
                <a:latin typeface="Times New Roman" pitchFamily="18" charset="0"/>
                <a:cs typeface="Times New Roman" pitchFamily="18" charset="0"/>
              </a:rPr>
              <a:t>содержательные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dirty="0" err="1" smtClean="0">
                <a:latin typeface="Times New Roman" pitchFamily="18" charset="0"/>
                <a:cs typeface="Times New Roman" pitchFamily="18" charset="0"/>
              </a:rPr>
              <a:t>аспекты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dirty="0" err="1" smtClean="0">
                <a:latin typeface="Times New Roman" pitchFamily="18" charset="0"/>
                <a:cs typeface="Times New Roman" pitchFamily="18" charset="0"/>
              </a:rPr>
              <a:t>подготовки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dirty="0" err="1" smtClean="0">
                <a:latin typeface="Times New Roman" pitchFamily="18" charset="0"/>
                <a:cs typeface="Times New Roman" pitchFamily="18" charset="0"/>
              </a:rPr>
              <a:t>младших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dirty="0" err="1" smtClean="0">
                <a:latin typeface="Times New Roman" pitchFamily="18" charset="0"/>
                <a:cs typeface="Times New Roman" pitchFamily="18" charset="0"/>
              </a:rPr>
              <a:t>школьников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en-US" sz="8000" dirty="0" err="1" smtClean="0">
                <a:latin typeface="Times New Roman" pitchFamily="18" charset="0"/>
                <a:cs typeface="Times New Roman" pitchFamily="18" charset="0"/>
              </a:rPr>
              <a:t>Всероссийским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dirty="0" err="1" smtClean="0">
                <a:latin typeface="Times New Roman" pitchFamily="18" charset="0"/>
                <a:cs typeface="Times New Roman" pitchFamily="18" charset="0"/>
              </a:rPr>
              <a:t>проверочным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dirty="0" err="1" smtClean="0">
                <a:latin typeface="Times New Roman" pitchFamily="18" charset="0"/>
                <a:cs typeface="Times New Roman" pitchFamily="18" charset="0"/>
              </a:rPr>
              <a:t>работам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- 18 ч. . – будет обновленная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30" y="365125"/>
            <a:ext cx="8767482" cy="609842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«Использование речевых средств и средств информационно -коммуникационных технологий при работе с текстом на уроках ОРКСЭ» - 18 ч.  – будет обновленная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«Особенности организации работы с младшими школьниками по формированию духовно-нравственных ценностей» (авторская, ст. преподаватель Наумова Л.В.) – 18 ч.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«Особенности изучения краеведческого материала на уроках «Окружающий мир» - 18 ч.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«</a:t>
            </a:r>
            <a:r>
              <a:rPr lang="ru-RU" sz="2400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Особенности организации образовательного процесса в первых классах в контексте реализации обновленного ФГОС НОО» - 18 ч.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«Формирование функциональной грамотности младших школьников в условиях реализации ФГОС НОО» - 18 ч.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«Современные подходы к изучению результативности обучения в начальных классах» - 18 ч. – будет обновленная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«Организация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внутришкольного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контроля в начальных классах» -</a:t>
            </a:r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18 ч.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- «Методические и организационные аспекты преподавания курса «</a:t>
            </a:r>
            <a:r>
              <a:rPr lang="ru-RU" sz="2400" dirty="0" err="1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Крымоведение</a:t>
            </a:r>
            <a:r>
              <a:rPr lang="ru-RU" sz="2400" dirty="0" smtClean="0">
                <a:solidFill>
                  <a:srgbClr val="303FCA"/>
                </a:solidFill>
                <a:effectLst/>
                <a:latin typeface="Times New Roman" pitchFamily="18" charset="0"/>
                <a:cs typeface="Times New Roman" pitchFamily="18" charset="0"/>
              </a:rPr>
              <a:t>» в начальной школе» - 36 ч.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19" y="806824"/>
            <a:ext cx="8677327" cy="39624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Организация образовательного процесса и особенности преподавания учебных дисциплин в начальных классах </a:t>
            </a:r>
            <a:br>
              <a:rPr lang="ru-RU" sz="40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 новом учебном году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221A8E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00364" y="5307106"/>
            <a:ext cx="5786478" cy="9144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182563" indent="-182563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Наумова Л.В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старший преподаватель кафедры дошкольного и начального образования КРИППО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s://infodoski.ru/images/detailed/29/27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57628"/>
            <a:ext cx="2220275" cy="30003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86872"/>
            <a:ext cx="7886700" cy="129988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300" b="1" dirty="0" smtClean="0"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Федеральный закон от 21.04.2025 N 86-ФЗ "О внесении изменений в статьи 3 и 47 Федерального закона "Об образовании в Российской Федерации«</a:t>
            </a:r>
            <a:r>
              <a:rPr lang="ru-RU" sz="23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Федеральный закон вступает в силу с 1 сентября 2025 года.</a:t>
            </a:r>
            <a:endParaRPr lang="ru-RU" sz="23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40540"/>
            <a:ext cx="8615081" cy="4912659"/>
          </a:xfrm>
        </p:spPr>
        <p:txBody>
          <a:bodyPr>
            <a:noAutofit/>
          </a:bodyPr>
          <a:lstStyle/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Внесенными в закон об образовании поправками предусмотрено, что дополнительное профессиональное образование лиц, не являющихся педагогическими работниками, в целях занятия ими педагогической деятельностью по основным общеобразовательным программам и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дополнительное профессиональное образование педагогов, осуществляющих педагогическую деятельность по основным общеобразовательным программам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может осуществляться только в государственных и муниципальных образовательных организациях, в образовательных организациях, учрежденных Российской Федерацией, субъектом РФ, муниципальным образованием,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госкорпорацией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или госкомпанией либо с их долей в уставном капитале организации, в образовательных организациях, расположенных на федеральной территории "Сириус", в образовательных организациях, расположенных на территории инновационного центра "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Сколково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" и территориях инновационных научно-технологических центров, в общероссийских спортивных федерациях.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49636" cy="116865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Приоритетные направления работы муниципального методического объединения учителей начальных классов: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56792"/>
            <a:ext cx="8893652" cy="508691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учебно-методическая поддержка реализации обновленных ФГОС НОО и ФОП НОО;</a:t>
            </a:r>
          </a:p>
          <a:p>
            <a:r>
              <a:rPr lang="ru-RU" dirty="0" smtClean="0">
                <a:solidFill>
                  <a:srgbClr val="303FCA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повышения профессионального мастерства учителей начальных классов, развитие их творческого потенциала с целью совершенствования качества преподавания и воспитания личности младшего школьника;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совершенствование методического уровня педагогов в овладении разными педагогическими технологиями, через систему повышения квалификации и самообразования каждого учителя в соответствии с ФГОС НОО.</a:t>
            </a:r>
          </a:p>
          <a:p>
            <a:endParaRPr lang="ru-RU" dirty="0" smtClean="0"/>
          </a:p>
          <a:p>
            <a:pPr lvl="0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10988"/>
            <a:ext cx="7886700" cy="690283"/>
          </a:xfrm>
        </p:spPr>
        <p:txBody>
          <a:bodyPr>
            <a:normAutofit/>
          </a:bodyPr>
          <a:lstStyle/>
          <a:p>
            <a:r>
              <a:rPr lang="ru-RU" sz="2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НОВЫЕ ДОКУМЕНТЫ</a:t>
            </a:r>
            <a:endParaRPr lang="ru-RU" sz="2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2729" y="1344706"/>
            <a:ext cx="8462683" cy="5298141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2A1179"/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b="1" i="1" dirty="0" err="1" smtClean="0">
                <a:solidFill>
                  <a:srgbClr val="2A1179"/>
                </a:solidFill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b="1" i="1" dirty="0" smtClean="0">
                <a:solidFill>
                  <a:srgbClr val="2A1179"/>
                </a:solidFill>
                <a:latin typeface="Times New Roman" pitchFamily="18" charset="0"/>
                <a:cs typeface="Times New Roman" pitchFamily="18" charset="0"/>
              </a:rPr>
              <a:t>  РФ от 09.10.2024 № 704   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образования, основного общего образования и среднего общего образования»</a:t>
            </a:r>
            <a:br>
              <a:rPr lang="ru-RU" b="1" i="1" dirty="0" smtClean="0">
                <a:solidFill>
                  <a:srgbClr val="2A117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(Зарегистрирован 11.02.2025 № 81220, опубликован 12.02.2025)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РФ от 05 ноября 2024 г.     № 769 «Об утверждении федерального перечня учебников, допущенных к использованию при реализации имеющих государственную аккредитацию образовательных программ начального общего, основного образовательную деятельность и установления предельного срока». </a:t>
            </a:r>
            <a:r>
              <a:rPr lang="ru-RU" b="1" i="1" dirty="0" smtClean="0">
                <a:solidFill>
                  <a:srgbClr val="4F227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4F227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153" y="215153"/>
            <a:ext cx="8677835" cy="6445623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3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3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РФ от 18.07.2024 </a:t>
            </a:r>
            <a:r>
              <a:rPr lang="en-US" sz="3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499       «Об утверждении федерального перечня электронных образовательных ресурсов, допущенных к использованию при реализации имеющих государственную аккредитацию образовательных программ начального общего, основного общего, среднего общего образования».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9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2900" dirty="0" err="1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29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РФ от 28 ноября 2024 г. № 838 «Об утверждении перечня средств обучения и воспитания, соответствующих современным условиям обучения… </a:t>
            </a:r>
            <a:r>
              <a:rPr lang="ru-RU" sz="2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9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Письмо </a:t>
            </a:r>
            <a:r>
              <a:rPr lang="ru-RU" sz="2900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29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РФ от 01.07.2025 № 03-1326 </a:t>
            </a:r>
            <a:r>
              <a:rPr lang="ru-RU" sz="2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«О направлении информации» (вместе с «Методическими рекомендациями по организации процесса обучения в первом классе в адаптационный период                  (сентябрь-октябрь)». </a:t>
            </a:r>
            <a:r>
              <a:rPr lang="ru-RU" sz="29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9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542" y="170329"/>
            <a:ext cx="8794376" cy="64008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31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РФ от 04.04.2025 №268 «Об утверждении Особенностей режима рабочего времени и времени отдыха педагогических и иных работников организаций, осуществляющих образовательную деятельность по основным и дополнительным общеобразовательным программам, образовательным программам среднего профессионального образования и соответствующим дополнительным профессиональным программам, основным программам профессионального обучения».</a:t>
            </a:r>
            <a:b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Письмо </a:t>
            </a:r>
            <a:r>
              <a:rPr lang="ru-RU" sz="3100" dirty="0" err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31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РФ от 13.08.2025 №ОК-2258/03 «О направлении вариантов расписания».</a:t>
            </a:r>
            <a:br>
              <a:rPr lang="ru-RU" sz="31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55158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Приказ </a:t>
            </a:r>
            <a:r>
              <a:rPr lang="ru-RU" sz="28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РФ от 18 июня 2025 №467 «О внесении изменений в некоторые приказы Министерства образования и науки российской Федерации и  министерства просвещения Российской Федерации, касающиеся федеральных государственных стандартов начального общего и основного общего образования»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Зарегистрировано в Минюсте России 17 июля 2025 г. №82961)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376" y="365126"/>
            <a:ext cx="8426824" cy="6125321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Письмо ФГБНУ «Институт содержания и методов обучения им. В.С. </a:t>
            </a:r>
            <a:r>
              <a:rPr lang="ru-RU" sz="26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Леднева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  «Об особенностях преподавания учебных предметов на уровне начального общего образования в 2025/2026 учебном году»</a:t>
            </a:r>
            <a:b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6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здесь есть критерии оценивания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).</a:t>
            </a:r>
            <a:b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6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Письмо </a:t>
            </a:r>
            <a:r>
              <a:rPr lang="ru-RU" sz="2600" dirty="0" err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26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РФ от 31.07.2025 № ОК-2062/03 «О направлении методического письма» (Об организации изучения учебных предметов «Родной язык (</a:t>
            </a:r>
            <a:r>
              <a:rPr lang="ru-RU" sz="2600" dirty="0" err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язык</a:t>
            </a:r>
            <a:r>
              <a:rPr lang="ru-RU" sz="26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народа Российской Федерации) и/или государственный язык республики Российской Федерации», «Литературное чтение на родном языке (</a:t>
            </a:r>
            <a:r>
              <a:rPr lang="ru-RU" sz="2600" dirty="0" err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языке</a:t>
            </a:r>
            <a:r>
              <a:rPr lang="ru-RU" sz="26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народа Российской Федерации)», «Родная литература (</a:t>
            </a:r>
            <a:r>
              <a:rPr lang="ru-RU" sz="2600" dirty="0" err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sz="26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на языке народа Российской Федерации»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кольный2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школьный1.potx" id="{1223AAD5-3BAF-4CD4-8691-1FCEB37F60F1}" vid="{1A353930-1A61-4632-BC83-C80A4F4FEC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школьный2</Template>
  <TotalTime>463</TotalTime>
  <Words>1699</Words>
  <Application>Microsoft Office PowerPoint</Application>
  <PresentationFormat>Экран (4:3)</PresentationFormat>
  <Paragraphs>133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школьный2</vt:lpstr>
      <vt:lpstr>Республиканский семинар: Особенности организации учебно-воспитательного процесса в начальной школе в 2025/2026 учебном году</vt:lpstr>
      <vt:lpstr>Цель:  познакомить с особенностями преподавания учебных дисциплин и организацией образовательного процесса в начальных классах общеобразовательных организаций Республики Крым в 2025/2026 учебном году, реализацией обновленного ФГОС НОО и Федеральной образовательной программы начального общего образования.  </vt:lpstr>
      <vt:lpstr> Задачи:  - рассмотреть вопросы организации образовательного процесса в начальных классах, измененную нормативно-правовую базу РФ в области начального общего образования в связи с обновлением ФГОС НОО и реализацией ФОП НОО;  - проанализировать  итоги работы начальной школы за прошедший учебный год, формы повышения квалификации учителей начальных классов;  - наметить основные направления работы методических объединений учителей начальных классов в новом учебном году. </vt:lpstr>
      <vt:lpstr>Организация образовательного процесса и особенности преподавания учебных дисциплин в начальных классах  в новом учебном году </vt:lpstr>
      <vt:lpstr>НОВЫЕ ДОКУМЕНТЫ</vt:lpstr>
      <vt:lpstr>   - Приказ Минпросвещения РФ от 18.07.2024 N499       «Об утверждении федерального перечня электронных образовательных ресурсов, допущенных к использованию при реализации имеющих государственную аккредитацию образовательных программ начального общего, основного общего, среднего общего образования».  - Приказ Минпросвещения РФ от 28 ноября 2024 г. № 838 «Об утверждении перечня средств обучения и воспитания, соответствующих современным условиям обучения…   - Письмо Минпросвещения РФ от 01.07.2025 № 03-1326 «О направлении информации» (вместе с «Методическими рекомендациями по организации процесса обучения в первом классе в адаптационный период                  (сентябрь-октябрь)».   </vt:lpstr>
      <vt:lpstr>  - Приказ Минпросвещения РФ от 04.04.2025 №268 «Об утверждении Особенностей режима рабочего времени и времени отдыха педагогических и иных работников организаций, осуществляющих образовательную деятельность по основным и дополнительным общеобразовательным программам, образовательным программам среднего профессионального образования и соответствующим дополнительным профессиональным программам, основным программам профессионального обучения».  - Письмо Минпросвещения РФ от 13.08.2025 №ОК-2258/03 «О направлении вариантов расписания».     </vt:lpstr>
      <vt:lpstr>- Приказ Минпросвещения РФ от 18 июня 2025 №467 «О внесении изменений в некоторые приказы Министерства образования и науки российской Федерации и  министерства просвещения Российской Федерации, касающиеся федеральных государственных стандартов начального общего и основного общего образования»  (Зарегистрировано в Минюсте России 17 июля 2025 г. №82961)</vt:lpstr>
      <vt:lpstr>-  Письмо ФГБНУ «Институт содержания и методов обучения им. В.С. Леднева»  «Об особенностях преподавания учебных предметов на уровне начального общего образования в 2025/2026 учебном году»  (здесь есть критерии оценивания).  - Письмо Минпросвещения РФ от 31.07.2025 № ОК-2062/03 «О направлении методического письма» (Об организации изучения учебных предметов «Родной язык (язык народа Российской Федерации) и/или государственный язык республики Российской Федерации», «Литературное чтение на родном языке (языке народа Российской Федерации)», «Родная литература (литература на языке народа Российской Федерации»  </vt:lpstr>
      <vt:lpstr> В соответствии с приказом Минпросвещения РФ от 09.10.2024 №704 кратко рассмотрим основные изменения с 01.09.2025 ФОП НОО  </vt:lpstr>
      <vt:lpstr> Федеральные рабочие программы по учебным предметам (ФРП) В рабочих программах прослеживаются похожие изменения.  </vt:lpstr>
      <vt:lpstr> Литературное чтение  </vt:lpstr>
      <vt:lpstr> Родной (русский) язык  </vt:lpstr>
      <vt:lpstr> Литературное чтение на родном языке  Можно корректировать общее число часов, рекомендованных для изучения предмета, с учетом индивидуального подхода школы к выбору родного языка и его реализации. </vt:lpstr>
      <vt:lpstr> Физическая культура  </vt:lpstr>
      <vt:lpstr> Федеральный учебный план (ФУП).  Перераспределили количество часов в сетке плана. Изменили минимальное и максимальное количество учебных занятий за 4 учебных года.  Теперь оно не может составлять менее 2966 и более 3305 часов в соответствии с требованиями к организации образовательного процесса к учебной нагрузке при 5-дневной (или 6-дневной) учебной неделе. Ранее было указано как во ФГОС НОО: 2954 и 3345 соответственно.  </vt:lpstr>
      <vt:lpstr>Объем максимально допустимой нагрузки в течение года составляет:  – в 1-м классе – 653 часа (варианты № 1 – 2),  620 часов (варианты № 3-5);  – во 2–4-м классе – 782 часа (варианты № 1, 3),  884 часа (варианты № 2, 4 – 5). </vt:lpstr>
      <vt:lpstr>Расписание учебных занятий составляется с учетом дневной и недельной динамики умственной работоспособности школьников и шкалы трудности учебных предметов. Образовательная недельная нагрузка распределяется равномерно в течение учебной недели, при этом объем максимально допустимой нагрузки в течение дня должен соответствовать действующим санитарным правилам и нормативам. Образовательная организация самостоятельна в организации образовательной деятельности (урочной и внеурочной), в выборе видов деятельности по каждому предмету (проектная деятельность, практические и лабораторные занятия, экскурсии и другое).  </vt:lpstr>
      <vt:lpstr> В соответствии с санитарно-эпидемиологическими требованиями и гигиеническими нормативами:  </vt:lpstr>
      <vt:lpstr>  Домашнее  задание: -   суммарный объём домашнего задания по всем предметам для каждого класса не должен превышать: для 1 класса – 1 час, для 2 и 3 классов –1,5 часа, для 4 класса – 2 часа. Однако в соответствии с п. 24 Порядка организации и осуществления образовательной деятельности по основным общеобразовательным программам – образовательным программам начального общего, основного общего и среднего общего образования (приказ от 22.03.2021 №115), в 1-м классе не рекомендуются домашние задания. Целесообразно, чтобы  решение о подаче домашнего задания было принято школой и закреплено локальным актом. </vt:lpstr>
      <vt:lpstr>Внеурочная деятельность осуществляется в целях обеспечения индивидуальных потребностей детей по разным направлениям развития личности.  Внеурочная деятельность направлена на достижение планируемых результатов освоения программы начального общего образования с учетом выбора участниками образовательных отношений учебных курсов внеурочной деятельности из перечня, предлагаемого образовательной организацией. </vt:lpstr>
      <vt:lpstr>В настоящее время школа может предусматривать использование ресурсов других организаций, включая организации дополнительного образования, научные организации, организации культуры, физкультурно-спортивные, профессиональные образовательные организации, детские общественные объединения и другие организации, обладающие необходимыми ресурсами для проведения внеурочной деятельности.  С целью обеспечения преемственности содержания образовательных программ начального общего и основного общего образования целесообразно при формировании плана внеурочной деятельности предусмотреть часть, рекомендуемую для всех учащихся:  – 1 час в неделю – на информационно-просветительские занятия патриотической, нравственной и экологической направленности  «Разговоры о важном»;  – 1 час в неделю – на занятия по формированию функциональной грамотности обучающихся (в том числе финансовой грамотности);  – часы на проведение учебных занятий, обеспечивающих различные интересы детей, в том числе этнокультурные и духовно-нравственные («Крымоведение», «Основы православной культуры Крыма»). </vt:lpstr>
      <vt:lpstr> Оценивание в начальной школе  В соответствии с ФОП НОО внутренняя оценка включает стартовую диагностику; текущую и тематическую оценку; итоговую оценку; промежуточную аттестацию; психолого-педагогическое наблюдение; внутренний мониторинг образовательных достижений учащихся. </vt:lpstr>
      <vt:lpstr> Текущее оценивание (устное, письменное, комбинированное) в начальной школе проводится в течение учебного периода (четверти, полугодия) с целью систематического контроля уровня освоения учащимися тем, разделов образовательных программ за оцениваемый период, динамики достижения предметных и метапредметных результатов. </vt:lpstr>
      <vt:lpstr> Промежуточная аттестация проводится со 2-го класса в конце каждого учебного периода по каждому изучаемому учебному предмету. Промежуточная оценка, фиксирующая достижение предметных планируемых результатов и универсальных учебных действий, является основанием для перевода учащихся в следующий класс. Обучающиеся, освоившие в полном объёме образовательную программу за учебный год, переводятся в следующий класс.   Обучающиеся, не прошедшие промежуточной аттестации по уважительным причинам или имеющие академическую задолженность, переводятся в следующий класс условно.  Школьники, не ликвидировавшие в установленные сроки академической задолженности с момента её образования, по усмотрению их родителей (законных представителей), оставляются на повторное обучение или переводятся на обучение по адаптированным общеобразовательным программам в соответствии с рекомендациями ПМПК либо на обучение по индивидуальному учебному плану (п. 26 Порядка).  </vt:lpstr>
      <vt:lpstr> Итоговая оценка является процедурой внутренней оценки образовательной организации и складывается из результатов накопленной оценки и итоговой работы по учебному предмету.   Предметом итоговой оценки является способность обучающихся решать учебно-познавательные и учебно-практические задачи, построенные на основном содержании учебного предмета с учётом формируемых метапредметных действий.</vt:lpstr>
      <vt:lpstr>Особенности преподавания учебных предметов мы рассмотрим с точки зрения итогов работы за предыдущий год и результатов ВПР</vt:lpstr>
      <vt:lpstr>ОСОБЕННОСТИ ПРЕПОДАВАНИЯ УЧЕБНОГО ПРЕДМЕТА «РУССКИЙ ЯЗЫК»  Основные изменения в программе: </vt:lpstr>
      <vt:lpstr>Особенности изучения содержательного раздела «Морфология» связаны с распределением содержания по классам. Изучение трех основных частей речи – имя существительное, имя прилагательное и глагол – идет по концентрическому принципу, но при этом для изучения имени существительного и имени прилагательного максимально важным является 3 класс. В 4 классе новый материал про эти части речи не вводится, происходит закрепление изученного в 1–3 классах. Для такой части речи, как глагол, принципиально важным является 4 класс. Кроме трех указанных частей речи в программе предусмотрено знакомство с местоимением (3–4 классы), с наречием (4 класс), с частицей «не» (3–4 классы), с предлогами (2–3 классы), с союзами (4 класс).  </vt:lpstr>
      <vt:lpstr>Особенности изучения раздела «Синтаксис» связаны с тем, что в 1 классе усилена работа над содержанием тем: «Восстановление деформированных предложений. Составление предложений из набора форм слов», а в 4 классе в содержание введены дидактические единицы, которые ранее не были представлены в программах как часть обязательного содержания: «Простое и сложное предложение (ознакомление). Сложные предложения: сложносочиненные с союзами и, а, но; бессоюзные сложные предложения (без называния терминов)».  При этом важно обратить внимание, что термины «сложносочиненное предложение», «бессоюзное сложное предложение» не вводятся, работа строится как наблюдение за указанным языковым материалом. Главным в  различии простых и сложных предложений является количество грамматических основ, а основой для различения бессоюзного сложного предложения и сложносочиненного предложения является отсутствие или наличие союзов между частями сложного предложения.   </vt:lpstr>
      <vt:lpstr>Раздел «Орфография и пунктуация» является одним из самых традиционных, его содержание практически не меняется по количеству отрабатываемых в начальной школе орфограмм, тем не менее важно обратить внимание на небольшие изменения: усилено внимание к формированию орфографической зоркости для осознания места возможного возникновения орфографической ошибки;  зафиксирована работа над различными способами решения орфографической задачи в зависимости от места орфограммы в слове; в обязательном порядке происходит введение понятия «орфограмма»; сделан бо́льший акцент на использование орфографического словаря.    С рекомендациями можно познакомиться  на нашем сайте.    </vt:lpstr>
      <vt:lpstr> По литературному чтению программа изменилась. Добавлены произведения патриотической направленности.  Работа над произведениями С.А. Баруздина «Салют», С.В. Михалкова «Быль для детей», Л.А. Кассиля «Алексей Андреевич», Л. Пантелеева, С.П. Алексеева, А. Гайдара «Тимур и его команда» имеет большой воспитательный потенциал, который раскрывается в таких понятиях, как «историческая память», «связь поколений», позволяет формировать нравственно-этические понятия «подвиг», «защита Родины», «мужество» и т.д.  </vt:lpstr>
      <vt:lpstr>Следует обратить внимание, что с 2025 года в 4-х классах проводится Всероссийская проверочная работа (по выбору) по учебному предмету  «Литературное чтение».  И данный перечень (кодификатор) распределенных по классам проверяемых требований к результатам освоения ООП НОО и элементов содержания по учебному предмету «Литературное чтение» для 4 класса является содержательной основой данного вида проверочных работ.  Помним, что одна из главных задач уроков литературного чтения - раскрытие воспитательного потенциала художественной литературы и произведений устного народного творчества для развития личности младшего школьника, его ценностных ориентаций и нравственных установок.  </vt:lpstr>
      <vt:lpstr> Математика  Уроки математики формируют устойчивый познавательный интерес и навыки логического мышления. Математические задания способствуют развитию у ребенка внимания, наблюдательности, строгой последовательности рассуждения и творческого воображения. </vt:lpstr>
      <vt:lpstr>В процессе обучения раздела «Арифметические действия» должны быть сформированы вычислительные навыки, умение выполнять устно и письменно арифметические действия с числами, оценивать полученный результат по критериям: достоверность/реальность, соответствие правилу/алгоритму; использовать изученные алгоритмы вычислений и т.д. В ходе освоения умения решать текстовые задачи осуществляется становление логических операций.  Изучение раздела «Пространственные отношения и геометрические фигуры» ориентировано на развитие пространственных представлений школьников, умений различать и характеризовать геометрические фигуры, конструировать, моделировать, изображать, чертить, измерять длину, периметр и площадь изученных фигур. В обновленном ФГОС особенное внимание уделяется практическим действиям, развивающим пространственное мышление школьника и закладывающим основу геометрических представлений.</vt:lpstr>
      <vt:lpstr>Окружающий мир Уникальность предмета заключается в его интегративной сущности: в нем в обобщенном виде представлены все стороны мира, который окружает жителей Земли: природа, общество, культурный опыт человечества, отношения между людьми в социуме, предметный мир, созданный человеком, сам человек. </vt:lpstr>
      <vt:lpstr> С учетом требований стандарта и ФОП НОО при изучении раздела «Человек и природа» в 3 классе необходимо уделить внимание достижению предметных результатов:  1. Формирование представлений о природных веществах: разнообразие, узнавание, называние, краткая характеристика, значение.  Примеры веществ: жидкие вещества (вода, молоко, нефть, керосин, бензин, сок); твердые вещества (железо, уголь, золото, стекло, дерево); газообразные вещества (водяной пар, бытовой газ). 2. Расширение и углубление знаний о царствах природы: разнообразии и особенностях бактерий, грибов, растений, животных; зависимости жизненного цикла организмов от условий окружающей среды, от сезонных изменений неживой природы; особенностях размножения живых организмов. 3. Развитие общих представлений о природных естественных сообществах: (лес, луг, водоем) и искусственных (сад, огород, пруд, водохранилище); влияние человека на природные сообщества, их использование в хозяйственной деятельности. </vt:lpstr>
      <vt:lpstr>О повышении квалификации</vt:lpstr>
      <vt:lpstr>- «Использование речевых средств и средств информационно -коммуникационных технологий при работе с текстом на уроках ОРКСЭ» - 18 ч.  – будет обновленная - «Особенности организации работы с младшими школьниками по формированию духовно-нравственных ценностей» (авторская, ст. преподаватель Наумова Л.В.) – 18 ч. - «Особенности изучения краеведческого материала на уроках «Окружающий мир» - 18 ч. - «Особенности организации образовательного процесса в первых классах в контексте реализации обновленного ФГОС НОО» - 18 ч. - «Формирование функциональной грамотности младших школьников в условиях реализации ФГОС НОО» - 18 ч. - «Современные подходы к изучению результативности обучения в начальных классах» - 18 ч. – будет обновленная - «Организация внутришкольного контроля в начальных классах» -18 ч. - «Методические и организационные аспекты преподавания курса «Крымоведение» в начальной школе» - 36 ч. </vt:lpstr>
      <vt:lpstr>Федеральный закон от 21.04.2025 N 86-ФЗ "О внесении изменений в статьи 3 и 47 Федерального закона "Об образовании в Российской Федерации« Федеральный закон вступает в силу с 1 сентября 2025 года.</vt:lpstr>
      <vt:lpstr>Приоритетные направления работы муниципального методического объединения учителей начальных классов: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Надежда</dc:creator>
  <cp:lastModifiedBy>Пользователь Windows</cp:lastModifiedBy>
  <cp:revision>86</cp:revision>
  <dcterms:created xsi:type="dcterms:W3CDTF">2019-07-30T16:07:19Z</dcterms:created>
  <dcterms:modified xsi:type="dcterms:W3CDTF">2025-08-24T08:12:56Z</dcterms:modified>
</cp:coreProperties>
</file>