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85" r:id="rId5"/>
    <p:sldId id="286" r:id="rId6"/>
    <p:sldId id="287" r:id="rId7"/>
    <p:sldId id="273" r:id="rId8"/>
    <p:sldId id="274" r:id="rId9"/>
    <p:sldId id="288" r:id="rId10"/>
    <p:sldId id="289" r:id="rId11"/>
    <p:sldId id="290" r:id="rId12"/>
    <p:sldId id="260" r:id="rId13"/>
    <p:sldId id="291" r:id="rId14"/>
    <p:sldId id="259" r:id="rId15"/>
    <p:sldId id="270" r:id="rId16"/>
    <p:sldId id="258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4" r:id="rId37"/>
    <p:sldId id="315" r:id="rId38"/>
    <p:sldId id="316" r:id="rId39"/>
    <p:sldId id="318" r:id="rId40"/>
    <p:sldId id="319" r:id="rId41"/>
    <p:sldId id="317" r:id="rId42"/>
    <p:sldId id="311" r:id="rId43"/>
    <p:sldId id="312" r:id="rId44"/>
    <p:sldId id="313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FBF1E-E3AD-4B64-80F9-16C795272A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9C7C2A-4943-4D1A-BDE6-B49DD22B189D}">
      <dgm:prSet phldrT="[Текст]"/>
      <dgm:spPr/>
      <dgm:t>
        <a:bodyPr/>
        <a:lstStyle/>
        <a:p>
          <a:pPr>
            <a:buClr>
              <a:srgbClr val="374151"/>
            </a:buClr>
            <a:buSzPts val="1200"/>
            <a:buFont typeface="Arial" panose="020B0604020202020204" pitchFamily="34" charset="0"/>
            <a:buChar char=""/>
          </a:pPr>
          <a:r>
            <a:rPr lang="ru-RU" u="none" dirty="0"/>
            <a:t>Классификация и распознавание</a:t>
          </a:r>
          <a:endParaRPr lang="ru-RU" dirty="0"/>
        </a:p>
      </dgm:t>
    </dgm:pt>
    <dgm:pt modelId="{F666447D-CB73-448E-92F5-E584BC6600EC}" type="parTrans" cxnId="{D41F81CF-C28C-480D-A56D-C6F199D894A0}">
      <dgm:prSet/>
      <dgm:spPr/>
      <dgm:t>
        <a:bodyPr/>
        <a:lstStyle/>
        <a:p>
          <a:endParaRPr lang="ru-RU"/>
        </a:p>
      </dgm:t>
    </dgm:pt>
    <dgm:pt modelId="{19326AFB-CC5C-4D9E-A731-87CF47393141}" type="sibTrans" cxnId="{D41F81CF-C28C-480D-A56D-C6F199D894A0}">
      <dgm:prSet/>
      <dgm:spPr/>
      <dgm:t>
        <a:bodyPr/>
        <a:lstStyle/>
        <a:p>
          <a:endParaRPr lang="ru-RU"/>
        </a:p>
      </dgm:t>
    </dgm:pt>
    <dgm:pt modelId="{109444DA-592B-4EB3-B0D1-3B598F4F04A7}">
      <dgm:prSet phldrT="[Текст]"/>
      <dgm:spPr/>
      <dgm:t>
        <a:bodyPr/>
        <a:lstStyle/>
        <a:p>
          <a:r>
            <a:rPr lang="ru-RU" u="none" dirty="0"/>
            <a:t>Автоматизация и робототехника</a:t>
          </a:r>
          <a:endParaRPr lang="ru-RU" dirty="0"/>
        </a:p>
      </dgm:t>
    </dgm:pt>
    <dgm:pt modelId="{9D2AA757-B711-4964-8769-109E4117C699}" type="parTrans" cxnId="{A842ABFE-40AE-4465-ADCD-84AB4DF3C291}">
      <dgm:prSet/>
      <dgm:spPr/>
      <dgm:t>
        <a:bodyPr/>
        <a:lstStyle/>
        <a:p>
          <a:endParaRPr lang="ru-RU"/>
        </a:p>
      </dgm:t>
    </dgm:pt>
    <dgm:pt modelId="{6FA1B9A9-CC61-4EC9-A16C-1481078224AD}" type="sibTrans" cxnId="{A842ABFE-40AE-4465-ADCD-84AB4DF3C291}">
      <dgm:prSet/>
      <dgm:spPr/>
      <dgm:t>
        <a:bodyPr/>
        <a:lstStyle/>
        <a:p>
          <a:endParaRPr lang="ru-RU"/>
        </a:p>
      </dgm:t>
    </dgm:pt>
    <dgm:pt modelId="{76C60537-B92B-4E4A-83BD-E470F96D3E25}">
      <dgm:prSet phldrT="[Текст]"/>
      <dgm:spPr/>
      <dgm:t>
        <a:bodyPr/>
        <a:lstStyle/>
        <a:p>
          <a:r>
            <a:rPr lang="ru-RU" u="none" dirty="0"/>
            <a:t>Обработка естественного языка</a:t>
          </a:r>
          <a:endParaRPr lang="ru-RU" dirty="0"/>
        </a:p>
      </dgm:t>
    </dgm:pt>
    <dgm:pt modelId="{18B63203-49F6-4F01-9030-6AA1753788D1}" type="parTrans" cxnId="{329A2740-416A-4F80-815D-FE12C9B2BF10}">
      <dgm:prSet/>
      <dgm:spPr/>
      <dgm:t>
        <a:bodyPr/>
        <a:lstStyle/>
        <a:p>
          <a:endParaRPr lang="ru-RU"/>
        </a:p>
      </dgm:t>
    </dgm:pt>
    <dgm:pt modelId="{B341137B-FDD0-4BF7-ABAA-C1FE8694B636}" type="sibTrans" cxnId="{329A2740-416A-4F80-815D-FE12C9B2BF10}">
      <dgm:prSet/>
      <dgm:spPr/>
      <dgm:t>
        <a:bodyPr/>
        <a:lstStyle/>
        <a:p>
          <a:endParaRPr lang="ru-RU"/>
        </a:p>
      </dgm:t>
    </dgm:pt>
    <dgm:pt modelId="{3BD4B536-CF00-4AE8-8886-4690CE0868A9}">
      <dgm:prSet phldrT="[Текст]"/>
      <dgm:spPr/>
      <dgm:t>
        <a:bodyPr/>
        <a:lstStyle/>
        <a:p>
          <a:r>
            <a:rPr lang="ru-RU" u="none" dirty="0"/>
            <a:t>Обучение машин</a:t>
          </a:r>
          <a:endParaRPr lang="ru-RU" dirty="0"/>
        </a:p>
      </dgm:t>
    </dgm:pt>
    <dgm:pt modelId="{175A99F6-0552-460C-A9B0-B935CDA0EC2A}" type="parTrans" cxnId="{CFC53773-E854-42E9-8865-4A4AAEF48F85}">
      <dgm:prSet/>
      <dgm:spPr/>
      <dgm:t>
        <a:bodyPr/>
        <a:lstStyle/>
        <a:p>
          <a:endParaRPr lang="ru-RU"/>
        </a:p>
      </dgm:t>
    </dgm:pt>
    <dgm:pt modelId="{81D905D3-41FF-4AC1-93C0-9DE158EB9EAE}" type="sibTrans" cxnId="{CFC53773-E854-42E9-8865-4A4AAEF48F85}">
      <dgm:prSet/>
      <dgm:spPr/>
      <dgm:t>
        <a:bodyPr/>
        <a:lstStyle/>
        <a:p>
          <a:endParaRPr lang="ru-RU"/>
        </a:p>
      </dgm:t>
    </dgm:pt>
    <dgm:pt modelId="{CD0EDEAD-48BD-4F2F-ABF4-E1FAB0B6B178}">
      <dgm:prSet phldrT="[Текст]"/>
      <dgm:spPr/>
      <dgm:t>
        <a:bodyPr/>
        <a:lstStyle/>
        <a:p>
          <a:pPr>
            <a:buClr>
              <a:srgbClr val="374151"/>
            </a:buClr>
            <a:buSzPts val="1200"/>
            <a:buFont typeface="Arial" panose="020B0604020202020204" pitchFamily="34" charset="0"/>
            <a:buChar char=""/>
          </a:pPr>
          <a:r>
            <a:rPr lang="ru-RU" u="none" dirty="0"/>
            <a:t>Прогнозирование и оптимизация</a:t>
          </a:r>
          <a:endParaRPr lang="ru-RU" dirty="0"/>
        </a:p>
      </dgm:t>
    </dgm:pt>
    <dgm:pt modelId="{86C763C2-5831-4FDD-801F-42D5B18EA6F9}" type="parTrans" cxnId="{E3005F44-33CE-4601-A602-E1B50C4DC498}">
      <dgm:prSet/>
      <dgm:spPr/>
      <dgm:t>
        <a:bodyPr/>
        <a:lstStyle/>
        <a:p>
          <a:endParaRPr lang="ru-RU"/>
        </a:p>
      </dgm:t>
    </dgm:pt>
    <dgm:pt modelId="{008F623E-4ADA-42A9-9236-4793F762ED76}" type="sibTrans" cxnId="{E3005F44-33CE-4601-A602-E1B50C4DC498}">
      <dgm:prSet/>
      <dgm:spPr/>
      <dgm:t>
        <a:bodyPr/>
        <a:lstStyle/>
        <a:p>
          <a:endParaRPr lang="ru-RU"/>
        </a:p>
      </dgm:t>
    </dgm:pt>
    <dgm:pt modelId="{C36F2507-6680-488C-BE4F-8A3D29C26CBF}">
      <dgm:prSet phldrT="[Текст]"/>
      <dgm:spPr/>
      <dgm:t>
        <a:bodyPr/>
        <a:lstStyle/>
        <a:p>
          <a:r>
            <a:rPr lang="ru-RU" u="none"/>
            <a:t>Медицинская диагностика</a:t>
          </a:r>
          <a:endParaRPr lang="ru-RU" dirty="0"/>
        </a:p>
      </dgm:t>
    </dgm:pt>
    <dgm:pt modelId="{ADE98FF2-EB04-465B-8E6C-1B1BB34A85F9}" type="parTrans" cxnId="{C9BA3F67-281D-44A6-A4BF-EB3C3F97C003}">
      <dgm:prSet/>
      <dgm:spPr/>
      <dgm:t>
        <a:bodyPr/>
        <a:lstStyle/>
        <a:p>
          <a:endParaRPr lang="ru-RU"/>
        </a:p>
      </dgm:t>
    </dgm:pt>
    <dgm:pt modelId="{8426C39A-8552-43BB-8521-16FC73B09085}" type="sibTrans" cxnId="{C9BA3F67-281D-44A6-A4BF-EB3C3F97C003}">
      <dgm:prSet/>
      <dgm:spPr/>
      <dgm:t>
        <a:bodyPr/>
        <a:lstStyle/>
        <a:p>
          <a:endParaRPr lang="ru-RU"/>
        </a:p>
      </dgm:t>
    </dgm:pt>
    <dgm:pt modelId="{F23FB415-C653-4E5C-8ED6-E463DFCE984D}" type="pres">
      <dgm:prSet presAssocID="{B38FBF1E-E3AD-4B64-80F9-16C795272A5F}" presName="diagram" presStyleCnt="0">
        <dgm:presLayoutVars>
          <dgm:dir/>
          <dgm:resizeHandles val="exact"/>
        </dgm:presLayoutVars>
      </dgm:prSet>
      <dgm:spPr/>
    </dgm:pt>
    <dgm:pt modelId="{A8679DBF-4F43-4158-A619-8E14359A41C4}" type="pres">
      <dgm:prSet presAssocID="{F29C7C2A-4943-4D1A-BDE6-B49DD22B189D}" presName="node" presStyleLbl="node1" presStyleIdx="0" presStyleCnt="6">
        <dgm:presLayoutVars>
          <dgm:bulletEnabled val="1"/>
        </dgm:presLayoutVars>
      </dgm:prSet>
      <dgm:spPr/>
    </dgm:pt>
    <dgm:pt modelId="{8DC98E25-434E-4195-8C73-62C5403710F7}" type="pres">
      <dgm:prSet presAssocID="{19326AFB-CC5C-4D9E-A731-87CF47393141}" presName="sibTrans" presStyleCnt="0"/>
      <dgm:spPr/>
    </dgm:pt>
    <dgm:pt modelId="{40A7EEB5-43B9-4295-A973-38EEBCE47F2B}" type="pres">
      <dgm:prSet presAssocID="{CD0EDEAD-48BD-4F2F-ABF4-E1FAB0B6B178}" presName="node" presStyleLbl="node1" presStyleIdx="1" presStyleCnt="6">
        <dgm:presLayoutVars>
          <dgm:bulletEnabled val="1"/>
        </dgm:presLayoutVars>
      </dgm:prSet>
      <dgm:spPr/>
    </dgm:pt>
    <dgm:pt modelId="{0BA5F9AB-8AFA-4C26-89CF-8F64DD2BC672}" type="pres">
      <dgm:prSet presAssocID="{008F623E-4ADA-42A9-9236-4793F762ED76}" presName="sibTrans" presStyleCnt="0"/>
      <dgm:spPr/>
    </dgm:pt>
    <dgm:pt modelId="{3DDBBC0E-D34F-4BB2-B42F-4DECA93EE3D7}" type="pres">
      <dgm:prSet presAssocID="{109444DA-592B-4EB3-B0D1-3B598F4F04A7}" presName="node" presStyleLbl="node1" presStyleIdx="2" presStyleCnt="6">
        <dgm:presLayoutVars>
          <dgm:bulletEnabled val="1"/>
        </dgm:presLayoutVars>
      </dgm:prSet>
      <dgm:spPr/>
    </dgm:pt>
    <dgm:pt modelId="{92D1870D-D189-4CC2-BCAB-FDFA44EE6BF0}" type="pres">
      <dgm:prSet presAssocID="{6FA1B9A9-CC61-4EC9-A16C-1481078224AD}" presName="sibTrans" presStyleCnt="0"/>
      <dgm:spPr/>
    </dgm:pt>
    <dgm:pt modelId="{4CC7C3CC-B529-4847-B431-B26B1957FD75}" type="pres">
      <dgm:prSet presAssocID="{76C60537-B92B-4E4A-83BD-E470F96D3E25}" presName="node" presStyleLbl="node1" presStyleIdx="3" presStyleCnt="6">
        <dgm:presLayoutVars>
          <dgm:bulletEnabled val="1"/>
        </dgm:presLayoutVars>
      </dgm:prSet>
      <dgm:spPr/>
    </dgm:pt>
    <dgm:pt modelId="{D0D0461D-6526-4D06-BD6E-E3FDF4E25D13}" type="pres">
      <dgm:prSet presAssocID="{B341137B-FDD0-4BF7-ABAA-C1FE8694B636}" presName="sibTrans" presStyleCnt="0"/>
      <dgm:spPr/>
    </dgm:pt>
    <dgm:pt modelId="{C8AA7249-C0EA-43F5-AB17-08AE35660148}" type="pres">
      <dgm:prSet presAssocID="{3BD4B536-CF00-4AE8-8886-4690CE0868A9}" presName="node" presStyleLbl="node1" presStyleIdx="4" presStyleCnt="6">
        <dgm:presLayoutVars>
          <dgm:bulletEnabled val="1"/>
        </dgm:presLayoutVars>
      </dgm:prSet>
      <dgm:spPr/>
    </dgm:pt>
    <dgm:pt modelId="{1F926002-EFB9-48F6-AFD0-C90A4BA4A365}" type="pres">
      <dgm:prSet presAssocID="{81D905D3-41FF-4AC1-93C0-9DE158EB9EAE}" presName="sibTrans" presStyleCnt="0"/>
      <dgm:spPr/>
    </dgm:pt>
    <dgm:pt modelId="{FCC32F9B-EE55-42ED-B6BF-FBB1F8E56771}" type="pres">
      <dgm:prSet presAssocID="{C36F2507-6680-488C-BE4F-8A3D29C26CBF}" presName="node" presStyleLbl="node1" presStyleIdx="5" presStyleCnt="6">
        <dgm:presLayoutVars>
          <dgm:bulletEnabled val="1"/>
        </dgm:presLayoutVars>
      </dgm:prSet>
      <dgm:spPr/>
    </dgm:pt>
  </dgm:ptLst>
  <dgm:cxnLst>
    <dgm:cxn modelId="{8511FB0F-0C58-422B-A61C-D5B03D010958}" type="presOf" srcId="{CD0EDEAD-48BD-4F2F-ABF4-E1FAB0B6B178}" destId="{40A7EEB5-43B9-4295-A973-38EEBCE47F2B}" srcOrd="0" destOrd="0" presId="urn:microsoft.com/office/officeart/2005/8/layout/default"/>
    <dgm:cxn modelId="{B38C3B15-40EE-45C7-9B9B-23F59942FA73}" type="presOf" srcId="{76C60537-B92B-4E4A-83BD-E470F96D3E25}" destId="{4CC7C3CC-B529-4847-B431-B26B1957FD75}" srcOrd="0" destOrd="0" presId="urn:microsoft.com/office/officeart/2005/8/layout/default"/>
    <dgm:cxn modelId="{0EB50D16-4169-47B8-B8FA-44AADB9F2182}" type="presOf" srcId="{109444DA-592B-4EB3-B0D1-3B598F4F04A7}" destId="{3DDBBC0E-D34F-4BB2-B42F-4DECA93EE3D7}" srcOrd="0" destOrd="0" presId="urn:microsoft.com/office/officeart/2005/8/layout/default"/>
    <dgm:cxn modelId="{05E35E17-AB1E-42F2-9E29-D1F7D97BC815}" type="presOf" srcId="{F29C7C2A-4943-4D1A-BDE6-B49DD22B189D}" destId="{A8679DBF-4F43-4158-A619-8E14359A41C4}" srcOrd="0" destOrd="0" presId="urn:microsoft.com/office/officeart/2005/8/layout/default"/>
    <dgm:cxn modelId="{0480EE34-ECC2-4830-89DA-84884E882A41}" type="presOf" srcId="{B38FBF1E-E3AD-4B64-80F9-16C795272A5F}" destId="{F23FB415-C653-4E5C-8ED6-E463DFCE984D}" srcOrd="0" destOrd="0" presId="urn:microsoft.com/office/officeart/2005/8/layout/default"/>
    <dgm:cxn modelId="{ECF64336-4B61-407C-9672-1C16B35C5F4C}" type="presOf" srcId="{C36F2507-6680-488C-BE4F-8A3D29C26CBF}" destId="{FCC32F9B-EE55-42ED-B6BF-FBB1F8E56771}" srcOrd="0" destOrd="0" presId="urn:microsoft.com/office/officeart/2005/8/layout/default"/>
    <dgm:cxn modelId="{329A2740-416A-4F80-815D-FE12C9B2BF10}" srcId="{B38FBF1E-E3AD-4B64-80F9-16C795272A5F}" destId="{76C60537-B92B-4E4A-83BD-E470F96D3E25}" srcOrd="3" destOrd="0" parTransId="{18B63203-49F6-4F01-9030-6AA1753788D1}" sibTransId="{B341137B-FDD0-4BF7-ABAA-C1FE8694B636}"/>
    <dgm:cxn modelId="{E3005F44-33CE-4601-A602-E1B50C4DC498}" srcId="{B38FBF1E-E3AD-4B64-80F9-16C795272A5F}" destId="{CD0EDEAD-48BD-4F2F-ABF4-E1FAB0B6B178}" srcOrd="1" destOrd="0" parTransId="{86C763C2-5831-4FDD-801F-42D5B18EA6F9}" sibTransId="{008F623E-4ADA-42A9-9236-4793F762ED76}"/>
    <dgm:cxn modelId="{C9BA3F67-281D-44A6-A4BF-EB3C3F97C003}" srcId="{B38FBF1E-E3AD-4B64-80F9-16C795272A5F}" destId="{C36F2507-6680-488C-BE4F-8A3D29C26CBF}" srcOrd="5" destOrd="0" parTransId="{ADE98FF2-EB04-465B-8E6C-1B1BB34A85F9}" sibTransId="{8426C39A-8552-43BB-8521-16FC73B09085}"/>
    <dgm:cxn modelId="{CFC53773-E854-42E9-8865-4A4AAEF48F85}" srcId="{B38FBF1E-E3AD-4B64-80F9-16C795272A5F}" destId="{3BD4B536-CF00-4AE8-8886-4690CE0868A9}" srcOrd="4" destOrd="0" parTransId="{175A99F6-0552-460C-A9B0-B935CDA0EC2A}" sibTransId="{81D905D3-41FF-4AC1-93C0-9DE158EB9EAE}"/>
    <dgm:cxn modelId="{D41F81CF-C28C-480D-A56D-C6F199D894A0}" srcId="{B38FBF1E-E3AD-4B64-80F9-16C795272A5F}" destId="{F29C7C2A-4943-4D1A-BDE6-B49DD22B189D}" srcOrd="0" destOrd="0" parTransId="{F666447D-CB73-448E-92F5-E584BC6600EC}" sibTransId="{19326AFB-CC5C-4D9E-A731-87CF47393141}"/>
    <dgm:cxn modelId="{5D9412DA-F285-4A3E-A8F1-7E91C5E03A8E}" type="presOf" srcId="{3BD4B536-CF00-4AE8-8886-4690CE0868A9}" destId="{C8AA7249-C0EA-43F5-AB17-08AE35660148}" srcOrd="0" destOrd="0" presId="urn:microsoft.com/office/officeart/2005/8/layout/default"/>
    <dgm:cxn modelId="{A842ABFE-40AE-4465-ADCD-84AB4DF3C291}" srcId="{B38FBF1E-E3AD-4B64-80F9-16C795272A5F}" destId="{109444DA-592B-4EB3-B0D1-3B598F4F04A7}" srcOrd="2" destOrd="0" parTransId="{9D2AA757-B711-4964-8769-109E4117C699}" sibTransId="{6FA1B9A9-CC61-4EC9-A16C-1481078224AD}"/>
    <dgm:cxn modelId="{FBF5FBA0-B201-40A0-8D54-4C31C82809F3}" type="presParOf" srcId="{F23FB415-C653-4E5C-8ED6-E463DFCE984D}" destId="{A8679DBF-4F43-4158-A619-8E14359A41C4}" srcOrd="0" destOrd="0" presId="urn:microsoft.com/office/officeart/2005/8/layout/default"/>
    <dgm:cxn modelId="{B2A4DE87-0D62-4ADA-A2FC-71B448582E72}" type="presParOf" srcId="{F23FB415-C653-4E5C-8ED6-E463DFCE984D}" destId="{8DC98E25-434E-4195-8C73-62C5403710F7}" srcOrd="1" destOrd="0" presId="urn:microsoft.com/office/officeart/2005/8/layout/default"/>
    <dgm:cxn modelId="{C976035F-8A64-4CEE-B9B9-6C8D47EEE209}" type="presParOf" srcId="{F23FB415-C653-4E5C-8ED6-E463DFCE984D}" destId="{40A7EEB5-43B9-4295-A973-38EEBCE47F2B}" srcOrd="2" destOrd="0" presId="urn:microsoft.com/office/officeart/2005/8/layout/default"/>
    <dgm:cxn modelId="{85070127-4E8D-4F49-903F-693AC6E34BD0}" type="presParOf" srcId="{F23FB415-C653-4E5C-8ED6-E463DFCE984D}" destId="{0BA5F9AB-8AFA-4C26-89CF-8F64DD2BC672}" srcOrd="3" destOrd="0" presId="urn:microsoft.com/office/officeart/2005/8/layout/default"/>
    <dgm:cxn modelId="{6F282277-68BD-419F-B384-8FA8EEB5C5CE}" type="presParOf" srcId="{F23FB415-C653-4E5C-8ED6-E463DFCE984D}" destId="{3DDBBC0E-D34F-4BB2-B42F-4DECA93EE3D7}" srcOrd="4" destOrd="0" presId="urn:microsoft.com/office/officeart/2005/8/layout/default"/>
    <dgm:cxn modelId="{A6EA5BDF-9C68-43BD-9486-440684E7F184}" type="presParOf" srcId="{F23FB415-C653-4E5C-8ED6-E463DFCE984D}" destId="{92D1870D-D189-4CC2-BCAB-FDFA44EE6BF0}" srcOrd="5" destOrd="0" presId="urn:microsoft.com/office/officeart/2005/8/layout/default"/>
    <dgm:cxn modelId="{A00FE713-E509-45BD-B018-4C8413AD4577}" type="presParOf" srcId="{F23FB415-C653-4E5C-8ED6-E463DFCE984D}" destId="{4CC7C3CC-B529-4847-B431-B26B1957FD75}" srcOrd="6" destOrd="0" presId="urn:microsoft.com/office/officeart/2005/8/layout/default"/>
    <dgm:cxn modelId="{38C21F50-3450-481E-A73F-0C67F8886839}" type="presParOf" srcId="{F23FB415-C653-4E5C-8ED6-E463DFCE984D}" destId="{D0D0461D-6526-4D06-BD6E-E3FDF4E25D13}" srcOrd="7" destOrd="0" presId="urn:microsoft.com/office/officeart/2005/8/layout/default"/>
    <dgm:cxn modelId="{C5FA030B-8C71-4CBE-9E77-AE2D54C80D7B}" type="presParOf" srcId="{F23FB415-C653-4E5C-8ED6-E463DFCE984D}" destId="{C8AA7249-C0EA-43F5-AB17-08AE35660148}" srcOrd="8" destOrd="0" presId="urn:microsoft.com/office/officeart/2005/8/layout/default"/>
    <dgm:cxn modelId="{7BB72A60-E5E8-479E-888A-546041115FF3}" type="presParOf" srcId="{F23FB415-C653-4E5C-8ED6-E463DFCE984D}" destId="{1F926002-EFB9-48F6-AFD0-C90A4BA4A365}" srcOrd="9" destOrd="0" presId="urn:microsoft.com/office/officeart/2005/8/layout/default"/>
    <dgm:cxn modelId="{8B6273F6-66EF-442A-A82A-3A281B3918BE}" type="presParOf" srcId="{F23FB415-C653-4E5C-8ED6-E463DFCE984D}" destId="{FCC32F9B-EE55-42ED-B6BF-FBB1F8E567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A3838-F535-49A7-868B-006C9FBF0DF3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A485DAD-5B9B-42DD-A0E9-9F6D2513E976}">
      <dgm:prSet/>
      <dgm:spPr/>
      <dgm:t>
        <a:bodyPr/>
        <a:lstStyle/>
        <a:p>
          <a:r>
            <a:rPr lang="ru-RU"/>
            <a:t>Создание интерактивных обучающих материалов</a:t>
          </a:r>
          <a:endParaRPr lang="en-US"/>
        </a:p>
      </dgm:t>
    </dgm:pt>
    <dgm:pt modelId="{011857B6-B091-4E16-A93D-92E2BD338142}" type="parTrans" cxnId="{390493E1-0343-405D-BB38-58C956ED1BD1}">
      <dgm:prSet/>
      <dgm:spPr/>
      <dgm:t>
        <a:bodyPr/>
        <a:lstStyle/>
        <a:p>
          <a:endParaRPr lang="en-US"/>
        </a:p>
      </dgm:t>
    </dgm:pt>
    <dgm:pt modelId="{7C7AEC71-9A5F-4424-B6AC-D26CA9CE108D}" type="sibTrans" cxnId="{390493E1-0343-405D-BB38-58C956ED1BD1}">
      <dgm:prSet/>
      <dgm:spPr/>
      <dgm:t>
        <a:bodyPr/>
        <a:lstStyle/>
        <a:p>
          <a:endParaRPr lang="en-US"/>
        </a:p>
      </dgm:t>
    </dgm:pt>
    <dgm:pt modelId="{E1B3C237-D367-4E64-89A3-CF51E0F35BE6}">
      <dgm:prSet/>
      <dgm:spPr/>
      <dgm:t>
        <a:bodyPr/>
        <a:lstStyle/>
        <a:p>
          <a:r>
            <a:rPr lang="ru-RU"/>
            <a:t>Организация виртуальных экскурсий</a:t>
          </a:r>
          <a:endParaRPr lang="en-US"/>
        </a:p>
      </dgm:t>
    </dgm:pt>
    <dgm:pt modelId="{FDE20420-BBF4-4A6A-A201-32F6007DEB9B}" type="parTrans" cxnId="{09D470E2-8289-4D20-98C1-39BF61685DE0}">
      <dgm:prSet/>
      <dgm:spPr/>
      <dgm:t>
        <a:bodyPr/>
        <a:lstStyle/>
        <a:p>
          <a:endParaRPr lang="en-US"/>
        </a:p>
      </dgm:t>
    </dgm:pt>
    <dgm:pt modelId="{EAB6805E-712D-46EE-A36A-062BE31E6CC1}" type="sibTrans" cxnId="{09D470E2-8289-4D20-98C1-39BF61685DE0}">
      <dgm:prSet/>
      <dgm:spPr/>
      <dgm:t>
        <a:bodyPr/>
        <a:lstStyle/>
        <a:p>
          <a:endParaRPr lang="en-US"/>
        </a:p>
      </dgm:t>
    </dgm:pt>
    <dgm:pt modelId="{B4B679C8-14E9-4391-8C81-1123FEC524B3}">
      <dgm:prSet/>
      <dgm:spPr/>
      <dgm:t>
        <a:bodyPr/>
        <a:lstStyle/>
        <a:p>
          <a:r>
            <a:rPr lang="ru-RU"/>
            <a:t>Разработка обучающих игр</a:t>
          </a:r>
          <a:endParaRPr lang="en-US"/>
        </a:p>
      </dgm:t>
    </dgm:pt>
    <dgm:pt modelId="{5CE7E564-77B2-4AEB-A220-1FA2F1C4ACC2}" type="parTrans" cxnId="{BA1E3BED-B80E-497F-99C9-D258C173862D}">
      <dgm:prSet/>
      <dgm:spPr/>
      <dgm:t>
        <a:bodyPr/>
        <a:lstStyle/>
        <a:p>
          <a:endParaRPr lang="en-US"/>
        </a:p>
      </dgm:t>
    </dgm:pt>
    <dgm:pt modelId="{D5A71833-21DB-49EB-9D9A-EEA93B391602}" type="sibTrans" cxnId="{BA1E3BED-B80E-497F-99C9-D258C173862D}">
      <dgm:prSet/>
      <dgm:spPr/>
      <dgm:t>
        <a:bodyPr/>
        <a:lstStyle/>
        <a:p>
          <a:endParaRPr lang="en-US"/>
        </a:p>
      </dgm:t>
    </dgm:pt>
    <dgm:pt modelId="{1DF077DB-BC22-4721-A7AE-8505D2FEC092}" type="pres">
      <dgm:prSet presAssocID="{3C6A3838-F535-49A7-868B-006C9FBF0D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920E3E-E4A9-4F0F-85C8-2565371AFBF0}" type="pres">
      <dgm:prSet presAssocID="{3A485DAD-5B9B-42DD-A0E9-9F6D2513E976}" presName="hierRoot1" presStyleCnt="0"/>
      <dgm:spPr/>
    </dgm:pt>
    <dgm:pt modelId="{92FE845C-5442-4EF1-9142-ACE9F2392B61}" type="pres">
      <dgm:prSet presAssocID="{3A485DAD-5B9B-42DD-A0E9-9F6D2513E976}" presName="composite" presStyleCnt="0"/>
      <dgm:spPr/>
    </dgm:pt>
    <dgm:pt modelId="{8A584F7B-1967-4995-A8A5-77D02F7884E3}" type="pres">
      <dgm:prSet presAssocID="{3A485DAD-5B9B-42DD-A0E9-9F6D2513E976}" presName="background" presStyleLbl="node0" presStyleIdx="0" presStyleCnt="3"/>
      <dgm:spPr/>
    </dgm:pt>
    <dgm:pt modelId="{58DFA48B-DDA2-4E42-B133-B3A013A933BB}" type="pres">
      <dgm:prSet presAssocID="{3A485DAD-5B9B-42DD-A0E9-9F6D2513E976}" presName="text" presStyleLbl="fgAcc0" presStyleIdx="0" presStyleCnt="3">
        <dgm:presLayoutVars>
          <dgm:chPref val="3"/>
        </dgm:presLayoutVars>
      </dgm:prSet>
      <dgm:spPr/>
    </dgm:pt>
    <dgm:pt modelId="{648BFB46-6924-41B9-950C-8624D1BB297B}" type="pres">
      <dgm:prSet presAssocID="{3A485DAD-5B9B-42DD-A0E9-9F6D2513E976}" presName="hierChild2" presStyleCnt="0"/>
      <dgm:spPr/>
    </dgm:pt>
    <dgm:pt modelId="{71D9A144-E6FE-4759-B020-341DBEFA5A57}" type="pres">
      <dgm:prSet presAssocID="{E1B3C237-D367-4E64-89A3-CF51E0F35BE6}" presName="hierRoot1" presStyleCnt="0"/>
      <dgm:spPr/>
    </dgm:pt>
    <dgm:pt modelId="{8C138F4E-F906-4495-912A-78C5B981B8F1}" type="pres">
      <dgm:prSet presAssocID="{E1B3C237-D367-4E64-89A3-CF51E0F35BE6}" presName="composite" presStyleCnt="0"/>
      <dgm:spPr/>
    </dgm:pt>
    <dgm:pt modelId="{EDC1C257-C9F6-4C17-9522-F2C89178B1A0}" type="pres">
      <dgm:prSet presAssocID="{E1B3C237-D367-4E64-89A3-CF51E0F35BE6}" presName="background" presStyleLbl="node0" presStyleIdx="1" presStyleCnt="3"/>
      <dgm:spPr/>
    </dgm:pt>
    <dgm:pt modelId="{EB56C1A1-77DB-4D6E-B890-C76835632BF9}" type="pres">
      <dgm:prSet presAssocID="{E1B3C237-D367-4E64-89A3-CF51E0F35BE6}" presName="text" presStyleLbl="fgAcc0" presStyleIdx="1" presStyleCnt="3">
        <dgm:presLayoutVars>
          <dgm:chPref val="3"/>
        </dgm:presLayoutVars>
      </dgm:prSet>
      <dgm:spPr/>
    </dgm:pt>
    <dgm:pt modelId="{C453FC3A-D990-4EF2-91C6-038E02088406}" type="pres">
      <dgm:prSet presAssocID="{E1B3C237-D367-4E64-89A3-CF51E0F35BE6}" presName="hierChild2" presStyleCnt="0"/>
      <dgm:spPr/>
    </dgm:pt>
    <dgm:pt modelId="{83783A74-8105-4498-84C2-6ED89AB9DB17}" type="pres">
      <dgm:prSet presAssocID="{B4B679C8-14E9-4391-8C81-1123FEC524B3}" presName="hierRoot1" presStyleCnt="0"/>
      <dgm:spPr/>
    </dgm:pt>
    <dgm:pt modelId="{83E226A5-AAE8-4C5D-9B9F-A6943F7687E1}" type="pres">
      <dgm:prSet presAssocID="{B4B679C8-14E9-4391-8C81-1123FEC524B3}" presName="composite" presStyleCnt="0"/>
      <dgm:spPr/>
    </dgm:pt>
    <dgm:pt modelId="{1C1B9649-1756-4EBE-99BC-372B0C28EEB5}" type="pres">
      <dgm:prSet presAssocID="{B4B679C8-14E9-4391-8C81-1123FEC524B3}" presName="background" presStyleLbl="node0" presStyleIdx="2" presStyleCnt="3"/>
      <dgm:spPr/>
    </dgm:pt>
    <dgm:pt modelId="{E7D22DA2-D0C5-405F-92EF-558E8D888764}" type="pres">
      <dgm:prSet presAssocID="{B4B679C8-14E9-4391-8C81-1123FEC524B3}" presName="text" presStyleLbl="fgAcc0" presStyleIdx="2" presStyleCnt="3">
        <dgm:presLayoutVars>
          <dgm:chPref val="3"/>
        </dgm:presLayoutVars>
      </dgm:prSet>
      <dgm:spPr/>
    </dgm:pt>
    <dgm:pt modelId="{D2A463AD-9540-47F7-A7B6-7E8E7316BC0D}" type="pres">
      <dgm:prSet presAssocID="{B4B679C8-14E9-4391-8C81-1123FEC524B3}" presName="hierChild2" presStyleCnt="0"/>
      <dgm:spPr/>
    </dgm:pt>
  </dgm:ptLst>
  <dgm:cxnLst>
    <dgm:cxn modelId="{5795C902-0C31-4B75-AA3F-6E0DFD54CF1D}" type="presOf" srcId="{3C6A3838-F535-49A7-868B-006C9FBF0DF3}" destId="{1DF077DB-BC22-4721-A7AE-8505D2FEC092}" srcOrd="0" destOrd="0" presId="urn:microsoft.com/office/officeart/2005/8/layout/hierarchy1"/>
    <dgm:cxn modelId="{AE8D2A14-E064-49B2-BB82-7F6FE8C28450}" type="presOf" srcId="{3A485DAD-5B9B-42DD-A0E9-9F6D2513E976}" destId="{58DFA48B-DDA2-4E42-B133-B3A013A933BB}" srcOrd="0" destOrd="0" presId="urn:microsoft.com/office/officeart/2005/8/layout/hierarchy1"/>
    <dgm:cxn modelId="{76721D81-5681-44E1-95BB-36DD1DD0E197}" type="presOf" srcId="{B4B679C8-14E9-4391-8C81-1123FEC524B3}" destId="{E7D22DA2-D0C5-405F-92EF-558E8D888764}" srcOrd="0" destOrd="0" presId="urn:microsoft.com/office/officeart/2005/8/layout/hierarchy1"/>
    <dgm:cxn modelId="{8F15AFC4-BDC8-4914-84A3-0DE5C7F40973}" type="presOf" srcId="{E1B3C237-D367-4E64-89A3-CF51E0F35BE6}" destId="{EB56C1A1-77DB-4D6E-B890-C76835632BF9}" srcOrd="0" destOrd="0" presId="urn:microsoft.com/office/officeart/2005/8/layout/hierarchy1"/>
    <dgm:cxn modelId="{390493E1-0343-405D-BB38-58C956ED1BD1}" srcId="{3C6A3838-F535-49A7-868B-006C9FBF0DF3}" destId="{3A485DAD-5B9B-42DD-A0E9-9F6D2513E976}" srcOrd="0" destOrd="0" parTransId="{011857B6-B091-4E16-A93D-92E2BD338142}" sibTransId="{7C7AEC71-9A5F-4424-B6AC-D26CA9CE108D}"/>
    <dgm:cxn modelId="{09D470E2-8289-4D20-98C1-39BF61685DE0}" srcId="{3C6A3838-F535-49A7-868B-006C9FBF0DF3}" destId="{E1B3C237-D367-4E64-89A3-CF51E0F35BE6}" srcOrd="1" destOrd="0" parTransId="{FDE20420-BBF4-4A6A-A201-32F6007DEB9B}" sibTransId="{EAB6805E-712D-46EE-A36A-062BE31E6CC1}"/>
    <dgm:cxn modelId="{BA1E3BED-B80E-497F-99C9-D258C173862D}" srcId="{3C6A3838-F535-49A7-868B-006C9FBF0DF3}" destId="{B4B679C8-14E9-4391-8C81-1123FEC524B3}" srcOrd="2" destOrd="0" parTransId="{5CE7E564-77B2-4AEB-A220-1FA2F1C4ACC2}" sibTransId="{D5A71833-21DB-49EB-9D9A-EEA93B391602}"/>
    <dgm:cxn modelId="{FEF35420-4B82-4F4E-9055-C5AC91A13924}" type="presParOf" srcId="{1DF077DB-BC22-4721-A7AE-8505D2FEC092}" destId="{47920E3E-E4A9-4F0F-85C8-2565371AFBF0}" srcOrd="0" destOrd="0" presId="urn:microsoft.com/office/officeart/2005/8/layout/hierarchy1"/>
    <dgm:cxn modelId="{6A4EF7BF-D636-4CFC-833E-EF901D38D40F}" type="presParOf" srcId="{47920E3E-E4A9-4F0F-85C8-2565371AFBF0}" destId="{92FE845C-5442-4EF1-9142-ACE9F2392B61}" srcOrd="0" destOrd="0" presId="urn:microsoft.com/office/officeart/2005/8/layout/hierarchy1"/>
    <dgm:cxn modelId="{76A55E0F-96C5-46DE-8895-6FAFC1DC53E0}" type="presParOf" srcId="{92FE845C-5442-4EF1-9142-ACE9F2392B61}" destId="{8A584F7B-1967-4995-A8A5-77D02F7884E3}" srcOrd="0" destOrd="0" presId="urn:microsoft.com/office/officeart/2005/8/layout/hierarchy1"/>
    <dgm:cxn modelId="{4F3328DC-6329-46CB-B0BF-D6E1499B533D}" type="presParOf" srcId="{92FE845C-5442-4EF1-9142-ACE9F2392B61}" destId="{58DFA48B-DDA2-4E42-B133-B3A013A933BB}" srcOrd="1" destOrd="0" presId="urn:microsoft.com/office/officeart/2005/8/layout/hierarchy1"/>
    <dgm:cxn modelId="{463CB27F-5EDD-42B5-9D48-821C47DBBDEC}" type="presParOf" srcId="{47920E3E-E4A9-4F0F-85C8-2565371AFBF0}" destId="{648BFB46-6924-41B9-950C-8624D1BB297B}" srcOrd="1" destOrd="0" presId="urn:microsoft.com/office/officeart/2005/8/layout/hierarchy1"/>
    <dgm:cxn modelId="{43025B1C-B9B4-490C-A9E2-968B3BB067D5}" type="presParOf" srcId="{1DF077DB-BC22-4721-A7AE-8505D2FEC092}" destId="{71D9A144-E6FE-4759-B020-341DBEFA5A57}" srcOrd="1" destOrd="0" presId="urn:microsoft.com/office/officeart/2005/8/layout/hierarchy1"/>
    <dgm:cxn modelId="{CE1F7DA1-67D2-4313-BACA-B36FB5DD7E28}" type="presParOf" srcId="{71D9A144-E6FE-4759-B020-341DBEFA5A57}" destId="{8C138F4E-F906-4495-912A-78C5B981B8F1}" srcOrd="0" destOrd="0" presId="urn:microsoft.com/office/officeart/2005/8/layout/hierarchy1"/>
    <dgm:cxn modelId="{646AD627-2FE0-47B2-A491-155A5CCCF030}" type="presParOf" srcId="{8C138F4E-F906-4495-912A-78C5B981B8F1}" destId="{EDC1C257-C9F6-4C17-9522-F2C89178B1A0}" srcOrd="0" destOrd="0" presId="urn:microsoft.com/office/officeart/2005/8/layout/hierarchy1"/>
    <dgm:cxn modelId="{BF29EF78-5302-4E90-BEC4-ECD7E5356C85}" type="presParOf" srcId="{8C138F4E-F906-4495-912A-78C5B981B8F1}" destId="{EB56C1A1-77DB-4D6E-B890-C76835632BF9}" srcOrd="1" destOrd="0" presId="urn:microsoft.com/office/officeart/2005/8/layout/hierarchy1"/>
    <dgm:cxn modelId="{9DA67EFF-17CD-42FD-8861-CE7A28ACA2C0}" type="presParOf" srcId="{71D9A144-E6FE-4759-B020-341DBEFA5A57}" destId="{C453FC3A-D990-4EF2-91C6-038E02088406}" srcOrd="1" destOrd="0" presId="urn:microsoft.com/office/officeart/2005/8/layout/hierarchy1"/>
    <dgm:cxn modelId="{6F6308EF-E7C2-46F7-8C09-F36AE6B7A3C1}" type="presParOf" srcId="{1DF077DB-BC22-4721-A7AE-8505D2FEC092}" destId="{83783A74-8105-4498-84C2-6ED89AB9DB17}" srcOrd="2" destOrd="0" presId="urn:microsoft.com/office/officeart/2005/8/layout/hierarchy1"/>
    <dgm:cxn modelId="{7B311B9B-41BF-4BE6-A62E-374092DC7BB0}" type="presParOf" srcId="{83783A74-8105-4498-84C2-6ED89AB9DB17}" destId="{83E226A5-AAE8-4C5D-9B9F-A6943F7687E1}" srcOrd="0" destOrd="0" presId="urn:microsoft.com/office/officeart/2005/8/layout/hierarchy1"/>
    <dgm:cxn modelId="{E4158E01-252D-49DA-B5E9-48B1AAE9BE77}" type="presParOf" srcId="{83E226A5-AAE8-4C5D-9B9F-A6943F7687E1}" destId="{1C1B9649-1756-4EBE-99BC-372B0C28EEB5}" srcOrd="0" destOrd="0" presId="urn:microsoft.com/office/officeart/2005/8/layout/hierarchy1"/>
    <dgm:cxn modelId="{57C74A2E-56BB-43F7-814B-89A51F1D7C32}" type="presParOf" srcId="{83E226A5-AAE8-4C5D-9B9F-A6943F7687E1}" destId="{E7D22DA2-D0C5-405F-92EF-558E8D888764}" srcOrd="1" destOrd="0" presId="urn:microsoft.com/office/officeart/2005/8/layout/hierarchy1"/>
    <dgm:cxn modelId="{9714D2A6-E449-4647-A56A-8ABDE0DF3A3B}" type="presParOf" srcId="{83783A74-8105-4498-84C2-6ED89AB9DB17}" destId="{D2A463AD-9540-47F7-A7B6-7E8E7316BC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79DBF-4F43-4158-A619-8E14359A41C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74151"/>
            </a:buClr>
            <a:buSzPts val="1200"/>
            <a:buFont typeface="Arial" panose="020B0604020202020204" pitchFamily="34" charset="0"/>
            <a:buNone/>
          </a:pPr>
          <a:r>
            <a:rPr lang="ru-RU" sz="3100" u="none" kern="1200" dirty="0"/>
            <a:t>Классификация и распознавание</a:t>
          </a:r>
          <a:endParaRPr lang="ru-RU" sz="3100" kern="1200" dirty="0"/>
        </a:p>
      </dsp:txBody>
      <dsp:txXfrm>
        <a:off x="0" y="39687"/>
        <a:ext cx="3286125" cy="1971675"/>
      </dsp:txXfrm>
    </dsp:sp>
    <dsp:sp modelId="{40A7EEB5-43B9-4295-A973-38EEBCE47F2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74151"/>
            </a:buClr>
            <a:buSzPts val="1200"/>
            <a:buFont typeface="Arial" panose="020B0604020202020204" pitchFamily="34" charset="0"/>
            <a:buNone/>
          </a:pPr>
          <a:r>
            <a:rPr lang="ru-RU" sz="3100" u="none" kern="1200" dirty="0"/>
            <a:t>Прогнозирование и оптимизация</a:t>
          </a:r>
          <a:endParaRPr lang="ru-RU" sz="3100" kern="1200" dirty="0"/>
        </a:p>
      </dsp:txBody>
      <dsp:txXfrm>
        <a:off x="3614737" y="39687"/>
        <a:ext cx="3286125" cy="1971675"/>
      </dsp:txXfrm>
    </dsp:sp>
    <dsp:sp modelId="{3DDBBC0E-D34F-4BB2-B42F-4DECA93EE3D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u="none" kern="1200" dirty="0"/>
            <a:t>Автоматизация и робототехника</a:t>
          </a:r>
          <a:endParaRPr lang="ru-RU" sz="3100" kern="1200" dirty="0"/>
        </a:p>
      </dsp:txBody>
      <dsp:txXfrm>
        <a:off x="7229475" y="39687"/>
        <a:ext cx="3286125" cy="1971675"/>
      </dsp:txXfrm>
    </dsp:sp>
    <dsp:sp modelId="{4CC7C3CC-B529-4847-B431-B26B1957FD75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u="none" kern="1200" dirty="0"/>
            <a:t>Обработка естественного языка</a:t>
          </a:r>
          <a:endParaRPr lang="ru-RU" sz="3100" kern="1200" dirty="0"/>
        </a:p>
      </dsp:txBody>
      <dsp:txXfrm>
        <a:off x="0" y="2339975"/>
        <a:ext cx="3286125" cy="1971675"/>
      </dsp:txXfrm>
    </dsp:sp>
    <dsp:sp modelId="{C8AA7249-C0EA-43F5-AB17-08AE35660148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u="none" kern="1200" dirty="0"/>
            <a:t>Обучение машин</a:t>
          </a:r>
          <a:endParaRPr lang="ru-RU" sz="3100" kern="1200" dirty="0"/>
        </a:p>
      </dsp:txBody>
      <dsp:txXfrm>
        <a:off x="3614737" y="2339975"/>
        <a:ext cx="3286125" cy="1971675"/>
      </dsp:txXfrm>
    </dsp:sp>
    <dsp:sp modelId="{FCC32F9B-EE55-42ED-B6BF-FBB1F8E56771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u="none" kern="1200"/>
            <a:t>Медицинская диагностика</a:t>
          </a:r>
          <a:endParaRPr lang="ru-RU" sz="3100" kern="1200" dirty="0"/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4F7B-1967-4995-A8A5-77D02F7884E3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FA48B-DDA2-4E42-B133-B3A013A933BB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Создание интерактивных обучающих материалов</a:t>
          </a:r>
          <a:endParaRPr lang="en-US" sz="2700" kern="1200"/>
        </a:p>
      </dsp:txBody>
      <dsp:txXfrm>
        <a:off x="378614" y="886531"/>
        <a:ext cx="2810360" cy="1744948"/>
      </dsp:txXfrm>
    </dsp:sp>
    <dsp:sp modelId="{EDC1C257-C9F6-4C17-9522-F2C89178B1A0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6C1A1-77DB-4D6E-B890-C76835632BF9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Организация виртуальных экскурсий</a:t>
          </a:r>
          <a:endParaRPr lang="en-US" sz="2700" kern="1200"/>
        </a:p>
      </dsp:txBody>
      <dsp:txXfrm>
        <a:off x="3946203" y="886531"/>
        <a:ext cx="2810360" cy="1744948"/>
      </dsp:txXfrm>
    </dsp:sp>
    <dsp:sp modelId="{1C1B9649-1756-4EBE-99BC-372B0C28EEB5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22DA2-D0C5-405F-92EF-558E8D888764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Разработка обучающих игр</a:t>
          </a:r>
          <a:endParaRPr lang="en-US" sz="27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5F5EE-C2C0-4C59-8895-B80E0A6C6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5BCB33-5780-4611-B2C7-E38E711D9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B166B3-E094-400F-BBD4-5CF6D81D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ACAAA-8AB5-40E1-A955-1A295724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B3889-9099-4AE5-AC92-2DC171E4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9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7D907-4231-4569-8B58-B977916E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243B27-7F55-4382-B014-28D584ECE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4017C-BC9D-426A-8107-283F3AC6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A173D-B098-4FC1-844C-3D397C35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90CA6-EA99-4818-9352-F6E5BAA7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EDB1EB-0F3C-4B8B-98CC-583F50C8E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88FA9E-BDED-43A2-8ACC-D8EF8CBEC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B0E97-611A-46C1-8BC2-7060C326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7E932-1532-4405-8E25-E5EE36A4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BE206-A699-4CC1-88BC-D8B479DA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9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A2A81-5849-46F1-A516-B16C7510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E5BB3-2746-4A8D-A315-079796A9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AD67BD-DA92-48F6-93AF-17125693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9E729-D670-4E08-9579-097FBE2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3B161-1985-41C3-A88C-B11F2DD3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D122D-E67A-4D78-8668-CF6F9B15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5601EC-C3DA-4FA1-ADD9-3C3E0CF20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0101D-9887-4C3C-92BC-BF0298DA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FECAC-831D-4B67-9669-C981A40A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850DA-2A0C-47B7-AE97-4575310A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2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02B09-126E-4DCB-9C07-98535C4A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2D6AC-AACB-4E96-A4CF-F0D1687A2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83E362-47EA-4FC9-9A79-AA7BF6DB9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99834-A32B-4AD2-99DA-A0BC668E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4E78D-7953-4103-B925-48D9072D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4F1F1E-DA2E-4A53-9841-F5571C9F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BC432-DA31-49D5-9955-4BACC153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7C0127-FF6A-4D62-A56C-11DE4159B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816D32-D50D-4011-948D-BDFE6C3F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210327-72CA-4AAA-A61E-1A6A36EA9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EF224A-42B6-4A8E-BE80-0D8733EA9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F5C5F3-C457-47F5-A9B3-2FF5ADC4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708F84-78E5-4A9E-AD28-4D94B3CF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FE6BC7-8831-429A-9245-59F50E76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1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F4948-006E-481D-9518-8B50DF8E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098C50-A066-485D-BCB6-9798DD932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8AE8D5-2A23-4D34-8F22-0644B4EE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D2D7C0-C51B-4034-8A91-523655F6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0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6F1296-DFDF-4471-BC10-6A34366E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EE29C-5FEB-4353-B2AE-216E62D5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0F09CA-2D9F-4CA5-B8A8-6D1EE697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6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BB396-2928-4CB2-984D-974835A6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F3B60-5335-4BF8-8FCE-77C4435F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6B1151-104D-4AFD-BB6F-E1A7061CE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EEEC49-5448-46D3-975D-B22CD517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0CC2C1-A061-4310-A1C6-CB8F99D4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3856E6-D8CC-48ED-8CDD-FBC1837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8BFD1-4189-4D23-8181-ABA46369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4C42F2-6A71-4457-BAF2-CB9BF144B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D8828D-B786-4AD2-9502-5FA441D7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A0DF4-521F-4944-B9C2-1BAE926C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C4E295-5DCE-4A03-8A58-86EAE8EA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7497CF-1312-48B4-A8E2-98F4899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3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60F07-5B16-4D6F-90EC-CB1546EA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F472EC-BAD2-4153-BAAB-66FCABB30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13C6C-EF4E-4903-ABBC-79DE36D36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A4D3-28F8-4023-815A-9D96432FC6F9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1A7A00-797F-4866-8167-70C379797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418BF-053B-47E1-9C3F-E5BE37CEA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2B2D-4F43-4EDF-9DA0-9078ECDA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4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rychatgpt.ru/" TargetMode="External"/><Relationship Id="rId3" Type="http://schemas.openxmlformats.org/officeDocument/2006/relationships/hyperlink" Target="https://perplexity.ai/" TargetMode="External"/><Relationship Id="rId7" Type="http://schemas.openxmlformats.org/officeDocument/2006/relationships/hyperlink" Target="https://developers.sber.ru/gigachat/" TargetMode="External"/><Relationship Id="rId2" Type="http://schemas.openxmlformats.org/officeDocument/2006/relationships/hyperlink" Target="https://www.bing.com/c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ionbrain.ai/" TargetMode="External"/><Relationship Id="rId5" Type="http://schemas.openxmlformats.org/officeDocument/2006/relationships/hyperlink" Target="https://pandoc.org/try/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ya.ru/ai/gpt-2" TargetMode="External"/><Relationship Id="rId9" Type="http://schemas.openxmlformats.org/officeDocument/2006/relationships/hyperlink" Target="https://app.presentsimple.a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ha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box.ru/media/design/6-ai-presents/#stk-2" TargetMode="External"/><Relationship Id="rId7" Type="http://schemas.openxmlformats.org/officeDocument/2006/relationships/hyperlink" Target="https://skillbox.ru/media/design/6-ai-presents/#stk-6" TargetMode="External"/><Relationship Id="rId2" Type="http://schemas.openxmlformats.org/officeDocument/2006/relationships/hyperlink" Target="https://skillbox.ru/media/design/6-ai-presents/#stk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illbox.ru/media/design/6-ai-presents/#stk-5" TargetMode="External"/><Relationship Id="rId5" Type="http://schemas.openxmlformats.org/officeDocument/2006/relationships/hyperlink" Target="https://skillbox.ru/media/design/6-ai-presents/#stk-4" TargetMode="External"/><Relationship Id="rId4" Type="http://schemas.openxmlformats.org/officeDocument/2006/relationships/hyperlink" Target="https://skillbox.ru/media/design/6-ai-presents/#stk-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rychatgpt.ru/#rec607352631" TargetMode="External"/><Relationship Id="rId7" Type="http://schemas.openxmlformats.org/officeDocument/2006/relationships/hyperlink" Target="https://youtu.be/VUupoxQAeLs?si=BImQRSHOoafdjaTq" TargetMode="External"/><Relationship Id="rId2" Type="http://schemas.openxmlformats.org/officeDocument/2006/relationships/hyperlink" Target="https://gpt-chatbot.ru/chat-gpt-ot-openai-dlya-generacii-teks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tACspNRNXk&amp;t=3s" TargetMode="External"/><Relationship Id="rId5" Type="http://schemas.openxmlformats.org/officeDocument/2006/relationships/hyperlink" Target="https://fusionbrain.ai/" TargetMode="External"/><Relationship Id="rId4" Type="http://schemas.openxmlformats.org/officeDocument/2006/relationships/hyperlink" Target="https://t.me/zero_neuro_cat_bot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trychatgpt.ru/" TargetMode="External"/><Relationship Id="rId3" Type="http://schemas.openxmlformats.org/officeDocument/2006/relationships/hyperlink" Target="https://perplexity.ai/" TargetMode="External"/><Relationship Id="rId7" Type="http://schemas.openxmlformats.org/officeDocument/2006/relationships/hyperlink" Target="https://developers.sber.ru/gigachat/" TargetMode="External"/><Relationship Id="rId2" Type="http://schemas.openxmlformats.org/officeDocument/2006/relationships/hyperlink" Target="https://www.bing.com/c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ionbrain.ai/" TargetMode="External"/><Relationship Id="rId5" Type="http://schemas.openxmlformats.org/officeDocument/2006/relationships/hyperlink" Target="https://pandoc.org/try/" TargetMode="External"/><Relationship Id="rId10" Type="http://schemas.openxmlformats.org/officeDocument/2006/relationships/image" Target="../media/image40.jpeg"/><Relationship Id="rId4" Type="http://schemas.openxmlformats.org/officeDocument/2006/relationships/hyperlink" Target="https://ya.ru/ai/gpt-2" TargetMode="External"/><Relationship Id="rId9" Type="http://schemas.openxmlformats.org/officeDocument/2006/relationships/hyperlink" Target="https://app.presentsimple.a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BB13866D-0976-92C4-096C-51F9A6966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54" r="4" b="18457"/>
          <a:stretch/>
        </p:blipFill>
        <p:spPr>
          <a:xfrm>
            <a:off x="27" y="-7619"/>
            <a:ext cx="12191972" cy="68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027" y="2155188"/>
            <a:ext cx="10280027" cy="2839272"/>
          </a:xfrm>
        </p:spPr>
        <p:txBody>
          <a:bodyPr vert="horz" lIns="121920" tIns="60960" rIns="121920" bIns="60960" rtlCol="0" anchor="b">
            <a:normAutofit fontScale="90000"/>
          </a:bodyPr>
          <a:lstStyle/>
          <a:p>
            <a:pPr defTabSz="1219170"/>
            <a:r>
              <a:rPr lang="ru-RU" b="1" spc="100" dirty="0">
                <a:solidFill>
                  <a:schemeClr val="bg1"/>
                </a:solidFill>
              </a:rPr>
              <a:t>Использование технологий искусственного интеллекта (нейросетей) в организации делопроизводства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0889EE32-0390-4767-9A7B-A5B82AA69265}"/>
              </a:ext>
            </a:extLst>
          </p:cNvPr>
          <p:cNvSpPr>
            <a:spLocks noGrp="1"/>
          </p:cNvSpPr>
          <p:nvPr/>
        </p:nvSpPr>
        <p:spPr>
          <a:xfrm>
            <a:off x="5769668" y="5447228"/>
            <a:ext cx="6648589" cy="1441521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67" b="1" dirty="0">
                <a:solidFill>
                  <a:schemeClr val="bg1"/>
                </a:solidFill>
                <a:ea typeface="Calibri"/>
                <a:cs typeface="Calibri"/>
              </a:rPr>
              <a:t>Сабитова Диляра Арифовна,</a:t>
            </a:r>
          </a:p>
          <a:p>
            <a:pPr algn="l"/>
            <a:r>
              <a:rPr lang="ru-RU" sz="2667" b="1" dirty="0">
                <a:solidFill>
                  <a:schemeClr val="bg1"/>
                </a:solidFill>
                <a:ea typeface="Calibri"/>
                <a:cs typeface="Calibri"/>
              </a:rPr>
              <a:t>преподаватель кафедры ЕМОФГ,</a:t>
            </a:r>
          </a:p>
          <a:p>
            <a:pPr algn="l"/>
            <a:r>
              <a:rPr lang="ru-RU" sz="2667" b="1" dirty="0">
                <a:solidFill>
                  <a:schemeClr val="bg1"/>
                </a:solidFill>
                <a:ea typeface="Calibri"/>
                <a:cs typeface="Calibri"/>
              </a:rPr>
              <a:t>методист отдела дистанционного образования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CA64363B-77F2-4848-933D-E2A34957DFAD}"/>
              </a:ext>
            </a:extLst>
          </p:cNvPr>
          <p:cNvSpPr txBox="1">
            <a:spLocks/>
          </p:cNvSpPr>
          <p:nvPr/>
        </p:nvSpPr>
        <p:spPr>
          <a:xfrm>
            <a:off x="2598962" y="323605"/>
            <a:ext cx="8978375" cy="875180"/>
          </a:xfrm>
          <a:prstGeom prst="rect">
            <a:avLst/>
          </a:prstGeom>
        </p:spPr>
        <p:txBody>
          <a:bodyPr vert="horz" lIns="121920" tIns="60960" rIns="121920" bIns="60960" rtlCol="0" anchor="t">
            <a:normAutofit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67" b="1" dirty="0">
                <a:solidFill>
                  <a:schemeClr val="bg1"/>
                </a:solidFill>
                <a:ea typeface="Calibri"/>
                <a:cs typeface="Calibri"/>
              </a:rPr>
              <a:t>ГБОУ ДПО РК «КРЫМСКИЙ РЕСПУБЛИКАНСКИЙ ИНСТИТУТ ПОСТДИПЛОМНОГО ПЕДАГОГИЧЕСКОГО ОБРАЗОВАНИЯ»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1E9A4C-6816-40BD-864E-443845C68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4" y="151153"/>
            <a:ext cx="1948885" cy="1220083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757257C4-887C-4CEB-84B1-B52B033FB517}"/>
              </a:ext>
            </a:extLst>
          </p:cNvPr>
          <p:cNvSpPr>
            <a:spLocks noGrp="1"/>
          </p:cNvSpPr>
          <p:nvPr/>
        </p:nvSpPr>
        <p:spPr>
          <a:xfrm>
            <a:off x="851367" y="4963381"/>
            <a:ext cx="6648589" cy="144152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667" b="1" dirty="0">
                <a:solidFill>
                  <a:schemeClr val="bg1"/>
                </a:solidFill>
                <a:ea typeface="Calibri"/>
                <a:cs typeface="Calibri"/>
              </a:rPr>
              <a:t>Практическое занятие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7D208-9844-55BD-6D73-1A735319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6240220" cy="1956841"/>
          </a:xfrm>
        </p:spPr>
        <p:txBody>
          <a:bodyPr anchor="b">
            <a:normAutofit/>
          </a:bodyPr>
          <a:lstStyle/>
          <a:p>
            <a:r>
              <a:rPr lang="ru-RU" sz="4800" dirty="0">
                <a:latin typeface="+mn-lt"/>
                <a:ea typeface="+mj-lt"/>
                <a:cs typeface="+mj-lt"/>
              </a:rPr>
              <a:t>Персонализация обучения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D9E56-D6AB-367F-B264-1D333D6A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6" y="2607580"/>
            <a:ext cx="6741754" cy="414420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Google Sans"/>
              <a:ea typeface="Google Sans"/>
              <a:cs typeface="Google Sans"/>
            </a:endParaRPr>
          </a:p>
          <a:p>
            <a:pPr marL="800100" lvl="1" indent="-342900"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ru-RU" sz="2800" dirty="0">
                <a:ea typeface="+mn-lt"/>
                <a:cs typeface="+mn-lt"/>
              </a:rPr>
              <a:t>Выделение наиболее сложных для обучающегося тем</a:t>
            </a:r>
          </a:p>
          <a:p>
            <a:pPr marL="800100" lvl="1" indent="-342900"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ru-RU" sz="2800" dirty="0">
                <a:ea typeface="+mn-lt"/>
                <a:cs typeface="+mn-lt"/>
              </a:rPr>
              <a:t>Предложение индивидуальных рекомендаций по изучению материала</a:t>
            </a:r>
          </a:p>
          <a:p>
            <a:pPr marL="800100" lvl="1" indent="-342900">
              <a:lnSpc>
                <a:spcPct val="100000"/>
              </a:lnSpc>
              <a:buFont typeface="Wingdings" panose="020B0604020202020204" pitchFamily="34" charset="0"/>
              <a:buChar char="Ø"/>
            </a:pPr>
            <a:r>
              <a:rPr lang="ru-RU" sz="2800" dirty="0">
                <a:ea typeface="+mn-lt"/>
                <a:cs typeface="+mn-lt"/>
              </a:rPr>
              <a:t>Оценка прогресса обучающегося</a:t>
            </a:r>
          </a:p>
        </p:txBody>
      </p:sp>
      <p:pic>
        <p:nvPicPr>
          <p:cNvPr id="5" name="Picture 4" descr="Красное игрушка человек спереди двух линий белого">
            <a:extLst>
              <a:ext uri="{FF2B5EF4-FFF2-40B4-BE49-F238E27FC236}">
                <a16:creationId xmlns:a16="http://schemas.microsoft.com/office/drawing/2014/main" id="{A38ED098-BE96-08F5-BB70-DC34129F9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8" r="15072"/>
          <a:stretch/>
        </p:blipFill>
        <p:spPr>
          <a:xfrm>
            <a:off x="6880300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376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79678-BCC3-979F-69B1-B7641AA0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600" b="1" dirty="0">
                <a:ea typeface="+mj-lt"/>
                <a:cs typeface="+mj-lt"/>
              </a:rPr>
              <a:t>Обогащение образовательного процесса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9AC90EF-7D06-D432-E385-64F490098F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89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6CB71-3487-4650-A481-0F8B0CE1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30" y="3076720"/>
            <a:ext cx="6732734" cy="2852737"/>
          </a:xfrm>
        </p:spPr>
        <p:txBody>
          <a:bodyPr>
            <a:noAutofit/>
          </a:bodyPr>
          <a:lstStyle/>
          <a:p>
            <a:r>
              <a:rPr lang="ru-RU" sz="5000" dirty="0">
                <a:latin typeface="+mn-lt"/>
              </a:rPr>
              <a:t>Возможности использования нейросетей для автоматизации и оптимизации документации</a:t>
            </a:r>
            <a:br>
              <a:rPr lang="ru-RU" sz="5000" dirty="0">
                <a:latin typeface="+mn-lt"/>
              </a:rPr>
            </a:br>
            <a:endParaRPr lang="ru-RU" sz="5000" dirty="0">
              <a:latin typeface="+mn-lt"/>
            </a:endParaRPr>
          </a:p>
        </p:txBody>
      </p:sp>
      <p:pic>
        <p:nvPicPr>
          <p:cNvPr id="4" name="Picture 4" descr="Пилес бумажной работы">
            <a:extLst>
              <a:ext uri="{FF2B5EF4-FFF2-40B4-BE49-F238E27FC236}">
                <a16:creationId xmlns:a16="http://schemas.microsoft.com/office/drawing/2014/main" id="{EFE30BCB-5DBE-46D3-B2A9-895950E5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4" r="18558"/>
          <a:stretch/>
        </p:blipFill>
        <p:spPr>
          <a:xfrm>
            <a:off x="6650182" y="0"/>
            <a:ext cx="5541818" cy="685970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48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08" y="-256522"/>
            <a:ext cx="5853083" cy="1956841"/>
          </a:xfrm>
        </p:spPr>
        <p:txBody>
          <a:bodyPr anchor="b">
            <a:normAutofit/>
          </a:bodyPr>
          <a:lstStyle/>
          <a:p>
            <a:r>
              <a:rPr lang="ru-RU" sz="5000" dirty="0">
                <a:latin typeface="+mn-lt"/>
              </a:rPr>
              <a:t>Типы нейросетей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91" y="1977410"/>
            <a:ext cx="6888984" cy="4420209"/>
          </a:xfrm>
        </p:spPr>
        <p:txBody>
          <a:bodyPr>
            <a:noAutofit/>
          </a:bodyPr>
          <a:lstStyle/>
          <a:p>
            <a:pPr marL="360363" indent="-360363">
              <a:buFont typeface="Wingdings" panose="05000000000000000000" pitchFamily="2" charset="2"/>
              <a:buChar char="Ø"/>
            </a:pPr>
            <a:r>
              <a:rPr lang="ru-RU" dirty="0"/>
              <a:t>Нейросети для распознавания текста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ru-RU" dirty="0"/>
              <a:t>Нейросети для классификации документов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ru-RU" dirty="0"/>
              <a:t>Нейросети для автоматической проверки заданий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ru-RU" dirty="0"/>
              <a:t>Нейросети для анализа данных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ru-RU" dirty="0"/>
              <a:t>Нейросети для генерации изображений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ru-RU" dirty="0"/>
              <a:t>Нейросети для генерации текстов, дифференцированных заданий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ru-RU" dirty="0"/>
              <a:t>и другие</a:t>
            </a:r>
          </a:p>
        </p:txBody>
      </p:sp>
      <p:pic>
        <p:nvPicPr>
          <p:cNvPr id="5" name="Picture 4" descr="Разные цветовые организаторы">
            <a:extLst>
              <a:ext uri="{FF2B5EF4-FFF2-40B4-BE49-F238E27FC236}">
                <a16:creationId xmlns:a16="http://schemas.microsoft.com/office/drawing/2014/main" id="{2AE1BDA9-05EA-8AC1-6C4C-0B3B29880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0" r="36261"/>
          <a:stretch/>
        </p:blipFill>
        <p:spPr>
          <a:xfrm>
            <a:off x="7056582" y="0"/>
            <a:ext cx="5235441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0DE43-0837-44C9-A206-99A94E92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627" y="2486819"/>
            <a:ext cx="4854864" cy="2852737"/>
          </a:xfrm>
        </p:spPr>
        <p:txBody>
          <a:bodyPr>
            <a:noAutofit/>
          </a:bodyPr>
          <a:lstStyle/>
          <a:p>
            <a:r>
              <a:rPr lang="ru-RU" sz="5000" dirty="0">
                <a:latin typeface="+mn-lt"/>
              </a:rPr>
              <a:t>Обзор современных нейросетей. </a:t>
            </a:r>
            <a:br>
              <a:rPr lang="en-US" sz="5000" dirty="0">
                <a:latin typeface="+mn-lt"/>
              </a:rPr>
            </a:br>
            <a:r>
              <a:rPr lang="ru-RU" sz="5000" dirty="0">
                <a:latin typeface="+mn-lt"/>
              </a:rPr>
              <a:t>Типы сервисов</a:t>
            </a:r>
            <a:br>
              <a:rPr lang="ru-RU" sz="5000" dirty="0">
                <a:latin typeface="+mn-lt"/>
              </a:rPr>
            </a:br>
            <a:endParaRPr lang="ru-RU" sz="5000" dirty="0"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B7293-47BC-4454-863E-078467527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ейросеть">
            <a:extLst>
              <a:ext uri="{FF2B5EF4-FFF2-40B4-BE49-F238E27FC236}">
                <a16:creationId xmlns:a16="http://schemas.microsoft.com/office/drawing/2014/main" id="{7606AE37-7BE4-4D33-9075-51778240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0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E2490-1869-3FEF-8F6C-3005F73E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96" y="38789"/>
            <a:ext cx="5818116" cy="1251287"/>
          </a:xfrm>
        </p:spPr>
        <p:txBody>
          <a:bodyPr anchor="b">
            <a:noAutofit/>
          </a:bodyPr>
          <a:lstStyle/>
          <a:p>
            <a:r>
              <a:rPr lang="ru-RU" sz="5000" dirty="0">
                <a:latin typeface="Calibri"/>
                <a:cs typeface="Calibri"/>
              </a:rPr>
              <a:t>Ссылки на ресурсы:</a:t>
            </a:r>
            <a:endParaRPr lang="ru" sz="5000" dirty="0">
              <a:latin typeface="Calibri"/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9319D-8574-FF8F-F75C-8C78F6C1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95" y="1487055"/>
            <a:ext cx="6217577" cy="4941453"/>
          </a:xfrm>
        </p:spPr>
        <p:txBody>
          <a:bodyPr vert="horz" lIns="121920" tIns="60960" rIns="121920" bIns="60960" rtlCol="0">
            <a:normAutofit/>
          </a:bodyPr>
          <a:lstStyle/>
          <a:p>
            <a:r>
              <a:rPr lang="ru" sz="3000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https://www.bing.com/chat</a:t>
            </a:r>
            <a:endParaRPr lang="ru-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" sz="30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https://perplexity.ai/</a:t>
            </a:r>
            <a:endParaRPr lang="ru" sz="3000" dirty="0">
              <a:ea typeface="+mn-lt"/>
              <a:cs typeface="+mn-lt"/>
            </a:endParaRPr>
          </a:p>
          <a:p>
            <a:r>
              <a:rPr lang="ru-RU" sz="30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https://ya.ru/ai/gpt-2</a:t>
            </a:r>
            <a:endParaRPr lang="ru-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-RU" sz="3000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https://pandoc.org/try/</a:t>
            </a:r>
            <a:endParaRPr lang="ru-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-RU" sz="3000" dirty="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https://fusionbrain.ai/</a:t>
            </a:r>
            <a:endParaRPr lang="ru-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-RU" sz="3000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https://developers.sber.ru/gigachat/</a:t>
            </a:r>
            <a:endParaRPr lang="ru-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" sz="3000" dirty="0">
                <a:ea typeface="+mn-lt"/>
                <a:cs typeface="+mn-lt"/>
                <a:hlinkClick r:id="rId8"/>
              </a:rPr>
              <a:t>https://trychatgpt.ru</a:t>
            </a:r>
            <a:endParaRPr lang="ru" sz="3000" dirty="0">
              <a:ea typeface="+mn-lt"/>
              <a:cs typeface="+mn-lt"/>
            </a:endParaRPr>
          </a:p>
          <a:p>
            <a:r>
              <a:rPr lang="ru-RU" sz="3000" dirty="0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https://app.presentsimple.ai</a:t>
            </a:r>
            <a:endParaRPr lang="ru-RU" sz="3000" dirty="0">
              <a:ea typeface="+mn-lt"/>
              <a:cs typeface="+mn-lt"/>
            </a:endParaRPr>
          </a:p>
          <a:p>
            <a:r>
              <a:rPr lang="en-US" sz="3000" dirty="0">
                <a:ea typeface="+mn-lt"/>
                <a:cs typeface="+mn-lt"/>
              </a:rPr>
              <a:t>https://gemini.google.com/</a:t>
            </a:r>
            <a:endParaRPr lang="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ru-RU" sz="24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ru-RU" sz="2400" dirty="0">
              <a:cs typeface="Calibri"/>
            </a:endParaRPr>
          </a:p>
        </p:txBody>
      </p:sp>
      <p:pic>
        <p:nvPicPr>
          <p:cNvPr id="5" name="Picture 4" descr="Pins in a map">
            <a:extLst>
              <a:ext uri="{FF2B5EF4-FFF2-40B4-BE49-F238E27FC236}">
                <a16:creationId xmlns:a16="http://schemas.microsoft.com/office/drawing/2014/main" id="{79F6B202-A9BC-E7B9-3789-B1CCAC2635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047" r="26325"/>
          <a:stretch/>
        </p:blipFill>
        <p:spPr>
          <a:xfrm>
            <a:off x="6541709" y="0"/>
            <a:ext cx="5818116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753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C192D-0751-4391-B33C-221B2FA8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6F495-876B-4FCD-90AD-328AE3681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EE3BFA-85A5-4B4F-886A-A80D876D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55" y="0"/>
            <a:ext cx="1000669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1B29D3-5B92-473C-AAA1-A13C3A164FE1}"/>
              </a:ext>
            </a:extLst>
          </p:cNvPr>
          <p:cNvSpPr/>
          <p:nvPr/>
        </p:nvSpPr>
        <p:spPr>
          <a:xfrm>
            <a:off x="3548929" y="506740"/>
            <a:ext cx="4258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2800" dirty="0">
                <a:solidFill>
                  <a:srgbClr val="FF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https://www.bing.com/chat</a:t>
            </a:r>
            <a:endParaRPr lang="ru-RU" sz="2800" dirty="0">
              <a:solidFill>
                <a:srgbClr val="FF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904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DB48BF-5593-42E0-A6AC-AD283BBD1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19" y="2152650"/>
            <a:ext cx="10525125" cy="47053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555A21-2F97-44DE-8331-F4948989F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7"/>
          <a:stretch/>
        </p:blipFill>
        <p:spPr>
          <a:xfrm>
            <a:off x="574819" y="0"/>
            <a:ext cx="10525125" cy="229552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0B016BB-4E6D-4311-A992-90419541743F}"/>
              </a:ext>
            </a:extLst>
          </p:cNvPr>
          <p:cNvSpPr/>
          <p:nvPr/>
        </p:nvSpPr>
        <p:spPr>
          <a:xfrm>
            <a:off x="10178473" y="3140364"/>
            <a:ext cx="921471" cy="905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3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1EA1BA-FDD0-4D42-A2C8-C5CE8AEC8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" y="0"/>
            <a:ext cx="12167162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83A3402-8FFB-43D9-AEDC-05B0B59EBCC8}"/>
              </a:ext>
            </a:extLst>
          </p:cNvPr>
          <p:cNvSpPr/>
          <p:nvPr/>
        </p:nvSpPr>
        <p:spPr>
          <a:xfrm>
            <a:off x="7573819" y="1357745"/>
            <a:ext cx="2002126" cy="6927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244A61E-EEB5-4FE6-BB6F-F6CA52A18D0A}"/>
              </a:ext>
            </a:extLst>
          </p:cNvPr>
          <p:cNvSpPr/>
          <p:nvPr/>
        </p:nvSpPr>
        <p:spPr>
          <a:xfrm>
            <a:off x="203200" y="2013527"/>
            <a:ext cx="6825673" cy="3186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2E19CCD-3A79-4FD2-948B-E76D3E00F4E2}"/>
              </a:ext>
            </a:extLst>
          </p:cNvPr>
          <p:cNvSpPr/>
          <p:nvPr/>
        </p:nvSpPr>
        <p:spPr>
          <a:xfrm>
            <a:off x="106218" y="1459345"/>
            <a:ext cx="992909" cy="4248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BCEEBEC-C5E1-44B3-97AC-B5596EBADDE2}"/>
              </a:ext>
            </a:extLst>
          </p:cNvPr>
          <p:cNvSpPr/>
          <p:nvPr/>
        </p:nvSpPr>
        <p:spPr>
          <a:xfrm>
            <a:off x="9884853" y="2013527"/>
            <a:ext cx="1908079" cy="4248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4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2B5D16-0418-4034-9DE9-F66BFAE00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8" r="3869"/>
          <a:stretch/>
        </p:blipFill>
        <p:spPr>
          <a:xfrm>
            <a:off x="0" y="0"/>
            <a:ext cx="590117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C6EE95-3711-442A-961B-57D364CF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356" y="800100"/>
            <a:ext cx="5619750" cy="605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83C6F7-2D9C-4BCD-80AC-7023BF338BC4}"/>
              </a:ext>
            </a:extLst>
          </p:cNvPr>
          <p:cNvSpPr txBox="1"/>
          <p:nvPr/>
        </p:nvSpPr>
        <p:spPr>
          <a:xfrm>
            <a:off x="1621410" y="1583703"/>
            <a:ext cx="344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Исходный документ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50871-C0D5-49CC-BE7C-BC3BC09FE106}"/>
              </a:ext>
            </a:extLst>
          </p:cNvPr>
          <p:cNvSpPr txBox="1"/>
          <p:nvPr/>
        </p:nvSpPr>
        <p:spPr>
          <a:xfrm>
            <a:off x="7373331" y="430768"/>
            <a:ext cx="441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Документ , сгенерированный нейросетью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6DA82B-9FD6-4530-A6C2-C9EE70A8550D}"/>
              </a:ext>
            </a:extLst>
          </p:cNvPr>
          <p:cNvSpPr/>
          <p:nvPr/>
        </p:nvSpPr>
        <p:spPr>
          <a:xfrm>
            <a:off x="82894" y="131975"/>
            <a:ext cx="5994072" cy="66176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0599A02-97C7-4A13-ACBE-EAD3E4F6B5E9}"/>
              </a:ext>
            </a:extLst>
          </p:cNvPr>
          <p:cNvSpPr/>
          <p:nvPr/>
        </p:nvSpPr>
        <p:spPr>
          <a:xfrm>
            <a:off x="6197928" y="131975"/>
            <a:ext cx="5994072" cy="66176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5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79319D-8574-FF8F-F75C-8C78F6C1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96" y="1528325"/>
            <a:ext cx="6023613" cy="5047966"/>
          </a:xfrm>
        </p:spPr>
        <p:txBody>
          <a:bodyPr vert="horz" lIns="121920" tIns="60960" rIns="121920" bIns="6096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ru" sz="2400" b="1" dirty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Нейронные сети как составная часть искусственного интеллекта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Возможности использования нейросетей в образовании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Возможности использования нейросетей для автоматизации и оптимизации документации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Обзор современных нейросетей. Типы сервисов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Работа с текстовыми чат-ботами по генерации и распознаванию текстов различных документов</a:t>
            </a:r>
            <a:endParaRPr lang="ru-RU" sz="2400" dirty="0">
              <a:cs typeface="Calibri"/>
            </a:endParaRPr>
          </a:p>
        </p:txBody>
      </p:sp>
      <p:pic>
        <p:nvPicPr>
          <p:cNvPr id="5" name="Picture 4" descr="Pins in a map">
            <a:extLst>
              <a:ext uri="{FF2B5EF4-FFF2-40B4-BE49-F238E27FC236}">
                <a16:creationId xmlns:a16="http://schemas.microsoft.com/office/drawing/2014/main" id="{79F6B202-A9BC-E7B9-3789-B1CCAC263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6" r="16002"/>
          <a:stretch/>
        </p:blipFill>
        <p:spPr>
          <a:xfrm>
            <a:off x="6586320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835150-6065-4FD9-B520-0257C4135618}"/>
              </a:ext>
            </a:extLst>
          </p:cNvPr>
          <p:cNvSpPr txBox="1">
            <a:spLocks/>
          </p:cNvSpPr>
          <p:nvPr/>
        </p:nvSpPr>
        <p:spPr>
          <a:xfrm>
            <a:off x="875950" y="185259"/>
            <a:ext cx="3935863" cy="1251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dirty="0">
                <a:latin typeface="Calibri"/>
                <a:cs typeface="Calibri"/>
              </a:rPr>
              <a:t>План</a:t>
            </a:r>
            <a:endParaRPr lang="ru" sz="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D653A4-1F2F-45C8-8F0A-0E9D3076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37824"/>
            <a:ext cx="10439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7CE667-D0C8-4F30-8615-ECBFF0BFB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3" y="0"/>
            <a:ext cx="10638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1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4F7D84-B598-4C30-854E-06D23E1E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10" y="0"/>
            <a:ext cx="10586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9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67B5C8-6641-413C-9AD2-F9DAF7DE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237"/>
            <a:ext cx="12192000" cy="50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00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292BA8-F0C3-4C3F-BEC2-E4870D42E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0"/>
            <a:ext cx="768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7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0DEA2F-2FA6-44DC-94D9-C3C7F2B2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419100"/>
            <a:ext cx="102012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9767A5-1337-4903-A85C-47ED06980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38112"/>
            <a:ext cx="99631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31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F8BDE0-EADC-448E-959F-049A27B1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795337"/>
            <a:ext cx="83915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6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031CA6-10AF-4989-BB75-7E78709F8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5" y="0"/>
            <a:ext cx="105060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77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1D7760-78B6-4B88-B0CF-46BEC581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14300"/>
            <a:ext cx="104870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2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BCDF3-6B91-3499-81D3-E784D9EA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31" y="200108"/>
            <a:ext cx="5051795" cy="1956841"/>
          </a:xfrm>
        </p:spPr>
        <p:txBody>
          <a:bodyPr anchor="b">
            <a:normAutofit/>
          </a:bodyPr>
          <a:lstStyle/>
          <a:p>
            <a:r>
              <a:rPr lang="ru-RU" sz="5000" dirty="0">
                <a:latin typeface="Calibri"/>
                <a:ea typeface="Calibri"/>
                <a:cs typeface="Calibri"/>
              </a:rPr>
              <a:t>Искусственный интеллект (ИИ)</a:t>
            </a:r>
            <a:endParaRPr lang="ru-RU" sz="50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FD8E5-5FF3-65F8-AFB7-F98D155D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82" y="2479836"/>
            <a:ext cx="5104144" cy="3569997"/>
          </a:xfrm>
        </p:spPr>
        <p:txBody>
          <a:bodyPr vert="horz" lIns="91440" tIns="45720" rIns="91440" bIns="45720" rtlCol="0">
            <a:noAutofit/>
          </a:bodyPr>
          <a:lstStyle/>
          <a:p>
            <a:endParaRPr lang="ru-RU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ru-RU" dirty="0"/>
              <a:t>Искусственный интеллект (ИИ) представляет собой область информатики, которая занимается созданием систем, способных выполнять задачи, требующие интеллектуальных способностей</a:t>
            </a:r>
            <a:r>
              <a:rPr lang="ru-RU" sz="2400" dirty="0">
                <a:ea typeface="+mn-lt"/>
                <a:cs typeface="+mn-lt"/>
              </a:rPr>
              <a:t>. </a:t>
            </a:r>
            <a:endParaRPr lang="ru-RU" sz="2400" dirty="0">
              <a:ea typeface="Calibri"/>
              <a:cs typeface="Calibri"/>
            </a:endParaRPr>
          </a:p>
        </p:txBody>
      </p:sp>
      <p:pic>
        <p:nvPicPr>
          <p:cNvPr id="5" name="Picture 4" descr="Освещение, созданное компьютером">
            <a:extLst>
              <a:ext uri="{FF2B5EF4-FFF2-40B4-BE49-F238E27FC236}">
                <a16:creationId xmlns:a16="http://schemas.microsoft.com/office/drawing/2014/main" id="{D1B42141-D335-F799-7B47-52750E04A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6" r="18460"/>
          <a:stretch/>
        </p:blipFill>
        <p:spPr>
          <a:xfrm>
            <a:off x="6013665" y="0"/>
            <a:ext cx="649237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7580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AD88AD-1D40-46B5-9C2F-B16ADB8EB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04775"/>
            <a:ext cx="10125075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83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960BCD-0E11-44B6-9E28-3446E32E6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457200"/>
            <a:ext cx="99631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27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5AB858-97A1-4988-B5DF-CB5886A1E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406"/>
            <a:ext cx="12192000" cy="551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8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B1C340-E7C3-4858-B416-5BFDB663F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014"/>
            <a:ext cx="12192000" cy="64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79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37FFC5-FE48-4540-8D8E-E1DABBC3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1437"/>
            <a:ext cx="10668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3300ED-7A3B-4707-9081-839718597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48" y="1922174"/>
            <a:ext cx="10544175" cy="4048125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BD7DE93-FE76-4E9F-8DD9-59A328FFDD3B}"/>
              </a:ext>
            </a:extLst>
          </p:cNvPr>
          <p:cNvSpPr/>
          <p:nvPr/>
        </p:nvSpPr>
        <p:spPr>
          <a:xfrm>
            <a:off x="4553527" y="3657600"/>
            <a:ext cx="2521528" cy="5541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12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EB993F-021B-418F-B1BA-58FEB9E96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523875"/>
            <a:ext cx="107251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86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51B110-3F0E-4A90-ADAD-B07850CFD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0012"/>
            <a:ext cx="103632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0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9BE7AF-61A0-441D-BBD4-1FD3EC52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95262"/>
            <a:ext cx="10553700" cy="64674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A56E97-8F29-4E9A-AFEB-82F1E5552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434"/>
            <a:ext cx="12192000" cy="55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02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A616E4-5E1C-4D8D-8F1C-2ECB1350D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09537"/>
            <a:ext cx="109061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7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BCDF3-6B91-3499-81D3-E784D9EA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21" y="107744"/>
            <a:ext cx="5299663" cy="1639295"/>
          </a:xfrm>
        </p:spPr>
        <p:txBody>
          <a:bodyPr anchor="b">
            <a:normAutofit/>
          </a:bodyPr>
          <a:lstStyle/>
          <a:p>
            <a:r>
              <a:rPr lang="ru-RU" sz="5000" dirty="0">
                <a:latin typeface="Calibri"/>
                <a:cs typeface="Calibri"/>
              </a:rPr>
              <a:t>Нейросеть (ИИ)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FD8E5-5FF3-65F8-AFB7-F98D155D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44" y="1747040"/>
            <a:ext cx="6711712" cy="4290740"/>
          </a:xfrm>
        </p:spPr>
        <p:txBody>
          <a:bodyPr vert="horz" lIns="91440" tIns="45720" rIns="91440" bIns="45720" rtlCol="0">
            <a:noAutofit/>
          </a:bodyPr>
          <a:lstStyle/>
          <a:p>
            <a:endParaRPr lang="ru-RU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ru-RU" dirty="0"/>
              <a:t>— это компьютерная программа, которая имитирует работу человеческого мозга. Она обрабатывает данные с помощью набора простых программ, называемых «нейронами», и выдаёт результат, который основан на опыте и ошибках предыдущих вычислений. Основная особенность, которая отличает нейросеть от других программ — способность к самообучению.</a:t>
            </a:r>
            <a:endParaRPr lang="ru-RU" sz="2400" dirty="0">
              <a:ea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FF42AF-C4FD-4A05-8EFD-EEEACD616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r="5456"/>
          <a:stretch/>
        </p:blipFill>
        <p:spPr>
          <a:xfrm>
            <a:off x="7195127" y="0"/>
            <a:ext cx="4993825" cy="4613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7473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5361B-0A5C-4343-9A30-FACBA789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>
                <a:latin typeface="+mn-lt"/>
              </a:rPr>
              <a:t>Индивидуальная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FC5B0-A235-4B3D-8E3F-A4B07BA71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Задание:</a:t>
            </a:r>
          </a:p>
          <a:p>
            <a:pPr lvl="0"/>
            <a:r>
              <a:rPr lang="ru-RU" dirty="0"/>
              <a:t>Распознайте рукописный текст с использованием нейросети.</a:t>
            </a:r>
          </a:p>
          <a:p>
            <a:pPr lvl="0"/>
            <a:r>
              <a:rPr lang="ru-RU" dirty="0"/>
              <a:t>Подготовьте приказ или протокол с использованием нейросети. Используйте шаблоны успешных промптов.</a:t>
            </a:r>
          </a:p>
          <a:p>
            <a:pPr lvl="0"/>
            <a:r>
              <a:rPr lang="ru-RU" dirty="0"/>
              <a:t>Напишите формулировки всех промптов (запросов), использованных для успешной реализации своего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732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6F6D4-7F6E-4729-A03C-8557584A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>
                <a:latin typeface="+mn-lt"/>
              </a:rPr>
              <a:t>Самостоятельная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9F8EC-FFF6-4C25-BD8D-892E386E2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Задание:</a:t>
            </a:r>
          </a:p>
          <a:p>
            <a:pPr marL="514350" indent="-514350">
              <a:buAutoNum type="arabicPeriod"/>
            </a:pPr>
            <a:r>
              <a:rPr lang="ru-RU" dirty="0"/>
              <a:t>Протестировать различные сервисы искусственного интеллекта для генерации, распознавания и оптимизации текстов, для распознавания речи. </a:t>
            </a:r>
          </a:p>
          <a:p>
            <a:pPr marL="514350" indent="-514350">
              <a:buAutoNum type="arabicPeriod"/>
            </a:pPr>
            <a:r>
              <a:rPr lang="ru-RU" dirty="0"/>
              <a:t>Подготовить заявление, доверенность, справку или другие документы с использованием различных сервисов искусственного интеллекта. </a:t>
            </a:r>
          </a:p>
          <a:p>
            <a:pPr marL="514350" indent="-514350">
              <a:buAutoNum type="arabicPeriod"/>
            </a:pPr>
            <a:r>
              <a:rPr lang="ru-RU" dirty="0"/>
              <a:t>Подготовить краткий отчет о применении нейросетей в решении конкретных задач. Указать в отчете, какие запросы были использованы для реализации своего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091332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9E0EC-9CAA-47F2-A461-22339804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Интернет-ресурсы: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09EA3-1F39-421B-81AA-09ABEE7F0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u="sng" dirty="0" err="1">
                <a:hlinkClick r:id="rId2"/>
              </a:rPr>
              <a:t>Tome</a:t>
            </a:r>
            <a:r>
              <a:rPr lang="ru-RU" dirty="0"/>
              <a:t> — составляет структуру презентации и генерирует слайды. Режим доступа: https://skillbox.ru/media/design/6-ai-presents/</a:t>
            </a:r>
            <a:endParaRPr lang="en-US" dirty="0"/>
          </a:p>
          <a:p>
            <a:pPr lvl="0"/>
            <a:r>
              <a:rPr lang="ru-RU" u="sng" dirty="0" err="1">
                <a:hlinkClick r:id="rId3"/>
              </a:rPr>
              <a:t>MagiсSlides</a:t>
            </a:r>
            <a:r>
              <a:rPr lang="ru-RU" u="sng" dirty="0">
                <a:hlinkClick r:id="rId3"/>
              </a:rPr>
              <a:t> (GPT </a:t>
            </a:r>
            <a:r>
              <a:rPr lang="ru-RU" u="sng" dirty="0" err="1">
                <a:hlinkClick r:id="rId3"/>
              </a:rPr>
              <a:t>for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Slides</a:t>
            </a:r>
            <a:r>
              <a:rPr lang="ru-RU" u="sng" dirty="0">
                <a:hlinkClick r:id="rId3"/>
              </a:rPr>
              <a:t>)</a:t>
            </a:r>
            <a:r>
              <a:rPr lang="ru-RU" dirty="0"/>
              <a:t> — помогает с «</a:t>
            </a:r>
            <a:r>
              <a:rPr lang="ru-RU" dirty="0" err="1"/>
              <a:t>Google</a:t>
            </a:r>
            <a:r>
              <a:rPr lang="ru-RU" dirty="0"/>
              <a:t> Презентациями» Режим доступа: https://skillbox.ru/media/design/6-ai-presents/</a:t>
            </a:r>
            <a:endParaRPr lang="en-US" dirty="0"/>
          </a:p>
          <a:p>
            <a:pPr lvl="0"/>
            <a:r>
              <a:rPr lang="ru-RU" u="sng" dirty="0" err="1">
                <a:hlinkClick r:id="rId4"/>
              </a:rPr>
              <a:t>Gamma</a:t>
            </a:r>
            <a:r>
              <a:rPr lang="ru-RU" dirty="0"/>
              <a:t> — создаёт слайды с интересной вёрсткой. Режим доступа: https://skillbox.ru/media/design/6-ai-presents/</a:t>
            </a:r>
            <a:endParaRPr lang="en-US" dirty="0"/>
          </a:p>
          <a:p>
            <a:pPr lvl="0"/>
            <a:r>
              <a:rPr lang="ru-RU" u="sng" dirty="0" err="1">
                <a:hlinkClick r:id="rId5"/>
              </a:rPr>
              <a:t>Prezo</a:t>
            </a:r>
            <a:r>
              <a:rPr lang="ru-RU" dirty="0"/>
              <a:t> — генерирует текст и красивые иллюстрации . Режим доступа: https://skillbox.ru/media/design/6-ai-presents/</a:t>
            </a:r>
            <a:endParaRPr lang="en-US" dirty="0"/>
          </a:p>
          <a:p>
            <a:pPr lvl="0"/>
            <a:r>
              <a:rPr lang="ru-RU" u="sng" dirty="0" err="1">
                <a:hlinkClick r:id="rId6"/>
              </a:rPr>
              <a:t>Slidebean</a:t>
            </a:r>
            <a:r>
              <a:rPr lang="ru-RU" dirty="0"/>
              <a:t> — помогает с редизайном презентаций. Режим доступа: https://skillbox.ru/media/design/6-ai-presents/</a:t>
            </a:r>
            <a:endParaRPr lang="en-US" dirty="0"/>
          </a:p>
          <a:p>
            <a:pPr lvl="0"/>
            <a:r>
              <a:rPr lang="ru-RU" u="sng" dirty="0" err="1">
                <a:hlinkClick r:id="rId7"/>
              </a:rPr>
              <a:t>Wepik</a:t>
            </a:r>
            <a:r>
              <a:rPr lang="ru-RU" dirty="0"/>
              <a:t> — генерирует простые презентации без лишних уточнений. Режим доступа: https://skillbox.ru/media/design/6-ai-presents/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73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9E0EC-9CAA-47F2-A461-22339804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Интернет-ресурсы: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09EA3-1F39-421B-81AA-09ABEE7F0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Чат GPT на русском языке. Режим доступа:</a:t>
            </a:r>
            <a:r>
              <a:rPr lang="ru-RU" dirty="0">
                <a:hlinkClick r:id="rId2"/>
              </a:rPr>
              <a:t> </a:t>
            </a:r>
            <a:r>
              <a:rPr lang="ru-RU" u="sng" dirty="0">
                <a:hlinkClick r:id="rId2"/>
              </a:rPr>
              <a:t>https://gpt-chatbot.ru/chat-gpt-ot-openai-dlya-generacii-teksta</a:t>
            </a:r>
            <a:endParaRPr lang="en-US" dirty="0"/>
          </a:p>
          <a:p>
            <a:pPr lvl="0"/>
            <a:r>
              <a:rPr lang="ru-RU" dirty="0"/>
              <a:t>Чат GPT русском языке. Режим доступа:</a:t>
            </a:r>
            <a:r>
              <a:rPr lang="ru-RU" dirty="0">
                <a:hlinkClick r:id="rId3"/>
              </a:rPr>
              <a:t> </a:t>
            </a:r>
            <a:r>
              <a:rPr lang="ru-RU" u="sng" dirty="0">
                <a:hlinkClick r:id="rId3"/>
              </a:rPr>
              <a:t>https://trychatgpt.ru/#rec607352631</a:t>
            </a:r>
            <a:endParaRPr lang="en-US" dirty="0"/>
          </a:p>
          <a:p>
            <a:pPr lvl="0"/>
            <a:r>
              <a:rPr lang="ru-RU" dirty="0"/>
              <a:t>Чат-бот в Телеграмм </a:t>
            </a:r>
            <a:r>
              <a:rPr lang="ru-RU" dirty="0" err="1"/>
              <a:t>Нейрокот</a:t>
            </a:r>
            <a:r>
              <a:rPr lang="ru-RU" dirty="0"/>
              <a:t>. Режим доступа:</a:t>
            </a:r>
            <a:r>
              <a:rPr lang="ru-RU" dirty="0">
                <a:hlinkClick r:id="rId4"/>
              </a:rPr>
              <a:t> </a:t>
            </a:r>
            <a:r>
              <a:rPr lang="ru-RU" u="sng" dirty="0">
                <a:hlinkClick r:id="rId4"/>
              </a:rPr>
              <a:t>https://t.me/zero_neuro_cat_bot</a:t>
            </a:r>
            <a:endParaRPr lang="en-US" dirty="0"/>
          </a:p>
          <a:p>
            <a:pPr lvl="0"/>
            <a:r>
              <a:rPr lang="ru-RU" dirty="0"/>
              <a:t>Ресурс для генерации изображений. Режим доступа: </a:t>
            </a:r>
            <a:r>
              <a:rPr lang="ru-RU" dirty="0">
                <a:hlinkClick r:id="rId5"/>
              </a:rPr>
              <a:t> </a:t>
            </a:r>
            <a:r>
              <a:rPr lang="ru-RU" u="sng" dirty="0">
                <a:hlinkClick r:id="rId5"/>
              </a:rPr>
              <a:t>https://fusionbrain.ai/</a:t>
            </a:r>
            <a:endParaRPr lang="en-US" dirty="0"/>
          </a:p>
          <a:p>
            <a:pPr lvl="0"/>
            <a:r>
              <a:rPr lang="ru-RU" u="sng" dirty="0">
                <a:hlinkClick r:id="rId6"/>
              </a:rPr>
              <a:t>https://www.youtube.com/watch?v=ntACspNRNXk&amp;t=3s</a:t>
            </a:r>
            <a:endParaRPr lang="en-US" u="sng" dirty="0"/>
          </a:p>
          <a:p>
            <a:pPr lvl="0"/>
            <a:r>
              <a:rPr lang="en-US" dirty="0">
                <a:hlinkClick r:id="rId7"/>
              </a:rPr>
              <a:t>https://youtu.be/VUupoxQAeLs?si=BImQRSHOoafdjaTq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57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E2490-1869-3FEF-8F6C-3005F73E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96" y="38789"/>
            <a:ext cx="8933068" cy="1251287"/>
          </a:xfrm>
        </p:spPr>
        <p:txBody>
          <a:bodyPr anchor="b">
            <a:noAutofit/>
          </a:bodyPr>
          <a:lstStyle/>
          <a:p>
            <a:r>
              <a:rPr lang="ru-RU" sz="5000" dirty="0">
                <a:latin typeface="Calibri"/>
                <a:cs typeface="Calibri"/>
              </a:rPr>
              <a:t>Ссылки на нейросети:</a:t>
            </a:r>
            <a:endParaRPr lang="ru" sz="5000" dirty="0">
              <a:latin typeface="Calibri"/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9319D-8574-FF8F-F75C-8C78F6C1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95" y="1487055"/>
            <a:ext cx="6217577" cy="4941453"/>
          </a:xfrm>
        </p:spPr>
        <p:txBody>
          <a:bodyPr vert="horz" lIns="121920" tIns="60960" rIns="121920" bIns="60960" rtlCol="0">
            <a:normAutofit/>
          </a:bodyPr>
          <a:lstStyle/>
          <a:p>
            <a:r>
              <a:rPr lang="ru" sz="3000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https://www.bing.com/chat</a:t>
            </a:r>
            <a:endParaRPr lang="ru-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" sz="30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https://perplexity.ai/</a:t>
            </a:r>
            <a:endParaRPr lang="ru" sz="3000" dirty="0">
              <a:ea typeface="+mn-lt"/>
              <a:cs typeface="+mn-lt"/>
            </a:endParaRPr>
          </a:p>
          <a:p>
            <a:r>
              <a:rPr lang="ru-RU" sz="30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https://ya.ru/ai/gpt-2</a:t>
            </a:r>
            <a:endParaRPr lang="ru-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-RU" sz="3000" dirty="0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https://pandoc.org/try/</a:t>
            </a:r>
            <a:endParaRPr lang="ru-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-RU" sz="3000" dirty="0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https://fusionbrain.ai/</a:t>
            </a:r>
            <a:endParaRPr lang="ru-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-RU" sz="3000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https://developers.sber.ru/gigachat/</a:t>
            </a:r>
            <a:endParaRPr lang="ru-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ru" sz="3000" dirty="0">
                <a:ea typeface="+mn-lt"/>
                <a:cs typeface="+mn-lt"/>
                <a:hlinkClick r:id="rId8"/>
              </a:rPr>
              <a:t>https://trychatgpt.ru</a:t>
            </a:r>
            <a:endParaRPr lang="ru" sz="3000" dirty="0">
              <a:ea typeface="+mn-lt"/>
              <a:cs typeface="+mn-lt"/>
            </a:endParaRPr>
          </a:p>
          <a:p>
            <a:r>
              <a:rPr lang="ru-RU" sz="3000" dirty="0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https://app.presentsimple.ai</a:t>
            </a:r>
            <a:endParaRPr lang="ru-RU" sz="3000" dirty="0">
              <a:ea typeface="+mn-lt"/>
              <a:cs typeface="+mn-lt"/>
            </a:endParaRPr>
          </a:p>
          <a:p>
            <a:r>
              <a:rPr lang="en-US" sz="3000" dirty="0">
                <a:ea typeface="+mn-lt"/>
                <a:cs typeface="+mn-lt"/>
              </a:rPr>
              <a:t>https://gemini.google.com/</a:t>
            </a:r>
            <a:endParaRPr lang="ru" sz="30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ru-RU" sz="2400" dirty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ru-RU" sz="2400" dirty="0">
              <a:cs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3F3E31-FDAA-400B-A5B9-056DD1A68C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27" y="1353127"/>
            <a:ext cx="5504873" cy="55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BCDF3-6B91-3499-81D3-E784D9EA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50" y="939017"/>
            <a:ext cx="5218050" cy="1956841"/>
          </a:xfrm>
        </p:spPr>
        <p:txBody>
          <a:bodyPr anchor="b">
            <a:normAutofit fontScale="90000"/>
          </a:bodyPr>
          <a:lstStyle/>
          <a:p>
            <a:r>
              <a:rPr lang="ru-RU" sz="5000" dirty="0">
                <a:latin typeface="Calibri"/>
                <a:ea typeface="Calibri"/>
                <a:cs typeface="Calibri"/>
              </a:rPr>
              <a:t>Основные направления использования ИИ в образовании: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FD8E5-5FF3-65F8-AFB7-F98D155D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82" y="3172949"/>
            <a:ext cx="5732218" cy="3569997"/>
          </a:xfrm>
        </p:spPr>
        <p:txBody>
          <a:bodyPr vert="horz" lIns="91440" tIns="45720" rIns="91440" bIns="45720" rtlCol="0">
            <a:noAutofit/>
          </a:bodyPr>
          <a:lstStyle/>
          <a:p>
            <a:endParaRPr lang="ru-RU" sz="2400" dirty="0">
              <a:ea typeface="Calibri" panose="020F0502020204030204"/>
              <a:cs typeface="Calibri" panose="020F0502020204030204"/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ru-RU" sz="2800" dirty="0"/>
              <a:t>Автоматизация рутинных задач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ru-RU" sz="2800" dirty="0"/>
              <a:t>Персонализация обучения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ru-RU" sz="2800" dirty="0"/>
              <a:t>Обогащение образовательного процесса</a:t>
            </a:r>
            <a:endParaRPr lang="en-US" sz="2800" dirty="0"/>
          </a:p>
          <a:p>
            <a:pPr lvl="1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C42B8DD-E5A0-4A55-9D6A-175A41FD6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1" r="18316" b="-10"/>
          <a:stretch/>
        </p:blipFill>
        <p:spPr>
          <a:xfrm>
            <a:off x="6069442" y="438738"/>
            <a:ext cx="6122558" cy="64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7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261C1-E01D-293B-E186-67E7BE02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 fontScale="90000"/>
          </a:bodyPr>
          <a:lstStyle/>
          <a:p>
            <a:r>
              <a:rPr lang="ru-RU" sz="5000" dirty="0">
                <a:latin typeface="Calibri"/>
                <a:cs typeface="Calibri"/>
              </a:rPr>
              <a:t>Цель искусственного интеллекта</a:t>
            </a:r>
          </a:p>
        </p:txBody>
      </p:sp>
      <p:pic>
        <p:nvPicPr>
          <p:cNvPr id="5" name="Picture 4" descr="Сфера из сетки и узлов">
            <a:extLst>
              <a:ext uri="{FF2B5EF4-FFF2-40B4-BE49-F238E27FC236}">
                <a16:creationId xmlns:a16="http://schemas.microsoft.com/office/drawing/2014/main" id="{DAF9D779-C518-BE35-A22F-CDB212687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65" r="24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4E656AB-C3EA-6633-57ED-A4E7030C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963" y="2649209"/>
            <a:ext cx="6336145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2000" dirty="0">
              <a:ea typeface="Calibri" panose="020F0502020204030204"/>
              <a:cs typeface="Calibri" panose="020F0502020204030204"/>
            </a:endParaRPr>
          </a:p>
          <a:p>
            <a:pPr marL="457200" lvl="1" indent="0">
              <a:buNone/>
            </a:pPr>
            <a:r>
              <a:rPr lang="ru-RU" sz="2800" dirty="0"/>
              <a:t>Разработка программ и механизмов, способных имитировать человеческое мышление, обучение, восприятие, анализ и принятие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192199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261C1-E01D-293B-E186-67E7BE02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/>
                <a:cs typeface="Calibri"/>
              </a:rPr>
              <a:t>Искусственный интеллект включает в себя различные подходы и методы:</a:t>
            </a:r>
            <a:endParaRPr lang="ru-RU" sz="5000" dirty="0">
              <a:latin typeface="Calibri"/>
              <a:cs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656AB-C3EA-6633-57ED-A4E7030C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2593382"/>
            <a:ext cx="580196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2000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ru-RU" sz="2800" dirty="0"/>
              <a:t>машинное обучение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ru-RU" sz="2800" dirty="0"/>
              <a:t>обработка естественного языка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ru-RU" sz="2800" dirty="0"/>
              <a:t>компьютерное зрение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ru-RU" sz="2800" dirty="0"/>
              <a:t>робототехника 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ru-RU" sz="2800" dirty="0"/>
              <a:t>другие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491713-E8D1-4CBE-B355-DF212AE14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r="21137"/>
          <a:stretch/>
        </p:blipFill>
        <p:spPr>
          <a:xfrm>
            <a:off x="838202" y="443061"/>
            <a:ext cx="4675696" cy="4935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855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8C125-093B-419A-B1F3-2451C1F9F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500" dirty="0">
                <a:latin typeface="Calibri"/>
                <a:cs typeface="Calibri"/>
              </a:rPr>
              <a:t>Цели и задачи, решаемые 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2E0CAC6-3E3B-4B09-92DB-10099556E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9164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74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261C1-E01D-293B-E186-67E7BE02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Calibri"/>
                <a:cs typeface="Calibri"/>
              </a:rPr>
              <a:t>Автоматизация рутинных задач</a:t>
            </a:r>
          </a:p>
        </p:txBody>
      </p:sp>
      <p:pic>
        <p:nvPicPr>
          <p:cNvPr id="5" name="Picture 4" descr="Сфера из сетки и узлов">
            <a:extLst>
              <a:ext uri="{FF2B5EF4-FFF2-40B4-BE49-F238E27FC236}">
                <a16:creationId xmlns:a16="http://schemas.microsoft.com/office/drawing/2014/main" id="{DAF9D779-C518-BE35-A22F-CDB212687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65" r="24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4E656AB-C3EA-6633-57ED-A4E7030C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705" y="2333297"/>
            <a:ext cx="5422093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2000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ru-RU" sz="2800" dirty="0">
                <a:ea typeface="+mn-lt"/>
                <a:cs typeface="+mn-lt"/>
              </a:rPr>
              <a:t>Проверка письменных работ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ru-RU" sz="2800" dirty="0">
                <a:ea typeface="+mn-lt"/>
                <a:cs typeface="+mn-lt"/>
              </a:rPr>
              <a:t>Создание индивидуальных учебных планов</a:t>
            </a:r>
          </a:p>
          <a:p>
            <a:pPr marL="800100" lvl="1" indent="-342900">
              <a:buFont typeface="Wingdings" panose="020B0604020202020204" pitchFamily="34" charset="0"/>
              <a:buChar char="Ø"/>
            </a:pPr>
            <a:r>
              <a:rPr lang="ru-RU" sz="2800" dirty="0">
                <a:ea typeface="+mn-lt"/>
                <a:cs typeface="+mn-lt"/>
              </a:rPr>
              <a:t>Организация обратной связи с обучающимися</a:t>
            </a:r>
          </a:p>
          <a:p>
            <a:endParaRPr lang="ru-RU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456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820</Words>
  <Application>Microsoft Office PowerPoint</Application>
  <PresentationFormat>Широкоэкранный</PresentationFormat>
  <Paragraphs>112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Google Sans</vt:lpstr>
      <vt:lpstr>Times New Roman</vt:lpstr>
      <vt:lpstr>Wingdings</vt:lpstr>
      <vt:lpstr>Тема Office</vt:lpstr>
      <vt:lpstr>Использование технологий искусственного интеллекта (нейросетей) в организации делопроизводства</vt:lpstr>
      <vt:lpstr>Презентация PowerPoint</vt:lpstr>
      <vt:lpstr>Искусственный интеллект (ИИ)</vt:lpstr>
      <vt:lpstr>Нейросеть (ИИ)</vt:lpstr>
      <vt:lpstr>Основные направления использования ИИ в образовании:</vt:lpstr>
      <vt:lpstr>Цель искусственного интеллекта</vt:lpstr>
      <vt:lpstr>Искусственный интеллект включает в себя различные подходы и методы:</vt:lpstr>
      <vt:lpstr>Цели и задачи, решаемые ИИ</vt:lpstr>
      <vt:lpstr>Автоматизация рутинных задач</vt:lpstr>
      <vt:lpstr>Персонализация обучения</vt:lpstr>
      <vt:lpstr>Обогащение образовательного процесса</vt:lpstr>
      <vt:lpstr>Возможности использования нейросетей для автоматизации и оптимизации документации </vt:lpstr>
      <vt:lpstr>Типы нейросетей</vt:lpstr>
      <vt:lpstr>Обзор современных нейросетей.  Типы сервисов </vt:lpstr>
      <vt:lpstr>Ссылки на ресурсы: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Индивидуальная работа</vt:lpstr>
      <vt:lpstr>Самостоятельная работа</vt:lpstr>
      <vt:lpstr>Интернет-ресурсы:</vt:lpstr>
      <vt:lpstr>Интернет-ресурсы:</vt:lpstr>
      <vt:lpstr>Ссылки на нейросети: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технологий искусственного интеллекта (нейросетей) в организации делопроизводства</dc:title>
  <dc:creator>krippo3</dc:creator>
  <cp:lastModifiedBy>krippo3</cp:lastModifiedBy>
  <cp:revision>20</cp:revision>
  <dcterms:created xsi:type="dcterms:W3CDTF">2024-03-18T17:23:25Z</dcterms:created>
  <dcterms:modified xsi:type="dcterms:W3CDTF">2024-03-18T21:47:56Z</dcterms:modified>
</cp:coreProperties>
</file>