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60" r:id="rId4"/>
    <p:sldId id="261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80"/>
    <a:srgbClr val="3C7F88"/>
    <a:srgbClr val="47B6EE"/>
    <a:srgbClr val="3EA8D0"/>
    <a:srgbClr val="FCA7DE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188D6-4598-44A5-B5F6-B72C7C3B4333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E7F95-4C14-440E-8C57-67E789D9EE53}">
      <dgm:prSet phldrT="[Текст]" custT="1"/>
      <dgm:spPr/>
      <dgm:t>
        <a:bodyPr/>
        <a:lstStyle/>
        <a:p>
          <a:pPr algn="just"/>
          <a:r>
            <a:rPr lang="ru-RU" sz="1200" b="1" i="0" dirty="0" smtClean="0"/>
            <a:t>Октябрь - декабрь 2021:</a:t>
          </a:r>
        </a:p>
        <a:p>
          <a:pPr algn="just"/>
          <a:r>
            <a:rPr lang="ru-RU" sz="1200" b="1" i="0" dirty="0" smtClean="0"/>
            <a:t>1 федеральный  </a:t>
          </a:r>
          <a:r>
            <a:rPr lang="ru-RU" sz="1200" b="1" i="0" dirty="0" err="1" smtClean="0"/>
            <a:t>тьютор</a:t>
          </a:r>
          <a:r>
            <a:rPr lang="ru-RU" sz="1200" b="1" i="0" dirty="0" smtClean="0"/>
            <a:t>; </a:t>
          </a:r>
        </a:p>
        <a:p>
          <a:pPr algn="just"/>
          <a:r>
            <a:rPr lang="ru-RU" sz="1200" b="1" i="0" dirty="0" smtClean="0"/>
            <a:t>15 </a:t>
          </a:r>
          <a:r>
            <a:rPr lang="ru-RU" sz="1200" b="1" i="0" dirty="0" err="1" smtClean="0"/>
            <a:t>тьюторов</a:t>
          </a:r>
          <a:r>
            <a:rPr lang="ru-RU" sz="1200" b="1" i="0" dirty="0" smtClean="0"/>
            <a:t>, </a:t>
          </a:r>
        </a:p>
        <a:p>
          <a:pPr algn="just"/>
          <a:r>
            <a:rPr lang="ru-RU" sz="1200" b="1" i="0" dirty="0" smtClean="0"/>
            <a:t>16 </a:t>
          </a:r>
          <a:r>
            <a:rPr lang="ru-RU" sz="1200" b="1" i="0" dirty="0" err="1" smtClean="0"/>
            <a:t>пед</a:t>
          </a:r>
          <a:r>
            <a:rPr lang="ru-RU" sz="1200" b="1" i="0" dirty="0" smtClean="0"/>
            <a:t>. команд  (ДОО,ОУ, ПОО)</a:t>
          </a:r>
          <a:endParaRPr lang="ru-RU" sz="1200" b="1" i="0" dirty="0"/>
        </a:p>
      </dgm:t>
    </dgm:pt>
    <dgm:pt modelId="{F4925F06-7E9B-4B78-8C1F-5EB6313D5602}" type="parTrans" cxnId="{23DE50AC-FD95-429C-AAA9-A8776F58AD85}">
      <dgm:prSet/>
      <dgm:spPr/>
      <dgm:t>
        <a:bodyPr/>
        <a:lstStyle/>
        <a:p>
          <a:endParaRPr lang="ru-RU"/>
        </a:p>
      </dgm:t>
    </dgm:pt>
    <dgm:pt modelId="{DD062D66-CA76-4B20-855F-6E1E6197F713}" type="sibTrans" cxnId="{23DE50AC-FD95-429C-AAA9-A8776F58AD85}">
      <dgm:prSet/>
      <dgm:spPr/>
      <dgm:t>
        <a:bodyPr/>
        <a:lstStyle/>
        <a:p>
          <a:endParaRPr lang="ru-RU"/>
        </a:p>
      </dgm:t>
    </dgm:pt>
    <dgm:pt modelId="{4C607C1D-CD34-4B26-B75D-9C6C0247564B}">
      <dgm:prSet phldrT="[Текст]"/>
      <dgm:spPr/>
      <dgm:t>
        <a:bodyPr/>
        <a:lstStyle/>
        <a:p>
          <a:pPr algn="just">
            <a:spcAft>
              <a:spcPts val="0"/>
            </a:spcAft>
          </a:pPr>
          <a:r>
            <a:rPr lang="ru-RU" b="1" dirty="0" smtClean="0"/>
            <a:t>Обучены все </a:t>
          </a:r>
          <a:r>
            <a:rPr lang="ru-RU" b="1" dirty="0" err="1" smtClean="0"/>
            <a:t>тьюторы</a:t>
          </a:r>
          <a:r>
            <a:rPr lang="ru-RU" b="1" dirty="0" smtClean="0"/>
            <a:t>.</a:t>
          </a:r>
        </a:p>
        <a:p>
          <a:pPr algn="just">
            <a:spcAft>
              <a:spcPts val="0"/>
            </a:spcAft>
          </a:pPr>
          <a:r>
            <a:rPr lang="ru-RU" b="1" dirty="0" smtClean="0"/>
            <a:t>Начали обучение </a:t>
          </a:r>
          <a:r>
            <a:rPr lang="ru-RU" b="1" dirty="0" err="1" smtClean="0"/>
            <a:t>педагогичесике</a:t>
          </a:r>
          <a:r>
            <a:rPr lang="ru-RU" b="1" dirty="0" smtClean="0"/>
            <a:t> команды</a:t>
          </a:r>
        </a:p>
        <a:p>
          <a:pPr algn="just">
            <a:spcAft>
              <a:spcPts val="0"/>
            </a:spcAft>
          </a:pPr>
          <a:r>
            <a:rPr lang="ru-RU" b="1" dirty="0" smtClean="0"/>
            <a:t>Приказ департамента образования и науки Тюменской области</a:t>
          </a:r>
        </a:p>
        <a:p>
          <a:pPr algn="just">
            <a:spcAft>
              <a:spcPts val="0"/>
            </a:spcAft>
          </a:pPr>
          <a:r>
            <a:rPr lang="ru-RU" b="1" dirty="0" smtClean="0"/>
            <a:t>Реализация Дорожной карты по разработке/корректировке  программ: </a:t>
          </a:r>
        </a:p>
        <a:p>
          <a:pPr algn="just">
            <a:spcAft>
              <a:spcPts val="0"/>
            </a:spcAft>
          </a:pPr>
          <a:r>
            <a:rPr lang="ru-RU" b="1" dirty="0" smtClean="0"/>
            <a:t>организационно-правовое обеспечение, методическое сопровождение,</a:t>
          </a:r>
        </a:p>
        <a:p>
          <a:pPr algn="just">
            <a:spcAft>
              <a:spcPts val="0"/>
            </a:spcAft>
          </a:pPr>
          <a:r>
            <a:rPr lang="ru-RU" b="1" dirty="0" smtClean="0"/>
            <a:t> экспертиза  программ, мониторинг реализации программ</a:t>
          </a:r>
          <a:endParaRPr lang="ru-RU" b="1" dirty="0"/>
        </a:p>
      </dgm:t>
    </dgm:pt>
    <dgm:pt modelId="{28F946D8-19D9-4C73-8376-7BDBB68C58DA}" type="parTrans" cxnId="{B57279BF-B695-41CC-A876-F3EA91632DED}">
      <dgm:prSet/>
      <dgm:spPr/>
      <dgm:t>
        <a:bodyPr/>
        <a:lstStyle/>
        <a:p>
          <a:endParaRPr lang="ru-RU"/>
        </a:p>
      </dgm:t>
    </dgm:pt>
    <dgm:pt modelId="{8FE6513E-8BA7-49AC-87B6-D9B57A93A952}" type="sibTrans" cxnId="{B57279BF-B695-41CC-A876-F3EA91632DED}">
      <dgm:prSet/>
      <dgm:spPr/>
      <dgm:t>
        <a:bodyPr/>
        <a:lstStyle/>
        <a:p>
          <a:endParaRPr lang="ru-RU"/>
        </a:p>
      </dgm:t>
    </dgm:pt>
    <dgm:pt modelId="{7E3A6445-A40A-44BE-B0B7-6CBFC4AF964F}">
      <dgm:prSet phldrT="[Текст]" custT="1"/>
      <dgm:spPr/>
      <dgm:t>
        <a:bodyPr/>
        <a:lstStyle/>
        <a:p>
          <a:pPr algn="just"/>
          <a:endParaRPr lang="ru-RU" sz="1200" b="1" dirty="0" smtClean="0"/>
        </a:p>
        <a:p>
          <a:pPr algn="just"/>
          <a:r>
            <a:rPr lang="ru-RU" sz="1200" b="1" dirty="0" smtClean="0"/>
            <a:t>Федеральный уровень:</a:t>
          </a:r>
        </a:p>
        <a:p>
          <a:pPr algn="just"/>
          <a:r>
            <a:rPr lang="ru-RU" sz="1200" b="1" dirty="0" smtClean="0"/>
            <a:t>27 школ, 401 педагог </a:t>
          </a:r>
        </a:p>
        <a:p>
          <a:pPr algn="just"/>
          <a:r>
            <a:rPr lang="ru-RU" sz="1200" b="1" dirty="0" smtClean="0"/>
            <a:t>Региональный уровень : </a:t>
          </a:r>
        </a:p>
        <a:p>
          <a:pPr algn="just"/>
          <a:r>
            <a:rPr lang="ru-RU" sz="1200" b="1" dirty="0" smtClean="0"/>
            <a:t>30 школ, 700 педагогов </a:t>
          </a:r>
        </a:p>
        <a:p>
          <a:pPr algn="just"/>
          <a:endParaRPr lang="ru-RU" sz="1300" b="1" dirty="0"/>
        </a:p>
      </dgm:t>
    </dgm:pt>
    <dgm:pt modelId="{2B5899D0-AC5C-4B9A-A082-ECBD805F8429}" type="parTrans" cxnId="{47C1859B-FD16-4C6B-8190-ECD07EB907AB}">
      <dgm:prSet/>
      <dgm:spPr/>
      <dgm:t>
        <a:bodyPr/>
        <a:lstStyle/>
        <a:p>
          <a:endParaRPr lang="ru-RU"/>
        </a:p>
      </dgm:t>
    </dgm:pt>
    <dgm:pt modelId="{2B0F3E98-EA2D-4041-828A-79E400F0F743}" type="sibTrans" cxnId="{47C1859B-FD16-4C6B-8190-ECD07EB907AB}">
      <dgm:prSet/>
      <dgm:spPr/>
      <dgm:t>
        <a:bodyPr/>
        <a:lstStyle/>
        <a:p>
          <a:endParaRPr lang="ru-RU"/>
        </a:p>
      </dgm:t>
    </dgm:pt>
    <dgm:pt modelId="{5486DE64-E743-463D-82D3-FA5C82AE49AC}">
      <dgm:prSet phldrT="[Текст]"/>
      <dgm:spPr/>
      <dgm:t>
        <a:bodyPr/>
        <a:lstStyle/>
        <a:p>
          <a:pPr algn="just"/>
          <a:r>
            <a:rPr lang="ru-RU" b="1" dirty="0" smtClean="0">
              <a:latin typeface="+mn-lt"/>
            </a:rPr>
            <a:t>Экспертиза: </a:t>
          </a:r>
        </a:p>
        <a:p>
          <a:pPr algn="just"/>
          <a:r>
            <a:rPr lang="ru-RU" b="1" dirty="0" smtClean="0">
              <a:latin typeface="+mn-lt"/>
              <a:cs typeface="Times New Roman" panose="02020603050405020304" pitchFamily="18" charset="0"/>
            </a:rPr>
            <a:t>апробация в практической педагогической деятельности и оценка практической значимости Примерных рабочих программ и Типового комплекта методических документов, являющихся частью методического обеспечения обновленных ФГОС НО и ООО. </a:t>
          </a:r>
        </a:p>
        <a:p>
          <a:pPr algn="just"/>
          <a:r>
            <a:rPr lang="ru-RU" b="1" dirty="0" smtClean="0">
              <a:latin typeface="+mn-lt"/>
              <a:cs typeface="Times New Roman" panose="02020603050405020304" pitchFamily="18" charset="0"/>
            </a:rPr>
            <a:t>Виды апробации: </a:t>
          </a:r>
          <a:r>
            <a:rPr lang="ru-RU" b="1" dirty="0" smtClean="0">
              <a:latin typeface="+mn-lt"/>
            </a:rPr>
            <a:t>форма наблюдения «Дневник» и экспертная оценка (Анкета).</a:t>
          </a:r>
          <a:endParaRPr lang="ru-RU" b="1" dirty="0">
            <a:latin typeface="+mn-lt"/>
          </a:endParaRPr>
        </a:p>
      </dgm:t>
    </dgm:pt>
    <dgm:pt modelId="{7BFA5C98-0E9D-4303-A46F-9A921E18DBEA}" type="parTrans" cxnId="{52905F10-E181-49FE-89A1-670B42DB8EE1}">
      <dgm:prSet/>
      <dgm:spPr/>
      <dgm:t>
        <a:bodyPr/>
        <a:lstStyle/>
        <a:p>
          <a:endParaRPr lang="ru-RU"/>
        </a:p>
      </dgm:t>
    </dgm:pt>
    <dgm:pt modelId="{A0A0A615-8951-4005-AB07-6E29A11BF3F3}" type="sibTrans" cxnId="{52905F10-E181-49FE-89A1-670B42DB8EE1}">
      <dgm:prSet/>
      <dgm:spPr/>
      <dgm:t>
        <a:bodyPr/>
        <a:lstStyle/>
        <a:p>
          <a:endParaRPr lang="ru-RU"/>
        </a:p>
      </dgm:t>
    </dgm:pt>
    <dgm:pt modelId="{42312D37-B202-4377-9A20-83E86FDA3E78}" type="pres">
      <dgm:prSet presAssocID="{FAF188D6-4598-44A5-B5F6-B72C7C3B43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8A110F-54D8-45CE-B728-B1B72D765C55}" type="pres">
      <dgm:prSet presAssocID="{621E7F95-4C14-440E-8C57-67E789D9EE53}" presName="root" presStyleCnt="0"/>
      <dgm:spPr/>
      <dgm:t>
        <a:bodyPr/>
        <a:lstStyle/>
        <a:p>
          <a:endParaRPr lang="ru-RU"/>
        </a:p>
      </dgm:t>
    </dgm:pt>
    <dgm:pt modelId="{ADC68433-528E-4CAC-98E6-FD6D68CB6BD1}" type="pres">
      <dgm:prSet presAssocID="{621E7F95-4C14-440E-8C57-67E789D9EE53}" presName="rootComposite" presStyleCnt="0"/>
      <dgm:spPr/>
      <dgm:t>
        <a:bodyPr/>
        <a:lstStyle/>
        <a:p>
          <a:endParaRPr lang="ru-RU"/>
        </a:p>
      </dgm:t>
    </dgm:pt>
    <dgm:pt modelId="{63EA5856-4C88-4268-B647-5E0CEE39D10B}" type="pres">
      <dgm:prSet presAssocID="{621E7F95-4C14-440E-8C57-67E789D9EE53}" presName="rootText" presStyleLbl="node1" presStyleIdx="0" presStyleCnt="2" custScaleX="147724" custScaleY="136981" custLinFactNeighborX="15167" custLinFactNeighborY="-4696"/>
      <dgm:spPr/>
      <dgm:t>
        <a:bodyPr/>
        <a:lstStyle/>
        <a:p>
          <a:endParaRPr lang="ru-RU"/>
        </a:p>
      </dgm:t>
    </dgm:pt>
    <dgm:pt modelId="{E9323056-BDC9-4D9C-B96A-04699066BFE0}" type="pres">
      <dgm:prSet presAssocID="{621E7F95-4C14-440E-8C57-67E789D9EE53}" presName="rootConnector" presStyleLbl="node1" presStyleIdx="0" presStyleCnt="2"/>
      <dgm:spPr/>
      <dgm:t>
        <a:bodyPr/>
        <a:lstStyle/>
        <a:p>
          <a:endParaRPr lang="ru-RU"/>
        </a:p>
      </dgm:t>
    </dgm:pt>
    <dgm:pt modelId="{A2A49811-FD1E-4D77-A7F5-3DEA68C46D98}" type="pres">
      <dgm:prSet presAssocID="{621E7F95-4C14-440E-8C57-67E789D9EE53}" presName="childShape" presStyleCnt="0"/>
      <dgm:spPr/>
      <dgm:t>
        <a:bodyPr/>
        <a:lstStyle/>
        <a:p>
          <a:endParaRPr lang="ru-RU"/>
        </a:p>
      </dgm:t>
    </dgm:pt>
    <dgm:pt modelId="{5817EBEB-7B63-4849-9F04-DBBADFB6FF3E}" type="pres">
      <dgm:prSet presAssocID="{28F946D8-19D9-4C73-8376-7BDBB68C58D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79920601-0D0B-4CD7-9816-8BE410FCE888}" type="pres">
      <dgm:prSet presAssocID="{4C607C1D-CD34-4B26-B75D-9C6C0247564B}" presName="childText" presStyleLbl="bgAcc1" presStyleIdx="0" presStyleCnt="2" custScaleX="246291" custScaleY="212656" custLinFactNeighborX="-2824" custLinFactNeighborY="-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9F439-9CB1-43C5-BD78-A71A53813FC6}" type="pres">
      <dgm:prSet presAssocID="{7E3A6445-A40A-44BE-B0B7-6CBFC4AF964F}" presName="root" presStyleCnt="0"/>
      <dgm:spPr/>
      <dgm:t>
        <a:bodyPr/>
        <a:lstStyle/>
        <a:p>
          <a:endParaRPr lang="ru-RU"/>
        </a:p>
      </dgm:t>
    </dgm:pt>
    <dgm:pt modelId="{4B6BAC4D-9600-4A89-BBEF-960AB02BF660}" type="pres">
      <dgm:prSet presAssocID="{7E3A6445-A40A-44BE-B0B7-6CBFC4AF964F}" presName="rootComposite" presStyleCnt="0"/>
      <dgm:spPr/>
      <dgm:t>
        <a:bodyPr/>
        <a:lstStyle/>
        <a:p>
          <a:endParaRPr lang="ru-RU"/>
        </a:p>
      </dgm:t>
    </dgm:pt>
    <dgm:pt modelId="{60CEEEA4-70B3-4C50-951A-A6669A1E813D}" type="pres">
      <dgm:prSet presAssocID="{7E3A6445-A40A-44BE-B0B7-6CBFC4AF964F}" presName="rootText" presStyleLbl="node1" presStyleIdx="1" presStyleCnt="2" custScaleX="154294" custScaleY="138610" custLinFactNeighborX="-14815" custLinFactNeighborY="-6256"/>
      <dgm:spPr/>
      <dgm:t>
        <a:bodyPr/>
        <a:lstStyle/>
        <a:p>
          <a:endParaRPr lang="ru-RU"/>
        </a:p>
      </dgm:t>
    </dgm:pt>
    <dgm:pt modelId="{138DDB0A-1244-45A4-AE9B-A686F0D943B4}" type="pres">
      <dgm:prSet presAssocID="{7E3A6445-A40A-44BE-B0B7-6CBFC4AF964F}" presName="rootConnector" presStyleLbl="node1" presStyleIdx="1" presStyleCnt="2"/>
      <dgm:spPr/>
      <dgm:t>
        <a:bodyPr/>
        <a:lstStyle/>
        <a:p>
          <a:endParaRPr lang="ru-RU"/>
        </a:p>
      </dgm:t>
    </dgm:pt>
    <dgm:pt modelId="{FCF44265-61F5-4C48-AE21-82902FB81947}" type="pres">
      <dgm:prSet presAssocID="{7E3A6445-A40A-44BE-B0B7-6CBFC4AF964F}" presName="childShape" presStyleCnt="0"/>
      <dgm:spPr/>
      <dgm:t>
        <a:bodyPr/>
        <a:lstStyle/>
        <a:p>
          <a:endParaRPr lang="ru-RU"/>
        </a:p>
      </dgm:t>
    </dgm:pt>
    <dgm:pt modelId="{18ADC39B-0B88-4EB6-A0F3-3547B9138602}" type="pres">
      <dgm:prSet presAssocID="{7BFA5C98-0E9D-4303-A46F-9A921E18DBE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232E5F4-37B8-4D79-BA34-A9A7D28770CB}" type="pres">
      <dgm:prSet presAssocID="{5486DE64-E743-463D-82D3-FA5C82AE49AC}" presName="childText" presStyleLbl="bgAcc1" presStyleIdx="1" presStyleCnt="2" custScaleX="259469" custScaleY="209149" custLinFactNeighborX="25" custLinFactNeighborY="-1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05F10-E181-49FE-89A1-670B42DB8EE1}" srcId="{7E3A6445-A40A-44BE-B0B7-6CBFC4AF964F}" destId="{5486DE64-E743-463D-82D3-FA5C82AE49AC}" srcOrd="0" destOrd="0" parTransId="{7BFA5C98-0E9D-4303-A46F-9A921E18DBEA}" sibTransId="{A0A0A615-8951-4005-AB07-6E29A11BF3F3}"/>
    <dgm:cxn modelId="{47C1859B-FD16-4C6B-8190-ECD07EB907AB}" srcId="{FAF188D6-4598-44A5-B5F6-B72C7C3B4333}" destId="{7E3A6445-A40A-44BE-B0B7-6CBFC4AF964F}" srcOrd="1" destOrd="0" parTransId="{2B5899D0-AC5C-4B9A-A082-ECBD805F8429}" sibTransId="{2B0F3E98-EA2D-4041-828A-79E400F0F743}"/>
    <dgm:cxn modelId="{AD72D196-B4C7-41EC-9AA4-87FD2BB36C70}" type="presOf" srcId="{FAF188D6-4598-44A5-B5F6-B72C7C3B4333}" destId="{42312D37-B202-4377-9A20-83E86FDA3E78}" srcOrd="0" destOrd="0" presId="urn:microsoft.com/office/officeart/2005/8/layout/hierarchy3"/>
    <dgm:cxn modelId="{F40ADA24-496D-49B7-B228-02CA653BCD94}" type="presOf" srcId="{7BFA5C98-0E9D-4303-A46F-9A921E18DBEA}" destId="{18ADC39B-0B88-4EB6-A0F3-3547B9138602}" srcOrd="0" destOrd="0" presId="urn:microsoft.com/office/officeart/2005/8/layout/hierarchy3"/>
    <dgm:cxn modelId="{3AE3E270-66A2-4AAA-BC04-B6600AFE099A}" type="presOf" srcId="{28F946D8-19D9-4C73-8376-7BDBB68C58DA}" destId="{5817EBEB-7B63-4849-9F04-DBBADFB6FF3E}" srcOrd="0" destOrd="0" presId="urn:microsoft.com/office/officeart/2005/8/layout/hierarchy3"/>
    <dgm:cxn modelId="{23DE50AC-FD95-429C-AAA9-A8776F58AD85}" srcId="{FAF188D6-4598-44A5-B5F6-B72C7C3B4333}" destId="{621E7F95-4C14-440E-8C57-67E789D9EE53}" srcOrd="0" destOrd="0" parTransId="{F4925F06-7E9B-4B78-8C1F-5EB6313D5602}" sibTransId="{DD062D66-CA76-4B20-855F-6E1E6197F713}"/>
    <dgm:cxn modelId="{C39898F6-F114-4417-B043-D45BF74E5F36}" type="presOf" srcId="{7E3A6445-A40A-44BE-B0B7-6CBFC4AF964F}" destId="{138DDB0A-1244-45A4-AE9B-A686F0D943B4}" srcOrd="1" destOrd="0" presId="urn:microsoft.com/office/officeart/2005/8/layout/hierarchy3"/>
    <dgm:cxn modelId="{B6D069AA-31D5-4152-AFFC-73D2D331EB00}" type="presOf" srcId="{7E3A6445-A40A-44BE-B0B7-6CBFC4AF964F}" destId="{60CEEEA4-70B3-4C50-951A-A6669A1E813D}" srcOrd="0" destOrd="0" presId="urn:microsoft.com/office/officeart/2005/8/layout/hierarchy3"/>
    <dgm:cxn modelId="{21023128-480C-4AC5-869E-97FD2A4365CC}" type="presOf" srcId="{621E7F95-4C14-440E-8C57-67E789D9EE53}" destId="{63EA5856-4C88-4268-B647-5E0CEE39D10B}" srcOrd="0" destOrd="0" presId="urn:microsoft.com/office/officeart/2005/8/layout/hierarchy3"/>
    <dgm:cxn modelId="{DBA3AB8B-6018-49E1-85D3-6BB3708CB945}" type="presOf" srcId="{4C607C1D-CD34-4B26-B75D-9C6C0247564B}" destId="{79920601-0D0B-4CD7-9816-8BE410FCE888}" srcOrd="0" destOrd="0" presId="urn:microsoft.com/office/officeart/2005/8/layout/hierarchy3"/>
    <dgm:cxn modelId="{B57279BF-B695-41CC-A876-F3EA91632DED}" srcId="{621E7F95-4C14-440E-8C57-67E789D9EE53}" destId="{4C607C1D-CD34-4B26-B75D-9C6C0247564B}" srcOrd="0" destOrd="0" parTransId="{28F946D8-19D9-4C73-8376-7BDBB68C58DA}" sibTransId="{8FE6513E-8BA7-49AC-87B6-D9B57A93A952}"/>
    <dgm:cxn modelId="{B149E94B-2CB0-4CCE-9480-A51A11042141}" type="presOf" srcId="{5486DE64-E743-463D-82D3-FA5C82AE49AC}" destId="{C232E5F4-37B8-4D79-BA34-A9A7D28770CB}" srcOrd="0" destOrd="0" presId="urn:microsoft.com/office/officeart/2005/8/layout/hierarchy3"/>
    <dgm:cxn modelId="{211F8183-8EB8-421D-A75A-2AE1A5AE9B9A}" type="presOf" srcId="{621E7F95-4C14-440E-8C57-67E789D9EE53}" destId="{E9323056-BDC9-4D9C-B96A-04699066BFE0}" srcOrd="1" destOrd="0" presId="urn:microsoft.com/office/officeart/2005/8/layout/hierarchy3"/>
    <dgm:cxn modelId="{D9825C02-3639-4603-8E02-3D9E6294FF22}" type="presParOf" srcId="{42312D37-B202-4377-9A20-83E86FDA3E78}" destId="{558A110F-54D8-45CE-B728-B1B72D765C55}" srcOrd="0" destOrd="0" presId="urn:microsoft.com/office/officeart/2005/8/layout/hierarchy3"/>
    <dgm:cxn modelId="{C2172540-7C09-4B54-9E15-080AE357475F}" type="presParOf" srcId="{558A110F-54D8-45CE-B728-B1B72D765C55}" destId="{ADC68433-528E-4CAC-98E6-FD6D68CB6BD1}" srcOrd="0" destOrd="0" presId="urn:microsoft.com/office/officeart/2005/8/layout/hierarchy3"/>
    <dgm:cxn modelId="{56EE6941-5147-4D6D-8A74-9403BE33AFAA}" type="presParOf" srcId="{ADC68433-528E-4CAC-98E6-FD6D68CB6BD1}" destId="{63EA5856-4C88-4268-B647-5E0CEE39D10B}" srcOrd="0" destOrd="0" presId="urn:microsoft.com/office/officeart/2005/8/layout/hierarchy3"/>
    <dgm:cxn modelId="{C7212103-F2CB-4FF8-A014-1E6403071B97}" type="presParOf" srcId="{ADC68433-528E-4CAC-98E6-FD6D68CB6BD1}" destId="{E9323056-BDC9-4D9C-B96A-04699066BFE0}" srcOrd="1" destOrd="0" presId="urn:microsoft.com/office/officeart/2005/8/layout/hierarchy3"/>
    <dgm:cxn modelId="{1E0DA794-5F28-4E9B-821D-C6E84A44E561}" type="presParOf" srcId="{558A110F-54D8-45CE-B728-B1B72D765C55}" destId="{A2A49811-FD1E-4D77-A7F5-3DEA68C46D98}" srcOrd="1" destOrd="0" presId="urn:microsoft.com/office/officeart/2005/8/layout/hierarchy3"/>
    <dgm:cxn modelId="{C730DAD6-4784-468D-B732-A509B075C9F7}" type="presParOf" srcId="{A2A49811-FD1E-4D77-A7F5-3DEA68C46D98}" destId="{5817EBEB-7B63-4849-9F04-DBBADFB6FF3E}" srcOrd="0" destOrd="0" presId="urn:microsoft.com/office/officeart/2005/8/layout/hierarchy3"/>
    <dgm:cxn modelId="{9C172BC9-4969-4D7E-B6CC-8E9901DC3D70}" type="presParOf" srcId="{A2A49811-FD1E-4D77-A7F5-3DEA68C46D98}" destId="{79920601-0D0B-4CD7-9816-8BE410FCE888}" srcOrd="1" destOrd="0" presId="urn:microsoft.com/office/officeart/2005/8/layout/hierarchy3"/>
    <dgm:cxn modelId="{816DB74E-336D-45BF-87EF-F5AE7D9DB51C}" type="presParOf" srcId="{42312D37-B202-4377-9A20-83E86FDA3E78}" destId="{CF29F439-9CB1-43C5-BD78-A71A53813FC6}" srcOrd="1" destOrd="0" presId="urn:microsoft.com/office/officeart/2005/8/layout/hierarchy3"/>
    <dgm:cxn modelId="{2975F4CB-22B6-4AF0-BB6D-CC4DA718A78B}" type="presParOf" srcId="{CF29F439-9CB1-43C5-BD78-A71A53813FC6}" destId="{4B6BAC4D-9600-4A89-BBEF-960AB02BF660}" srcOrd="0" destOrd="0" presId="urn:microsoft.com/office/officeart/2005/8/layout/hierarchy3"/>
    <dgm:cxn modelId="{91E56F59-6F45-462F-B8D7-17FD3D7252DD}" type="presParOf" srcId="{4B6BAC4D-9600-4A89-BBEF-960AB02BF660}" destId="{60CEEEA4-70B3-4C50-951A-A6669A1E813D}" srcOrd="0" destOrd="0" presId="urn:microsoft.com/office/officeart/2005/8/layout/hierarchy3"/>
    <dgm:cxn modelId="{3634C0E6-5FB3-4066-B820-F63578B9E5D2}" type="presParOf" srcId="{4B6BAC4D-9600-4A89-BBEF-960AB02BF660}" destId="{138DDB0A-1244-45A4-AE9B-A686F0D943B4}" srcOrd="1" destOrd="0" presId="urn:microsoft.com/office/officeart/2005/8/layout/hierarchy3"/>
    <dgm:cxn modelId="{2ED71509-6F2C-47C2-8AFB-11B3C811E86C}" type="presParOf" srcId="{CF29F439-9CB1-43C5-BD78-A71A53813FC6}" destId="{FCF44265-61F5-4C48-AE21-82902FB81947}" srcOrd="1" destOrd="0" presId="urn:microsoft.com/office/officeart/2005/8/layout/hierarchy3"/>
    <dgm:cxn modelId="{ED277225-0A81-4109-BBFD-2192F082C546}" type="presParOf" srcId="{FCF44265-61F5-4C48-AE21-82902FB81947}" destId="{18ADC39B-0B88-4EB6-A0F3-3547B9138602}" srcOrd="0" destOrd="0" presId="urn:microsoft.com/office/officeart/2005/8/layout/hierarchy3"/>
    <dgm:cxn modelId="{0023BA87-F639-4BDA-805E-8F72B474B652}" type="presParOf" srcId="{FCF44265-61F5-4C48-AE21-82902FB81947}" destId="{C232E5F4-37B8-4D79-BA34-A9A7D28770C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1E6WAPwG0u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591094" y="2455818"/>
            <a:ext cx="8052844" cy="421753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Опыт работы Тюменской области по введению обновленных федеральных государственных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образовательных стандартов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начального общего и основного общего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образования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0" y="1416616"/>
            <a:ext cx="2439470" cy="750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20" y="4765131"/>
            <a:ext cx="4254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КУСКОВА МАРИНА ВАЛЕНТИНОВНА,</a:t>
            </a:r>
            <a:endParaRPr lang="ru-RU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проректор ГАОУ ТО ДПО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ТОГИРРО,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к.п.н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57650" y="6069013"/>
            <a:ext cx="217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Тюмень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2021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0" y="1304539"/>
            <a:ext cx="2242856" cy="7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996" y="31222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Анализ условий для введения ФГОС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59818" y="1308191"/>
            <a:ext cx="41243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89063" indent="-182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3B4759"/>
                </a:solidFill>
                <a:latin typeface="+mj-lt"/>
              </a:rPr>
              <a:t>Материально-технические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3B475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3B475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3B475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3B475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3B4759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rgbClr val="3B475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538" y="1729467"/>
            <a:ext cx="5124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j-lt"/>
              </a:rPr>
              <a:t>Все 100% школ имеют высокоскоростное подключение к сети Интернет (в городских- 100 </a:t>
            </a:r>
            <a:r>
              <a:rPr lang="ru-RU" sz="1200" dirty="0" err="1">
                <a:latin typeface="+mj-lt"/>
              </a:rPr>
              <a:t>МБит</a:t>
            </a:r>
            <a:r>
              <a:rPr lang="ru-RU" sz="1200" dirty="0">
                <a:latin typeface="+mj-lt"/>
              </a:rPr>
              <a:t>/с, в сельских 50- Мбит/с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+mj-lt"/>
              </a:rPr>
              <a:t>В рамках федерального проекта «Цифровая образовательная среда. Эксперимент» в 2021 году осуществлена поставка компьютерного, мультимедийного, презентационного оборудования и соответствующего программного обеспечения (2022 год – запланирована поставка еще в 19 школ)</a:t>
            </a:r>
          </a:p>
        </p:txBody>
      </p:sp>
      <p:grpSp>
        <p:nvGrpSpPr>
          <p:cNvPr id="11" name="Группа 43"/>
          <p:cNvGrpSpPr>
            <a:grpSpLocks/>
          </p:cNvGrpSpPr>
          <p:nvPr/>
        </p:nvGrpSpPr>
        <p:grpSpPr bwMode="auto">
          <a:xfrm>
            <a:off x="1148422" y="1351510"/>
            <a:ext cx="215900" cy="215900"/>
            <a:chOff x="3275654" y="4382835"/>
            <a:chExt cx="1047115" cy="1047115"/>
          </a:xfrm>
        </p:grpSpPr>
        <p:sp>
          <p:nvSpPr>
            <p:cNvPr id="12" name="object 10"/>
            <p:cNvSpPr/>
            <p:nvPr/>
          </p:nvSpPr>
          <p:spPr>
            <a:xfrm>
              <a:off x="3275654" y="4382835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544" y="0"/>
                  </a:moveTo>
                  <a:lnTo>
                    <a:pt x="478925" y="1893"/>
                  </a:lnTo>
                  <a:lnTo>
                    <a:pt x="434567" y="7572"/>
                  </a:lnTo>
                  <a:lnTo>
                    <a:pt x="390732" y="17037"/>
                  </a:lnTo>
                  <a:lnTo>
                    <a:pt x="347681" y="30289"/>
                  </a:lnTo>
                  <a:lnTo>
                    <a:pt x="305676" y="47327"/>
                  </a:lnTo>
                  <a:lnTo>
                    <a:pt x="264978" y="68151"/>
                  </a:lnTo>
                  <a:lnTo>
                    <a:pt x="225849" y="92761"/>
                  </a:lnTo>
                  <a:lnTo>
                    <a:pt x="188549" y="121158"/>
                  </a:lnTo>
                  <a:lnTo>
                    <a:pt x="153340" y="153340"/>
                  </a:lnTo>
                  <a:lnTo>
                    <a:pt x="121158" y="188550"/>
                  </a:lnTo>
                  <a:lnTo>
                    <a:pt x="92761" y="225851"/>
                  </a:lnTo>
                  <a:lnTo>
                    <a:pt x="68151" y="264982"/>
                  </a:lnTo>
                  <a:lnTo>
                    <a:pt x="47327" y="305681"/>
                  </a:lnTo>
                  <a:lnTo>
                    <a:pt x="30289" y="347686"/>
                  </a:lnTo>
                  <a:lnTo>
                    <a:pt x="17037" y="390737"/>
                  </a:lnTo>
                  <a:lnTo>
                    <a:pt x="7572" y="434571"/>
                  </a:lnTo>
                  <a:lnTo>
                    <a:pt x="1893" y="478929"/>
                  </a:lnTo>
                  <a:lnTo>
                    <a:pt x="0" y="523548"/>
                  </a:lnTo>
                  <a:lnTo>
                    <a:pt x="1893" y="568166"/>
                  </a:lnTo>
                  <a:lnTo>
                    <a:pt x="7572" y="612524"/>
                  </a:lnTo>
                  <a:lnTo>
                    <a:pt x="17037" y="656358"/>
                  </a:lnTo>
                  <a:lnTo>
                    <a:pt x="30289" y="699408"/>
                  </a:lnTo>
                  <a:lnTo>
                    <a:pt x="47327" y="741412"/>
                  </a:lnTo>
                  <a:lnTo>
                    <a:pt x="68151" y="782110"/>
                  </a:lnTo>
                  <a:lnTo>
                    <a:pt x="92761" y="821239"/>
                  </a:lnTo>
                  <a:lnTo>
                    <a:pt x="121158" y="858539"/>
                  </a:lnTo>
                  <a:lnTo>
                    <a:pt x="153340" y="893747"/>
                  </a:lnTo>
                  <a:lnTo>
                    <a:pt x="188549" y="925930"/>
                  </a:lnTo>
                  <a:lnTo>
                    <a:pt x="225849" y="954326"/>
                  </a:lnTo>
                  <a:lnTo>
                    <a:pt x="264978" y="978937"/>
                  </a:lnTo>
                  <a:lnTo>
                    <a:pt x="305676" y="999761"/>
                  </a:lnTo>
                  <a:lnTo>
                    <a:pt x="347681" y="1016798"/>
                  </a:lnTo>
                  <a:lnTo>
                    <a:pt x="390732" y="1030050"/>
                  </a:lnTo>
                  <a:lnTo>
                    <a:pt x="434567" y="1039516"/>
                  </a:lnTo>
                  <a:lnTo>
                    <a:pt x="478925" y="1045195"/>
                  </a:lnTo>
                  <a:lnTo>
                    <a:pt x="523544" y="1047088"/>
                  </a:lnTo>
                  <a:lnTo>
                    <a:pt x="568163" y="1045195"/>
                  </a:lnTo>
                  <a:lnTo>
                    <a:pt x="612521" y="1039516"/>
                  </a:lnTo>
                  <a:lnTo>
                    <a:pt x="656356" y="1030050"/>
                  </a:lnTo>
                  <a:lnTo>
                    <a:pt x="699406" y="1016798"/>
                  </a:lnTo>
                  <a:lnTo>
                    <a:pt x="741411" y="999761"/>
                  </a:lnTo>
                  <a:lnTo>
                    <a:pt x="782109" y="978937"/>
                  </a:lnTo>
                  <a:lnTo>
                    <a:pt x="821239" y="954326"/>
                  </a:lnTo>
                  <a:lnTo>
                    <a:pt x="858539" y="925930"/>
                  </a:lnTo>
                  <a:lnTo>
                    <a:pt x="893747" y="893747"/>
                  </a:lnTo>
                  <a:lnTo>
                    <a:pt x="925930" y="858539"/>
                  </a:lnTo>
                  <a:lnTo>
                    <a:pt x="954326" y="821239"/>
                  </a:lnTo>
                  <a:lnTo>
                    <a:pt x="978937" y="782110"/>
                  </a:lnTo>
                  <a:lnTo>
                    <a:pt x="999761" y="741412"/>
                  </a:lnTo>
                  <a:lnTo>
                    <a:pt x="1016798" y="699408"/>
                  </a:lnTo>
                  <a:lnTo>
                    <a:pt x="1030050" y="656358"/>
                  </a:lnTo>
                  <a:lnTo>
                    <a:pt x="1039516" y="612524"/>
                  </a:lnTo>
                  <a:lnTo>
                    <a:pt x="1045195" y="568166"/>
                  </a:lnTo>
                  <a:lnTo>
                    <a:pt x="1047088" y="523548"/>
                  </a:lnTo>
                  <a:lnTo>
                    <a:pt x="1045195" y="478929"/>
                  </a:lnTo>
                  <a:lnTo>
                    <a:pt x="1039516" y="434571"/>
                  </a:lnTo>
                  <a:lnTo>
                    <a:pt x="1030050" y="390737"/>
                  </a:lnTo>
                  <a:lnTo>
                    <a:pt x="1016798" y="347686"/>
                  </a:lnTo>
                  <a:lnTo>
                    <a:pt x="999761" y="305681"/>
                  </a:lnTo>
                  <a:lnTo>
                    <a:pt x="978937" y="264982"/>
                  </a:lnTo>
                  <a:lnTo>
                    <a:pt x="954326" y="225851"/>
                  </a:lnTo>
                  <a:lnTo>
                    <a:pt x="925930" y="188550"/>
                  </a:lnTo>
                  <a:lnTo>
                    <a:pt x="893747" y="153340"/>
                  </a:lnTo>
                  <a:lnTo>
                    <a:pt x="858539" y="121158"/>
                  </a:lnTo>
                  <a:lnTo>
                    <a:pt x="821239" y="92761"/>
                  </a:lnTo>
                  <a:lnTo>
                    <a:pt x="782109" y="68151"/>
                  </a:lnTo>
                  <a:lnTo>
                    <a:pt x="741411" y="47327"/>
                  </a:lnTo>
                  <a:lnTo>
                    <a:pt x="699406" y="30289"/>
                  </a:lnTo>
                  <a:lnTo>
                    <a:pt x="656356" y="17037"/>
                  </a:lnTo>
                  <a:lnTo>
                    <a:pt x="612521" y="7572"/>
                  </a:lnTo>
                  <a:lnTo>
                    <a:pt x="568163" y="1893"/>
                  </a:lnTo>
                  <a:lnTo>
                    <a:pt x="52354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lIns="0" tIns="0" rIns="0" bIns="0"/>
            <a:lstStyle/>
            <a:p>
              <a:pPr eaLnBrk="1" hangingPunct="1">
                <a:defRPr/>
              </a:pPr>
              <a:endParaRPr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13" name="object 28"/>
            <p:cNvSpPr/>
            <p:nvPr/>
          </p:nvSpPr>
          <p:spPr>
            <a:xfrm>
              <a:off x="3514332" y="4613816"/>
              <a:ext cx="631349" cy="585153"/>
            </a:xfrm>
            <a:custGeom>
              <a:avLst/>
              <a:gdLst/>
              <a:ahLst/>
              <a:cxnLst/>
              <a:rect l="l" t="t" r="r" b="b"/>
              <a:pathLst>
                <a:path w="627379" h="586104">
                  <a:moveTo>
                    <a:pt x="293960" y="0"/>
                  </a:moveTo>
                  <a:lnTo>
                    <a:pt x="289887" y="0"/>
                  </a:lnTo>
                  <a:lnTo>
                    <a:pt x="285814" y="73"/>
                  </a:lnTo>
                  <a:lnTo>
                    <a:pt x="232859" y="6195"/>
                  </a:lnTo>
                  <a:lnTo>
                    <a:pt x="171873" y="26034"/>
                  </a:lnTo>
                  <a:lnTo>
                    <a:pt x="131233" y="48452"/>
                  </a:lnTo>
                  <a:lnTo>
                    <a:pt x="95238" y="76539"/>
                  </a:lnTo>
                  <a:lnTo>
                    <a:pt x="64317" y="109548"/>
                  </a:lnTo>
                  <a:lnTo>
                    <a:pt x="38903" y="146731"/>
                  </a:lnTo>
                  <a:lnTo>
                    <a:pt x="19424" y="187340"/>
                  </a:lnTo>
                  <a:lnTo>
                    <a:pt x="6313" y="230630"/>
                  </a:lnTo>
                  <a:lnTo>
                    <a:pt x="0" y="275853"/>
                  </a:lnTo>
                  <a:lnTo>
                    <a:pt x="914" y="322262"/>
                  </a:lnTo>
                  <a:lnTo>
                    <a:pt x="9487" y="369109"/>
                  </a:lnTo>
                  <a:lnTo>
                    <a:pt x="25488" y="413963"/>
                  </a:lnTo>
                  <a:lnTo>
                    <a:pt x="47905" y="454603"/>
                  </a:lnTo>
                  <a:lnTo>
                    <a:pt x="75992" y="490598"/>
                  </a:lnTo>
                  <a:lnTo>
                    <a:pt x="109000" y="521519"/>
                  </a:lnTo>
                  <a:lnTo>
                    <a:pt x="146183" y="546934"/>
                  </a:lnTo>
                  <a:lnTo>
                    <a:pt x="186794" y="566414"/>
                  </a:lnTo>
                  <a:lnTo>
                    <a:pt x="230085" y="579526"/>
                  </a:lnTo>
                  <a:lnTo>
                    <a:pt x="275309" y="585842"/>
                  </a:lnTo>
                  <a:lnTo>
                    <a:pt x="321718" y="584929"/>
                  </a:lnTo>
                  <a:lnTo>
                    <a:pt x="368565" y="576359"/>
                  </a:lnTo>
                  <a:lnTo>
                    <a:pt x="413419" y="560356"/>
                  </a:lnTo>
                  <a:lnTo>
                    <a:pt x="454059" y="537937"/>
                  </a:lnTo>
                  <a:lnTo>
                    <a:pt x="463932" y="530234"/>
                  </a:lnTo>
                  <a:lnTo>
                    <a:pt x="306631" y="530234"/>
                  </a:lnTo>
                  <a:lnTo>
                    <a:pt x="259973" y="528452"/>
                  </a:lnTo>
                  <a:lnTo>
                    <a:pt x="215353" y="517797"/>
                  </a:lnTo>
                  <a:lnTo>
                    <a:pt x="173929" y="498933"/>
                  </a:lnTo>
                  <a:lnTo>
                    <a:pt x="136860" y="472527"/>
                  </a:lnTo>
                  <a:lnTo>
                    <a:pt x="105305" y="439244"/>
                  </a:lnTo>
                  <a:lnTo>
                    <a:pt x="80422" y="399751"/>
                  </a:lnTo>
                  <a:lnTo>
                    <a:pt x="63370" y="354711"/>
                  </a:lnTo>
                  <a:lnTo>
                    <a:pt x="55610" y="307152"/>
                  </a:lnTo>
                  <a:lnTo>
                    <a:pt x="57389" y="260518"/>
                  </a:lnTo>
                  <a:lnTo>
                    <a:pt x="68044" y="215899"/>
                  </a:lnTo>
                  <a:lnTo>
                    <a:pt x="86908" y="174476"/>
                  </a:lnTo>
                  <a:lnTo>
                    <a:pt x="113314" y="137408"/>
                  </a:lnTo>
                  <a:lnTo>
                    <a:pt x="146596" y="105852"/>
                  </a:lnTo>
                  <a:lnTo>
                    <a:pt x="186088" y="80968"/>
                  </a:lnTo>
                  <a:lnTo>
                    <a:pt x="231125" y="63914"/>
                  </a:lnTo>
                  <a:lnTo>
                    <a:pt x="283681" y="55994"/>
                  </a:lnTo>
                  <a:lnTo>
                    <a:pt x="464954" y="55994"/>
                  </a:lnTo>
                  <a:lnTo>
                    <a:pt x="425976" y="32035"/>
                  </a:lnTo>
                  <a:lnTo>
                    <a:pt x="383696" y="14468"/>
                  </a:lnTo>
                  <a:lnTo>
                    <a:pt x="339413" y="3737"/>
                  </a:lnTo>
                  <a:lnTo>
                    <a:pt x="293960" y="0"/>
                  </a:lnTo>
                  <a:close/>
                </a:path>
                <a:path w="627379" h="586104">
                  <a:moveTo>
                    <a:pt x="553801" y="195625"/>
                  </a:moveTo>
                  <a:lnTo>
                    <a:pt x="521243" y="217281"/>
                  </a:lnTo>
                  <a:lnTo>
                    <a:pt x="521158" y="228820"/>
                  </a:lnTo>
                  <a:lnTo>
                    <a:pt x="521367" y="229783"/>
                  </a:lnTo>
                  <a:lnTo>
                    <a:pt x="521618" y="230736"/>
                  </a:lnTo>
                  <a:lnTo>
                    <a:pt x="521922" y="231678"/>
                  </a:lnTo>
                  <a:lnTo>
                    <a:pt x="529683" y="279212"/>
                  </a:lnTo>
                  <a:lnTo>
                    <a:pt x="527903" y="325867"/>
                  </a:lnTo>
                  <a:lnTo>
                    <a:pt x="517248" y="370486"/>
                  </a:lnTo>
                  <a:lnTo>
                    <a:pt x="498385" y="411910"/>
                  </a:lnTo>
                  <a:lnTo>
                    <a:pt x="471979" y="448979"/>
                  </a:lnTo>
                  <a:lnTo>
                    <a:pt x="438697" y="480536"/>
                  </a:lnTo>
                  <a:lnTo>
                    <a:pt x="399204" y="505421"/>
                  </a:lnTo>
                  <a:lnTo>
                    <a:pt x="354168" y="522476"/>
                  </a:lnTo>
                  <a:lnTo>
                    <a:pt x="306631" y="530234"/>
                  </a:lnTo>
                  <a:lnTo>
                    <a:pt x="463932" y="530234"/>
                  </a:lnTo>
                  <a:lnTo>
                    <a:pt x="520975" y="476842"/>
                  </a:lnTo>
                  <a:lnTo>
                    <a:pt x="546390" y="439659"/>
                  </a:lnTo>
                  <a:lnTo>
                    <a:pt x="565868" y="399049"/>
                  </a:lnTo>
                  <a:lnTo>
                    <a:pt x="578979" y="355759"/>
                  </a:lnTo>
                  <a:lnTo>
                    <a:pt x="585293" y="310536"/>
                  </a:lnTo>
                  <a:lnTo>
                    <a:pt x="584378" y="264128"/>
                  </a:lnTo>
                  <a:lnTo>
                    <a:pt x="575805" y="217281"/>
                  </a:lnTo>
                  <a:lnTo>
                    <a:pt x="571414" y="207099"/>
                  </a:lnTo>
                  <a:lnTo>
                    <a:pt x="563724" y="199649"/>
                  </a:lnTo>
                  <a:lnTo>
                    <a:pt x="553801" y="195625"/>
                  </a:lnTo>
                  <a:close/>
                </a:path>
                <a:path w="627379" h="586104">
                  <a:moveTo>
                    <a:pt x="158313" y="258294"/>
                  </a:moveTo>
                  <a:lnTo>
                    <a:pt x="147929" y="260980"/>
                  </a:lnTo>
                  <a:lnTo>
                    <a:pt x="139065" y="267677"/>
                  </a:lnTo>
                  <a:lnTo>
                    <a:pt x="133493" y="277282"/>
                  </a:lnTo>
                  <a:lnTo>
                    <a:pt x="132088" y="287910"/>
                  </a:lnTo>
                  <a:lnTo>
                    <a:pt x="134771" y="298290"/>
                  </a:lnTo>
                  <a:lnTo>
                    <a:pt x="141488" y="307175"/>
                  </a:lnTo>
                  <a:lnTo>
                    <a:pt x="260139" y="411872"/>
                  </a:lnTo>
                  <a:lnTo>
                    <a:pt x="269518" y="417360"/>
                  </a:lnTo>
                  <a:lnTo>
                    <a:pt x="279911" y="418862"/>
                  </a:lnTo>
                  <a:lnTo>
                    <a:pt x="290128" y="416432"/>
                  </a:lnTo>
                  <a:lnTo>
                    <a:pt x="298976" y="410123"/>
                  </a:lnTo>
                  <a:lnTo>
                    <a:pt x="327991" y="379533"/>
                  </a:lnTo>
                  <a:lnTo>
                    <a:pt x="353963" y="351884"/>
                  </a:lnTo>
                  <a:lnTo>
                    <a:pt x="276725" y="351884"/>
                  </a:lnTo>
                  <a:lnTo>
                    <a:pt x="178550" y="265269"/>
                  </a:lnTo>
                  <a:lnTo>
                    <a:pt x="168944" y="259698"/>
                  </a:lnTo>
                  <a:lnTo>
                    <a:pt x="158313" y="258294"/>
                  </a:lnTo>
                  <a:close/>
                </a:path>
                <a:path w="627379" h="586104">
                  <a:moveTo>
                    <a:pt x="605773" y="20355"/>
                  </a:moveTo>
                  <a:lnTo>
                    <a:pt x="590810" y="21130"/>
                  </a:lnTo>
                  <a:lnTo>
                    <a:pt x="584004" y="24334"/>
                  </a:lnTo>
                  <a:lnTo>
                    <a:pt x="579083" y="29674"/>
                  </a:lnTo>
                  <a:lnTo>
                    <a:pt x="552015" y="58170"/>
                  </a:lnTo>
                  <a:lnTo>
                    <a:pt x="442962" y="174476"/>
                  </a:lnTo>
                  <a:lnTo>
                    <a:pt x="390420" y="230736"/>
                  </a:lnTo>
                  <a:lnTo>
                    <a:pt x="318867" y="307175"/>
                  </a:lnTo>
                  <a:lnTo>
                    <a:pt x="276725" y="351884"/>
                  </a:lnTo>
                  <a:lnTo>
                    <a:pt x="353963" y="351884"/>
                  </a:lnTo>
                  <a:lnTo>
                    <a:pt x="395801" y="307152"/>
                  </a:lnTo>
                  <a:lnTo>
                    <a:pt x="519457" y="174420"/>
                  </a:lnTo>
                  <a:lnTo>
                    <a:pt x="590723" y="98334"/>
                  </a:lnTo>
                  <a:lnTo>
                    <a:pt x="619437" y="68060"/>
                  </a:lnTo>
                  <a:lnTo>
                    <a:pt x="625433" y="58732"/>
                  </a:lnTo>
                  <a:lnTo>
                    <a:pt x="627318" y="48196"/>
                  </a:lnTo>
                  <a:lnTo>
                    <a:pt x="625114" y="37720"/>
                  </a:lnTo>
                  <a:lnTo>
                    <a:pt x="618840" y="28575"/>
                  </a:lnTo>
                  <a:lnTo>
                    <a:pt x="613291" y="23193"/>
                  </a:lnTo>
                  <a:lnTo>
                    <a:pt x="605773" y="20355"/>
                  </a:lnTo>
                  <a:close/>
                </a:path>
                <a:path w="627379" h="586104">
                  <a:moveTo>
                    <a:pt x="464954" y="55994"/>
                  </a:moveTo>
                  <a:lnTo>
                    <a:pt x="283681" y="55994"/>
                  </a:lnTo>
                  <a:lnTo>
                    <a:pt x="336059" y="59852"/>
                  </a:lnTo>
                  <a:lnTo>
                    <a:pt x="386308" y="75124"/>
                  </a:lnTo>
                  <a:lnTo>
                    <a:pt x="432480" y="101441"/>
                  </a:lnTo>
                  <a:lnTo>
                    <a:pt x="442558" y="106090"/>
                  </a:lnTo>
                  <a:lnTo>
                    <a:pt x="453264" y="106499"/>
                  </a:lnTo>
                  <a:lnTo>
                    <a:pt x="463343" y="102864"/>
                  </a:lnTo>
                  <a:lnTo>
                    <a:pt x="471536" y="95379"/>
                  </a:lnTo>
                  <a:lnTo>
                    <a:pt x="476189" y="85301"/>
                  </a:lnTo>
                  <a:lnTo>
                    <a:pt x="476599" y="74594"/>
                  </a:lnTo>
                  <a:lnTo>
                    <a:pt x="472964" y="64516"/>
                  </a:lnTo>
                  <a:lnTo>
                    <a:pt x="465421" y="56281"/>
                  </a:lnTo>
                  <a:lnTo>
                    <a:pt x="464954" y="5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hangingPunct="1">
                <a:defRPr/>
              </a:pPr>
              <a:endParaRPr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</p:grp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1477647" y="3412032"/>
            <a:ext cx="10310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3B4759"/>
                </a:solidFill>
                <a:latin typeface="+mj-lt"/>
              </a:rPr>
              <a:t>Кадровые</a:t>
            </a:r>
          </a:p>
        </p:txBody>
      </p:sp>
      <p:grpSp>
        <p:nvGrpSpPr>
          <p:cNvPr id="15" name="Группа 43"/>
          <p:cNvGrpSpPr>
            <a:grpSpLocks/>
          </p:cNvGrpSpPr>
          <p:nvPr/>
        </p:nvGrpSpPr>
        <p:grpSpPr bwMode="auto">
          <a:xfrm>
            <a:off x="1197634" y="3488748"/>
            <a:ext cx="215900" cy="215900"/>
            <a:chOff x="3275654" y="4382835"/>
            <a:chExt cx="1047115" cy="1047115"/>
          </a:xfrm>
        </p:grpSpPr>
        <p:sp>
          <p:nvSpPr>
            <p:cNvPr id="16" name="object 10"/>
            <p:cNvSpPr/>
            <p:nvPr/>
          </p:nvSpPr>
          <p:spPr>
            <a:xfrm>
              <a:off x="3275654" y="4382835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544" y="0"/>
                  </a:moveTo>
                  <a:lnTo>
                    <a:pt x="478925" y="1893"/>
                  </a:lnTo>
                  <a:lnTo>
                    <a:pt x="434567" y="7572"/>
                  </a:lnTo>
                  <a:lnTo>
                    <a:pt x="390732" y="17037"/>
                  </a:lnTo>
                  <a:lnTo>
                    <a:pt x="347681" y="30289"/>
                  </a:lnTo>
                  <a:lnTo>
                    <a:pt x="305676" y="47327"/>
                  </a:lnTo>
                  <a:lnTo>
                    <a:pt x="264978" y="68151"/>
                  </a:lnTo>
                  <a:lnTo>
                    <a:pt x="225849" y="92761"/>
                  </a:lnTo>
                  <a:lnTo>
                    <a:pt x="188549" y="121158"/>
                  </a:lnTo>
                  <a:lnTo>
                    <a:pt x="153340" y="153340"/>
                  </a:lnTo>
                  <a:lnTo>
                    <a:pt x="121158" y="188550"/>
                  </a:lnTo>
                  <a:lnTo>
                    <a:pt x="92761" y="225851"/>
                  </a:lnTo>
                  <a:lnTo>
                    <a:pt x="68151" y="264982"/>
                  </a:lnTo>
                  <a:lnTo>
                    <a:pt x="47327" y="305681"/>
                  </a:lnTo>
                  <a:lnTo>
                    <a:pt x="30289" y="347686"/>
                  </a:lnTo>
                  <a:lnTo>
                    <a:pt x="17037" y="390737"/>
                  </a:lnTo>
                  <a:lnTo>
                    <a:pt x="7572" y="434571"/>
                  </a:lnTo>
                  <a:lnTo>
                    <a:pt x="1893" y="478929"/>
                  </a:lnTo>
                  <a:lnTo>
                    <a:pt x="0" y="523548"/>
                  </a:lnTo>
                  <a:lnTo>
                    <a:pt x="1893" y="568166"/>
                  </a:lnTo>
                  <a:lnTo>
                    <a:pt x="7572" y="612524"/>
                  </a:lnTo>
                  <a:lnTo>
                    <a:pt x="17037" y="656358"/>
                  </a:lnTo>
                  <a:lnTo>
                    <a:pt x="30289" y="699408"/>
                  </a:lnTo>
                  <a:lnTo>
                    <a:pt x="47327" y="741412"/>
                  </a:lnTo>
                  <a:lnTo>
                    <a:pt x="68151" y="782110"/>
                  </a:lnTo>
                  <a:lnTo>
                    <a:pt x="92761" y="821239"/>
                  </a:lnTo>
                  <a:lnTo>
                    <a:pt x="121158" y="858539"/>
                  </a:lnTo>
                  <a:lnTo>
                    <a:pt x="153340" y="893747"/>
                  </a:lnTo>
                  <a:lnTo>
                    <a:pt x="188549" y="925930"/>
                  </a:lnTo>
                  <a:lnTo>
                    <a:pt x="225849" y="954326"/>
                  </a:lnTo>
                  <a:lnTo>
                    <a:pt x="264978" y="978937"/>
                  </a:lnTo>
                  <a:lnTo>
                    <a:pt x="305676" y="999761"/>
                  </a:lnTo>
                  <a:lnTo>
                    <a:pt x="347681" y="1016798"/>
                  </a:lnTo>
                  <a:lnTo>
                    <a:pt x="390732" y="1030050"/>
                  </a:lnTo>
                  <a:lnTo>
                    <a:pt x="434567" y="1039516"/>
                  </a:lnTo>
                  <a:lnTo>
                    <a:pt x="478925" y="1045195"/>
                  </a:lnTo>
                  <a:lnTo>
                    <a:pt x="523544" y="1047088"/>
                  </a:lnTo>
                  <a:lnTo>
                    <a:pt x="568163" y="1045195"/>
                  </a:lnTo>
                  <a:lnTo>
                    <a:pt x="612521" y="1039516"/>
                  </a:lnTo>
                  <a:lnTo>
                    <a:pt x="656356" y="1030050"/>
                  </a:lnTo>
                  <a:lnTo>
                    <a:pt x="699406" y="1016798"/>
                  </a:lnTo>
                  <a:lnTo>
                    <a:pt x="741411" y="999761"/>
                  </a:lnTo>
                  <a:lnTo>
                    <a:pt x="782109" y="978937"/>
                  </a:lnTo>
                  <a:lnTo>
                    <a:pt x="821239" y="954326"/>
                  </a:lnTo>
                  <a:lnTo>
                    <a:pt x="858539" y="925930"/>
                  </a:lnTo>
                  <a:lnTo>
                    <a:pt x="893747" y="893747"/>
                  </a:lnTo>
                  <a:lnTo>
                    <a:pt x="925930" y="858539"/>
                  </a:lnTo>
                  <a:lnTo>
                    <a:pt x="954326" y="821239"/>
                  </a:lnTo>
                  <a:lnTo>
                    <a:pt x="978937" y="782110"/>
                  </a:lnTo>
                  <a:lnTo>
                    <a:pt x="999761" y="741412"/>
                  </a:lnTo>
                  <a:lnTo>
                    <a:pt x="1016798" y="699408"/>
                  </a:lnTo>
                  <a:lnTo>
                    <a:pt x="1030050" y="656358"/>
                  </a:lnTo>
                  <a:lnTo>
                    <a:pt x="1039516" y="612524"/>
                  </a:lnTo>
                  <a:lnTo>
                    <a:pt x="1045195" y="568166"/>
                  </a:lnTo>
                  <a:lnTo>
                    <a:pt x="1047088" y="523548"/>
                  </a:lnTo>
                  <a:lnTo>
                    <a:pt x="1045195" y="478929"/>
                  </a:lnTo>
                  <a:lnTo>
                    <a:pt x="1039516" y="434571"/>
                  </a:lnTo>
                  <a:lnTo>
                    <a:pt x="1030050" y="390737"/>
                  </a:lnTo>
                  <a:lnTo>
                    <a:pt x="1016798" y="347686"/>
                  </a:lnTo>
                  <a:lnTo>
                    <a:pt x="999761" y="305681"/>
                  </a:lnTo>
                  <a:lnTo>
                    <a:pt x="978937" y="264982"/>
                  </a:lnTo>
                  <a:lnTo>
                    <a:pt x="954326" y="225851"/>
                  </a:lnTo>
                  <a:lnTo>
                    <a:pt x="925930" y="188550"/>
                  </a:lnTo>
                  <a:lnTo>
                    <a:pt x="893747" y="153340"/>
                  </a:lnTo>
                  <a:lnTo>
                    <a:pt x="858539" y="121158"/>
                  </a:lnTo>
                  <a:lnTo>
                    <a:pt x="821239" y="92761"/>
                  </a:lnTo>
                  <a:lnTo>
                    <a:pt x="782109" y="68151"/>
                  </a:lnTo>
                  <a:lnTo>
                    <a:pt x="741411" y="47327"/>
                  </a:lnTo>
                  <a:lnTo>
                    <a:pt x="699406" y="30289"/>
                  </a:lnTo>
                  <a:lnTo>
                    <a:pt x="656356" y="17037"/>
                  </a:lnTo>
                  <a:lnTo>
                    <a:pt x="612521" y="7572"/>
                  </a:lnTo>
                  <a:lnTo>
                    <a:pt x="568163" y="1893"/>
                  </a:lnTo>
                  <a:lnTo>
                    <a:pt x="52354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lIns="0" tIns="0" rIns="0" bIns="0"/>
            <a:lstStyle/>
            <a:p>
              <a:pPr eaLnBrk="1" hangingPunct="1">
                <a:defRPr/>
              </a:pPr>
              <a:endParaRPr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17" name="object 28"/>
            <p:cNvSpPr/>
            <p:nvPr/>
          </p:nvSpPr>
          <p:spPr>
            <a:xfrm>
              <a:off x="3514332" y="4613816"/>
              <a:ext cx="631349" cy="585153"/>
            </a:xfrm>
            <a:custGeom>
              <a:avLst/>
              <a:gdLst/>
              <a:ahLst/>
              <a:cxnLst/>
              <a:rect l="l" t="t" r="r" b="b"/>
              <a:pathLst>
                <a:path w="627379" h="586104">
                  <a:moveTo>
                    <a:pt x="293960" y="0"/>
                  </a:moveTo>
                  <a:lnTo>
                    <a:pt x="289887" y="0"/>
                  </a:lnTo>
                  <a:lnTo>
                    <a:pt x="285814" y="73"/>
                  </a:lnTo>
                  <a:lnTo>
                    <a:pt x="232859" y="6195"/>
                  </a:lnTo>
                  <a:lnTo>
                    <a:pt x="171873" y="26034"/>
                  </a:lnTo>
                  <a:lnTo>
                    <a:pt x="131233" y="48452"/>
                  </a:lnTo>
                  <a:lnTo>
                    <a:pt x="95238" y="76539"/>
                  </a:lnTo>
                  <a:lnTo>
                    <a:pt x="64317" y="109548"/>
                  </a:lnTo>
                  <a:lnTo>
                    <a:pt x="38903" y="146731"/>
                  </a:lnTo>
                  <a:lnTo>
                    <a:pt x="19424" y="187340"/>
                  </a:lnTo>
                  <a:lnTo>
                    <a:pt x="6313" y="230630"/>
                  </a:lnTo>
                  <a:lnTo>
                    <a:pt x="0" y="275853"/>
                  </a:lnTo>
                  <a:lnTo>
                    <a:pt x="914" y="322262"/>
                  </a:lnTo>
                  <a:lnTo>
                    <a:pt x="9487" y="369109"/>
                  </a:lnTo>
                  <a:lnTo>
                    <a:pt x="25488" y="413963"/>
                  </a:lnTo>
                  <a:lnTo>
                    <a:pt x="47905" y="454603"/>
                  </a:lnTo>
                  <a:lnTo>
                    <a:pt x="75992" y="490598"/>
                  </a:lnTo>
                  <a:lnTo>
                    <a:pt x="109000" y="521519"/>
                  </a:lnTo>
                  <a:lnTo>
                    <a:pt x="146183" y="546934"/>
                  </a:lnTo>
                  <a:lnTo>
                    <a:pt x="186794" y="566414"/>
                  </a:lnTo>
                  <a:lnTo>
                    <a:pt x="230085" y="579526"/>
                  </a:lnTo>
                  <a:lnTo>
                    <a:pt x="275309" y="585842"/>
                  </a:lnTo>
                  <a:lnTo>
                    <a:pt x="321718" y="584929"/>
                  </a:lnTo>
                  <a:lnTo>
                    <a:pt x="368565" y="576359"/>
                  </a:lnTo>
                  <a:lnTo>
                    <a:pt x="413419" y="560356"/>
                  </a:lnTo>
                  <a:lnTo>
                    <a:pt x="454059" y="537937"/>
                  </a:lnTo>
                  <a:lnTo>
                    <a:pt x="463932" y="530234"/>
                  </a:lnTo>
                  <a:lnTo>
                    <a:pt x="306631" y="530234"/>
                  </a:lnTo>
                  <a:lnTo>
                    <a:pt x="259973" y="528452"/>
                  </a:lnTo>
                  <a:lnTo>
                    <a:pt x="215353" y="517797"/>
                  </a:lnTo>
                  <a:lnTo>
                    <a:pt x="173929" y="498933"/>
                  </a:lnTo>
                  <a:lnTo>
                    <a:pt x="136860" y="472527"/>
                  </a:lnTo>
                  <a:lnTo>
                    <a:pt x="105305" y="439244"/>
                  </a:lnTo>
                  <a:lnTo>
                    <a:pt x="80422" y="399751"/>
                  </a:lnTo>
                  <a:lnTo>
                    <a:pt x="63370" y="354711"/>
                  </a:lnTo>
                  <a:lnTo>
                    <a:pt x="55610" y="307152"/>
                  </a:lnTo>
                  <a:lnTo>
                    <a:pt x="57389" y="260518"/>
                  </a:lnTo>
                  <a:lnTo>
                    <a:pt x="68044" y="215899"/>
                  </a:lnTo>
                  <a:lnTo>
                    <a:pt x="86908" y="174476"/>
                  </a:lnTo>
                  <a:lnTo>
                    <a:pt x="113314" y="137408"/>
                  </a:lnTo>
                  <a:lnTo>
                    <a:pt x="146596" y="105852"/>
                  </a:lnTo>
                  <a:lnTo>
                    <a:pt x="186088" y="80968"/>
                  </a:lnTo>
                  <a:lnTo>
                    <a:pt x="231125" y="63914"/>
                  </a:lnTo>
                  <a:lnTo>
                    <a:pt x="283681" y="55994"/>
                  </a:lnTo>
                  <a:lnTo>
                    <a:pt x="464954" y="55994"/>
                  </a:lnTo>
                  <a:lnTo>
                    <a:pt x="425976" y="32035"/>
                  </a:lnTo>
                  <a:lnTo>
                    <a:pt x="383696" y="14468"/>
                  </a:lnTo>
                  <a:lnTo>
                    <a:pt x="339413" y="3737"/>
                  </a:lnTo>
                  <a:lnTo>
                    <a:pt x="293960" y="0"/>
                  </a:lnTo>
                  <a:close/>
                </a:path>
                <a:path w="627379" h="586104">
                  <a:moveTo>
                    <a:pt x="553801" y="195625"/>
                  </a:moveTo>
                  <a:lnTo>
                    <a:pt x="521243" y="217281"/>
                  </a:lnTo>
                  <a:lnTo>
                    <a:pt x="521158" y="228820"/>
                  </a:lnTo>
                  <a:lnTo>
                    <a:pt x="521367" y="229783"/>
                  </a:lnTo>
                  <a:lnTo>
                    <a:pt x="521618" y="230736"/>
                  </a:lnTo>
                  <a:lnTo>
                    <a:pt x="521922" y="231678"/>
                  </a:lnTo>
                  <a:lnTo>
                    <a:pt x="529683" y="279212"/>
                  </a:lnTo>
                  <a:lnTo>
                    <a:pt x="527903" y="325867"/>
                  </a:lnTo>
                  <a:lnTo>
                    <a:pt x="517248" y="370486"/>
                  </a:lnTo>
                  <a:lnTo>
                    <a:pt x="498385" y="411910"/>
                  </a:lnTo>
                  <a:lnTo>
                    <a:pt x="471979" y="448979"/>
                  </a:lnTo>
                  <a:lnTo>
                    <a:pt x="438697" y="480536"/>
                  </a:lnTo>
                  <a:lnTo>
                    <a:pt x="399204" y="505421"/>
                  </a:lnTo>
                  <a:lnTo>
                    <a:pt x="354168" y="522476"/>
                  </a:lnTo>
                  <a:lnTo>
                    <a:pt x="306631" y="530234"/>
                  </a:lnTo>
                  <a:lnTo>
                    <a:pt x="463932" y="530234"/>
                  </a:lnTo>
                  <a:lnTo>
                    <a:pt x="520975" y="476842"/>
                  </a:lnTo>
                  <a:lnTo>
                    <a:pt x="546390" y="439659"/>
                  </a:lnTo>
                  <a:lnTo>
                    <a:pt x="565868" y="399049"/>
                  </a:lnTo>
                  <a:lnTo>
                    <a:pt x="578979" y="355759"/>
                  </a:lnTo>
                  <a:lnTo>
                    <a:pt x="585293" y="310536"/>
                  </a:lnTo>
                  <a:lnTo>
                    <a:pt x="584378" y="264128"/>
                  </a:lnTo>
                  <a:lnTo>
                    <a:pt x="575805" y="217281"/>
                  </a:lnTo>
                  <a:lnTo>
                    <a:pt x="571414" y="207099"/>
                  </a:lnTo>
                  <a:lnTo>
                    <a:pt x="563724" y="199649"/>
                  </a:lnTo>
                  <a:lnTo>
                    <a:pt x="553801" y="195625"/>
                  </a:lnTo>
                  <a:close/>
                </a:path>
                <a:path w="627379" h="586104">
                  <a:moveTo>
                    <a:pt x="158313" y="258294"/>
                  </a:moveTo>
                  <a:lnTo>
                    <a:pt x="147929" y="260980"/>
                  </a:lnTo>
                  <a:lnTo>
                    <a:pt x="139065" y="267677"/>
                  </a:lnTo>
                  <a:lnTo>
                    <a:pt x="133493" y="277282"/>
                  </a:lnTo>
                  <a:lnTo>
                    <a:pt x="132088" y="287910"/>
                  </a:lnTo>
                  <a:lnTo>
                    <a:pt x="134771" y="298290"/>
                  </a:lnTo>
                  <a:lnTo>
                    <a:pt x="141488" y="307175"/>
                  </a:lnTo>
                  <a:lnTo>
                    <a:pt x="260139" y="411872"/>
                  </a:lnTo>
                  <a:lnTo>
                    <a:pt x="269518" y="417360"/>
                  </a:lnTo>
                  <a:lnTo>
                    <a:pt x="279911" y="418862"/>
                  </a:lnTo>
                  <a:lnTo>
                    <a:pt x="290128" y="416432"/>
                  </a:lnTo>
                  <a:lnTo>
                    <a:pt x="298976" y="410123"/>
                  </a:lnTo>
                  <a:lnTo>
                    <a:pt x="327991" y="379533"/>
                  </a:lnTo>
                  <a:lnTo>
                    <a:pt x="353963" y="351884"/>
                  </a:lnTo>
                  <a:lnTo>
                    <a:pt x="276725" y="351884"/>
                  </a:lnTo>
                  <a:lnTo>
                    <a:pt x="178550" y="265269"/>
                  </a:lnTo>
                  <a:lnTo>
                    <a:pt x="168944" y="259698"/>
                  </a:lnTo>
                  <a:lnTo>
                    <a:pt x="158313" y="258294"/>
                  </a:lnTo>
                  <a:close/>
                </a:path>
                <a:path w="627379" h="586104">
                  <a:moveTo>
                    <a:pt x="605773" y="20355"/>
                  </a:moveTo>
                  <a:lnTo>
                    <a:pt x="590810" y="21130"/>
                  </a:lnTo>
                  <a:lnTo>
                    <a:pt x="584004" y="24334"/>
                  </a:lnTo>
                  <a:lnTo>
                    <a:pt x="579083" y="29674"/>
                  </a:lnTo>
                  <a:lnTo>
                    <a:pt x="552015" y="58170"/>
                  </a:lnTo>
                  <a:lnTo>
                    <a:pt x="442962" y="174476"/>
                  </a:lnTo>
                  <a:lnTo>
                    <a:pt x="390420" y="230736"/>
                  </a:lnTo>
                  <a:lnTo>
                    <a:pt x="318867" y="307175"/>
                  </a:lnTo>
                  <a:lnTo>
                    <a:pt x="276725" y="351884"/>
                  </a:lnTo>
                  <a:lnTo>
                    <a:pt x="353963" y="351884"/>
                  </a:lnTo>
                  <a:lnTo>
                    <a:pt x="395801" y="307152"/>
                  </a:lnTo>
                  <a:lnTo>
                    <a:pt x="519457" y="174420"/>
                  </a:lnTo>
                  <a:lnTo>
                    <a:pt x="590723" y="98334"/>
                  </a:lnTo>
                  <a:lnTo>
                    <a:pt x="619437" y="68060"/>
                  </a:lnTo>
                  <a:lnTo>
                    <a:pt x="625433" y="58732"/>
                  </a:lnTo>
                  <a:lnTo>
                    <a:pt x="627318" y="48196"/>
                  </a:lnTo>
                  <a:lnTo>
                    <a:pt x="625114" y="37720"/>
                  </a:lnTo>
                  <a:lnTo>
                    <a:pt x="618840" y="28575"/>
                  </a:lnTo>
                  <a:lnTo>
                    <a:pt x="613291" y="23193"/>
                  </a:lnTo>
                  <a:lnTo>
                    <a:pt x="605773" y="20355"/>
                  </a:lnTo>
                  <a:close/>
                </a:path>
                <a:path w="627379" h="586104">
                  <a:moveTo>
                    <a:pt x="464954" y="55994"/>
                  </a:moveTo>
                  <a:lnTo>
                    <a:pt x="283681" y="55994"/>
                  </a:lnTo>
                  <a:lnTo>
                    <a:pt x="336059" y="59852"/>
                  </a:lnTo>
                  <a:lnTo>
                    <a:pt x="386308" y="75124"/>
                  </a:lnTo>
                  <a:lnTo>
                    <a:pt x="432480" y="101441"/>
                  </a:lnTo>
                  <a:lnTo>
                    <a:pt x="442558" y="106090"/>
                  </a:lnTo>
                  <a:lnTo>
                    <a:pt x="453264" y="106499"/>
                  </a:lnTo>
                  <a:lnTo>
                    <a:pt x="463343" y="102864"/>
                  </a:lnTo>
                  <a:lnTo>
                    <a:pt x="471536" y="95379"/>
                  </a:lnTo>
                  <a:lnTo>
                    <a:pt x="476189" y="85301"/>
                  </a:lnTo>
                  <a:lnTo>
                    <a:pt x="476599" y="74594"/>
                  </a:lnTo>
                  <a:lnTo>
                    <a:pt x="472964" y="64516"/>
                  </a:lnTo>
                  <a:lnTo>
                    <a:pt x="465421" y="56281"/>
                  </a:lnTo>
                  <a:lnTo>
                    <a:pt x="464954" y="5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hangingPunct="1">
                <a:defRPr/>
              </a:pPr>
              <a:endParaRPr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96471" y="387427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1200" b="1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100%</a:t>
            </a:r>
            <a:r>
              <a:rPr lang="ru-RU" altLang="ru-RU" sz="1200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 укомплектованность кадрами</a:t>
            </a:r>
          </a:p>
          <a:p>
            <a:pPr>
              <a:spcBef>
                <a:spcPts val="300"/>
              </a:spcBef>
            </a:pPr>
            <a:r>
              <a:rPr lang="ru-RU" altLang="ru-RU" sz="1200" b="1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65%</a:t>
            </a:r>
            <a:r>
              <a:rPr lang="ru-RU" altLang="ru-RU" sz="1200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 педагогов имеют квалификационные </a:t>
            </a:r>
          </a:p>
          <a:p>
            <a:pPr>
              <a:spcBef>
                <a:spcPts val="300"/>
              </a:spcBef>
            </a:pPr>
            <a:r>
              <a:rPr lang="ru-RU" altLang="ru-RU" sz="1200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категории (1 категория – 33%, высшая – 32%)</a:t>
            </a:r>
          </a:p>
          <a:p>
            <a:pPr>
              <a:spcBef>
                <a:spcPts val="300"/>
              </a:spcBef>
            </a:pPr>
            <a:r>
              <a:rPr lang="ru-RU" altLang="ru-RU" sz="1200" b="1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29,9%</a:t>
            </a:r>
            <a:r>
              <a:rPr lang="ru-RU" altLang="ru-RU" sz="1200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 учителей в возрасте до 35 лет</a:t>
            </a:r>
          </a:p>
          <a:p>
            <a:pPr>
              <a:spcBef>
                <a:spcPts val="300"/>
              </a:spcBef>
            </a:pPr>
            <a:r>
              <a:rPr lang="ru-RU" altLang="ru-RU" sz="1200" b="1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41 год </a:t>
            </a:r>
            <a:r>
              <a:rPr lang="ru-RU" altLang="ru-RU" sz="1200" dirty="0">
                <a:latin typeface="+mj-lt"/>
                <a:ea typeface="MS PGothic" panose="020B0600070205080204" pitchFamily="34" charset="-128"/>
                <a:cs typeface="DejaVu Sans" pitchFamily="34" charset="0"/>
              </a:rPr>
              <a:t>- средний возраст педагогов</a:t>
            </a:r>
          </a:p>
        </p:txBody>
      </p:sp>
      <p:pic>
        <p:nvPicPr>
          <p:cNvPr id="19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79" y="3874276"/>
            <a:ext cx="2533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13534" y="5227181"/>
            <a:ext cx="2537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3B4759"/>
                </a:solidFill>
                <a:latin typeface="+mj-lt"/>
              </a:rPr>
              <a:t>Организационно-методические</a:t>
            </a:r>
          </a:p>
        </p:txBody>
      </p:sp>
      <p:grpSp>
        <p:nvGrpSpPr>
          <p:cNvPr id="21" name="Группа 43"/>
          <p:cNvGrpSpPr>
            <a:grpSpLocks/>
          </p:cNvGrpSpPr>
          <p:nvPr/>
        </p:nvGrpSpPr>
        <p:grpSpPr bwMode="auto">
          <a:xfrm>
            <a:off x="1138358" y="5247814"/>
            <a:ext cx="215900" cy="215900"/>
            <a:chOff x="3275654" y="4382835"/>
            <a:chExt cx="1047115" cy="1047115"/>
          </a:xfrm>
        </p:grpSpPr>
        <p:sp>
          <p:nvSpPr>
            <p:cNvPr id="22" name="object 10"/>
            <p:cNvSpPr/>
            <p:nvPr/>
          </p:nvSpPr>
          <p:spPr>
            <a:xfrm>
              <a:off x="3275654" y="4382835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544" y="0"/>
                  </a:moveTo>
                  <a:lnTo>
                    <a:pt x="478925" y="1893"/>
                  </a:lnTo>
                  <a:lnTo>
                    <a:pt x="434567" y="7572"/>
                  </a:lnTo>
                  <a:lnTo>
                    <a:pt x="390732" y="17037"/>
                  </a:lnTo>
                  <a:lnTo>
                    <a:pt x="347681" y="30289"/>
                  </a:lnTo>
                  <a:lnTo>
                    <a:pt x="305676" y="47327"/>
                  </a:lnTo>
                  <a:lnTo>
                    <a:pt x="264978" y="68151"/>
                  </a:lnTo>
                  <a:lnTo>
                    <a:pt x="225849" y="92761"/>
                  </a:lnTo>
                  <a:lnTo>
                    <a:pt x="188549" y="121158"/>
                  </a:lnTo>
                  <a:lnTo>
                    <a:pt x="153340" y="153340"/>
                  </a:lnTo>
                  <a:lnTo>
                    <a:pt x="121158" y="188550"/>
                  </a:lnTo>
                  <a:lnTo>
                    <a:pt x="92761" y="225851"/>
                  </a:lnTo>
                  <a:lnTo>
                    <a:pt x="68151" y="264982"/>
                  </a:lnTo>
                  <a:lnTo>
                    <a:pt x="47327" y="305681"/>
                  </a:lnTo>
                  <a:lnTo>
                    <a:pt x="30289" y="347686"/>
                  </a:lnTo>
                  <a:lnTo>
                    <a:pt x="17037" y="390737"/>
                  </a:lnTo>
                  <a:lnTo>
                    <a:pt x="7572" y="434571"/>
                  </a:lnTo>
                  <a:lnTo>
                    <a:pt x="1893" y="478929"/>
                  </a:lnTo>
                  <a:lnTo>
                    <a:pt x="0" y="523548"/>
                  </a:lnTo>
                  <a:lnTo>
                    <a:pt x="1893" y="568166"/>
                  </a:lnTo>
                  <a:lnTo>
                    <a:pt x="7572" y="612524"/>
                  </a:lnTo>
                  <a:lnTo>
                    <a:pt x="17037" y="656358"/>
                  </a:lnTo>
                  <a:lnTo>
                    <a:pt x="30289" y="699408"/>
                  </a:lnTo>
                  <a:lnTo>
                    <a:pt x="47327" y="741412"/>
                  </a:lnTo>
                  <a:lnTo>
                    <a:pt x="68151" y="782110"/>
                  </a:lnTo>
                  <a:lnTo>
                    <a:pt x="92761" y="821239"/>
                  </a:lnTo>
                  <a:lnTo>
                    <a:pt x="121158" y="858539"/>
                  </a:lnTo>
                  <a:lnTo>
                    <a:pt x="153340" y="893747"/>
                  </a:lnTo>
                  <a:lnTo>
                    <a:pt x="188549" y="925930"/>
                  </a:lnTo>
                  <a:lnTo>
                    <a:pt x="225849" y="954326"/>
                  </a:lnTo>
                  <a:lnTo>
                    <a:pt x="264978" y="978937"/>
                  </a:lnTo>
                  <a:lnTo>
                    <a:pt x="305676" y="999761"/>
                  </a:lnTo>
                  <a:lnTo>
                    <a:pt x="347681" y="1016798"/>
                  </a:lnTo>
                  <a:lnTo>
                    <a:pt x="390732" y="1030050"/>
                  </a:lnTo>
                  <a:lnTo>
                    <a:pt x="434567" y="1039516"/>
                  </a:lnTo>
                  <a:lnTo>
                    <a:pt x="478925" y="1045195"/>
                  </a:lnTo>
                  <a:lnTo>
                    <a:pt x="523544" y="1047088"/>
                  </a:lnTo>
                  <a:lnTo>
                    <a:pt x="568163" y="1045195"/>
                  </a:lnTo>
                  <a:lnTo>
                    <a:pt x="612521" y="1039516"/>
                  </a:lnTo>
                  <a:lnTo>
                    <a:pt x="656356" y="1030050"/>
                  </a:lnTo>
                  <a:lnTo>
                    <a:pt x="699406" y="1016798"/>
                  </a:lnTo>
                  <a:lnTo>
                    <a:pt x="741411" y="999761"/>
                  </a:lnTo>
                  <a:lnTo>
                    <a:pt x="782109" y="978937"/>
                  </a:lnTo>
                  <a:lnTo>
                    <a:pt x="821239" y="954326"/>
                  </a:lnTo>
                  <a:lnTo>
                    <a:pt x="858539" y="925930"/>
                  </a:lnTo>
                  <a:lnTo>
                    <a:pt x="893747" y="893747"/>
                  </a:lnTo>
                  <a:lnTo>
                    <a:pt x="925930" y="858539"/>
                  </a:lnTo>
                  <a:lnTo>
                    <a:pt x="954326" y="821239"/>
                  </a:lnTo>
                  <a:lnTo>
                    <a:pt x="978937" y="782110"/>
                  </a:lnTo>
                  <a:lnTo>
                    <a:pt x="999761" y="741412"/>
                  </a:lnTo>
                  <a:lnTo>
                    <a:pt x="1016798" y="699408"/>
                  </a:lnTo>
                  <a:lnTo>
                    <a:pt x="1030050" y="656358"/>
                  </a:lnTo>
                  <a:lnTo>
                    <a:pt x="1039516" y="612524"/>
                  </a:lnTo>
                  <a:lnTo>
                    <a:pt x="1045195" y="568166"/>
                  </a:lnTo>
                  <a:lnTo>
                    <a:pt x="1047088" y="523548"/>
                  </a:lnTo>
                  <a:lnTo>
                    <a:pt x="1045195" y="478929"/>
                  </a:lnTo>
                  <a:lnTo>
                    <a:pt x="1039516" y="434571"/>
                  </a:lnTo>
                  <a:lnTo>
                    <a:pt x="1030050" y="390737"/>
                  </a:lnTo>
                  <a:lnTo>
                    <a:pt x="1016798" y="347686"/>
                  </a:lnTo>
                  <a:lnTo>
                    <a:pt x="999761" y="305681"/>
                  </a:lnTo>
                  <a:lnTo>
                    <a:pt x="978937" y="264982"/>
                  </a:lnTo>
                  <a:lnTo>
                    <a:pt x="954326" y="225851"/>
                  </a:lnTo>
                  <a:lnTo>
                    <a:pt x="925930" y="188550"/>
                  </a:lnTo>
                  <a:lnTo>
                    <a:pt x="893747" y="153340"/>
                  </a:lnTo>
                  <a:lnTo>
                    <a:pt x="858539" y="121158"/>
                  </a:lnTo>
                  <a:lnTo>
                    <a:pt x="821239" y="92761"/>
                  </a:lnTo>
                  <a:lnTo>
                    <a:pt x="782109" y="68151"/>
                  </a:lnTo>
                  <a:lnTo>
                    <a:pt x="741411" y="47327"/>
                  </a:lnTo>
                  <a:lnTo>
                    <a:pt x="699406" y="30289"/>
                  </a:lnTo>
                  <a:lnTo>
                    <a:pt x="656356" y="17037"/>
                  </a:lnTo>
                  <a:lnTo>
                    <a:pt x="612521" y="7572"/>
                  </a:lnTo>
                  <a:lnTo>
                    <a:pt x="568163" y="1893"/>
                  </a:lnTo>
                  <a:lnTo>
                    <a:pt x="52354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lIns="0" tIns="0" rIns="0" bIns="0"/>
            <a:lstStyle/>
            <a:p>
              <a:pPr eaLnBrk="1" hangingPunct="1">
                <a:defRPr/>
              </a:pPr>
              <a:endParaRPr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3" name="object 28"/>
            <p:cNvSpPr/>
            <p:nvPr/>
          </p:nvSpPr>
          <p:spPr>
            <a:xfrm>
              <a:off x="3514332" y="4613816"/>
              <a:ext cx="631349" cy="585153"/>
            </a:xfrm>
            <a:custGeom>
              <a:avLst/>
              <a:gdLst/>
              <a:ahLst/>
              <a:cxnLst/>
              <a:rect l="l" t="t" r="r" b="b"/>
              <a:pathLst>
                <a:path w="627379" h="586104">
                  <a:moveTo>
                    <a:pt x="293960" y="0"/>
                  </a:moveTo>
                  <a:lnTo>
                    <a:pt x="289887" y="0"/>
                  </a:lnTo>
                  <a:lnTo>
                    <a:pt x="285814" y="73"/>
                  </a:lnTo>
                  <a:lnTo>
                    <a:pt x="232859" y="6195"/>
                  </a:lnTo>
                  <a:lnTo>
                    <a:pt x="171873" y="26034"/>
                  </a:lnTo>
                  <a:lnTo>
                    <a:pt x="131233" y="48452"/>
                  </a:lnTo>
                  <a:lnTo>
                    <a:pt x="95238" y="76539"/>
                  </a:lnTo>
                  <a:lnTo>
                    <a:pt x="64317" y="109548"/>
                  </a:lnTo>
                  <a:lnTo>
                    <a:pt x="38903" y="146731"/>
                  </a:lnTo>
                  <a:lnTo>
                    <a:pt x="19424" y="187340"/>
                  </a:lnTo>
                  <a:lnTo>
                    <a:pt x="6313" y="230630"/>
                  </a:lnTo>
                  <a:lnTo>
                    <a:pt x="0" y="275853"/>
                  </a:lnTo>
                  <a:lnTo>
                    <a:pt x="914" y="322262"/>
                  </a:lnTo>
                  <a:lnTo>
                    <a:pt x="9487" y="369109"/>
                  </a:lnTo>
                  <a:lnTo>
                    <a:pt x="25488" y="413963"/>
                  </a:lnTo>
                  <a:lnTo>
                    <a:pt x="47905" y="454603"/>
                  </a:lnTo>
                  <a:lnTo>
                    <a:pt x="75992" y="490598"/>
                  </a:lnTo>
                  <a:lnTo>
                    <a:pt x="109000" y="521519"/>
                  </a:lnTo>
                  <a:lnTo>
                    <a:pt x="146183" y="546934"/>
                  </a:lnTo>
                  <a:lnTo>
                    <a:pt x="186794" y="566414"/>
                  </a:lnTo>
                  <a:lnTo>
                    <a:pt x="230085" y="579526"/>
                  </a:lnTo>
                  <a:lnTo>
                    <a:pt x="275309" y="585842"/>
                  </a:lnTo>
                  <a:lnTo>
                    <a:pt x="321718" y="584929"/>
                  </a:lnTo>
                  <a:lnTo>
                    <a:pt x="368565" y="576359"/>
                  </a:lnTo>
                  <a:lnTo>
                    <a:pt x="413419" y="560356"/>
                  </a:lnTo>
                  <a:lnTo>
                    <a:pt x="454059" y="537937"/>
                  </a:lnTo>
                  <a:lnTo>
                    <a:pt x="463932" y="530234"/>
                  </a:lnTo>
                  <a:lnTo>
                    <a:pt x="306631" y="530234"/>
                  </a:lnTo>
                  <a:lnTo>
                    <a:pt x="259973" y="528452"/>
                  </a:lnTo>
                  <a:lnTo>
                    <a:pt x="215353" y="517797"/>
                  </a:lnTo>
                  <a:lnTo>
                    <a:pt x="173929" y="498933"/>
                  </a:lnTo>
                  <a:lnTo>
                    <a:pt x="136860" y="472527"/>
                  </a:lnTo>
                  <a:lnTo>
                    <a:pt x="105305" y="439244"/>
                  </a:lnTo>
                  <a:lnTo>
                    <a:pt x="80422" y="399751"/>
                  </a:lnTo>
                  <a:lnTo>
                    <a:pt x="63370" y="354711"/>
                  </a:lnTo>
                  <a:lnTo>
                    <a:pt x="55610" y="307152"/>
                  </a:lnTo>
                  <a:lnTo>
                    <a:pt x="57389" y="260518"/>
                  </a:lnTo>
                  <a:lnTo>
                    <a:pt x="68044" y="215899"/>
                  </a:lnTo>
                  <a:lnTo>
                    <a:pt x="86908" y="174476"/>
                  </a:lnTo>
                  <a:lnTo>
                    <a:pt x="113314" y="137408"/>
                  </a:lnTo>
                  <a:lnTo>
                    <a:pt x="146596" y="105852"/>
                  </a:lnTo>
                  <a:lnTo>
                    <a:pt x="186088" y="80968"/>
                  </a:lnTo>
                  <a:lnTo>
                    <a:pt x="231125" y="63914"/>
                  </a:lnTo>
                  <a:lnTo>
                    <a:pt x="283681" y="55994"/>
                  </a:lnTo>
                  <a:lnTo>
                    <a:pt x="464954" y="55994"/>
                  </a:lnTo>
                  <a:lnTo>
                    <a:pt x="425976" y="32035"/>
                  </a:lnTo>
                  <a:lnTo>
                    <a:pt x="383696" y="14468"/>
                  </a:lnTo>
                  <a:lnTo>
                    <a:pt x="339413" y="3737"/>
                  </a:lnTo>
                  <a:lnTo>
                    <a:pt x="293960" y="0"/>
                  </a:lnTo>
                  <a:close/>
                </a:path>
                <a:path w="627379" h="586104">
                  <a:moveTo>
                    <a:pt x="553801" y="195625"/>
                  </a:moveTo>
                  <a:lnTo>
                    <a:pt x="521243" y="217281"/>
                  </a:lnTo>
                  <a:lnTo>
                    <a:pt x="521158" y="228820"/>
                  </a:lnTo>
                  <a:lnTo>
                    <a:pt x="521367" y="229783"/>
                  </a:lnTo>
                  <a:lnTo>
                    <a:pt x="521618" y="230736"/>
                  </a:lnTo>
                  <a:lnTo>
                    <a:pt x="521922" y="231678"/>
                  </a:lnTo>
                  <a:lnTo>
                    <a:pt x="529683" y="279212"/>
                  </a:lnTo>
                  <a:lnTo>
                    <a:pt x="527903" y="325867"/>
                  </a:lnTo>
                  <a:lnTo>
                    <a:pt x="517248" y="370486"/>
                  </a:lnTo>
                  <a:lnTo>
                    <a:pt x="498385" y="411910"/>
                  </a:lnTo>
                  <a:lnTo>
                    <a:pt x="471979" y="448979"/>
                  </a:lnTo>
                  <a:lnTo>
                    <a:pt x="438697" y="480536"/>
                  </a:lnTo>
                  <a:lnTo>
                    <a:pt x="399204" y="505421"/>
                  </a:lnTo>
                  <a:lnTo>
                    <a:pt x="354168" y="522476"/>
                  </a:lnTo>
                  <a:lnTo>
                    <a:pt x="306631" y="530234"/>
                  </a:lnTo>
                  <a:lnTo>
                    <a:pt x="463932" y="530234"/>
                  </a:lnTo>
                  <a:lnTo>
                    <a:pt x="520975" y="476842"/>
                  </a:lnTo>
                  <a:lnTo>
                    <a:pt x="546390" y="439659"/>
                  </a:lnTo>
                  <a:lnTo>
                    <a:pt x="565868" y="399049"/>
                  </a:lnTo>
                  <a:lnTo>
                    <a:pt x="578979" y="355759"/>
                  </a:lnTo>
                  <a:lnTo>
                    <a:pt x="585293" y="310536"/>
                  </a:lnTo>
                  <a:lnTo>
                    <a:pt x="584378" y="264128"/>
                  </a:lnTo>
                  <a:lnTo>
                    <a:pt x="575805" y="217281"/>
                  </a:lnTo>
                  <a:lnTo>
                    <a:pt x="571414" y="207099"/>
                  </a:lnTo>
                  <a:lnTo>
                    <a:pt x="563724" y="199649"/>
                  </a:lnTo>
                  <a:lnTo>
                    <a:pt x="553801" y="195625"/>
                  </a:lnTo>
                  <a:close/>
                </a:path>
                <a:path w="627379" h="586104">
                  <a:moveTo>
                    <a:pt x="158313" y="258294"/>
                  </a:moveTo>
                  <a:lnTo>
                    <a:pt x="147929" y="260980"/>
                  </a:lnTo>
                  <a:lnTo>
                    <a:pt x="139065" y="267677"/>
                  </a:lnTo>
                  <a:lnTo>
                    <a:pt x="133493" y="277282"/>
                  </a:lnTo>
                  <a:lnTo>
                    <a:pt x="132088" y="287910"/>
                  </a:lnTo>
                  <a:lnTo>
                    <a:pt x="134771" y="298290"/>
                  </a:lnTo>
                  <a:lnTo>
                    <a:pt x="141488" y="307175"/>
                  </a:lnTo>
                  <a:lnTo>
                    <a:pt x="260139" y="411872"/>
                  </a:lnTo>
                  <a:lnTo>
                    <a:pt x="269518" y="417360"/>
                  </a:lnTo>
                  <a:lnTo>
                    <a:pt x="279911" y="418862"/>
                  </a:lnTo>
                  <a:lnTo>
                    <a:pt x="290128" y="416432"/>
                  </a:lnTo>
                  <a:lnTo>
                    <a:pt x="298976" y="410123"/>
                  </a:lnTo>
                  <a:lnTo>
                    <a:pt x="327991" y="379533"/>
                  </a:lnTo>
                  <a:lnTo>
                    <a:pt x="353963" y="351884"/>
                  </a:lnTo>
                  <a:lnTo>
                    <a:pt x="276725" y="351884"/>
                  </a:lnTo>
                  <a:lnTo>
                    <a:pt x="178550" y="265269"/>
                  </a:lnTo>
                  <a:lnTo>
                    <a:pt x="168944" y="259698"/>
                  </a:lnTo>
                  <a:lnTo>
                    <a:pt x="158313" y="258294"/>
                  </a:lnTo>
                  <a:close/>
                </a:path>
                <a:path w="627379" h="586104">
                  <a:moveTo>
                    <a:pt x="605773" y="20355"/>
                  </a:moveTo>
                  <a:lnTo>
                    <a:pt x="590810" y="21130"/>
                  </a:lnTo>
                  <a:lnTo>
                    <a:pt x="584004" y="24334"/>
                  </a:lnTo>
                  <a:lnTo>
                    <a:pt x="579083" y="29674"/>
                  </a:lnTo>
                  <a:lnTo>
                    <a:pt x="552015" y="58170"/>
                  </a:lnTo>
                  <a:lnTo>
                    <a:pt x="442962" y="174476"/>
                  </a:lnTo>
                  <a:lnTo>
                    <a:pt x="390420" y="230736"/>
                  </a:lnTo>
                  <a:lnTo>
                    <a:pt x="318867" y="307175"/>
                  </a:lnTo>
                  <a:lnTo>
                    <a:pt x="276725" y="351884"/>
                  </a:lnTo>
                  <a:lnTo>
                    <a:pt x="353963" y="351884"/>
                  </a:lnTo>
                  <a:lnTo>
                    <a:pt x="395801" y="307152"/>
                  </a:lnTo>
                  <a:lnTo>
                    <a:pt x="519457" y="174420"/>
                  </a:lnTo>
                  <a:lnTo>
                    <a:pt x="590723" y="98334"/>
                  </a:lnTo>
                  <a:lnTo>
                    <a:pt x="619437" y="68060"/>
                  </a:lnTo>
                  <a:lnTo>
                    <a:pt x="625433" y="58732"/>
                  </a:lnTo>
                  <a:lnTo>
                    <a:pt x="627318" y="48196"/>
                  </a:lnTo>
                  <a:lnTo>
                    <a:pt x="625114" y="37720"/>
                  </a:lnTo>
                  <a:lnTo>
                    <a:pt x="618840" y="28575"/>
                  </a:lnTo>
                  <a:lnTo>
                    <a:pt x="613291" y="23193"/>
                  </a:lnTo>
                  <a:lnTo>
                    <a:pt x="605773" y="20355"/>
                  </a:lnTo>
                  <a:close/>
                </a:path>
                <a:path w="627379" h="586104">
                  <a:moveTo>
                    <a:pt x="464954" y="55994"/>
                  </a:moveTo>
                  <a:lnTo>
                    <a:pt x="283681" y="55994"/>
                  </a:lnTo>
                  <a:lnTo>
                    <a:pt x="336059" y="59852"/>
                  </a:lnTo>
                  <a:lnTo>
                    <a:pt x="386308" y="75124"/>
                  </a:lnTo>
                  <a:lnTo>
                    <a:pt x="432480" y="101441"/>
                  </a:lnTo>
                  <a:lnTo>
                    <a:pt x="442558" y="106090"/>
                  </a:lnTo>
                  <a:lnTo>
                    <a:pt x="453264" y="106499"/>
                  </a:lnTo>
                  <a:lnTo>
                    <a:pt x="463343" y="102864"/>
                  </a:lnTo>
                  <a:lnTo>
                    <a:pt x="471536" y="95379"/>
                  </a:lnTo>
                  <a:lnTo>
                    <a:pt x="476189" y="85301"/>
                  </a:lnTo>
                  <a:lnTo>
                    <a:pt x="476599" y="74594"/>
                  </a:lnTo>
                  <a:lnTo>
                    <a:pt x="472964" y="64516"/>
                  </a:lnTo>
                  <a:lnTo>
                    <a:pt x="465421" y="56281"/>
                  </a:lnTo>
                  <a:lnTo>
                    <a:pt x="464954" y="55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hangingPunct="1">
                <a:defRPr/>
              </a:pPr>
              <a:endParaRPr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96471" y="558258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b="1" dirty="0" smtClean="0">
                <a:solidFill>
                  <a:srgbClr val="3B4759"/>
                </a:solidFill>
                <a:latin typeface="Times New Roman" panose="02020603050405020304" pitchFamily="18" charset="0"/>
              </a:rPr>
              <a:t>ТОГИРРО, ЦНППМПР:          </a:t>
            </a:r>
            <a:r>
              <a:rPr lang="ru-RU" sz="1200" b="1" dirty="0" smtClean="0"/>
              <a:t>ГАУ </a:t>
            </a:r>
            <a:r>
              <a:rPr lang="ru-RU" sz="1200" b="1" dirty="0"/>
              <a:t>ТО "ЦОПМИКП"</a:t>
            </a:r>
          </a:p>
          <a:p>
            <a:r>
              <a:rPr lang="ru-RU" altLang="ru-RU" sz="1200" b="1" dirty="0" smtClean="0">
                <a:solidFill>
                  <a:srgbClr val="3B4759"/>
                </a:solidFill>
                <a:latin typeface="Times New Roman" panose="02020603050405020304" pitchFamily="18" charset="0"/>
              </a:rPr>
              <a:t>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3B4759"/>
                </a:solidFill>
                <a:latin typeface="Times New Roman" panose="02020603050405020304" pitchFamily="18" charset="0"/>
              </a:rPr>
              <a:t>Тюмень </a:t>
            </a:r>
            <a:endParaRPr lang="ru-RU" altLang="ru-RU" sz="1200" dirty="0">
              <a:solidFill>
                <a:srgbClr val="3B4759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3B4759"/>
                </a:solidFill>
                <a:latin typeface="Times New Roman" panose="02020603050405020304" pitchFamily="18" charset="0"/>
              </a:rPr>
              <a:t>Ишим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3B4759"/>
                </a:solidFill>
                <a:latin typeface="Times New Roman" panose="02020603050405020304" pitchFamily="18" charset="0"/>
              </a:rPr>
              <a:t>Тобольск </a:t>
            </a:r>
          </a:p>
        </p:txBody>
      </p:sp>
      <p:pic>
        <p:nvPicPr>
          <p:cNvPr id="25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68" y="154357"/>
            <a:ext cx="971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войная стрелка влево/вправо 27"/>
          <p:cNvSpPr/>
          <p:nvPr/>
        </p:nvSpPr>
        <p:spPr>
          <a:xfrm>
            <a:off x="430181" y="4450287"/>
            <a:ext cx="8298611" cy="16662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3972"/>
            <a:ext cx="7713093" cy="60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Плановые мероприятия подготовки и перехода  на обновленные ФГОС в 2021 </a:t>
            </a:r>
            <a:r>
              <a:rPr lang="ru-RU" sz="3600" b="1" dirty="0" smtClean="0">
                <a:solidFill>
                  <a:schemeClr val="bg1"/>
                </a:solidFill>
              </a:rPr>
              <a:t>г.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b="1" dirty="0"/>
              <a:t> </a:t>
            </a:r>
          </a:p>
        </p:txBody>
      </p:sp>
      <p:pic>
        <p:nvPicPr>
          <p:cNvPr id="4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68" y="154357"/>
            <a:ext cx="971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99258" y="1676150"/>
            <a:ext cx="3765410" cy="1055798"/>
            <a:chOff x="230" y="896988"/>
            <a:chExt cx="3765410" cy="105579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30" y="896988"/>
              <a:ext cx="3765410" cy="10557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31153" y="927911"/>
              <a:ext cx="3703564" cy="993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Издание </a:t>
              </a:r>
              <a:endParaRPr lang="ru-RU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421662" y="1707073"/>
            <a:ext cx="4262981" cy="1043040"/>
            <a:chOff x="4099985" y="896988"/>
            <a:chExt cx="4262981" cy="10430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099985" y="896988"/>
              <a:ext cx="4262981" cy="1043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6"/>
            <p:cNvSpPr txBox="1"/>
            <p:nvPr/>
          </p:nvSpPr>
          <p:spPr>
            <a:xfrm>
              <a:off x="4130535" y="927538"/>
              <a:ext cx="4201881" cy="981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Корректировка</a:t>
              </a:r>
              <a:endParaRPr lang="ru-RU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Прямая соединительная линия 3"/>
          <p:cNvSpPr/>
          <p:nvPr/>
        </p:nvSpPr>
        <p:spPr>
          <a:xfrm>
            <a:off x="1083823" y="2762871"/>
            <a:ext cx="376541" cy="28184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37376"/>
                </a:lnTo>
                <a:lnTo>
                  <a:pt x="376541" y="133737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467989" y="3715709"/>
            <a:ext cx="2292028" cy="1106457"/>
            <a:chOff x="753312" y="2949233"/>
            <a:chExt cx="2292028" cy="125112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3312" y="2955818"/>
              <a:ext cx="2292028" cy="11654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5"/>
            <p:cNvSpPr txBox="1"/>
            <p:nvPr/>
          </p:nvSpPr>
          <p:spPr>
            <a:xfrm>
              <a:off x="808403" y="2949233"/>
              <a:ext cx="2194904" cy="1251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" tIns="8890" rIns="13335" bIns="8890" numCol="1" spcCol="1270" anchor="ctr" anchorCtr="0">
              <a:noAutofit/>
            </a:bodyPr>
            <a:lstStyle/>
            <a:p>
              <a:pPr lvl="0" algn="just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Приказ Департамента образования и науки Тюменской области от 08.09.2021 г. №726-1/ОД  «Об утверждении Дорожной карты по переходу на обновленный ФГОС, региональных пилотных площадках»</a:t>
              </a:r>
              <a:endParaRPr lang="ru-RU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08252" y="2909650"/>
            <a:ext cx="2472855" cy="668688"/>
            <a:chOff x="4819654" y="2151957"/>
            <a:chExt cx="2472855" cy="6686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819654" y="2151957"/>
              <a:ext cx="2469556" cy="668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7"/>
            <p:cNvSpPr txBox="1"/>
            <p:nvPr/>
          </p:nvSpPr>
          <p:spPr>
            <a:xfrm>
              <a:off x="4862123" y="2160583"/>
              <a:ext cx="2430386" cy="62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Государственных заданий ГАОУ ТО ДПО ТОГИРРО, ГАПОУ ТО КЦПТ</a:t>
              </a:r>
              <a:endParaRPr lang="ru-RU" sz="105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Прямая соединительная линия 8"/>
          <p:cNvSpPr/>
          <p:nvPr/>
        </p:nvSpPr>
        <p:spPr>
          <a:xfrm>
            <a:off x="5104838" y="2780663"/>
            <a:ext cx="426298" cy="13373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37376"/>
                </a:lnTo>
                <a:lnTo>
                  <a:pt x="426298" y="133737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5531136" y="3753145"/>
            <a:ext cx="2444767" cy="668688"/>
            <a:chOff x="4952581" y="2943061"/>
            <a:chExt cx="2444767" cy="66868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952581" y="2943061"/>
              <a:ext cx="2444767" cy="668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0"/>
            <p:cNvSpPr txBox="1"/>
            <p:nvPr/>
          </p:nvSpPr>
          <p:spPr>
            <a:xfrm>
              <a:off x="4972166" y="2962646"/>
              <a:ext cx="2405597" cy="62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Программ дополнительного профессионального образования ТОГИРРО, КЦПТ </a:t>
              </a:r>
              <a:endParaRPr lang="ru-RU" sz="1000" b="1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28224" y="2864893"/>
            <a:ext cx="2348812" cy="758202"/>
            <a:chOff x="753312" y="2119959"/>
            <a:chExt cx="2250494" cy="66868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53312" y="2119959"/>
              <a:ext cx="2250494" cy="6686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772897" y="2139544"/>
              <a:ext cx="2211324" cy="62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tx1"/>
                  </a:solidFill>
                </a:rPr>
                <a:t>Приказ Департамента образования и науки Тюменской области от 17.09.2021 г. №666-1/ОД «О координаторе апробации ФГОС»</a:t>
              </a:r>
              <a:endParaRPr lang="ru-RU" sz="1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574614" y="4850620"/>
            <a:ext cx="7956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j-lt"/>
              </a:rPr>
              <a:t>Обучение региональной команды ТОГИРРО </a:t>
            </a:r>
            <a:r>
              <a:rPr lang="ru-RU" altLang="ru-RU" sz="1600" b="1" dirty="0" smtClean="0">
                <a:latin typeface="+mj-lt"/>
              </a:rPr>
              <a:t>(кафедры и </a:t>
            </a:r>
            <a:r>
              <a:rPr lang="ru-RU" altLang="ru-RU" sz="1600" b="1" dirty="0">
                <a:latin typeface="+mj-lt"/>
              </a:rPr>
              <a:t>ЦНППМ </a:t>
            </a:r>
            <a:r>
              <a:rPr lang="ru-RU" altLang="ru-RU" sz="1600" b="1" dirty="0" smtClean="0">
                <a:latin typeface="+mj-lt"/>
              </a:rPr>
              <a:t>ПР) </a:t>
            </a:r>
            <a:endParaRPr lang="ru-RU" altLang="ru-RU" sz="1600" b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j-lt"/>
              </a:rPr>
              <a:t>на курсах Академии </a:t>
            </a:r>
            <a:r>
              <a:rPr lang="ru-RU" altLang="ru-RU" sz="1600" b="1" dirty="0" err="1">
                <a:latin typeface="+mj-lt"/>
              </a:rPr>
              <a:t>Минпросвещения</a:t>
            </a:r>
            <a:r>
              <a:rPr lang="ru-RU" altLang="ru-RU" sz="1600" b="1" dirty="0">
                <a:latin typeface="+mj-lt"/>
              </a:rPr>
              <a:t> России по вопросам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j-lt"/>
              </a:rPr>
              <a:t>обновленных ФГОС – 14 человек</a:t>
            </a:r>
          </a:p>
        </p:txBody>
      </p:sp>
      <p:sp>
        <p:nvSpPr>
          <p:cNvPr id="26" name="Прямоугольник 1"/>
          <p:cNvSpPr>
            <a:spLocks noChangeArrowheads="1"/>
          </p:cNvSpPr>
          <p:nvPr/>
        </p:nvSpPr>
        <p:spPr bwMode="auto">
          <a:xfrm>
            <a:off x="1479949" y="6044011"/>
            <a:ext cx="19405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030A0"/>
                </a:solidFill>
                <a:latin typeface="Arial" panose="020B0604020202020204" pitchFamily="34" charset="0"/>
              </a:rPr>
              <a:t>Горячая линия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420500" y="5830889"/>
            <a:ext cx="3368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j-lt"/>
              </a:rPr>
              <a:t>Содержание образования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j-lt"/>
              </a:rPr>
              <a:t>Организационные вопросы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+mj-lt"/>
              </a:rPr>
              <a:t>Консультации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3257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4"/>
          <p:cNvGrpSpPr>
            <a:grpSpLocks/>
          </p:cNvGrpSpPr>
          <p:nvPr/>
        </p:nvGrpSpPr>
        <p:grpSpPr bwMode="auto">
          <a:xfrm>
            <a:off x="535272" y="1441886"/>
            <a:ext cx="2916238" cy="1084262"/>
            <a:chOff x="795161" y="1199414"/>
            <a:chExt cx="2963829" cy="86467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95161" y="1199414"/>
              <a:ext cx="2963829" cy="864675"/>
            </a:xfrm>
            <a:prstGeom prst="roundRect">
              <a:avLst>
                <a:gd name="adj" fmla="val 10000"/>
              </a:avLst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845177" y="1224734"/>
              <a:ext cx="2913813" cy="814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/>
            </a:p>
          </p:txBody>
        </p:sp>
      </p:grpSp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1190446" y="3175"/>
            <a:ext cx="7496354" cy="893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Участие Тюменской области в апробации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593152"/>
              </p:ext>
            </p:extLst>
          </p:nvPr>
        </p:nvGraphicFramePr>
        <p:xfrm>
          <a:off x="319177" y="2540999"/>
          <a:ext cx="8700588" cy="401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1762" y="1464613"/>
            <a:ext cx="2689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Рабочие программы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воспитания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100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%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ОУ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01.09.2021 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dirty="0"/>
              <a:t> </a:t>
            </a:r>
          </a:p>
        </p:txBody>
      </p:sp>
      <p:pic>
        <p:nvPicPr>
          <p:cNvPr id="10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56" y="185603"/>
            <a:ext cx="971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03" y="2765757"/>
            <a:ext cx="1893707" cy="1210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4"/>
          <p:cNvGrpSpPr>
            <a:grpSpLocks/>
          </p:cNvGrpSpPr>
          <p:nvPr/>
        </p:nvGrpSpPr>
        <p:grpSpPr bwMode="auto">
          <a:xfrm>
            <a:off x="3793431" y="1459272"/>
            <a:ext cx="2916238" cy="1084262"/>
            <a:chOff x="795161" y="1199414"/>
            <a:chExt cx="2963829" cy="8646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95161" y="1199414"/>
              <a:ext cx="2963829" cy="864675"/>
            </a:xfrm>
            <a:prstGeom prst="roundRect">
              <a:avLst>
                <a:gd name="adj" fmla="val 10000"/>
              </a:avLst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845177" y="1224734"/>
              <a:ext cx="2913813" cy="814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b="1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818037" y="1584898"/>
            <a:ext cx="291623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Рабочие программы по ФГОС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сентябрь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2021-апрель 2022 г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44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800600" y="5198011"/>
            <a:ext cx="4248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latin typeface="+mj-lt"/>
              </a:rPr>
              <a:t>Дефицитарный</a:t>
            </a:r>
            <a:r>
              <a:rPr lang="ru-RU" altLang="ru-RU" sz="1600" b="1" dirty="0">
                <a:latin typeface="+mj-lt"/>
              </a:rPr>
              <a:t> подход.</a:t>
            </a:r>
            <a:r>
              <a:rPr lang="ru-RU" altLang="ru-RU" sz="1600" dirty="0">
                <a:latin typeface="+mj-lt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j-lt"/>
              </a:rPr>
              <a:t>Нацелен на ликвидацию конкретных профессиональных дефицитов, актуальных для педагогов  и руководителей образовательных организаций.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350" y="519747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j-lt"/>
              </a:rPr>
              <a:t>Ресурсный подход.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j-lt"/>
              </a:rPr>
              <a:t>Основан на выявлении уникального набора личностно-профессиональных ресурсов руководителя или педагога с целью создания условий для их дальнейшего развития.</a:t>
            </a:r>
          </a:p>
        </p:txBody>
      </p:sp>
      <p:pic>
        <p:nvPicPr>
          <p:cNvPr id="6" name="Picture 5" descr="C:\Users\User\Desktop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11238"/>
            <a:ext cx="57277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00788" y="2047875"/>
            <a:ext cx="307181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Региональное УМО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Методические службы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Наставники, менторы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Тьюторы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кураторы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Педагогические сообщества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Стажировочные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площадки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28600" y="5039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Модель сопровождения развития педагогических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и управленческих кадров</a:t>
            </a:r>
          </a:p>
        </p:txBody>
      </p:sp>
      <p:pic>
        <p:nvPicPr>
          <p:cNvPr id="9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2" y="211017"/>
            <a:ext cx="9350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54F51C-AFC6-475B-A0C8-E32C809590A1}"/>
              </a:ext>
            </a:extLst>
          </p:cNvPr>
          <p:cNvSpPr txBox="1"/>
          <p:nvPr/>
        </p:nvSpPr>
        <p:spPr>
          <a:xfrm>
            <a:off x="840314" y="1732779"/>
            <a:ext cx="4789187" cy="2216150"/>
          </a:xfrm>
          <a:prstGeom prst="rect">
            <a:avLst/>
          </a:prstGeom>
          <a:noFill/>
        </p:spPr>
        <p:txBody>
          <a:bodyPr/>
          <a:lstStyle/>
          <a:p>
            <a:pPr>
              <a:buClr>
                <a:srgbClr val="800080"/>
              </a:buCl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Повышение квалификации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>
              <a:buClr>
                <a:srgbClr val="800080"/>
              </a:buClr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тьюторов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</a:t>
            </a:r>
          </a:p>
          <a:p>
            <a:pPr>
              <a:buClr>
                <a:srgbClr val="800080"/>
              </a:buCl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руководителей, заместителей руководителей ОО,</a:t>
            </a:r>
          </a:p>
          <a:p>
            <a:pPr>
              <a:buClr>
                <a:srgbClr val="800080"/>
              </a:buCl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методистов муниципальных методических служб</a:t>
            </a:r>
          </a:p>
          <a:p>
            <a:pPr marL="133350" indent="-133350">
              <a:spcBef>
                <a:spcPts val="9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FC76F7-2370-41B8-85F6-3FD016E0FA7A}"/>
              </a:ext>
            </a:extLst>
          </p:cNvPr>
          <p:cNvSpPr txBox="1"/>
          <p:nvPr/>
        </p:nvSpPr>
        <p:spPr>
          <a:xfrm>
            <a:off x="844132" y="3182437"/>
            <a:ext cx="4781550" cy="8937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Портал правительства ТО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Сайт ТОГИРРО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СМИ: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телеканал Тюменское время, программа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Вечерний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хэштег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</a:t>
            </a:r>
            <a:r>
              <a:rPr lang="en-US" sz="1600" dirty="0">
                <a:latin typeface="+mj-lt"/>
                <a:hlinkClick r:id="rId2"/>
              </a:rPr>
              <a:t> https://youtu.be/1E6WAPwG0uA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44132" y="4459796"/>
            <a:ext cx="47815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Совещания с руководителями МОУО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Горячая линия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</a:rPr>
              <a:t>Августовский общественно-педагогический форум</a:t>
            </a:r>
            <a:endParaRPr lang="ru-RU" altLang="ru-RU" sz="1600" dirty="0" smtClean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7" name="Рисунок 8" descr="Отзыв клиен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2" y="4623698"/>
            <a:ext cx="470423" cy="4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Собр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2097127"/>
            <a:ext cx="476279" cy="47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7" descr="Расширение бизнес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1" y="3388812"/>
            <a:ext cx="4810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FC76F7-2370-41B8-85F6-3FD016E0FA7A}"/>
              </a:ext>
            </a:extLst>
          </p:cNvPr>
          <p:cNvSpPr txBox="1"/>
          <p:nvPr/>
        </p:nvSpPr>
        <p:spPr>
          <a:xfrm>
            <a:off x="5633319" y="2097127"/>
            <a:ext cx="4314825" cy="15938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</a:rPr>
              <a:t>Учителей начальных классов, </a:t>
            </a: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</a:rPr>
              <a:t>работающих в 1-х: 929 чел.</a:t>
            </a: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</a:rPr>
              <a:t>Учителей-предметников, </a:t>
            </a: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</a:rPr>
              <a:t>с сентября 2022 г., </a:t>
            </a:r>
          </a:p>
          <a:p>
            <a:pPr>
              <a:defRPr/>
            </a:pPr>
            <a:r>
              <a:rPr lang="ru-RU" sz="1500" b="1" dirty="0">
                <a:solidFill>
                  <a:srgbClr val="002060"/>
                </a:solidFill>
              </a:rPr>
              <a:t>работающих в 5-х классах: 5843 чел.</a:t>
            </a:r>
          </a:p>
          <a:p>
            <a:pPr>
              <a:defRPr/>
            </a:pP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955675" y="7938"/>
            <a:ext cx="7515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Сопровождение введения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ФГОС НОО, ООО</a:t>
            </a:r>
          </a:p>
        </p:txBody>
      </p:sp>
      <p:pic>
        <p:nvPicPr>
          <p:cNvPr id="12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324" y="116811"/>
            <a:ext cx="971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5529532" y="1732779"/>
            <a:ext cx="8626" cy="36069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513</Words>
  <Application>Microsoft Office PowerPoint</Application>
  <PresentationFormat>Экран (4:3)</PresentationFormat>
  <Paragraphs>94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MS PGothic</vt:lpstr>
      <vt:lpstr>Arial</vt:lpstr>
      <vt:lpstr>Arial Black</vt:lpstr>
      <vt:lpstr>Calibri</vt:lpstr>
      <vt:lpstr>Calibri Light</vt:lpstr>
      <vt:lpstr>DejaVu Sans</vt:lpstr>
      <vt:lpstr>Times New Roman</vt:lpstr>
      <vt:lpstr>Trebuchet MS</vt:lpstr>
      <vt:lpstr>Verdana</vt:lpstr>
      <vt:lpstr>Office Theme</vt:lpstr>
      <vt:lpstr>Презентация PowerPoint</vt:lpstr>
      <vt:lpstr>Анализ условий для введения ФГОС </vt:lpstr>
      <vt:lpstr>Плановые мероприятия подготовки и перехода  на обновленные ФГОС в 2021 г.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31</cp:revision>
  <dcterms:created xsi:type="dcterms:W3CDTF">2019-02-21T15:01:25Z</dcterms:created>
  <dcterms:modified xsi:type="dcterms:W3CDTF">2021-12-09T14:36:47Z</dcterms:modified>
</cp:coreProperties>
</file>