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charts/chart6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xls" ContentType="application/vnd.ms-exce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09" r:id="rId1"/>
  </p:sldMasterIdLst>
  <p:notesMasterIdLst>
    <p:notesMasterId r:id="rId76"/>
  </p:notesMasterIdLst>
  <p:handoutMasterIdLst>
    <p:handoutMasterId r:id="rId77"/>
  </p:handoutMasterIdLst>
  <p:sldIdLst>
    <p:sldId id="573" r:id="rId2"/>
    <p:sldId id="608" r:id="rId3"/>
    <p:sldId id="613" r:id="rId4"/>
    <p:sldId id="763" r:id="rId5"/>
    <p:sldId id="1049" r:id="rId6"/>
    <p:sldId id="1052" r:id="rId7"/>
    <p:sldId id="1053" r:id="rId8"/>
    <p:sldId id="1057" r:id="rId9"/>
    <p:sldId id="1055" r:id="rId10"/>
    <p:sldId id="1054" r:id="rId11"/>
    <p:sldId id="1120" r:id="rId12"/>
    <p:sldId id="1058" r:id="rId13"/>
    <p:sldId id="1062" r:id="rId14"/>
    <p:sldId id="1091" r:id="rId15"/>
    <p:sldId id="1063" r:id="rId16"/>
    <p:sldId id="1093" r:id="rId17"/>
    <p:sldId id="1096" r:id="rId18"/>
    <p:sldId id="1099" r:id="rId19"/>
    <p:sldId id="1066" r:id="rId20"/>
    <p:sldId id="1097" r:id="rId21"/>
    <p:sldId id="1103" r:id="rId22"/>
    <p:sldId id="1065" r:id="rId23"/>
    <p:sldId id="1106" r:id="rId24"/>
    <p:sldId id="1127" r:id="rId25"/>
    <p:sldId id="1089" r:id="rId26"/>
    <p:sldId id="1088" r:id="rId27"/>
    <p:sldId id="1109" r:id="rId28"/>
    <p:sldId id="995" r:id="rId29"/>
    <p:sldId id="1123" r:id="rId30"/>
    <p:sldId id="1125" r:id="rId31"/>
    <p:sldId id="1124" r:id="rId32"/>
    <p:sldId id="1126" r:id="rId33"/>
    <p:sldId id="642" r:id="rId34"/>
    <p:sldId id="1046" r:id="rId35"/>
    <p:sldId id="1051" r:id="rId36"/>
    <p:sldId id="1048" r:id="rId37"/>
    <p:sldId id="1137" r:id="rId38"/>
    <p:sldId id="1130" r:id="rId39"/>
    <p:sldId id="1131" r:id="rId40"/>
    <p:sldId id="1132" r:id="rId41"/>
    <p:sldId id="1133" r:id="rId42"/>
    <p:sldId id="1136" r:id="rId43"/>
    <p:sldId id="1134" r:id="rId44"/>
    <p:sldId id="1135" r:id="rId45"/>
    <p:sldId id="1110" r:id="rId46"/>
    <p:sldId id="1111" r:id="rId47"/>
    <p:sldId id="1112" r:id="rId48"/>
    <p:sldId id="1113" r:id="rId49"/>
    <p:sldId id="1114" r:id="rId50"/>
    <p:sldId id="1115" r:id="rId51"/>
    <p:sldId id="1116" r:id="rId52"/>
    <p:sldId id="1117" r:id="rId53"/>
    <p:sldId id="1122" r:id="rId54"/>
    <p:sldId id="1119" r:id="rId55"/>
    <p:sldId id="1068" r:id="rId56"/>
    <p:sldId id="1069" r:id="rId57"/>
    <p:sldId id="1070" r:id="rId58"/>
    <p:sldId id="1121" r:id="rId59"/>
    <p:sldId id="1100" r:id="rId60"/>
    <p:sldId id="1102" r:id="rId61"/>
    <p:sldId id="1101" r:id="rId62"/>
    <p:sldId id="1094" r:id="rId63"/>
    <p:sldId id="1095" r:id="rId64"/>
    <p:sldId id="1074" r:id="rId65"/>
    <p:sldId id="1075" r:id="rId66"/>
    <p:sldId id="1076" r:id="rId67"/>
    <p:sldId id="1077" r:id="rId68"/>
    <p:sldId id="1078" r:id="rId69"/>
    <p:sldId id="1079" r:id="rId70"/>
    <p:sldId id="1080" r:id="rId71"/>
    <p:sldId id="1081" r:id="rId72"/>
    <p:sldId id="1084" r:id="rId73"/>
    <p:sldId id="1107" r:id="rId74"/>
    <p:sldId id="1108" r:id="rId75"/>
  </p:sldIdLst>
  <p:sldSz cx="9144000" cy="6858000" type="screen4x3"/>
  <p:notesSz cx="6858000" cy="9947275"/>
  <p:custDataLst>
    <p:tags r:id="rId78"/>
  </p:custData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99FF99"/>
    <a:srgbClr val="339933"/>
    <a:srgbClr val="33CC33"/>
    <a:srgbClr val="FF99FF"/>
    <a:srgbClr val="FF66FF"/>
    <a:srgbClr val="800000"/>
    <a:srgbClr val="9999FF"/>
    <a:srgbClr val="FFFFCC"/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701" autoAdjust="0"/>
    <p:restoredTop sz="93151" autoAdjust="0"/>
  </p:normalViewPr>
  <p:slideViewPr>
    <p:cSldViewPr>
      <p:cViewPr>
        <p:scale>
          <a:sx n="70" d="100"/>
          <a:sy n="70" d="100"/>
        </p:scale>
        <p:origin x="-510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435"/>
    </p:cViewPr>
  </p:sorterViewPr>
  <p:notesViewPr>
    <p:cSldViewPr>
      <p:cViewPr varScale="1">
        <p:scale>
          <a:sx n="38" d="100"/>
          <a:sy n="38" d="100"/>
        </p:scale>
        <p:origin x="-1530" y="-72"/>
      </p:cViewPr>
      <p:guideLst>
        <p:guide orient="horz" pos="3133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pP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Сформированность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отдельных регулятивных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и коммуникативных действий</a:t>
            </a:r>
          </a:p>
        </c:rich>
      </c:tx>
    </c:title>
    <c:plotArea>
      <c:layout>
        <c:manualLayout>
          <c:layoutTarget val="inner"/>
          <c:xMode val="edge"/>
          <c:yMode val="edge"/>
          <c:x val="8.7441457285216184E-2"/>
          <c:y val="0.16936455445060872"/>
          <c:w val="0.89683573060261368"/>
          <c:h val="0.55059603306488414"/>
        </c:manualLayout>
      </c:layout>
      <c:barChart>
        <c:barDir val="col"/>
        <c:grouping val="clustered"/>
        <c:ser>
          <c:idx val="0"/>
          <c:order val="0"/>
          <c:spPr>
            <a:ln>
              <a:solidFill>
                <a:schemeClr val="bg2"/>
              </a:solidFill>
            </a:ln>
          </c:spPr>
          <c:dPt>
            <c:idx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schemeClr val="bg2"/>
                </a:solidFill>
              </a:ln>
            </c:spPr>
          </c:dPt>
          <c:dPt>
            <c:idx val="1"/>
            <c:spPr>
              <a:solidFill>
                <a:schemeClr val="accent5">
                  <a:lumMod val="90000"/>
                </a:schemeClr>
              </a:solidFill>
              <a:ln>
                <a:solidFill>
                  <a:schemeClr val="bg2"/>
                </a:solidFill>
              </a:ln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bg2"/>
                </a:solidFill>
              </a:ln>
            </c:spPr>
          </c:dPt>
          <c:dPt>
            <c:idx val="3"/>
            <c:spPr>
              <a:solidFill>
                <a:schemeClr val="tx2">
                  <a:lumMod val="75000"/>
                </a:schemeClr>
              </a:solidFill>
              <a:ln>
                <a:solidFill>
                  <a:schemeClr val="bg2"/>
                </a:solidFill>
              </a:ln>
            </c:spPr>
          </c:dPt>
          <c:dPt>
            <c:idx val="5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bg2"/>
                </a:solidFill>
              </a:ln>
            </c:spPr>
          </c:dPt>
          <c:dPt>
            <c:idx val="6"/>
            <c:spPr>
              <a:solidFill>
                <a:schemeClr val="accent3">
                  <a:lumMod val="90000"/>
                </a:schemeClr>
              </a:solidFill>
              <a:ln>
                <a:solidFill>
                  <a:schemeClr val="bg2"/>
                </a:solidFill>
              </a:ln>
            </c:spPr>
          </c:dPt>
          <c:dPt>
            <c:idx val="7"/>
            <c:spPr>
              <a:solidFill>
                <a:srgbClr val="FF99FF"/>
              </a:solidFill>
              <a:ln>
                <a:solidFill>
                  <a:schemeClr val="bg2"/>
                </a:solidFill>
              </a:ln>
            </c:spPr>
          </c:dPt>
          <c:dPt>
            <c:idx val="8"/>
            <c:spPr>
              <a:solidFill>
                <a:srgbClr val="C00000"/>
              </a:solidFill>
              <a:ln>
                <a:solidFill>
                  <a:schemeClr val="bg2"/>
                </a:solidFill>
              </a:ln>
            </c:spPr>
          </c:dPt>
          <c:dLbls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Проекты!$D$182:$D$190</c:f>
              <c:strCache>
                <c:ptCount val="9"/>
                <c:pt idx="0">
                  <c:v>активно участвуют в целеполагании</c:v>
                </c:pt>
                <c:pt idx="1">
                  <c:v>активное участвуют в планировании</c:v>
                </c:pt>
                <c:pt idx="2">
                  <c:v>активное участвуют в распределении функций и их выполнение</c:v>
                </c:pt>
                <c:pt idx="3">
                  <c:v>активно участвуют в контроле</c:v>
                </c:pt>
                <c:pt idx="5">
                  <c:v>активны, проявляют инициативу</c:v>
                </c:pt>
                <c:pt idx="6">
                  <c:v>активно участвуют в презентации</c:v>
                </c:pt>
                <c:pt idx="7">
                  <c:v>проявляют стремление к лидерству, умеют работать в команде "на вторых ролях"</c:v>
                </c:pt>
                <c:pt idx="8">
                  <c:v>внимательно выслушивают партнера, с уважением относятся к его позиции, стараются ее учесть, если считают верной</c:v>
                </c:pt>
              </c:strCache>
            </c:strRef>
          </c:cat>
          <c:val>
            <c:numRef>
              <c:f>Проекты!$E$182:$E$190</c:f>
              <c:numCache>
                <c:formatCode>0%</c:formatCode>
                <c:ptCount val="9"/>
                <c:pt idx="0">
                  <c:v>0.67600000000000016</c:v>
                </c:pt>
                <c:pt idx="1">
                  <c:v>0.66700000000000015</c:v>
                </c:pt>
                <c:pt idx="2">
                  <c:v>0.77500000000000013</c:v>
                </c:pt>
                <c:pt idx="3">
                  <c:v>0.4910000000000001</c:v>
                </c:pt>
                <c:pt idx="5">
                  <c:v>0.56000000000000005</c:v>
                </c:pt>
                <c:pt idx="6">
                  <c:v>0.53</c:v>
                </c:pt>
                <c:pt idx="7">
                  <c:v>0.51</c:v>
                </c:pt>
                <c:pt idx="8">
                  <c:v>0.31300000000000006</c:v>
                </c:pt>
              </c:numCache>
            </c:numRef>
          </c:val>
        </c:ser>
        <c:dLbls>
          <c:showVal val="1"/>
        </c:dLbls>
        <c:axId val="207723136"/>
        <c:axId val="207734272"/>
      </c:barChart>
      <c:catAx>
        <c:axId val="207723136"/>
        <c:scaling>
          <c:orientation val="minMax"/>
        </c:scaling>
        <c:axPos val="b"/>
        <c:tickLblPos val="nextTo"/>
        <c:spPr>
          <a:ln>
            <a:solidFill>
              <a:schemeClr val="bg2"/>
            </a:solidFill>
          </a:ln>
        </c:spPr>
        <c:crossAx val="207734272"/>
        <c:crosses val="autoZero"/>
        <c:auto val="1"/>
        <c:lblAlgn val="ctr"/>
        <c:lblOffset val="100"/>
      </c:catAx>
      <c:valAx>
        <c:axId val="207734272"/>
        <c:scaling>
          <c:orientation val="minMax"/>
          <c:max val="1"/>
        </c:scaling>
        <c:axPos val="l"/>
        <c:majorGridlines>
          <c:spPr>
            <a:ln>
              <a:solidFill>
                <a:schemeClr val="bg2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ru-RU">
                    <a:latin typeface="Arial" panose="020B0604020202020204" pitchFamily="34" charset="0"/>
                    <a:cs typeface="Arial" panose="020B0604020202020204" pitchFamily="34" charset="0"/>
                  </a:rPr>
                  <a:t>количество учащихся, %</a:t>
                </a:r>
              </a:p>
            </c:rich>
          </c:tx>
        </c:title>
        <c:numFmt formatCode="0%" sourceLinked="1"/>
        <c:tickLblPos val="nextTo"/>
        <c:spPr>
          <a:ln>
            <a:solidFill>
              <a:schemeClr val="bg2"/>
            </a:solidFill>
          </a:ln>
        </c:spPr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07723136"/>
        <c:crosses val="autoZero"/>
        <c:crossBetween val="between"/>
      </c:valAx>
      <c:spPr>
        <a:ln>
          <a:solidFill>
            <a:schemeClr val="bg2"/>
          </a:solidFill>
        </a:ln>
      </c:spPr>
    </c:plotArea>
    <c:plotVisOnly val="1"/>
    <c:dispBlanksAs val="gap"/>
  </c:chart>
  <c:spPr>
    <a:solidFill>
      <a:schemeClr val="tx1"/>
    </a:solidFill>
    <a:ln>
      <a:solidFill>
        <a:schemeClr val="bg2"/>
      </a:solidFill>
    </a:ln>
  </c:spPr>
  <c:txPr>
    <a:bodyPr/>
    <a:lstStyle/>
    <a:p>
      <a:pPr>
        <a:defRPr>
          <a:solidFill>
            <a:srgbClr val="002060"/>
          </a:solidFill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Соответствие исполнения плану активность группы в зависимости от особенностей планирования</a:t>
            </a:r>
          </a:p>
        </c:rich>
      </c:tx>
    </c:title>
    <c:plotArea>
      <c:layout>
        <c:manualLayout>
          <c:layoutTarget val="inner"/>
          <c:xMode val="edge"/>
          <c:yMode val="edge"/>
          <c:x val="7.2432246101123463E-2"/>
          <c:y val="0.17763813613035803"/>
          <c:w val="0.62970778608301858"/>
          <c:h val="0.57909432924718995"/>
        </c:manualLayout>
      </c:layout>
      <c:barChart>
        <c:barDir val="col"/>
        <c:grouping val="clustered"/>
        <c:ser>
          <c:idx val="0"/>
          <c:order val="0"/>
          <c:tx>
            <c:strRef>
              <c:f>Лист3!$A$2</c:f>
              <c:strCache>
                <c:ptCount val="1"/>
                <c:pt idx="0">
                  <c:v>планирование единоличное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Лист3!$B$1:$F$1</c:f>
              <c:strCache>
                <c:ptCount val="5"/>
                <c:pt idx="0">
                  <c:v>все проекты</c:v>
                </c:pt>
                <c:pt idx="1">
                  <c:v>познавательный</c:v>
                </c:pt>
                <c:pt idx="2">
                  <c:v>конструкторский</c:v>
                </c:pt>
                <c:pt idx="3">
                  <c:v>социальный</c:v>
                </c:pt>
                <c:pt idx="4">
                  <c:v>исследовательский</c:v>
                </c:pt>
              </c:strCache>
            </c:strRef>
          </c:cat>
          <c:val>
            <c:numRef>
              <c:f>Лист3!$B$2:$F$2</c:f>
              <c:numCache>
                <c:formatCode>0%</c:formatCode>
                <c:ptCount val="5"/>
                <c:pt idx="0">
                  <c:v>0.68</c:v>
                </c:pt>
                <c:pt idx="1">
                  <c:v>0.69000000000000006</c:v>
                </c:pt>
                <c:pt idx="2">
                  <c:v>0.67000000000000015</c:v>
                </c:pt>
                <c:pt idx="3">
                  <c:v>0.70000000000000007</c:v>
                </c:pt>
                <c:pt idx="4">
                  <c:v>0.65000000000000013</c:v>
                </c:pt>
              </c:numCache>
            </c:numRef>
          </c:val>
        </c:ser>
        <c:ser>
          <c:idx val="1"/>
          <c:order val="1"/>
          <c:tx>
            <c:strRef>
              <c:f>Лист3!$A$3</c:f>
              <c:strCache>
                <c:ptCount val="1"/>
                <c:pt idx="0">
                  <c:v>планирование узким кругом участников</c:v>
                </c:pt>
              </c:strCache>
            </c:strRef>
          </c:tx>
          <c:spPr>
            <a:solidFill>
              <a:schemeClr val="bg1">
                <a:lumMod val="40000"/>
                <a:lumOff val="6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Лист3!$B$1:$F$1</c:f>
              <c:strCache>
                <c:ptCount val="5"/>
                <c:pt idx="0">
                  <c:v>все проекты</c:v>
                </c:pt>
                <c:pt idx="1">
                  <c:v>познавательный</c:v>
                </c:pt>
                <c:pt idx="2">
                  <c:v>конструкторский</c:v>
                </c:pt>
                <c:pt idx="3">
                  <c:v>социальный</c:v>
                </c:pt>
                <c:pt idx="4">
                  <c:v>исследовательский</c:v>
                </c:pt>
              </c:strCache>
            </c:strRef>
          </c:cat>
          <c:val>
            <c:numRef>
              <c:f>Лист3!$B$3:$F$3</c:f>
              <c:numCache>
                <c:formatCode>0%</c:formatCode>
                <c:ptCount val="5"/>
                <c:pt idx="0">
                  <c:v>0.79</c:v>
                </c:pt>
                <c:pt idx="1">
                  <c:v>0.78500000000000003</c:v>
                </c:pt>
                <c:pt idx="2">
                  <c:v>0.83500000000000008</c:v>
                </c:pt>
                <c:pt idx="3">
                  <c:v>0.8</c:v>
                </c:pt>
                <c:pt idx="4">
                  <c:v>0.71000000000000008</c:v>
                </c:pt>
              </c:numCache>
            </c:numRef>
          </c:val>
        </c:ser>
        <c:ser>
          <c:idx val="2"/>
          <c:order val="2"/>
          <c:tx>
            <c:strRef>
              <c:f>Лист3!$A$4</c:f>
              <c:strCache>
                <c:ptCount val="1"/>
                <c:pt idx="0">
                  <c:v>планирование совместное</c:v>
                </c:pt>
              </c:strCache>
            </c:strRef>
          </c:tx>
          <c:spPr>
            <a:solidFill>
              <a:srgbClr val="FF99FF"/>
            </a:solidFill>
          </c:spPr>
          <c:dLbls>
            <c:txPr>
              <a:bodyPr/>
              <a:lstStyle/>
              <a:p>
                <a:pPr>
                  <a:defRPr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Лист3!$B$1:$F$1</c:f>
              <c:strCache>
                <c:ptCount val="5"/>
                <c:pt idx="0">
                  <c:v>все проекты</c:v>
                </c:pt>
                <c:pt idx="1">
                  <c:v>познавательный</c:v>
                </c:pt>
                <c:pt idx="2">
                  <c:v>конструкторский</c:v>
                </c:pt>
                <c:pt idx="3">
                  <c:v>социальный</c:v>
                </c:pt>
                <c:pt idx="4">
                  <c:v>исследовательский</c:v>
                </c:pt>
              </c:strCache>
            </c:strRef>
          </c:cat>
          <c:val>
            <c:numRef>
              <c:f>Лист3!$B$4:$F$4</c:f>
              <c:numCache>
                <c:formatCode>0%</c:formatCode>
                <c:ptCount val="5"/>
                <c:pt idx="0">
                  <c:v>0.89500000000000002</c:v>
                </c:pt>
                <c:pt idx="1">
                  <c:v>0.89500000000000002</c:v>
                </c:pt>
                <c:pt idx="2">
                  <c:v>0.92500000000000004</c:v>
                </c:pt>
                <c:pt idx="3">
                  <c:v>0.89</c:v>
                </c:pt>
                <c:pt idx="4">
                  <c:v>0.85000000000000009</c:v>
                </c:pt>
              </c:numCache>
            </c:numRef>
          </c:val>
        </c:ser>
        <c:dLbls>
          <c:showVal val="1"/>
        </c:dLbls>
        <c:axId val="208605952"/>
        <c:axId val="208607488"/>
      </c:barChart>
      <c:catAx>
        <c:axId val="208605952"/>
        <c:scaling>
          <c:orientation val="minMax"/>
        </c:scaling>
        <c:axPos val="b"/>
        <c:tickLblPos val="nextTo"/>
        <c:spPr>
          <a:ln>
            <a:solidFill>
              <a:schemeClr val="bg2"/>
            </a:solidFill>
          </a:ln>
        </c:spPr>
        <c:txPr>
          <a:bodyPr/>
          <a:lstStyle/>
          <a:p>
            <a:pPr>
              <a:defRPr>
                <a:latin typeface="+mj-lt"/>
              </a:defRPr>
            </a:pPr>
            <a:endParaRPr lang="ru-RU"/>
          </a:p>
        </c:txPr>
        <c:crossAx val="208607488"/>
        <c:crosses val="autoZero"/>
        <c:auto val="1"/>
        <c:lblAlgn val="ctr"/>
        <c:lblOffset val="100"/>
      </c:catAx>
      <c:valAx>
        <c:axId val="208607488"/>
        <c:scaling>
          <c:orientation val="minMax"/>
        </c:scaling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0%" sourceLinked="1"/>
        <c:tickLblPos val="nextTo"/>
        <c:spPr>
          <a:ln>
            <a:solidFill>
              <a:schemeClr val="bg2"/>
            </a:solidFill>
          </a:ln>
        </c:spPr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08605952"/>
        <c:crosses val="autoZero"/>
        <c:crossBetween val="between"/>
      </c:valAx>
      <c:spPr>
        <a:ln>
          <a:solidFill>
            <a:schemeClr val="bg2"/>
          </a:solidFill>
        </a:ln>
      </c:spPr>
    </c:plotArea>
    <c:legend>
      <c:legendPos val="r"/>
      <c:layout>
        <c:manualLayout>
          <c:xMode val="edge"/>
          <c:yMode val="edge"/>
          <c:x val="0.7170205695894778"/>
          <c:y val="0.26757658421646202"/>
          <c:w val="0.2814913766699888"/>
          <c:h val="0.31512325968577432"/>
        </c:manualLayout>
      </c:layout>
      <c:txPr>
        <a:bodyPr/>
        <a:lstStyle/>
        <a:p>
          <a:pPr>
            <a:defRPr>
              <a:latin typeface="Arial" panose="020B0604020202020204" pitchFamily="34" charset="0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</c:chart>
  <c:spPr>
    <a:solidFill>
      <a:schemeClr val="tx1"/>
    </a:solidFill>
    <a:ln>
      <a:solidFill>
        <a:schemeClr val="bg2"/>
      </a:solidFill>
    </a:ln>
  </c:spPr>
  <c:txPr>
    <a:bodyPr/>
    <a:lstStyle/>
    <a:p>
      <a:pPr>
        <a:defRPr>
          <a:solidFill>
            <a:srgbClr val="002060"/>
          </a:solidFill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Средняя успешность освоения </a:t>
            </a:r>
            <a:r>
              <a:rPr lang="ru-RU" dirty="0"/>
              <a:t>отдельных групп умений по работе с текстом  </a:t>
            </a:r>
          </a:p>
        </c:rich>
      </c:tx>
      <c:layout>
        <c:manualLayout>
          <c:xMode val="edge"/>
          <c:yMode val="edge"/>
          <c:x val="0.12671482728894648"/>
          <c:y val="1.6931452060882129E-2"/>
        </c:manualLayout>
      </c:layout>
    </c:title>
    <c:plotArea>
      <c:layout/>
      <c:barChart>
        <c:barDir val="col"/>
        <c:grouping val="clustered"/>
        <c:ser>
          <c:idx val="0"/>
          <c:order val="0"/>
          <c:dPt>
            <c:idx val="0"/>
            <c:spPr>
              <a:solidFill>
                <a:srgbClr val="FF99FF"/>
              </a:solidFill>
            </c:spPr>
          </c:dPt>
          <c:dPt>
            <c:idx val="1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2"/>
            <c:spPr>
              <a:solidFill>
                <a:schemeClr val="tx2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12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Лист3!$N$1:$P$1</c:f>
              <c:strCache>
                <c:ptCount val="3"/>
                <c:pt idx="0">
                  <c:v>общее понимание</c:v>
                </c:pt>
                <c:pt idx="1">
                  <c:v>анализ</c:v>
                </c:pt>
                <c:pt idx="2">
                  <c:v>использование текста</c:v>
                </c:pt>
              </c:strCache>
            </c:strRef>
          </c:cat>
          <c:val>
            <c:numRef>
              <c:f>Лист3!$N$2:$P$2</c:f>
              <c:numCache>
                <c:formatCode>General</c:formatCode>
                <c:ptCount val="3"/>
                <c:pt idx="0">
                  <c:v>71</c:v>
                </c:pt>
                <c:pt idx="1">
                  <c:v>58</c:v>
                </c:pt>
                <c:pt idx="2">
                  <c:v>45</c:v>
                </c:pt>
              </c:numCache>
            </c:numRef>
          </c:val>
        </c:ser>
        <c:dLbls/>
        <c:axId val="209457536"/>
        <c:axId val="209459072"/>
      </c:barChart>
      <c:catAx>
        <c:axId val="209457536"/>
        <c:scaling>
          <c:orientation val="minMax"/>
        </c:scaling>
        <c:axPos val="b"/>
        <c:tickLblPos val="nextTo"/>
        <c:spPr>
          <a:solidFill>
            <a:schemeClr val="tx1"/>
          </a:solidFill>
          <a:ln>
            <a:solidFill>
              <a:schemeClr val="bg2"/>
            </a:solidFill>
          </a:ln>
        </c:spPr>
        <c:txPr>
          <a:bodyPr/>
          <a:lstStyle/>
          <a:p>
            <a: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09459072"/>
        <c:crosses val="autoZero"/>
        <c:auto val="1"/>
        <c:lblAlgn val="ctr"/>
        <c:lblOffset val="100"/>
      </c:catAx>
      <c:valAx>
        <c:axId val="209459072"/>
        <c:scaling>
          <c:orientation val="minMax"/>
          <c:max val="100"/>
        </c:scaling>
        <c:axPos val="l"/>
        <c:majorGridlines>
          <c:spPr>
            <a:ln>
              <a:solidFill>
                <a:schemeClr val="bg2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r>
                  <a:rPr lang="ru-RU">
                    <a:latin typeface="Arial" panose="020B0604020202020204" pitchFamily="34" charset="0"/>
                    <a:cs typeface="Arial" panose="020B0604020202020204" pitchFamily="34" charset="0"/>
                  </a:rPr>
                  <a:t>количество учащихся, %</a:t>
                </a:r>
              </a:p>
            </c:rich>
          </c:tx>
        </c:title>
        <c:numFmt formatCode="General" sourceLinked="1"/>
        <c:tickLblPos val="nextTo"/>
        <c:spPr>
          <a:ln>
            <a:solidFill>
              <a:schemeClr val="bg2"/>
            </a:solidFill>
          </a:ln>
        </c:spPr>
        <c:txPr>
          <a:bodyPr/>
          <a:lstStyle/>
          <a:p>
            <a:pPr>
              <a:defRPr>
                <a:latin typeface="Arial" panose="020B0604020202020204" pitchFamily="34" charset="0"/>
                <a:cs typeface="Arial" panose="020B0604020202020204" pitchFamily="34" charset="0"/>
              </a:defRPr>
            </a:pPr>
            <a:endParaRPr lang="ru-RU"/>
          </a:p>
        </c:txPr>
        <c:crossAx val="209457536"/>
        <c:crosses val="autoZero"/>
        <c:crossBetween val="between"/>
      </c:valAx>
      <c:spPr>
        <a:ln>
          <a:solidFill>
            <a:schemeClr val="bg2"/>
          </a:solidFill>
        </a:ln>
      </c:spPr>
    </c:plotArea>
    <c:plotVisOnly val="1"/>
    <c:dispBlanksAs val="gap"/>
  </c:chart>
  <c:spPr>
    <a:solidFill>
      <a:schemeClr val="tx1"/>
    </a:solidFill>
    <a:ln>
      <a:solidFill>
        <a:schemeClr val="bg2"/>
      </a:solidFill>
    </a:ln>
  </c:spPr>
  <c:txPr>
    <a:bodyPr/>
    <a:lstStyle/>
    <a:p>
      <a:pPr>
        <a:defRPr>
          <a:solidFill>
            <a:srgbClr val="002060"/>
          </a:solidFill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Готовность следовать в своем поведении норме:</a:t>
            </a:r>
          </a:p>
          <a:p>
            <a:pPr>
              <a:defRPr/>
            </a:pPr>
            <a:r>
              <a:rPr lang="ru-RU"/>
              <a:t>помочь, признаться, сказать правду</a:t>
            </a:r>
          </a:p>
        </c:rich>
      </c:tx>
    </c:title>
    <c:plotArea>
      <c:layout>
        <c:manualLayout>
          <c:layoutTarget val="inner"/>
          <c:xMode val="edge"/>
          <c:yMode val="edge"/>
          <c:x val="5.5650652442366944E-2"/>
          <c:y val="0.16043073403366703"/>
          <c:w val="0.7309098714683282"/>
          <c:h val="0.7770169569636296"/>
        </c:manualLayout>
      </c:layout>
      <c:barChart>
        <c:barDir val="col"/>
        <c:grouping val="clustered"/>
        <c:ser>
          <c:idx val="0"/>
          <c:order val="0"/>
          <c:tx>
            <c:strRef>
              <c:f>свод_готовность!$B$24</c:f>
              <c:strCache>
                <c:ptCount val="1"/>
                <c:pt idx="0">
                  <c:v>взаимопомощь</c:v>
                </c:pt>
              </c:strCache>
            </c:strRef>
          </c:tx>
          <c:spPr>
            <a:solidFill>
              <a:srgbClr val="C00000"/>
            </a:solidFill>
          </c:spPr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</c:dLbls>
          <c:cat>
            <c:strRef>
              <c:f>свод_готовность!$A$25:$A$27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свод_готовность!$B$25:$B$27</c:f>
              <c:numCache>
                <c:formatCode>0%</c:formatCode>
                <c:ptCount val="3"/>
                <c:pt idx="0">
                  <c:v>0.86708074534161483</c:v>
                </c:pt>
                <c:pt idx="1">
                  <c:v>2.5232919254658388E-2</c:v>
                </c:pt>
                <c:pt idx="2">
                  <c:v>0.10768633540372671</c:v>
                </c:pt>
              </c:numCache>
            </c:numRef>
          </c:val>
        </c:ser>
        <c:ser>
          <c:idx val="1"/>
          <c:order val="1"/>
          <c:tx>
            <c:strRef>
              <c:f>свод_готовность!$C$24</c:f>
              <c:strCache>
                <c:ptCount val="1"/>
                <c:pt idx="0">
                  <c:v>правдивость</c:v>
                </c:pt>
              </c:strCache>
            </c:strRef>
          </c:tx>
          <c:spPr>
            <a:solidFill>
              <a:srgbClr val="92D050"/>
            </a:solidFill>
          </c:spPr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</c:dLbls>
          <c:cat>
            <c:strRef>
              <c:f>свод_готовность!$A$25:$A$27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свод_готовность!$C$25:$C$27</c:f>
              <c:numCache>
                <c:formatCode>0%</c:formatCode>
                <c:ptCount val="3"/>
                <c:pt idx="0">
                  <c:v>0.82702149437052219</c:v>
                </c:pt>
                <c:pt idx="1">
                  <c:v>4.054798834737422E-2</c:v>
                </c:pt>
                <c:pt idx="2">
                  <c:v>0.13243051728210378</c:v>
                </c:pt>
              </c:numCache>
            </c:numRef>
          </c:val>
        </c:ser>
        <c:ser>
          <c:idx val="2"/>
          <c:order val="2"/>
          <c:tx>
            <c:strRef>
              <c:f>свод_готовность!$D$24</c:f>
              <c:strCache>
                <c:ptCount val="1"/>
                <c:pt idx="0">
                  <c:v>справедливость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Val val="1"/>
          </c:dLbls>
          <c:cat>
            <c:strRef>
              <c:f>свод_готовность!$A$25:$A$27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свод_готовность!$D$25:$D$27</c:f>
              <c:numCache>
                <c:formatCode>0%</c:formatCode>
                <c:ptCount val="3"/>
                <c:pt idx="0">
                  <c:v>0.58137497012666273</c:v>
                </c:pt>
                <c:pt idx="1">
                  <c:v>0.24806819087070825</c:v>
                </c:pt>
                <c:pt idx="2">
                  <c:v>0.17055683900262888</c:v>
                </c:pt>
              </c:numCache>
            </c:numRef>
          </c:val>
        </c:ser>
        <c:dLbls/>
        <c:axId val="239538944"/>
        <c:axId val="239540480"/>
      </c:barChart>
      <c:catAx>
        <c:axId val="239538944"/>
        <c:scaling>
          <c:orientation val="minMax"/>
        </c:scaling>
        <c:axPos val="b"/>
        <c:numFmt formatCode="General" sourceLinked="1"/>
        <c:tickLblPos val="nextTo"/>
        <c:spPr>
          <a:ln>
            <a:solidFill>
              <a:schemeClr val="bg2"/>
            </a:solidFill>
          </a:ln>
        </c:spPr>
        <c:txPr>
          <a:bodyPr/>
          <a:lstStyle/>
          <a:p>
            <a:pPr>
              <a:defRPr b="1"/>
            </a:pPr>
            <a:endParaRPr lang="ru-RU"/>
          </a:p>
        </c:txPr>
        <c:crossAx val="239540480"/>
        <c:crosses val="autoZero"/>
        <c:auto val="1"/>
        <c:lblAlgn val="ctr"/>
        <c:lblOffset val="100"/>
      </c:catAx>
      <c:valAx>
        <c:axId val="239540480"/>
        <c:scaling>
          <c:orientation val="minMax"/>
        </c:scaling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0%" sourceLinked="1"/>
        <c:tickLblPos val="nextTo"/>
        <c:spPr>
          <a:ln>
            <a:solidFill>
              <a:schemeClr val="bg2"/>
            </a:solidFill>
          </a:ln>
        </c:spPr>
        <c:crossAx val="239538944"/>
        <c:crosses val="autoZero"/>
        <c:crossBetween val="between"/>
      </c:valAx>
      <c:spPr>
        <a:ln>
          <a:solidFill>
            <a:schemeClr val="bg2"/>
          </a:solidFill>
        </a:ln>
      </c:spPr>
    </c:plotArea>
    <c:legend>
      <c:legendPos val="r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</c:chart>
  <c:spPr>
    <a:solidFill>
      <a:schemeClr val="tx1"/>
    </a:solidFill>
    <a:ln>
      <a:solidFill>
        <a:schemeClr val="bg2"/>
      </a:solidFill>
    </a:ln>
  </c:spPr>
  <c:txPr>
    <a:bodyPr/>
    <a:lstStyle/>
    <a:p>
      <a:pPr>
        <a:defRPr>
          <a:solidFill>
            <a:schemeClr val="bg2"/>
          </a:solidFill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Обоснование морального суждения учащимися, готовыми следовать норме</a:t>
            </a:r>
          </a:p>
        </c:rich>
      </c:tx>
    </c:title>
    <c:plotArea>
      <c:layout>
        <c:manualLayout>
          <c:layoutTarget val="inner"/>
          <c:xMode val="edge"/>
          <c:yMode val="edge"/>
          <c:x val="8.8315955437575505E-2"/>
          <c:y val="0.15145558807374165"/>
          <c:w val="0.67742437601495831"/>
          <c:h val="0.67959776031101438"/>
        </c:manualLayout>
      </c:layout>
      <c:barChart>
        <c:barDir val="col"/>
        <c:grouping val="clustered"/>
        <c:ser>
          <c:idx val="0"/>
          <c:order val="0"/>
          <c:tx>
            <c:strRef>
              <c:f>свод_обоснование!$B$105</c:f>
              <c:strCache>
                <c:ptCount val="1"/>
                <c:pt idx="0">
                  <c:v>взаимопомощь: согласие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bg2"/>
              </a:solidFill>
            </a:ln>
          </c:spPr>
          <c:dLbls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dLblPos val="outEnd"/>
            <c:showVal val="1"/>
          </c:dLbls>
          <c:cat>
            <c:strRef>
              <c:f>свод_обоснование!$A$106:$A$110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свод_обоснование!$B$106:$B$110</c:f>
              <c:numCache>
                <c:formatCode>0%</c:formatCode>
                <c:ptCount val="5"/>
                <c:pt idx="0">
                  <c:v>9.8448964428345873E-3</c:v>
                </c:pt>
                <c:pt idx="1">
                  <c:v>4.606668524194299E-2</c:v>
                </c:pt>
                <c:pt idx="2">
                  <c:v>0.20832172378564132</c:v>
                </c:pt>
                <c:pt idx="3">
                  <c:v>0.49530974273242317</c:v>
                </c:pt>
                <c:pt idx="4">
                  <c:v>0.24045695179715801</c:v>
                </c:pt>
              </c:numCache>
            </c:numRef>
          </c:val>
        </c:ser>
        <c:ser>
          <c:idx val="1"/>
          <c:order val="1"/>
          <c:tx>
            <c:strRef>
              <c:f>свод_обоснование!$C$105</c:f>
              <c:strCache>
                <c:ptCount val="1"/>
                <c:pt idx="0">
                  <c:v>взаимопомощь: отказ</c:v>
                </c:pt>
              </c:strCache>
            </c:strRef>
          </c:tx>
          <c:spPr>
            <a:solidFill>
              <a:srgbClr val="FFCCFF"/>
            </a:solidFill>
            <a:ln>
              <a:solidFill>
                <a:schemeClr val="bg2"/>
              </a:solidFill>
            </a:ln>
          </c:spPr>
          <c:dLbls>
            <c:dLbl>
              <c:idx val="3"/>
              <c:layout>
                <c:manualLayout>
                  <c:x val="0"/>
                  <c:y val="-4.9334067776463071E-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dLblPos val="outEnd"/>
            <c:showVal val="1"/>
          </c:dLbls>
          <c:cat>
            <c:strRef>
              <c:f>свод_обоснование!$A$106:$A$110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свод_обоснование!$C$106:$C$110</c:f>
              <c:numCache>
                <c:formatCode>0%</c:formatCode>
                <c:ptCount val="5"/>
                <c:pt idx="0">
                  <c:v>0.13536379018612524</c:v>
                </c:pt>
                <c:pt idx="1">
                  <c:v>0.31669486745628883</c:v>
                </c:pt>
                <c:pt idx="2">
                  <c:v>4.2113179169016732E-2</c:v>
                </c:pt>
                <c:pt idx="3">
                  <c:v>0.30315848843767634</c:v>
                </c:pt>
                <c:pt idx="4">
                  <c:v>0.20266967475089304</c:v>
                </c:pt>
              </c:numCache>
            </c:numRef>
          </c:val>
        </c:ser>
        <c:ser>
          <c:idx val="2"/>
          <c:order val="2"/>
          <c:tx>
            <c:strRef>
              <c:f>свод_обоснование!$D$105</c:f>
              <c:strCache>
                <c:ptCount val="1"/>
                <c:pt idx="0">
                  <c:v>правдивость: согласие</c:v>
                </c:pt>
              </c:strCache>
            </c:strRef>
          </c:tx>
          <c:spPr>
            <a:solidFill>
              <a:srgbClr val="339933"/>
            </a:solidFill>
            <a:ln>
              <a:solidFill>
                <a:schemeClr val="bg2"/>
              </a:solidFill>
            </a:ln>
          </c:spPr>
          <c:dLbls>
            <c:dLbl>
              <c:idx val="0"/>
              <c:layout>
                <c:manualLayout>
                  <c:x val="6.0040610144972079E-3"/>
                  <c:y val="-1.4800220332938922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6.0040610144972079E-3"/>
                  <c:y val="2.4667033888231536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7.5050762681215088E-3"/>
                  <c:y val="2.4667033888231536E-3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 val="0"/>
                  <c:y val="-1.2333516944115767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dLblPos val="outEnd"/>
            <c:showVal val="1"/>
          </c:dLbls>
          <c:cat>
            <c:strRef>
              <c:f>свод_обоснование!$A$106:$A$110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свод_обоснование!$D$106:$D$110</c:f>
              <c:numCache>
                <c:formatCode>0%</c:formatCode>
                <c:ptCount val="5"/>
                <c:pt idx="0">
                  <c:v>0.15653339641984074</c:v>
                </c:pt>
                <c:pt idx="1">
                  <c:v>0.28830533869568647</c:v>
                </c:pt>
                <c:pt idx="2">
                  <c:v>4.5580001577162688E-2</c:v>
                </c:pt>
                <c:pt idx="3">
                  <c:v>0.2995031937544359</c:v>
                </c:pt>
                <c:pt idx="4">
                  <c:v>0.21007806955287442</c:v>
                </c:pt>
              </c:numCache>
            </c:numRef>
          </c:val>
        </c:ser>
        <c:ser>
          <c:idx val="3"/>
          <c:order val="3"/>
          <c:tx>
            <c:strRef>
              <c:f>свод_обоснование!$E$105</c:f>
              <c:strCache>
                <c:ptCount val="1"/>
                <c:pt idx="0">
                  <c:v>правдивость: отказ</c:v>
                </c:pt>
              </c:strCache>
            </c:strRef>
          </c:tx>
          <c:spPr>
            <a:solidFill>
              <a:srgbClr val="99FF99"/>
            </a:solidFill>
            <a:ln>
              <a:solidFill>
                <a:schemeClr val="bg2"/>
              </a:solidFill>
            </a:ln>
          </c:spPr>
          <c:dLbls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dLblPos val="outEnd"/>
            <c:showVal val="1"/>
          </c:dLbls>
          <c:cat>
            <c:strRef>
              <c:f>свод_обоснование!$A$106:$A$110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свод_обоснование!$E$106:$E$110</c:f>
              <c:numCache>
                <c:formatCode>0%</c:formatCode>
                <c:ptCount val="5"/>
                <c:pt idx="0">
                  <c:v>5.9426431457573696E-2</c:v>
                </c:pt>
                <c:pt idx="1">
                  <c:v>6.3664137183403968E-2</c:v>
                </c:pt>
                <c:pt idx="2">
                  <c:v>0.59505272494333294</c:v>
                </c:pt>
                <c:pt idx="3">
                  <c:v>8.1501921750271031E-2</c:v>
                </c:pt>
                <c:pt idx="4">
                  <c:v>0.20035478466541834</c:v>
                </c:pt>
              </c:numCache>
            </c:numRef>
          </c:val>
        </c:ser>
        <c:ser>
          <c:idx val="4"/>
          <c:order val="4"/>
          <c:tx>
            <c:strRef>
              <c:f>свод_обоснование!$F$105</c:f>
              <c:strCache>
                <c:ptCount val="1"/>
                <c:pt idx="0">
                  <c:v>справедливость: выполнивший задание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bg2"/>
              </a:solidFill>
            </a:ln>
          </c:spPr>
          <c:dLbls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dLblPos val="outEnd"/>
            <c:showVal val="1"/>
          </c:dLbls>
          <c:cat>
            <c:strRef>
              <c:f>свод_обоснование!$A$106:$A$110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свод_обоснование!$F$106:$F$110</c:f>
              <c:numCache>
                <c:formatCode>0%</c:formatCode>
                <c:ptCount val="5"/>
                <c:pt idx="0">
                  <c:v>0.14674372709331829</c:v>
                </c:pt>
                <c:pt idx="1">
                  <c:v>0.12461234846349029</c:v>
                </c:pt>
                <c:pt idx="2">
                  <c:v>6.8508598815900781E-2</c:v>
                </c:pt>
                <c:pt idx="3">
                  <c:v>0.24612348463490274</c:v>
                </c:pt>
                <c:pt idx="4">
                  <c:v>0.41401184099238791</c:v>
                </c:pt>
              </c:numCache>
            </c:numRef>
          </c:val>
        </c:ser>
        <c:ser>
          <c:idx val="5"/>
          <c:order val="5"/>
          <c:tx>
            <c:strRef>
              <c:f>свод_обоснование!$G$105</c:f>
              <c:strCache>
                <c:ptCount val="1"/>
                <c:pt idx="0">
                  <c:v>справедливость: невыполнивший задание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2"/>
              </a:solidFill>
            </a:ln>
          </c:spPr>
          <c:dLbls>
            <c:txPr>
              <a:bodyPr/>
              <a:lstStyle/>
              <a:p>
                <a:pPr>
                  <a:defRPr sz="800" b="1"/>
                </a:pPr>
                <a:endParaRPr lang="ru-RU"/>
              </a:p>
            </c:txPr>
            <c:dLblPos val="outEnd"/>
            <c:showVal val="1"/>
          </c:dLbls>
          <c:cat>
            <c:strRef>
              <c:f>свод_обоснование!$A$106:$A$110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свод_обоснование!$G$106:$G$110</c:f>
              <c:numCache>
                <c:formatCode>0%</c:formatCode>
                <c:ptCount val="5"/>
                <c:pt idx="0">
                  <c:v>1.92011212333567E-2</c:v>
                </c:pt>
                <c:pt idx="1">
                  <c:v>4.9474421864050461E-2</c:v>
                </c:pt>
                <c:pt idx="2">
                  <c:v>2.7189908899789776E-2</c:v>
                </c:pt>
                <c:pt idx="3">
                  <c:v>0.27175893482831115</c:v>
                </c:pt>
                <c:pt idx="4">
                  <c:v>0.63237561317449231</c:v>
                </c:pt>
              </c:numCache>
            </c:numRef>
          </c:val>
        </c:ser>
        <c:dLbls>
          <c:showVal val="1"/>
        </c:dLbls>
        <c:axId val="243688192"/>
        <c:axId val="243690112"/>
      </c:barChart>
      <c:catAx>
        <c:axId val="24368819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ru-RU" sz="1200"/>
                  <a:t>уровень моральных суждений</a:t>
                </a:r>
              </a:p>
            </c:rich>
          </c:tx>
        </c:title>
        <c:tickLblPos val="nextTo"/>
        <c:spPr>
          <a:ln>
            <a:solidFill>
              <a:schemeClr val="bg2"/>
            </a:solidFill>
          </a:ln>
        </c:spPr>
        <c:txPr>
          <a:bodyPr/>
          <a:lstStyle/>
          <a:p>
            <a:pPr>
              <a:defRPr sz="800" b="1"/>
            </a:pPr>
            <a:endParaRPr lang="ru-RU"/>
          </a:p>
        </c:txPr>
        <c:crossAx val="243690112"/>
        <c:crosses val="autoZero"/>
        <c:auto val="1"/>
        <c:lblAlgn val="ctr"/>
        <c:lblOffset val="100"/>
      </c:catAx>
      <c:valAx>
        <c:axId val="243690112"/>
        <c:scaling>
          <c:orientation val="minMax"/>
          <c:max val="1"/>
        </c:scaling>
        <c:axPos val="l"/>
        <c:majorGridlines>
          <c:spPr>
            <a:ln>
              <a:solidFill>
                <a:schemeClr val="bg2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Количество учащихся, %</a:t>
                </a:r>
              </a:p>
            </c:rich>
          </c:tx>
        </c:title>
        <c:numFmt formatCode="0%" sourceLinked="1"/>
        <c:tickLblPos val="nextTo"/>
        <c:spPr>
          <a:ln>
            <a:solidFill>
              <a:schemeClr val="bg2"/>
            </a:solidFill>
          </a:ln>
        </c:spPr>
        <c:crossAx val="243688192"/>
        <c:crosses val="autoZero"/>
        <c:crossBetween val="between"/>
      </c:valAx>
      <c:spPr>
        <a:ln>
          <a:solidFill>
            <a:schemeClr val="bg2"/>
          </a:solidFill>
        </a:ln>
      </c:spPr>
    </c:plotArea>
    <c:legend>
      <c:legendPos val="r"/>
      <c:layout>
        <c:manualLayout>
          <c:xMode val="edge"/>
          <c:yMode val="edge"/>
          <c:x val="0.78975657551052258"/>
          <c:y val="0.2170875730202472"/>
          <c:w val="0.19223124144598591"/>
          <c:h val="0.40894251843035301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spPr>
    <a:solidFill>
      <a:schemeClr val="tx1"/>
    </a:solidFill>
  </c:spPr>
  <c:txPr>
    <a:bodyPr/>
    <a:lstStyle/>
    <a:p>
      <a:pPr>
        <a:defRPr>
          <a:solidFill>
            <a:schemeClr val="bg2"/>
          </a:solidFill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400"/>
            </a:pPr>
            <a:r>
              <a:rPr lang="ru-RU" sz="1400"/>
              <a:t>Обоснование морального суждения учащимися, НЕ готовыми следовать норме</a:t>
            </a:r>
          </a:p>
        </c:rich>
      </c:tx>
    </c:title>
    <c:plotArea>
      <c:layout>
        <c:manualLayout>
          <c:layoutTarget val="inner"/>
          <c:xMode val="edge"/>
          <c:yMode val="edge"/>
          <c:x val="7.7256040208373788E-2"/>
          <c:y val="9.2274368870447598E-2"/>
          <c:w val="0.702153820934035"/>
          <c:h val="0.74860422110908775"/>
        </c:manualLayout>
      </c:layout>
      <c:barChart>
        <c:barDir val="col"/>
        <c:grouping val="clustered"/>
        <c:ser>
          <c:idx val="0"/>
          <c:order val="0"/>
          <c:tx>
            <c:strRef>
              <c:f>свод_обоснование!$B$132</c:f>
              <c:strCache>
                <c:ptCount val="1"/>
                <c:pt idx="0">
                  <c:v>взаимопомощь: согласие</c:v>
                </c:pt>
              </c:strCache>
            </c:strRef>
          </c:tx>
          <c:spPr>
            <a:solidFill>
              <a:srgbClr val="C00000"/>
            </a:solidFill>
            <a:ln>
              <a:solidFill>
                <a:schemeClr val="bg2"/>
              </a:solidFill>
            </a:ln>
          </c:spPr>
          <c:cat>
            <c:strRef>
              <c:f>свод_обоснование!$A$133:$A$137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свод_обоснование!$B$133:$B$137</c:f>
              <c:numCache>
                <c:formatCode>0%</c:formatCode>
                <c:ptCount val="5"/>
                <c:pt idx="0">
                  <c:v>6.0679611650485438E-2</c:v>
                </c:pt>
                <c:pt idx="1">
                  <c:v>0.15412621359223305</c:v>
                </c:pt>
                <c:pt idx="2">
                  <c:v>0.20206310679611653</c:v>
                </c:pt>
                <c:pt idx="3">
                  <c:v>0.36347087378640791</c:v>
                </c:pt>
                <c:pt idx="4">
                  <c:v>0.21966019417475732</c:v>
                </c:pt>
              </c:numCache>
            </c:numRef>
          </c:val>
        </c:ser>
        <c:ser>
          <c:idx val="1"/>
          <c:order val="1"/>
          <c:tx>
            <c:strRef>
              <c:f>свод_обоснование!$C$132</c:f>
              <c:strCache>
                <c:ptCount val="1"/>
                <c:pt idx="0">
                  <c:v>взаимопомощь: отказ</c:v>
                </c:pt>
              </c:strCache>
            </c:strRef>
          </c:tx>
          <c:spPr>
            <a:solidFill>
              <a:srgbClr val="FFCCFF"/>
            </a:solidFill>
            <a:ln>
              <a:solidFill>
                <a:schemeClr val="bg2"/>
              </a:solidFill>
            </a:ln>
          </c:spPr>
          <c:cat>
            <c:strRef>
              <c:f>свод_обоснование!$A$133:$A$137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свод_обоснование!$C$133:$C$137</c:f>
              <c:numCache>
                <c:formatCode>0%</c:formatCode>
                <c:ptCount val="5"/>
                <c:pt idx="0">
                  <c:v>0.13694461351186857</c:v>
                </c:pt>
                <c:pt idx="1">
                  <c:v>0.35240413877054177</c:v>
                </c:pt>
                <c:pt idx="2">
                  <c:v>6.7559342665855129E-2</c:v>
                </c:pt>
                <c:pt idx="3">
                  <c:v>0.2544126597687158</c:v>
                </c:pt>
                <c:pt idx="4">
                  <c:v>0.18867924528301888</c:v>
                </c:pt>
              </c:numCache>
            </c:numRef>
          </c:val>
        </c:ser>
        <c:ser>
          <c:idx val="2"/>
          <c:order val="2"/>
          <c:tx>
            <c:strRef>
              <c:f>свод_обоснование!$D$132</c:f>
              <c:strCache>
                <c:ptCount val="1"/>
                <c:pt idx="0">
                  <c:v>правдивость: согласие</c:v>
                </c:pt>
              </c:strCache>
            </c:strRef>
          </c:tx>
          <c:spPr>
            <a:solidFill>
              <a:srgbClr val="339933"/>
            </a:solidFill>
            <a:ln>
              <a:solidFill>
                <a:schemeClr val="bg2"/>
              </a:solidFill>
            </a:ln>
          </c:spPr>
          <c:cat>
            <c:strRef>
              <c:f>свод_обоснование!$A$133:$A$137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свод_обоснование!$D$133:$D$137</c:f>
              <c:numCache>
                <c:formatCode>0%</c:formatCode>
                <c:ptCount val="5"/>
                <c:pt idx="0">
                  <c:v>0.2197750702905342</c:v>
                </c:pt>
                <c:pt idx="1">
                  <c:v>0.29615745079662603</c:v>
                </c:pt>
                <c:pt idx="2">
                  <c:v>6.419868791002814E-2</c:v>
                </c:pt>
                <c:pt idx="3">
                  <c:v>0.19072164948453607</c:v>
                </c:pt>
                <c:pt idx="4">
                  <c:v>0.22914714151827556</c:v>
                </c:pt>
              </c:numCache>
            </c:numRef>
          </c:val>
        </c:ser>
        <c:ser>
          <c:idx val="3"/>
          <c:order val="3"/>
          <c:tx>
            <c:strRef>
              <c:f>свод_обоснование!$E$132</c:f>
              <c:strCache>
                <c:ptCount val="1"/>
                <c:pt idx="0">
                  <c:v>правдивость: отказ</c:v>
                </c:pt>
              </c:strCache>
            </c:strRef>
          </c:tx>
          <c:spPr>
            <a:solidFill>
              <a:srgbClr val="99FF99"/>
            </a:solidFill>
            <a:ln>
              <a:solidFill>
                <a:schemeClr val="bg2"/>
              </a:solidFill>
            </a:ln>
          </c:spPr>
          <c:cat>
            <c:strRef>
              <c:f>свод_обоснование!$A$133:$A$137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свод_обоснование!$E$133:$E$137</c:f>
              <c:numCache>
                <c:formatCode>0%</c:formatCode>
                <c:ptCount val="5"/>
                <c:pt idx="0">
                  <c:v>8.8702147525676969E-2</c:v>
                </c:pt>
                <c:pt idx="1">
                  <c:v>0.15172735760971054</c:v>
                </c:pt>
                <c:pt idx="2">
                  <c:v>0.42203548085901033</c:v>
                </c:pt>
                <c:pt idx="3">
                  <c:v>0.15032679738562091</c:v>
                </c:pt>
                <c:pt idx="4">
                  <c:v>0.18720821661998135</c:v>
                </c:pt>
              </c:numCache>
            </c:numRef>
          </c:val>
        </c:ser>
        <c:ser>
          <c:idx val="4"/>
          <c:order val="4"/>
          <c:tx>
            <c:strRef>
              <c:f>свод_обоснование!$F$132</c:f>
              <c:strCache>
                <c:ptCount val="1"/>
                <c:pt idx="0">
                  <c:v>справедливость: выполнивший задание</c:v>
                </c:pt>
              </c:strCache>
            </c:strRef>
          </c:tx>
          <c:spPr>
            <a:solidFill>
              <a:srgbClr val="002060"/>
            </a:solidFill>
            <a:ln>
              <a:solidFill>
                <a:schemeClr val="bg2"/>
              </a:solidFill>
            </a:ln>
          </c:spPr>
          <c:cat>
            <c:strRef>
              <c:f>свод_обоснование!$A$133:$A$137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свод_обоснование!$F$133:$F$137</c:f>
              <c:numCache>
                <c:formatCode>0%</c:formatCode>
                <c:ptCount val="5"/>
                <c:pt idx="0">
                  <c:v>0.26643192488262912</c:v>
                </c:pt>
                <c:pt idx="1">
                  <c:v>0.24471830985915496</c:v>
                </c:pt>
                <c:pt idx="2">
                  <c:v>0.13732394366197184</c:v>
                </c:pt>
                <c:pt idx="3">
                  <c:v>0.14045383411580598</c:v>
                </c:pt>
                <c:pt idx="4">
                  <c:v>0.21107198748043823</c:v>
                </c:pt>
              </c:numCache>
            </c:numRef>
          </c:val>
        </c:ser>
        <c:ser>
          <c:idx val="5"/>
          <c:order val="5"/>
          <c:tx>
            <c:strRef>
              <c:f>свод_обоснование!$G$132</c:f>
              <c:strCache>
                <c:ptCount val="1"/>
                <c:pt idx="0">
                  <c:v>справедливость: невыполнивший задание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bg2"/>
              </a:solidFill>
            </a:ln>
          </c:spPr>
          <c:cat>
            <c:strRef>
              <c:f>свод_обоснование!$A$133:$A$137</c:f>
              <c:strCache>
                <c:ptCount val="5"/>
                <c:pt idx="0">
                  <c:v>власть авторитета/наказания</c:v>
                </c:pt>
                <c:pt idx="1">
                  <c:v>ты мне - я тебе</c:v>
                </c:pt>
                <c:pt idx="2">
                  <c:v>межличностная конформность</c:v>
                </c:pt>
                <c:pt idx="3">
                  <c:v>закон и порядок</c:v>
                </c:pt>
                <c:pt idx="4">
                  <c:v>осознанный учет необходимости</c:v>
                </c:pt>
              </c:strCache>
            </c:strRef>
          </c:cat>
          <c:val>
            <c:numRef>
              <c:f>свод_обоснование!$G$133:$G$137</c:f>
              <c:numCache>
                <c:formatCode>0%</c:formatCode>
                <c:ptCount val="5"/>
                <c:pt idx="0">
                  <c:v>3.4247908153337232E-2</c:v>
                </c:pt>
                <c:pt idx="1">
                  <c:v>0.12200817279626387</c:v>
                </c:pt>
                <c:pt idx="2">
                  <c:v>3.677758318739055E-2</c:v>
                </c:pt>
                <c:pt idx="3">
                  <c:v>0.24732438217552058</c:v>
                </c:pt>
                <c:pt idx="4">
                  <c:v>0.55964195368748804</c:v>
                </c:pt>
              </c:numCache>
            </c:numRef>
          </c:val>
        </c:ser>
        <c:dLbls>
          <c:showVal val="1"/>
        </c:dLbls>
        <c:axId val="247846016"/>
        <c:axId val="247847936"/>
      </c:barChart>
      <c:catAx>
        <c:axId val="247846016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ru-RU" sz="1200"/>
                  <a:t>уровень моральных суждений</a:t>
                </a:r>
              </a:p>
            </c:rich>
          </c:tx>
        </c:title>
        <c:tickLblPos val="nextTo"/>
        <c:spPr>
          <a:ln>
            <a:solidFill>
              <a:schemeClr val="bg2"/>
            </a:solidFill>
          </a:ln>
        </c:spPr>
        <c:txPr>
          <a:bodyPr/>
          <a:lstStyle/>
          <a:p>
            <a:pPr>
              <a:defRPr sz="900"/>
            </a:pPr>
            <a:endParaRPr lang="ru-RU"/>
          </a:p>
        </c:txPr>
        <c:crossAx val="247847936"/>
        <c:crosses val="autoZero"/>
        <c:auto val="1"/>
        <c:lblAlgn val="ctr"/>
        <c:lblOffset val="100"/>
      </c:catAx>
      <c:valAx>
        <c:axId val="247847936"/>
        <c:scaling>
          <c:orientation val="minMax"/>
          <c:max val="1"/>
        </c:scaling>
        <c:axPos val="l"/>
        <c:majorGridlines>
          <c:spPr>
            <a:ln>
              <a:solidFill>
                <a:schemeClr val="bg2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количество учащихся, %</a:t>
                </a:r>
              </a:p>
            </c:rich>
          </c:tx>
        </c:title>
        <c:numFmt formatCode="0%" sourceLinked="1"/>
        <c:tickLblPos val="nextTo"/>
        <c:spPr>
          <a:ln>
            <a:solidFill>
              <a:schemeClr val="bg2"/>
            </a:solidFill>
          </a:ln>
        </c:spPr>
        <c:txPr>
          <a:bodyPr/>
          <a:lstStyle/>
          <a:p>
            <a:pPr>
              <a:defRPr>
                <a:solidFill>
                  <a:schemeClr val="bg2"/>
                </a:solidFill>
              </a:defRPr>
            </a:pPr>
            <a:endParaRPr lang="ru-RU"/>
          </a:p>
        </c:txPr>
        <c:crossAx val="2478460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440910763695494"/>
          <c:y val="0.2460729001125479"/>
          <c:w val="0.19059164586849889"/>
          <c:h val="0.47232473364473204"/>
        </c:manualLayout>
      </c:layout>
      <c:txPr>
        <a:bodyPr/>
        <a:lstStyle/>
        <a:p>
          <a:pPr>
            <a:defRPr sz="1000"/>
          </a:pPr>
          <a:endParaRPr lang="ru-RU"/>
        </a:p>
      </c:txPr>
    </c:legend>
    <c:plotVisOnly val="1"/>
    <c:dispBlanksAs val="gap"/>
  </c:chart>
  <c:spPr>
    <a:solidFill>
      <a:schemeClr val="tx1"/>
    </a:solidFill>
  </c:spPr>
  <c:txPr>
    <a:bodyPr/>
    <a:lstStyle/>
    <a:p>
      <a:pPr>
        <a:defRPr sz="800" b="1">
          <a:solidFill>
            <a:schemeClr val="bg2"/>
          </a:solidFill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0.39199</cdr:x>
      <cdr:y>0.37589</cdr:y>
    </cdr:from>
    <cdr:to>
      <cdr:x>0.48519</cdr:x>
      <cdr:y>0.84397</cdr:y>
    </cdr:to>
    <cdr:sp macro="" textlink="">
      <cdr:nvSpPr>
        <cdr:cNvPr id="2" name="Овал 1"/>
        <cdr:cNvSpPr/>
      </cdr:nvSpPr>
      <cdr:spPr bwMode="auto">
        <a:xfrm xmlns:a="http://schemas.openxmlformats.org/drawingml/2006/main">
          <a:off x="3482890" y="1908212"/>
          <a:ext cx="828092" cy="2376264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none" lIns="90000" tIns="46800" rIns="90000" bIns="46800" numCol="1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0.88635</cdr:x>
      <cdr:y>0.45745</cdr:y>
    </cdr:from>
    <cdr:to>
      <cdr:x>0.97955</cdr:x>
      <cdr:y>0.99291</cdr:y>
    </cdr:to>
    <cdr:sp macro="" textlink="">
      <cdr:nvSpPr>
        <cdr:cNvPr id="3" name="Овал 2"/>
        <cdr:cNvSpPr/>
      </cdr:nvSpPr>
      <cdr:spPr bwMode="auto">
        <a:xfrm xmlns:a="http://schemas.openxmlformats.org/drawingml/2006/main">
          <a:off x="7875378" y="2322258"/>
          <a:ext cx="828092" cy="2718302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 xmlns:a="http://schemas.openxmlformats.org/drawingml/2006/main"/>
      </cdr:spPr>
      <cdr:txBody>
        <a:bodyPr xmlns:a="http://schemas.openxmlformats.org/drawingml/2006/main" vertOverflow="clip" vert="horz" wrap="none" lIns="90000" tIns="46800" rIns="90000" bIns="46800" numCol="1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0.74247</cdr:x>
      <cdr:y>0.61871</cdr:y>
    </cdr:from>
    <cdr:to>
      <cdr:x>0.98759</cdr:x>
      <cdr:y>0.80576</cdr:y>
    </cdr:to>
    <cdr:sp macro="" textlink="">
      <cdr:nvSpPr>
        <cdr:cNvPr id="2" name="Выноска 1 1"/>
        <cdr:cNvSpPr/>
      </cdr:nvSpPr>
      <cdr:spPr bwMode="auto">
        <a:xfrm xmlns:a="http://schemas.openxmlformats.org/drawingml/2006/main">
          <a:off x="6336704" y="3096344"/>
          <a:ext cx="2092012" cy="936104"/>
        </a:xfrm>
        <a:prstGeom xmlns:a="http://schemas.openxmlformats.org/drawingml/2006/main" prst="borderCallout1">
          <a:avLst>
            <a:gd name="adj1" fmla="val 100151"/>
            <a:gd name="adj2" fmla="val 51595"/>
            <a:gd name="adj3" fmla="val 146223"/>
            <a:gd name="adj4" fmla="val 76225"/>
          </a:avLst>
        </a:prstGeom>
        <a:ln xmlns:a="http://schemas.openxmlformats.org/drawingml/2006/main">
          <a:solidFill>
            <a:srgbClr val="FF0000"/>
          </a:solidFill>
          <a:headEnd type="none" w="med" len="med"/>
          <a:tailEnd type="none" w="med" len="med"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 vert="horz" wrap="none" lIns="90000" tIns="46800" rIns="90000" bIns="46800" numCol="1" anchor="ctr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r>
            <a:rPr lang="ru-RU" sz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Данные о качестве </a:t>
          </a:r>
          <a:r>
            <a:rPr lang="ru-RU" sz="1200" dirty="0" err="1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выпол</a:t>
          </a:r>
          <a:r>
            <a:rPr lang="ru-RU" sz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-</a:t>
          </a:r>
        </a:p>
        <a:p xmlns:a="http://schemas.openxmlformats.org/drawingml/2006/main">
          <a:r>
            <a:rPr lang="ru-RU" sz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нения проектов и примеры,</a:t>
          </a:r>
        </a:p>
        <a:p xmlns:a="http://schemas.openxmlformats.org/drawingml/2006/main">
          <a:r>
            <a:rPr lang="ru-RU" sz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их иллюстрирующие, см.</a:t>
          </a:r>
        </a:p>
        <a:p xmlns:a="http://schemas.openxmlformats.org/drawingml/2006/main">
          <a:r>
            <a:rPr lang="ru-RU" sz="12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по ссылке</a:t>
          </a:r>
          <a:endParaRPr lang="ru-RU" sz="12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07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08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3909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0B0D617-B7D7-41BF-A2D5-E61948D61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631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956"/>
            <a:ext cx="5029200" cy="44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Щелчок правит 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D209355-7F1A-4819-A0C4-18009F6FD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8833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09355-7F1A-4819-A0C4-18009F6FD830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7194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6200" y="9450388"/>
            <a:ext cx="29718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34DA1D8-2938-41FC-9A78-4F49D28113C2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ru-RU" altLang="ru-RU"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 txBox="1">
            <a:spLocks noGrp="1" noChangeArrowheads="1"/>
          </p:cNvSpPr>
          <p:nvPr/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F77A598-A552-482E-82FE-51F099D366C7}" type="slidenum">
              <a:rPr lang="ru-RU" sz="1200">
                <a:latin typeface="Times New Roman" pitchFamily="18" charset="0"/>
              </a:rPr>
              <a:pPr algn="r"/>
              <a:t>12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F91197-A308-4313-BA70-ED5D646927A1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724956"/>
            <a:ext cx="5486400" cy="4476274"/>
          </a:xfrm>
          <a:noFill/>
          <a:ln/>
        </p:spPr>
        <p:txBody>
          <a:bodyPr/>
          <a:lstStyle/>
          <a:p>
            <a:pPr marL="228600" indent="-228600" eaLnBrk="1" hangingPunct="1">
              <a:lnSpc>
                <a:spcPct val="80000"/>
              </a:lnSpc>
            </a:pPr>
            <a:r>
              <a:rPr lang="ru-RU" sz="800" smtClean="0"/>
              <a:t>	</a:t>
            </a:r>
            <a:endParaRPr lang="ru-RU" sz="800" b="1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C01943A-35BC-4C39-BBEC-69029F636014}" type="slidenum">
              <a:rPr lang="ru-RU" altLang="ru-RU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19</a:t>
            </a:fld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DB05C4A-8B28-4386-972E-194807FCD4B3}" type="slidenum">
              <a:rPr lang="ru-RU" altLang="ru-RU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22</a:t>
            </a:fld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09355-7F1A-4819-A0C4-18009F6FD830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3166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70B9F2A-76C8-4815-98E6-3CA666F36405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DB05C4A-8B28-4386-972E-194807FCD4B3}" type="slidenum">
              <a:rPr lang="ru-RU" altLang="ru-RU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26</a:t>
            </a:fld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6442" indent="-28709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8372" indent="-22967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7721" indent="-22967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67070" indent="-22967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26419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85767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45116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04465" indent="-22967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C871775-7610-4079-AF55-0DBA0A7B1660}" type="slidenum">
              <a:rPr lang="ru-RU" smtClean="0"/>
              <a:pPr eaLnBrk="1" hangingPunct="1"/>
              <a:t>28</a:t>
            </a:fld>
            <a:endParaRPr lang="ru-RU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 txBox="1">
            <a:spLocks noGrp="1" noChangeArrowheads="1"/>
          </p:cNvSpPr>
          <p:nvPr/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8AD5C8D-3BB3-4102-A76C-B8D8FC1C5184}" type="slidenum">
              <a:rPr lang="ru-RU" sz="1200">
                <a:latin typeface="Times New Roman" pitchFamily="18" charset="0"/>
              </a:rPr>
              <a:pPr algn="r"/>
              <a:t>33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 txBox="1">
            <a:spLocks noGrp="1" noChangeArrowheads="1"/>
          </p:cNvSpPr>
          <p:nvPr/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8026494A-8A5F-4144-B733-313A5DC61351}" type="slidenum">
              <a:rPr lang="ru-RU" sz="1200">
                <a:latin typeface="Times New Roman" pitchFamily="18" charset="0"/>
              </a:rPr>
              <a:pPr algn="r"/>
              <a:t>2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 txBox="1">
            <a:spLocks noGrp="1" noChangeArrowheads="1"/>
          </p:cNvSpPr>
          <p:nvPr/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F77A598-A552-482E-82FE-51F099D366C7}" type="slidenum">
              <a:rPr lang="ru-RU" sz="1200">
                <a:latin typeface="Times New Roman" pitchFamily="18" charset="0"/>
              </a:rPr>
              <a:pPr algn="r"/>
              <a:t>34</a:t>
            </a:fld>
            <a:endParaRPr lang="ru-RU" sz="1200" dirty="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724956"/>
            <a:ext cx="5486400" cy="4476274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12644" name="Slide Number Placeholder 3"/>
          <p:cNvSpPr txBox="1">
            <a:spLocks noGrp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84795B39-476E-45EA-A6D6-5C1221C51128}" type="slidenum">
              <a:rPr lang="en-US" sz="1200">
                <a:latin typeface="Calibri" pitchFamily="34" charset="0"/>
                <a:ea typeface="ＭＳ Ｐゴシック"/>
                <a:cs typeface="ＭＳ Ｐゴシック"/>
              </a:rPr>
              <a:pPr algn="r" eaLnBrk="1" hangingPunct="1"/>
              <a:t>35</a:t>
            </a:fld>
            <a:endParaRPr lang="en-US" sz="1200">
              <a:latin typeface="Calibri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724956"/>
            <a:ext cx="5486400" cy="4476274"/>
          </a:xfrm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112644" name="Slide Number Placeholder 3"/>
          <p:cNvSpPr txBox="1">
            <a:spLocks noGrp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84795B39-476E-45EA-A6D6-5C1221C51128}" type="slidenum">
              <a:rPr lang="en-US" sz="1200">
                <a:latin typeface="Calibri" pitchFamily="34" charset="0"/>
                <a:ea typeface="ＭＳ Ｐゴシック"/>
                <a:cs typeface="ＭＳ Ｐゴシック"/>
              </a:rPr>
              <a:pPr algn="r" eaLnBrk="1" hangingPunct="1"/>
              <a:t>36</a:t>
            </a:fld>
            <a:endParaRPr lang="en-US" sz="1200">
              <a:latin typeface="Calibri" pitchFamily="34" charset="0"/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 txBox="1">
            <a:spLocks noGrp="1" noChangeArrowheads="1"/>
          </p:cNvSpPr>
          <p:nvPr/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8AD5C8D-3BB3-4102-A76C-B8D8FC1C5184}" type="slidenum">
              <a:rPr lang="ru-RU" sz="1200">
                <a:latin typeface="Times New Roman" pitchFamily="18" charset="0"/>
              </a:rPr>
              <a:pPr algn="r"/>
              <a:t>37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 txBox="1">
            <a:spLocks noGrp="1" noChangeArrowheads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00B1AAA-328F-4E0C-8B20-053D9E1EE443}" type="slidenum">
              <a:rPr lang="ru-RU" sz="1200"/>
              <a:pPr algn="r"/>
              <a:t>43</a:t>
            </a:fld>
            <a:endParaRPr lang="ru-RU" sz="1200"/>
          </a:p>
        </p:txBody>
      </p:sp>
      <p:sp>
        <p:nvSpPr>
          <p:cNvPr id="100355" name="Rectangle 7"/>
          <p:cNvSpPr txBox="1">
            <a:spLocks noGrp="1" noChangeArrowheads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2FF0E0F-6ACC-478D-A1AD-74C6FEAC351C}" type="slidenum">
              <a:rPr lang="ru-RU" sz="1200"/>
              <a:pPr algn="r"/>
              <a:t>43</a:t>
            </a:fld>
            <a:endParaRPr lang="ru-RU" sz="1200"/>
          </a:p>
        </p:txBody>
      </p:sp>
      <p:sp>
        <p:nvSpPr>
          <p:cNvPr id="1003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80000" marR="0" lvl="0" indent="-180000" algn="just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FF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>
                <a:latin typeface="Arial" pitchFamily="34" charset="0"/>
              </a:rPr>
              <a:t>	</a:t>
            </a:r>
            <a:endParaRPr lang="ru-RU" sz="1200" kern="0" dirty="0" smtClean="0">
              <a:solidFill>
                <a:schemeClr val="bg2"/>
              </a:solidFill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  <a:buClr>
                <a:srgbClr val="FFFFFF"/>
              </a:buClr>
            </a:pPr>
            <a:endParaRPr lang="ru-RU" b="1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 txBox="1">
            <a:spLocks noGrp="1" noChangeArrowheads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00B1AAA-328F-4E0C-8B20-053D9E1EE443}" type="slidenum">
              <a:rPr lang="ru-RU" sz="1200"/>
              <a:pPr algn="r"/>
              <a:t>44</a:t>
            </a:fld>
            <a:endParaRPr lang="ru-RU" sz="1200"/>
          </a:p>
        </p:txBody>
      </p:sp>
      <p:sp>
        <p:nvSpPr>
          <p:cNvPr id="100355" name="Rectangle 7"/>
          <p:cNvSpPr txBox="1">
            <a:spLocks noGrp="1" noChangeArrowheads="1"/>
          </p:cNvSpPr>
          <p:nvPr/>
        </p:nvSpPr>
        <p:spPr bwMode="auto">
          <a:xfrm>
            <a:off x="3884613" y="9448185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2FF0E0F-6ACC-478D-A1AD-74C6FEAC351C}" type="slidenum">
              <a:rPr lang="ru-RU" sz="1200"/>
              <a:pPr algn="r"/>
              <a:t>44</a:t>
            </a:fld>
            <a:endParaRPr lang="ru-RU" sz="1200"/>
          </a:p>
        </p:txBody>
      </p:sp>
      <p:sp>
        <p:nvSpPr>
          <p:cNvPr id="1003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80000" marR="0" lvl="0" indent="-180000" algn="just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>
                <a:srgbClr val="FFFFFF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>
                <a:latin typeface="Arial" pitchFamily="34" charset="0"/>
              </a:rPr>
              <a:t>	</a:t>
            </a:r>
            <a:endParaRPr lang="ru-RU" sz="1200" kern="0" dirty="0" smtClean="0">
              <a:solidFill>
                <a:schemeClr val="bg2"/>
              </a:solidFill>
              <a:cs typeface="Arial" pitchFamily="34" charset="0"/>
            </a:endParaRPr>
          </a:p>
          <a:p>
            <a:pPr algn="ctr" eaLnBrk="1" hangingPunct="1">
              <a:spcBef>
                <a:spcPct val="0"/>
              </a:spcBef>
              <a:buClr>
                <a:srgbClr val="FFFFFF"/>
              </a:buClr>
            </a:pPr>
            <a:endParaRPr lang="ru-RU" b="1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AA2E91-E6A5-4354-BE45-B3D639EF72C9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2770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1464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F3D4742-339D-4F14-9727-26E4BDC1A02A}" type="slidenum">
              <a:rPr lang="ru-RU" smtClean="0">
                <a:latin typeface="Times New Roman" pitchFamily="18" charset="0"/>
              </a:rPr>
              <a:pPr/>
              <a:t>47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64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1464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AF3D4742-339D-4F14-9727-26E4BDC1A02A}" type="slidenum">
              <a:rPr lang="ru-RU" smtClean="0">
                <a:latin typeface="Times New Roman" pitchFamily="18" charset="0"/>
              </a:rPr>
              <a:pPr/>
              <a:t>48</a:t>
            </a:fld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(адекватность оценки )</a:t>
            </a:r>
          </a:p>
          <a:p>
            <a:r>
              <a:rPr lang="ru-RU" dirty="0" smtClean="0"/>
              <a:t> Умение аргументировать необходимость выполнения моральной нормы (уровень развития моральных суждений)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09355-7F1A-4819-A0C4-18009F6FD830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154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 txBox="1">
            <a:spLocks noGrp="1" noChangeArrowheads="1"/>
          </p:cNvSpPr>
          <p:nvPr/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F77A598-A552-482E-82FE-51F099D366C7}" type="slidenum">
              <a:rPr lang="ru-RU" sz="1200">
                <a:latin typeface="Times New Roman" pitchFamily="18" charset="0"/>
              </a:rPr>
              <a:pPr algn="r"/>
              <a:t>3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09355-7F1A-4819-A0C4-18009F6FD830}" type="slidenum">
              <a:rPr lang="ru-RU" smtClean="0"/>
              <a:pPr>
                <a:defRPr/>
              </a:pPr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1540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09355-7F1A-4819-A0C4-18009F6FD830}" type="slidenum">
              <a:rPr lang="ru-RU" smtClean="0"/>
              <a:pPr>
                <a:defRPr/>
              </a:pPr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15408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09355-7F1A-4819-A0C4-18009F6FD830}" type="slidenum">
              <a:rPr lang="ru-RU" smtClean="0"/>
              <a:pPr>
                <a:defRPr/>
              </a:pPr>
              <a:t>56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1540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209355-7F1A-4819-A0C4-18009F6FD830}" type="slidenum">
              <a:rPr lang="ru-RU" smtClean="0"/>
              <a:pPr>
                <a:defRPr/>
              </a:pPr>
              <a:t>57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615408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6200" y="9450388"/>
            <a:ext cx="29718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34DA1D8-2938-41FC-9A78-4F49D28113C2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58</a:t>
            </a:fld>
            <a:endParaRPr lang="ru-RU" altLang="ru-RU"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DB05C4A-8B28-4386-972E-194807FCD4B3}" type="slidenum">
              <a:rPr lang="ru-RU" altLang="ru-RU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62</a:t>
            </a:fld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DB05C4A-8B28-4386-972E-194807FCD4B3}" type="slidenum">
              <a:rPr lang="ru-RU" altLang="ru-RU" smtClean="0">
                <a:latin typeface="Times New Roman" pitchFamily="18" charset="0"/>
              </a:rPr>
              <a:pPr eaLnBrk="1" hangingPunct="1">
                <a:spcBef>
                  <a:spcPct val="0"/>
                </a:spcBef>
              </a:pPr>
              <a:t>63</a:t>
            </a:fld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 txBox="1">
            <a:spLocks noGrp="1" noChangeArrowheads="1"/>
          </p:cNvSpPr>
          <p:nvPr/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9E8E583-0FE6-46AC-B2C0-193D6E9D74B9}" type="slidenum">
              <a:rPr lang="ru-RU" sz="1200">
                <a:latin typeface="Times New Roman" pitchFamily="18" charset="0"/>
              </a:rPr>
              <a:pPr algn="r"/>
              <a:t>4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 txBox="1">
            <a:spLocks noGrp="1" noChangeArrowheads="1"/>
          </p:cNvSpPr>
          <p:nvPr/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A707EC7-C2EE-410C-9CD7-1E3F7556CA1B}" type="slidenum">
              <a:rPr lang="ru-RU" sz="1200">
                <a:latin typeface="Times New Roman" pitchFamily="18" charset="0"/>
              </a:rPr>
              <a:pPr algn="r"/>
              <a:t>5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AA2E91-E6A5-4354-BE45-B3D639EF72C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77492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AA2E91-E6A5-4354-BE45-B3D639EF72C9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77749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 txBox="1">
            <a:spLocks noGrp="1" noChangeArrowheads="1"/>
          </p:cNvSpPr>
          <p:nvPr/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F77A598-A552-482E-82FE-51F099D366C7}" type="slidenum">
              <a:rPr lang="ru-RU" sz="1200">
                <a:latin typeface="Times New Roman" pitchFamily="18" charset="0"/>
              </a:rPr>
              <a:pPr algn="r"/>
              <a:t>8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 txBox="1">
            <a:spLocks noGrp="1" noChangeArrowheads="1"/>
          </p:cNvSpPr>
          <p:nvPr/>
        </p:nvSpPr>
        <p:spPr bwMode="auto">
          <a:xfrm>
            <a:off x="3886200" y="9450388"/>
            <a:ext cx="29718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34DA1D8-2938-41FC-9A78-4F49D28113C2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ru-RU" altLang="ru-RU"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EC9A3-5F65-4073-9BD7-F44AF490DA62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7230A-2BB8-4ADB-99C9-713C7D0178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C0774-717C-43D2-B622-44B03360C15A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5C84A5-C5C6-494B-B9D6-064E5228E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CB0D76-65D2-42A9-B29B-B5CFB815039B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F613A-EC9F-4A48-ABAF-EE648E4B35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6EEBF-27AA-49FB-A505-DEDFE87D01A4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30CA7D-D6A5-4E83-AB2F-7C63E2B82F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53D34-6A8B-4716-B9A0-72D7358E0615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1F8B3-F83A-4224-9ABE-4EE7DF072E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F4C08-2EC2-4920-98C3-432A640AD2F0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4D399-6D80-470E-AF08-3F5FE41ED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F31C42-4F8E-410C-8576-00FED32E2214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FFE03-F511-4381-AF71-0EC2CE123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488D6-A2B2-4862-A880-8317BB480C37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1B07C-A466-4A2A-9762-1C165B490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5D23C-F767-4533-9C20-EA9F12F1AFC7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13DBD-2824-49BD-B0EF-69FFB6495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30A42C-3941-460D-8DB4-8B30BE213215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3315E-CB2A-4337-A871-174436363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54920-61D8-4129-AAB7-294FE7F64DA2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78187-516D-4B9D-B7A7-A0A61A568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20F93-0D92-445E-A97E-11469E25BAAC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38BF3-7874-4CE2-AF02-277495C16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68097-B7FD-4E2E-AF10-33AF6455E467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EC3FF-B564-4958-8452-AAC29EFDBE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Щелчок правит 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956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8F6EA1F-0B6E-4535-898D-F9C68E5283CE}" type="datetime1">
              <a:rPr lang="ru-RU"/>
              <a:pPr>
                <a:defRPr/>
              </a:pPr>
              <a:t>22.04.2014</a:t>
            </a:fld>
            <a:endParaRPr lang="ru-RU"/>
          </a:p>
        </p:txBody>
      </p:sp>
      <p:sp>
        <p:nvSpPr>
          <p:cNvPr id="4956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56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74465D1D-DCE3-4923-AE6A-7ABB3DC50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3.xml"/><Relationship Id="rId5" Type="http://schemas.openxmlformats.org/officeDocument/2006/relationships/slide" Target="slide49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6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notesSlide" Target="../notesSlides/notesSlide16.xml"/><Relationship Id="rId7" Type="http://schemas.openxmlformats.org/officeDocument/2006/relationships/slide" Target="slide58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3.xls"/><Relationship Id="rId5" Type="http://schemas.openxmlformats.org/officeDocument/2006/relationships/oleObject" Target="../embeddings/_____Microsoft_Office_Excel_97-20032.xls"/><Relationship Id="rId4" Type="http://schemas.openxmlformats.org/officeDocument/2006/relationships/oleObject" Target="../embeddings/__________Microsoft_Office_Excel1.xls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oleObject" Target="../embeddings/_____Microsoft_Office_Excel_97-20034.xls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olg9527@yandex.ru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hyperlink" Target="http://pics.livejournal.com/mon_ru/pic/000arp9r/" TargetMode="External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source=psearch&amp;text=%D1%86%D1%83%D0%BA%D0%B5%D1%80%D0%BC%D0%B0%D0%BD%20%D0%B2%D0%B5%D0%BD%D0%B3%D0%B5%D1%80%20%D1%83%D1%87%D0%B5%D0%B1%D0%BD%D0%B0%D1%8F%20%D1%81%D0%B0%D0%BC%D0%BE%D1%81%D1%82%D0%BE%D1%8F%D1%82%D0%B5%D0%BB%D1%8C%D0%BD%D0%BE%D1%81%D1%82%D1%8C&amp;pos=1&amp;rpt=simage&amp;lr=213&amp;uinfo=sw-1266-sh-703-fw-1041-fh-497-pd-1&amp;img_url=http://urss.ru/covers_ru/122359.gif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images.yandex.ru/yandsearch?source=psearch&amp;text=%D0%BA%D0%B0%D0%BA%20%D0%BF%D1%80%D0%BE%D0%B5%D0%BA%D1%82%D0%B8%D1%80%D0%BE%D0%B2%D0%B0%D1%82%D1%8C%20%D1%83%D0%BD%D0%B8%D0%B2%D0%B5%D1%80%D1%81%D0%B0%D0%BB%D1%8C%D0%BD%D1%8B%D0%B5%20%D1%83%D1%87%D0%B5%D0%B1%D0%BD%D1%8B%D0%B5%20%D0%B4%D0%B5%D0%B9%D1%81%D1%82%D0%B2%D0%B8%D1%8F%20%D0%B2%20%D0%BD%D0%B0%D1%87%D0%B0%D0%BB%D1%8C%D0%BD%D0%BE%D0%B9%20%D1%88%D0%BA%D0%BE%D0%BB%D0%B5&amp;pos=0&amp;rpt=simage&amp;lr=213&amp;uinfo=sw-1266-sh-703-fw-1041-fh-497-pd-1&amp;img_url=http://static1.read.ru/covers_rr/s/00/36/1163600.jpg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://images.yandex.ru/yandsearch?text=%D0%B4%D0%BE%D1%88%D0%BA%D0%BE%D0%BB%D1%8C%D0%BD%D0%B8%D0%BA%D0%B8%20%D0%BA%D0%B0%D1%80%D1%82%D0%B8%D0%BD%D0%BA%D0%B8&amp;pos=22&amp;uinfo=sw-1266-sh-703-fw-1041-fh-497-pd-1&amp;rpt=simage&amp;img_url=http://detsad-kitty.ru/uploads/posts/2010-06/1277926087_8e28bea376c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images.yandex.ru/yandsearch?text=%D1%88%D0%BA%D0%BE%D0%BB%D1%8C%D0%BD%D0%B8%D0%BA%D0%B8%20%D0%BA%D0%B0%D1%80%D1%82%D0%B8%D0%BD%D0%BA%D0%B8&amp;pos=17&amp;uinfo=sw-1266-sh-703-fw-1041-fh-497-pd-1&amp;rpt=simage&amp;img_url=http://www.fisnyak.ru/_nw/22/99002547.jpg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17&amp;text=%D1%83%D1%87%D0%B8%D1%82%D0%B5%D0%BB%D1%8C%20%D0%BA%D0%B0%D1%80%D1%82%D0%B8%D0%BD%D0%BA%D0%B8%20%D0%B4%D0%BB%D1%8F%20%D0%B4%D0%B5%D1%82%D0%B5%D0%B9&amp;pos=514&amp;uinfo=sw-1266-sh-703-fw-1041-fh-497-pd-1&amp;rpt=simage&amp;img_url=http://www.ogoniok.com/common/archive/2004/4869/42-66-66/42-66-1b.jpg" TargetMode="External"/><Relationship Id="rId13" Type="http://schemas.openxmlformats.org/officeDocument/2006/relationships/image" Target="../media/image25.jpeg"/><Relationship Id="rId3" Type="http://schemas.openxmlformats.org/officeDocument/2006/relationships/image" Target="../media/image20.png"/><Relationship Id="rId7" Type="http://schemas.openxmlformats.org/officeDocument/2006/relationships/image" Target="../media/image22.jpeg"/><Relationship Id="rId12" Type="http://schemas.openxmlformats.org/officeDocument/2006/relationships/hyperlink" Target="http://images.yandex.ru/yandsearch?text=%D1%83%D1%87%D0%B5%D0%BD%D0%B8%D0%BA%20%D1%82%D1%80%D0%BE%D0%B5%D1%87%D0%BD%D0%B8%D0%BA&amp;img_url=http://s.rpod.ru/data/pictures/00/00/02/06/40/9edb1c76950f558c5cd113838b0cf1cc.jpg&amp;pos=5&amp;uinfo=sw-1266-sh-703-fw-1041-fh-497-pd-1&amp;rpt=simage" TargetMode="External"/><Relationship Id="rId2" Type="http://schemas.openxmlformats.org/officeDocument/2006/relationships/hyperlink" Target="http://images.yandex.ru/yandsearch?text=%D0%B4%D0%BE%D1%88%D0%BA%D0%BE%D0%BB%D1%8C%D0%BD%D0%B8%D0%BA%D0%B8%20%D0%BA%D0%B0%D1%80%D1%82%D0%B8%D0%BD%D0%BA%D0%B8&amp;pos=22&amp;uinfo=sw-1266-sh-703-fw-1041-fh-497-pd-1&amp;rpt=simage&amp;img_url=http://detsad-kitty.ru/uploads/posts/2010-06/1277926087_8e28bea376c3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6&amp;text=%D1%88%D0%BA%D0%BE%D0%BB%D1%8C%D0%BD%D0%B8%D0%BA%D0%B8%20%D0%BA%D0%B0%D1%80%D1%82%D0%B8%D0%BD%D0%BA%D0%B8&amp;pos=191&amp;uinfo=sw-1266-sh-703-fw-1041-fh-497-pd-1&amp;rpt=simage&amp;img_url=http://gym1515.mskobr.ru/images/cms/data/86370705.jpg" TargetMode="External"/><Relationship Id="rId11" Type="http://schemas.openxmlformats.org/officeDocument/2006/relationships/image" Target="../media/image24.jpeg"/><Relationship Id="rId5" Type="http://schemas.openxmlformats.org/officeDocument/2006/relationships/image" Target="../media/image21.jpeg"/><Relationship Id="rId15" Type="http://schemas.openxmlformats.org/officeDocument/2006/relationships/image" Target="../media/image26.jpeg"/><Relationship Id="rId10" Type="http://schemas.openxmlformats.org/officeDocument/2006/relationships/hyperlink" Target="http://images.yandex.ru/yandsearch?text=%D1%83%D1%87%D0%B8%D1%82%D0%B5%D0%BB%D1%8C%20%D0%BA%D0%B0%D1%80%D1%82%D0%B8%D0%BD%D0%BA%D0%B8%20%D0%B4%D0%BB%D1%8F%20%D0%B4%D0%B5%D1%82%D0%B5%D0%B9&amp;pos=22&amp;uinfo=sw-1266-sh-703-fw-1041-fh-497-pd-1&amp;rpt=simage&amp;img_url=http://logic.stanford.edu/talks/SOC2Defs1/teacher.jpg" TargetMode="External"/><Relationship Id="rId4" Type="http://schemas.openxmlformats.org/officeDocument/2006/relationships/hyperlink" Target="http://images.yandex.ru/yandsearch?text=%D1%88%D0%BA%D0%BE%D0%BB%D1%8C%D0%BD%D0%B8%D0%BA%D0%B8%20%D0%BA%D0%B0%D1%80%D1%82%D0%B8%D0%BD%D0%BA%D0%B8&amp;pos=17&amp;uinfo=sw-1266-sh-703-fw-1041-fh-497-pd-1&amp;rpt=simage&amp;img_url=http://www.fisnyak.ru/_nw/22/99002547.jpg" TargetMode="External"/><Relationship Id="rId9" Type="http://schemas.openxmlformats.org/officeDocument/2006/relationships/image" Target="../media/image23.jpeg"/><Relationship Id="rId14" Type="http://schemas.openxmlformats.org/officeDocument/2006/relationships/hyperlink" Target="http://images.yandex.ru/yandsearch?source=wiz&amp;text=%D0%BE%D0%BF%D1%8F%D1%82%D1%8C%20%D0%B4%D0%B2%D0%BE%D0%B9%D0%BA%D0%B0&amp;noreask=1&amp;pos=14&amp;rpt=simage&amp;lr=213&amp;uinfo=sw-1266-sh-703-fw-1041-fh-497-pd-1&amp;img_url=http://s105.ucoz.net/video/36/23339034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7.xml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images.yandex.ru/yandsearch?p=6&amp;text=%D1%88%D0%BA%D0%BE%D0%BB%D1%8C%D0%BD%D0%B8%D0%BA%D0%B8%20%D0%BA%D0%B0%D1%80%D1%82%D0%B8%D0%BD%D0%BA%D0%B8&amp;pos=191&amp;uinfo=sw-1266-sh-703-fw-1041-fh-497-pd-1&amp;rpt=simage&amp;img_url=http://gym1515.mskobr.ru/images/cms/data/86370705.jpg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ages.yandex.ru/yandsearch?text=%D1%88%D0%BA%D0%BE%D0%BB%D1%8C%D0%BD%D0%B8%D0%BA%D0%B8%20%D0%BA%D0%B0%D1%80%D1%82%D0%B8%D0%BD%D0%BA%D0%B8&amp;pos=17&amp;uinfo=sw-1266-sh-703-fw-1041-fh-497-pd-1&amp;rpt=simage&amp;img_url=http://www.fisnyak.ru/_nw/22/99002547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1;&#1086;&#1075;&#1080;&#1085;&#1086;&#1074;&#1072;_&#1089;&#1090;&#1072;&#1085;&#1076;&#1072;&#1088;&#1090;_&#1053;&#1064;_&#1054;&#1064;_&#1084;&#1072;&#1088;&#1090;-&#1084;&#1072;&#1081;%202013_&#1055;&#1088;&#1086;&#1089;&#1074;&#1077;&#1097;&#1077;&#1085;&#1080;&#1077;_4&#1087;&#1088;&#1086;&#1077;&#1082;&#1090;&#1099;.pptx" TargetMode="External"/><Relationship Id="rId5" Type="http://schemas.openxmlformats.org/officeDocument/2006/relationships/image" Target="../media/image1.png"/><Relationship Id="rId4" Type="http://schemas.openxmlformats.org/officeDocument/2006/relationships/hyperlink" Target="&#1074;&#1077;&#1073;&#1080;&#1085;&#1072;&#1088;%202_&#1086;&#1094;&#1077;&#1085;&#1082;&#1072;_&#1086;&#1082;&#1090;&#1088;&#1103;&#1073;&#1088;&#1100;%202013_&#1052;&#1086;&#1089;&#1082;&#1074;&#1072;.pptx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slide" Target="slide2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1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7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slide" Target="slide21.xml"/><Relationship Id="rId4" Type="http://schemas.openxmlformats.org/officeDocument/2006/relationships/image" Target="../media/image68.emf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98" y="296652"/>
            <a:ext cx="9001000" cy="972108"/>
          </a:xfrm>
        </p:spPr>
        <p:txBody>
          <a:bodyPr/>
          <a:lstStyle/>
          <a:p>
            <a:pPr algn="l"/>
            <a:r>
              <a:rPr lang="ru-RU" sz="3200" b="1" dirty="0" smtClean="0">
                <a:latin typeface="Arial" pitchFamily="34" charset="0"/>
              </a:rPr>
              <a:t>Что изменил новый школьный стандарт: замысел, реализация и первые итоги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sz="2400">
              <a:latin typeface="Times New Roman" pitchFamily="18" charset="0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5436096" y="5454178"/>
            <a:ext cx="3556484" cy="1284288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О.Б. Логинова</a:t>
            </a:r>
          </a:p>
          <a:p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март, 2014</a:t>
            </a: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59532" y="2168860"/>
            <a:ext cx="8568951" cy="194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</a:rPr>
              <a:t>О чём говорят результаты мониторингов оценки качества образования в начальной школе</a:t>
            </a:r>
            <a:endParaRPr lang="ru-RU" sz="44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75463" y="6359525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1B31E29-FCB5-4196-924E-CD245B78A69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 smtClean="0"/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108000" y="2195999"/>
            <a:ext cx="2628000" cy="1728000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r>
              <a:rPr lang="ru-RU" sz="2400" dirty="0">
                <a:solidFill>
                  <a:schemeClr val="bg2"/>
                </a:solidFill>
                <a:latin typeface="Arial" charset="0"/>
              </a:rPr>
              <a:t>Индивидуальные</a:t>
            </a:r>
          </a:p>
          <a:p>
            <a:pPr algn="ctr" eaLnBrk="0" hangingPunct="0">
              <a:defRPr/>
            </a:pPr>
            <a:r>
              <a:rPr lang="ru-RU" sz="2400" dirty="0">
                <a:solidFill>
                  <a:schemeClr val="bg2"/>
                </a:solidFill>
                <a:latin typeface="Arial" charset="0"/>
              </a:rPr>
              <a:t>достижения</a:t>
            </a:r>
          </a:p>
          <a:p>
            <a:pPr algn="ctr" eaLnBrk="0" hangingPunct="0">
              <a:defRPr/>
            </a:pPr>
            <a:r>
              <a:rPr lang="ru-RU" sz="2400" dirty="0">
                <a:solidFill>
                  <a:schemeClr val="bg2"/>
                </a:solidFill>
                <a:latin typeface="Arial" charset="0"/>
              </a:rPr>
              <a:t>учащихся</a:t>
            </a:r>
          </a:p>
        </p:txBody>
      </p:sp>
      <p:sp>
        <p:nvSpPr>
          <p:cNvPr id="5127" name="Скругленный прямоугольник 7"/>
          <p:cNvSpPr>
            <a:spLocks noChangeArrowheads="1"/>
          </p:cNvSpPr>
          <p:nvPr/>
        </p:nvSpPr>
        <p:spPr bwMode="auto">
          <a:xfrm>
            <a:off x="108000" y="4320000"/>
            <a:ext cx="2628000" cy="16557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chemeClr val="bg2"/>
                </a:solidFill>
              </a:rPr>
              <a:t>Состояние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chemeClr val="bg2"/>
                </a:solidFill>
              </a:rPr>
              <a:t>системы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chemeClr val="bg2"/>
                </a:solidFill>
              </a:rPr>
              <a:t>начального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dirty="0">
                <a:solidFill>
                  <a:schemeClr val="bg2"/>
                </a:solidFill>
              </a:rPr>
              <a:t>образования</a:t>
            </a: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 bwMode="auto">
          <a:xfrm>
            <a:off x="2772000" y="1656000"/>
            <a:ext cx="1800000" cy="396000"/>
          </a:xfrm>
          <a:prstGeom prst="round2SameRect">
            <a:avLst/>
          </a:prstGeom>
          <a:solidFill>
            <a:srgbClr val="66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i="1" dirty="0">
                <a:solidFill>
                  <a:schemeClr val="bg2"/>
                </a:solidFill>
                <a:latin typeface="Arial" charset="0"/>
              </a:rPr>
              <a:t>предметные</a:t>
            </a:r>
          </a:p>
        </p:txBody>
      </p:sp>
      <p:sp>
        <p:nvSpPr>
          <p:cNvPr id="10" name="Прямоугольник с двумя скругленными соседними углами 9"/>
          <p:cNvSpPr/>
          <p:nvPr/>
        </p:nvSpPr>
        <p:spPr bwMode="auto">
          <a:xfrm>
            <a:off x="4680000" y="1656000"/>
            <a:ext cx="2376000" cy="396000"/>
          </a:xfrm>
          <a:prstGeom prst="round2SameRect">
            <a:avLst/>
          </a:prstGeom>
          <a:solidFill>
            <a:srgbClr val="00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i="1" dirty="0" err="1">
                <a:solidFill>
                  <a:schemeClr val="bg2"/>
                </a:solidFill>
                <a:latin typeface="Arial" charset="0"/>
              </a:rPr>
              <a:t>метапредметные</a:t>
            </a:r>
            <a:endParaRPr lang="ru-RU" sz="2000" b="1" i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1" name="Прямоугольник с двумя скругленными соседними углами 10"/>
          <p:cNvSpPr/>
          <p:nvPr/>
        </p:nvSpPr>
        <p:spPr bwMode="auto">
          <a:xfrm>
            <a:off x="7164000" y="1656000"/>
            <a:ext cx="1872000" cy="396000"/>
          </a:xfrm>
          <a:prstGeom prst="round2Same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000" b="1" i="1" dirty="0">
                <a:solidFill>
                  <a:schemeClr val="bg2"/>
                </a:solidFill>
                <a:latin typeface="Arial" charset="0"/>
              </a:rPr>
              <a:t>личностные</a:t>
            </a:r>
          </a:p>
        </p:txBody>
      </p:sp>
      <p:sp>
        <p:nvSpPr>
          <p:cNvPr id="5131" name="Прямоугольник 6"/>
          <p:cNvSpPr>
            <a:spLocks noChangeArrowheads="1"/>
          </p:cNvSpPr>
          <p:nvPr/>
        </p:nvSpPr>
        <p:spPr bwMode="auto">
          <a:xfrm>
            <a:off x="2772000" y="2196000"/>
            <a:ext cx="504000" cy="466725"/>
          </a:xfrm>
          <a:prstGeom prst="rect">
            <a:avLst/>
          </a:prstGeom>
          <a:solidFill>
            <a:srgbClr val="66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chemeClr val="bg2"/>
                </a:solidFill>
              </a:rPr>
              <a:t>РЯ</a:t>
            </a:r>
          </a:p>
        </p:txBody>
      </p:sp>
      <p:sp>
        <p:nvSpPr>
          <p:cNvPr id="5132" name="Прямоугольник 12"/>
          <p:cNvSpPr>
            <a:spLocks noChangeArrowheads="1"/>
          </p:cNvSpPr>
          <p:nvPr/>
        </p:nvSpPr>
        <p:spPr bwMode="auto">
          <a:xfrm>
            <a:off x="3420000" y="2196000"/>
            <a:ext cx="504000" cy="468312"/>
          </a:xfrm>
          <a:prstGeom prst="rect">
            <a:avLst/>
          </a:prstGeom>
          <a:solidFill>
            <a:srgbClr val="66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МА</a:t>
            </a:r>
          </a:p>
        </p:txBody>
      </p:sp>
      <p:sp>
        <p:nvSpPr>
          <p:cNvPr id="5133" name="Прямоугольник 13"/>
          <p:cNvSpPr>
            <a:spLocks noChangeArrowheads="1"/>
          </p:cNvSpPr>
          <p:nvPr/>
        </p:nvSpPr>
        <p:spPr bwMode="auto">
          <a:xfrm>
            <a:off x="4068000" y="2196000"/>
            <a:ext cx="504000" cy="468312"/>
          </a:xfrm>
          <a:prstGeom prst="rect">
            <a:avLst/>
          </a:prstGeom>
          <a:solidFill>
            <a:srgbClr val="66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ОМ</a:t>
            </a:r>
          </a:p>
        </p:txBody>
      </p:sp>
      <p:sp>
        <p:nvSpPr>
          <p:cNvPr id="5134" name="Прямоугольник 14"/>
          <p:cNvSpPr>
            <a:spLocks noChangeArrowheads="1"/>
          </p:cNvSpPr>
          <p:nvPr/>
        </p:nvSpPr>
        <p:spPr bwMode="auto">
          <a:xfrm>
            <a:off x="4680000" y="2196000"/>
            <a:ext cx="2375999" cy="972000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Комплексные</a:t>
            </a:r>
          </a:p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работы с текстом</a:t>
            </a:r>
          </a:p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на </a:t>
            </a:r>
            <a:r>
              <a:rPr lang="ru-RU" altLang="ru-RU" sz="1800" dirty="0" err="1">
                <a:solidFill>
                  <a:schemeClr val="bg2"/>
                </a:solidFill>
              </a:rPr>
              <a:t>межпредметной</a:t>
            </a:r>
            <a:endParaRPr lang="ru-RU" altLang="ru-RU" sz="1800" dirty="0">
              <a:solidFill>
                <a:schemeClr val="bg2"/>
              </a:solidFill>
            </a:endParaRPr>
          </a:p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основе</a:t>
            </a:r>
          </a:p>
        </p:txBody>
      </p:sp>
      <p:sp>
        <p:nvSpPr>
          <p:cNvPr id="5135" name="Прямоугольник 15"/>
          <p:cNvSpPr>
            <a:spLocks noChangeArrowheads="1"/>
          </p:cNvSpPr>
          <p:nvPr/>
        </p:nvSpPr>
        <p:spPr bwMode="auto">
          <a:xfrm>
            <a:off x="2772000" y="2700000"/>
            <a:ext cx="1800000" cy="1188000"/>
          </a:xfrm>
          <a:prstGeom prst="rect">
            <a:avLst/>
          </a:prstGeom>
          <a:solidFill>
            <a:srgbClr val="66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bg2"/>
                </a:solidFill>
              </a:rPr>
              <a:t>Основа: </a:t>
            </a:r>
            <a:r>
              <a:rPr lang="ru-RU" altLang="ru-RU" sz="1600" dirty="0" err="1">
                <a:solidFill>
                  <a:schemeClr val="bg2"/>
                </a:solidFill>
              </a:rPr>
              <a:t>ПлРез</a:t>
            </a:r>
            <a:endParaRPr lang="ru-RU" altLang="ru-RU" sz="1600" dirty="0">
              <a:solidFill>
                <a:schemeClr val="bg2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bg2"/>
                </a:solidFill>
              </a:rPr>
              <a:t>блок «Выпуск-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bg2"/>
                </a:solidFill>
              </a:rPr>
              <a:t>ник научится»</a:t>
            </a:r>
          </a:p>
        </p:txBody>
      </p:sp>
      <p:sp>
        <p:nvSpPr>
          <p:cNvPr id="5136" name="Прямоугольник 16"/>
          <p:cNvSpPr>
            <a:spLocks noChangeArrowheads="1"/>
          </p:cNvSpPr>
          <p:nvPr/>
        </p:nvSpPr>
        <p:spPr bwMode="auto">
          <a:xfrm>
            <a:off x="2771999" y="4320000"/>
            <a:ext cx="504000" cy="468313"/>
          </a:xfrm>
          <a:prstGeom prst="rect">
            <a:avLst/>
          </a:prstGeom>
          <a:solidFill>
            <a:srgbClr val="66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РЯ</a:t>
            </a:r>
          </a:p>
        </p:txBody>
      </p:sp>
      <p:sp>
        <p:nvSpPr>
          <p:cNvPr id="5137" name="Прямоугольник 17"/>
          <p:cNvSpPr>
            <a:spLocks noChangeArrowheads="1"/>
          </p:cNvSpPr>
          <p:nvPr/>
        </p:nvSpPr>
        <p:spPr bwMode="auto">
          <a:xfrm>
            <a:off x="2772000" y="4824000"/>
            <a:ext cx="1800000" cy="1152000"/>
          </a:xfrm>
          <a:prstGeom prst="rect">
            <a:avLst/>
          </a:prstGeom>
          <a:solidFill>
            <a:srgbClr val="66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bg2"/>
                </a:solidFill>
              </a:rPr>
              <a:t>Основа: </a:t>
            </a:r>
            <a:r>
              <a:rPr lang="ru-RU" altLang="ru-RU" sz="1600" dirty="0" err="1">
                <a:solidFill>
                  <a:schemeClr val="bg2"/>
                </a:solidFill>
              </a:rPr>
              <a:t>ПлРез</a:t>
            </a:r>
            <a:endParaRPr lang="ru-RU" altLang="ru-RU" sz="1600" dirty="0">
              <a:solidFill>
                <a:schemeClr val="bg2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chemeClr val="bg2"/>
                </a:solidFill>
              </a:rPr>
              <a:t>оба </a:t>
            </a:r>
            <a:r>
              <a:rPr lang="ru-RU" altLang="ru-RU" sz="1600" dirty="0" smtClean="0">
                <a:solidFill>
                  <a:schemeClr val="bg2"/>
                </a:solidFill>
              </a:rPr>
              <a:t>блока</a:t>
            </a:r>
          </a:p>
          <a:p>
            <a:pPr algn="ctr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ru-RU" altLang="ru-RU" sz="1300" dirty="0" smtClean="0">
                <a:solidFill>
                  <a:schemeClr val="bg2"/>
                </a:solidFill>
              </a:rPr>
              <a:t>(«Выпускник научится»</a:t>
            </a:r>
          </a:p>
          <a:p>
            <a:pPr algn="ctr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ru-RU" altLang="ru-RU" sz="1300" dirty="0" smtClean="0">
                <a:solidFill>
                  <a:schemeClr val="bg2"/>
                </a:solidFill>
              </a:rPr>
              <a:t>и «</a:t>
            </a:r>
            <a:r>
              <a:rPr lang="ru-RU" altLang="ru-RU" sz="1300" i="1" dirty="0" smtClean="0">
                <a:solidFill>
                  <a:schemeClr val="bg2"/>
                </a:solidFill>
              </a:rPr>
              <a:t>Выпускник полу-</a:t>
            </a:r>
          </a:p>
          <a:p>
            <a:pPr algn="ctr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ru-RU" altLang="ru-RU" sz="1300" i="1" dirty="0" err="1" smtClean="0">
                <a:solidFill>
                  <a:schemeClr val="bg2"/>
                </a:solidFill>
              </a:rPr>
              <a:t>чит</a:t>
            </a:r>
            <a:r>
              <a:rPr lang="ru-RU" altLang="ru-RU" sz="1300" i="1" dirty="0" smtClean="0">
                <a:solidFill>
                  <a:schemeClr val="bg2"/>
                </a:solidFill>
              </a:rPr>
              <a:t> возможность</a:t>
            </a:r>
          </a:p>
          <a:p>
            <a:pPr algn="ctr"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ru-RU" altLang="ru-RU" sz="1300" i="1" dirty="0" smtClean="0">
                <a:solidFill>
                  <a:schemeClr val="bg2"/>
                </a:solidFill>
              </a:rPr>
              <a:t>научиться»)</a:t>
            </a:r>
            <a:endParaRPr lang="ru-RU" altLang="ru-RU" sz="1600" dirty="0">
              <a:solidFill>
                <a:schemeClr val="bg2"/>
              </a:solidFill>
            </a:endParaRPr>
          </a:p>
        </p:txBody>
      </p:sp>
      <p:sp>
        <p:nvSpPr>
          <p:cNvPr id="5138" name="Прямоугольник 18"/>
          <p:cNvSpPr>
            <a:spLocks noChangeArrowheads="1"/>
          </p:cNvSpPr>
          <p:nvPr/>
        </p:nvSpPr>
        <p:spPr bwMode="auto">
          <a:xfrm>
            <a:off x="3419999" y="4320000"/>
            <a:ext cx="504000" cy="468313"/>
          </a:xfrm>
          <a:prstGeom prst="rect">
            <a:avLst/>
          </a:prstGeom>
          <a:solidFill>
            <a:srgbClr val="66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МА</a:t>
            </a:r>
          </a:p>
        </p:txBody>
      </p:sp>
      <p:sp>
        <p:nvSpPr>
          <p:cNvPr id="5139" name="Прямоугольник 19"/>
          <p:cNvSpPr>
            <a:spLocks noChangeArrowheads="1"/>
          </p:cNvSpPr>
          <p:nvPr/>
        </p:nvSpPr>
        <p:spPr bwMode="auto">
          <a:xfrm>
            <a:off x="4068000" y="4320000"/>
            <a:ext cx="504000" cy="468313"/>
          </a:xfrm>
          <a:prstGeom prst="rect">
            <a:avLst/>
          </a:prstGeom>
          <a:solidFill>
            <a:srgbClr val="66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ОМ</a:t>
            </a: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7164000" y="4320000"/>
            <a:ext cx="1872000" cy="1080000"/>
          </a:xfrm>
          <a:prstGeom prst="rect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lnSpc>
                <a:spcPct val="85000"/>
              </a:lnSpc>
              <a:defRPr/>
            </a:pPr>
            <a:r>
              <a:rPr lang="ru-RU" dirty="0">
                <a:solidFill>
                  <a:schemeClr val="bg2"/>
                </a:solidFill>
                <a:latin typeface="Arial" charset="0"/>
              </a:rPr>
              <a:t>Анкеты:</a:t>
            </a:r>
          </a:p>
          <a:p>
            <a:pPr eaLnBrk="0" hangingPunct="0">
              <a:lnSpc>
                <a:spcPct val="85000"/>
              </a:lnSpc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2"/>
                </a:solidFill>
                <a:latin typeface="Arial" charset="0"/>
              </a:rPr>
              <a:t>самооценка</a:t>
            </a:r>
          </a:p>
          <a:p>
            <a:pPr eaLnBrk="0" hangingPunct="0">
              <a:lnSpc>
                <a:spcPct val="85000"/>
              </a:lnSpc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2"/>
                </a:solidFill>
                <a:latin typeface="Arial" charset="0"/>
              </a:rPr>
              <a:t>отношение</a:t>
            </a:r>
          </a:p>
          <a:p>
            <a:pPr eaLnBrk="0" hangingPunct="0">
              <a:lnSpc>
                <a:spcPct val="85000"/>
              </a:lnSpc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2"/>
                </a:solidFill>
                <a:latin typeface="Arial" charset="0"/>
              </a:rPr>
              <a:t>мотивация</a:t>
            </a:r>
          </a:p>
        </p:txBody>
      </p:sp>
      <p:sp>
        <p:nvSpPr>
          <p:cNvPr id="5141" name="Прямоугольник 22"/>
          <p:cNvSpPr>
            <a:spLocks noChangeArrowheads="1"/>
          </p:cNvSpPr>
          <p:nvPr/>
        </p:nvSpPr>
        <p:spPr bwMode="auto">
          <a:xfrm>
            <a:off x="4680000" y="3204000"/>
            <a:ext cx="2376000" cy="720725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Групповой проект:</a:t>
            </a:r>
          </a:p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индивидуальный</a:t>
            </a:r>
          </a:p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уровень</a:t>
            </a:r>
          </a:p>
        </p:txBody>
      </p:sp>
      <p:sp>
        <p:nvSpPr>
          <p:cNvPr id="5142" name="Прямоугольник 23"/>
          <p:cNvSpPr>
            <a:spLocks noChangeArrowheads="1"/>
          </p:cNvSpPr>
          <p:nvPr/>
        </p:nvSpPr>
        <p:spPr bwMode="auto">
          <a:xfrm>
            <a:off x="4679999" y="4319999"/>
            <a:ext cx="2376000" cy="1655763"/>
          </a:xfrm>
          <a:prstGeom prst="rect">
            <a:avLst/>
          </a:prstGeom>
          <a:solidFill>
            <a:srgbClr val="00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ТО ЖЕ +</a:t>
            </a:r>
          </a:p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Групповой проект:</a:t>
            </a:r>
          </a:p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уровень группы</a:t>
            </a:r>
          </a:p>
        </p:txBody>
      </p:sp>
      <p:sp>
        <p:nvSpPr>
          <p:cNvPr id="5143" name="Прямоугольник 24"/>
          <p:cNvSpPr>
            <a:spLocks noChangeArrowheads="1"/>
          </p:cNvSpPr>
          <p:nvPr/>
        </p:nvSpPr>
        <p:spPr bwMode="auto">
          <a:xfrm>
            <a:off x="7164000" y="2195999"/>
            <a:ext cx="1872000" cy="1728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i="1" dirty="0" smtClean="0">
                <a:solidFill>
                  <a:srgbClr val="FF0000"/>
                </a:solidFill>
              </a:rPr>
              <a:t>Не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i="1" dirty="0" smtClean="0">
                <a:solidFill>
                  <a:srgbClr val="FF0000"/>
                </a:solidFill>
              </a:rPr>
              <a:t>допустимо</a:t>
            </a:r>
            <a:endParaRPr lang="ru-RU" altLang="ru-RU" sz="2400" b="1" i="1" dirty="0">
              <a:solidFill>
                <a:srgbClr val="FF0000"/>
              </a:solidFill>
            </a:endParaRPr>
          </a:p>
        </p:txBody>
      </p:sp>
      <p:sp>
        <p:nvSpPr>
          <p:cNvPr id="5144" name="Прямоугольник 25"/>
          <p:cNvSpPr>
            <a:spLocks noChangeArrowheads="1"/>
          </p:cNvSpPr>
          <p:nvPr/>
        </p:nvSpPr>
        <p:spPr bwMode="auto">
          <a:xfrm>
            <a:off x="7164000" y="5400001"/>
            <a:ext cx="1872000" cy="540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Моральные</a:t>
            </a:r>
          </a:p>
          <a:p>
            <a:pPr algn="ctr"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solidFill>
                  <a:schemeClr val="bg2"/>
                </a:solidFill>
              </a:rPr>
              <a:t>дилеммы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687532" y="6198394"/>
            <a:ext cx="7773987" cy="436562"/>
          </a:xfrm>
          <a:prstGeom prst="roundRect">
            <a:avLst/>
          </a:prstGeom>
          <a:solidFill>
            <a:schemeClr val="bg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r>
              <a:rPr lang="ru-RU" b="1" i="1" dirty="0">
                <a:solidFill>
                  <a:schemeClr val="bg2"/>
                </a:solidFill>
                <a:latin typeface="Arial" charset="0"/>
              </a:rPr>
              <a:t>Контекстная информация,  анкеты для учителей и родителей </a:t>
            </a: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gray">
          <a:xfrm>
            <a:off x="76553" y="0"/>
            <a:ext cx="8995947" cy="1412776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Общее описание модели мониторинга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комплексной оценки качества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начального общего образования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5" name="Picture 4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4526" y="3917736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 descr="1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8100" y="476688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4" descr="1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0300" y="5515756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25706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75463" y="6359525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1B31E29-FCB5-4196-924E-CD245B78A69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 smtClean="0"/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108000" y="2420888"/>
            <a:ext cx="2052000" cy="1764000"/>
          </a:xfrm>
          <a:prstGeom prst="round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400" dirty="0" smtClean="0">
                <a:solidFill>
                  <a:schemeClr val="bg2"/>
                </a:solidFill>
                <a:latin typeface="Arial" charset="0"/>
              </a:rPr>
              <a:t>Рисунок</a:t>
            </a:r>
          </a:p>
          <a:p>
            <a:pPr algn="ctr" eaLnBrk="0" hangingPunct="0">
              <a:defRPr/>
            </a:pPr>
            <a:r>
              <a:rPr lang="ru-RU" sz="2400" dirty="0" smtClean="0">
                <a:solidFill>
                  <a:schemeClr val="bg2"/>
                </a:solidFill>
                <a:latin typeface="Arial" charset="0"/>
              </a:rPr>
              <a:t>человека</a:t>
            </a:r>
          </a:p>
        </p:txBody>
      </p:sp>
      <p:sp>
        <p:nvSpPr>
          <p:cNvPr id="9" name="Скругленный прямоугольник 8"/>
          <p:cNvSpPr/>
          <p:nvPr/>
        </p:nvSpPr>
        <p:spPr bwMode="auto">
          <a:xfrm>
            <a:off x="125563" y="5476575"/>
            <a:ext cx="8838698" cy="436562"/>
          </a:xfrm>
          <a:prstGeom prst="roundRect">
            <a:avLst/>
          </a:prstGeom>
          <a:solidFill>
            <a:schemeClr val="tx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b="1" i="1" dirty="0">
                <a:solidFill>
                  <a:schemeClr val="bg2"/>
                </a:solidFill>
                <a:latin typeface="Arial" charset="0"/>
              </a:rPr>
              <a:t>Контекстная информация,  анкеты для учителей и родителей </a:t>
            </a: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gray">
          <a:xfrm>
            <a:off x="76553" y="0"/>
            <a:ext cx="8995947" cy="1412776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Общее описание методик мониторинга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тартовой диагностики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 bwMode="auto">
          <a:xfrm>
            <a:off x="2414526" y="2405286"/>
            <a:ext cx="2052000" cy="1764000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400" dirty="0" smtClean="0">
                <a:solidFill>
                  <a:schemeClr val="bg2"/>
                </a:solidFill>
                <a:latin typeface="Arial" charset="0"/>
              </a:rPr>
              <a:t>Графический</a:t>
            </a:r>
          </a:p>
          <a:p>
            <a:pPr algn="ctr" eaLnBrk="0" hangingPunct="0">
              <a:defRPr/>
            </a:pPr>
            <a:r>
              <a:rPr lang="ru-RU" sz="2400" dirty="0" smtClean="0">
                <a:solidFill>
                  <a:schemeClr val="bg2"/>
                </a:solidFill>
                <a:latin typeface="Arial" charset="0"/>
              </a:rPr>
              <a:t>диктант</a:t>
            </a:r>
          </a:p>
        </p:txBody>
      </p:sp>
      <p:sp>
        <p:nvSpPr>
          <p:cNvPr id="31" name="Скругленный прямоугольник 30"/>
          <p:cNvSpPr/>
          <p:nvPr/>
        </p:nvSpPr>
        <p:spPr bwMode="auto">
          <a:xfrm>
            <a:off x="4646526" y="2405286"/>
            <a:ext cx="2052000" cy="1764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400" dirty="0" smtClean="0">
                <a:solidFill>
                  <a:schemeClr val="bg2"/>
                </a:solidFill>
                <a:latin typeface="Arial" charset="0"/>
              </a:rPr>
              <a:t>Образец</a:t>
            </a:r>
          </a:p>
          <a:p>
            <a:pPr algn="ctr" eaLnBrk="0" hangingPunct="0">
              <a:defRPr/>
            </a:pPr>
            <a:r>
              <a:rPr lang="ru-RU" sz="2400" dirty="0" smtClean="0">
                <a:solidFill>
                  <a:schemeClr val="bg2"/>
                </a:solidFill>
                <a:latin typeface="Arial" charset="0"/>
              </a:rPr>
              <a:t>и правило</a:t>
            </a: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125562" y="4230191"/>
            <a:ext cx="2052000" cy="9001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общее</a:t>
            </a:r>
          </a:p>
          <a:p>
            <a:pPr algn="ctr" eaLnBrk="0" hangingPunct="0"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развитие</a:t>
            </a:r>
            <a:endParaRPr lang="ru-RU" sz="2400" i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2414526" y="4215544"/>
            <a:ext cx="4320000" cy="90010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400" i="1" dirty="0">
                <a:solidFill>
                  <a:schemeClr val="bg2"/>
                </a:solidFill>
                <a:latin typeface="Arial" charset="0"/>
              </a:rPr>
              <a:t>предпосылки</a:t>
            </a:r>
          </a:p>
          <a:p>
            <a:pPr algn="ctr"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учебной деятельности</a:t>
            </a:r>
            <a:endParaRPr lang="ru-RU" sz="2400" i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 bwMode="auto">
          <a:xfrm>
            <a:off x="6912260" y="2405286"/>
            <a:ext cx="2052000" cy="1764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400" dirty="0" smtClean="0">
                <a:solidFill>
                  <a:schemeClr val="bg2"/>
                </a:solidFill>
                <a:latin typeface="Arial" charset="0"/>
              </a:rPr>
              <a:t>Первая</a:t>
            </a:r>
          </a:p>
          <a:p>
            <a:pPr algn="ctr" eaLnBrk="0" hangingPunct="0">
              <a:defRPr/>
            </a:pPr>
            <a:r>
              <a:rPr lang="ru-RU" sz="2400" dirty="0" smtClean="0">
                <a:solidFill>
                  <a:schemeClr val="bg2"/>
                </a:solidFill>
                <a:latin typeface="Arial" charset="0"/>
              </a:rPr>
              <a:t>буква</a:t>
            </a: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6920297" y="4230191"/>
            <a:ext cx="2052000" cy="9001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400" i="1" dirty="0" err="1" smtClean="0">
                <a:solidFill>
                  <a:schemeClr val="bg2"/>
                </a:solidFill>
                <a:latin typeface="Arial" charset="0"/>
              </a:rPr>
              <a:t>фонемати</a:t>
            </a: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-</a:t>
            </a:r>
          </a:p>
          <a:p>
            <a:pPr algn="ctr" eaLnBrk="0" hangingPunct="0">
              <a:defRPr/>
            </a:pPr>
            <a:r>
              <a:rPr lang="ru-RU" sz="2400" i="1" dirty="0" err="1" smtClean="0">
                <a:solidFill>
                  <a:schemeClr val="bg2"/>
                </a:solidFill>
                <a:latin typeface="Arial" charset="0"/>
              </a:rPr>
              <a:t>ческий</a:t>
            </a: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 слух</a:t>
            </a:r>
            <a:endParaRPr lang="ru-RU" sz="2400" i="1" dirty="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49912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3A645E-1F25-46C5-BCD9-56EA8908D746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sz="2400">
              <a:latin typeface="Times New Roman" pitchFamily="18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620688"/>
            <a:ext cx="9144000" cy="5508612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2"/>
                </a:solidFill>
                <a:latin typeface="Arial" pitchFamily="34" charset="0"/>
              </a:rPr>
              <a:t>2. Предварительные итоги</a:t>
            </a:r>
          </a:p>
          <a:p>
            <a:pPr marL="40005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Arial" pitchFamily="34" charset="0"/>
              </a:rPr>
              <a:t> 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FF00"/>
                </a:solidFill>
                <a:latin typeface="Arial" pitchFamily="34" charset="0"/>
              </a:rPr>
              <a:t>     Некоторые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</a:rPr>
              <a:t>результаты 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</a:rPr>
              <a:t>мониторингов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latin typeface="Arial" pitchFamily="34" charset="0"/>
              </a:rPr>
              <a:t>    оценки </a:t>
            </a:r>
            <a:r>
              <a:rPr lang="ru-RU" b="1" dirty="0">
                <a:solidFill>
                  <a:srgbClr val="FFFF00"/>
                </a:solidFill>
                <a:latin typeface="Arial" pitchFamily="34" charset="0"/>
              </a:rPr>
              <a:t>качества образования:</a:t>
            </a:r>
          </a:p>
          <a:p>
            <a:pPr marL="1085850" lvl="2">
              <a:lnSpc>
                <a:spcPct val="90000"/>
              </a:lnSpc>
              <a:spcBef>
                <a:spcPts val="0"/>
              </a:spcBef>
            </a:pPr>
            <a:r>
              <a:rPr lang="ru-RU" sz="2200" b="1" dirty="0">
                <a:solidFill>
                  <a:srgbClr val="FFFF00"/>
                </a:solidFill>
                <a:latin typeface="Arial" pitchFamily="34" charset="0"/>
              </a:rPr>
              <a:t>Российский мониторинг 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</a:rPr>
              <a:t>комплексной оценки </a:t>
            </a:r>
            <a:r>
              <a:rPr lang="ru-RU" sz="2200" b="1" dirty="0">
                <a:solidFill>
                  <a:srgbClr val="FFFF00"/>
                </a:solidFill>
                <a:latin typeface="Arial" pitchFamily="34" charset="0"/>
              </a:rPr>
              <a:t>качества образования в начальной школе, 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</a:rPr>
              <a:t>2013 (руководитель – </a:t>
            </a:r>
            <a:r>
              <a:rPr lang="ru-RU" sz="2200" b="1" dirty="0" err="1" smtClean="0">
                <a:solidFill>
                  <a:srgbClr val="FFFF00"/>
                </a:solidFill>
                <a:latin typeface="Arial" pitchFamily="34" charset="0"/>
              </a:rPr>
              <a:t>Г.С.Ковалева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</a:rPr>
              <a:t>, РАО)</a:t>
            </a:r>
          </a:p>
          <a:p>
            <a:pPr marL="1085850" lvl="2">
              <a:lnSpc>
                <a:spcPct val="90000"/>
              </a:lnSpc>
              <a:spcBef>
                <a:spcPts val="0"/>
              </a:spcBef>
            </a:pPr>
            <a:r>
              <a:rPr lang="ru-RU" sz="2200" dirty="0">
                <a:solidFill>
                  <a:srgbClr val="FFFF00"/>
                </a:solidFill>
                <a:latin typeface="Arial" pitchFamily="34" charset="0"/>
              </a:rPr>
              <a:t>Мониторинг стартовой готовности к обучению, 2007-2013 (руководитель – </a:t>
            </a:r>
            <a:r>
              <a:rPr lang="ru-RU" sz="2200" dirty="0" err="1">
                <a:solidFill>
                  <a:srgbClr val="FFFF00"/>
                </a:solidFill>
                <a:latin typeface="Arial" pitchFamily="34" charset="0"/>
              </a:rPr>
              <a:t>Г.С.Ковалева</a:t>
            </a:r>
            <a:r>
              <a:rPr lang="ru-RU" sz="2200" dirty="0">
                <a:solidFill>
                  <a:srgbClr val="FFFF00"/>
                </a:solidFill>
                <a:latin typeface="Arial" pitchFamily="34" charset="0"/>
              </a:rPr>
              <a:t>, РАО)</a:t>
            </a:r>
          </a:p>
          <a:p>
            <a:pPr marL="1085850" lvl="2">
              <a:lnSpc>
                <a:spcPct val="90000"/>
              </a:lnSpc>
              <a:spcBef>
                <a:spcPts val="0"/>
              </a:spcBef>
            </a:pP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</a:rPr>
              <a:t>Оценка динамики читательской грамотности «Тяни-Толкай» 2010-2011 (</a:t>
            </a:r>
            <a:r>
              <a:rPr lang="ru-RU" sz="2200" dirty="0" err="1" smtClean="0">
                <a:solidFill>
                  <a:srgbClr val="FFFF00"/>
                </a:solidFill>
                <a:latin typeface="Arial" pitchFamily="34" charset="0"/>
              </a:rPr>
              <a:t>Г.С.Ковалева</a:t>
            </a: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</a:rPr>
              <a:t>, </a:t>
            </a:r>
            <a:r>
              <a:rPr lang="ru-RU" sz="2200" dirty="0" err="1" smtClean="0">
                <a:solidFill>
                  <a:srgbClr val="FFFF00"/>
                </a:solidFill>
                <a:latin typeface="Arial" pitchFamily="34" charset="0"/>
              </a:rPr>
              <a:t>Г.А.Цукерман</a:t>
            </a: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</a:rPr>
              <a:t>, </a:t>
            </a:r>
            <a:r>
              <a:rPr lang="ru-RU" sz="2200" dirty="0" err="1" smtClean="0">
                <a:solidFill>
                  <a:srgbClr val="FFFF00"/>
                </a:solidFill>
                <a:latin typeface="Arial" pitchFamily="34" charset="0"/>
              </a:rPr>
              <a:t>М.И.Кузнецова</a:t>
            </a: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</a:rPr>
              <a:t>, ГУ-ВШЭ, Центр </a:t>
            </a:r>
            <a:r>
              <a:rPr lang="ru-RU" sz="2200" dirty="0">
                <a:solidFill>
                  <a:srgbClr val="FFFF00"/>
                </a:solidFill>
                <a:latin typeface="Arial" pitchFamily="34" charset="0"/>
              </a:rPr>
              <a:t>международного сотрудничества по развитию образования </a:t>
            </a: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</a:rPr>
              <a:t>АНХ)  </a:t>
            </a:r>
            <a:endParaRPr lang="en-US" sz="2200" dirty="0">
              <a:solidFill>
                <a:srgbClr val="FFFF00"/>
              </a:solidFill>
              <a:latin typeface="Arial" pitchFamily="34" charset="0"/>
            </a:endParaRPr>
          </a:p>
          <a:p>
            <a:pPr marL="1085850" lvl="2">
              <a:lnSpc>
                <a:spcPct val="90000"/>
              </a:lnSpc>
              <a:spcBef>
                <a:spcPts val="0"/>
              </a:spcBef>
            </a:pP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</a:rPr>
              <a:t>Международные </a:t>
            </a:r>
            <a:r>
              <a:rPr lang="ru-RU" sz="2200" dirty="0">
                <a:solidFill>
                  <a:srgbClr val="FFFF00"/>
                </a:solidFill>
                <a:latin typeface="Arial" pitchFamily="34" charset="0"/>
              </a:rPr>
              <a:t>исследования: </a:t>
            </a:r>
            <a:r>
              <a:rPr lang="en-US" sz="2200" dirty="0">
                <a:solidFill>
                  <a:srgbClr val="FFFF00"/>
                </a:solidFill>
                <a:latin typeface="Arial" pitchFamily="34" charset="0"/>
              </a:rPr>
              <a:t>TIMSS-2011</a:t>
            </a:r>
            <a:r>
              <a:rPr lang="ru-RU" sz="2200" dirty="0">
                <a:solidFill>
                  <a:srgbClr val="FFFF00"/>
                </a:solidFill>
                <a:latin typeface="Arial" pitchFamily="34" charset="0"/>
              </a:rPr>
              <a:t>; </a:t>
            </a:r>
            <a:r>
              <a:rPr lang="en-US" sz="2200" dirty="0">
                <a:solidFill>
                  <a:srgbClr val="FFFF00"/>
                </a:solidFill>
                <a:latin typeface="Arial" pitchFamily="34" charset="0"/>
              </a:rPr>
              <a:t>PISA-</a:t>
            </a:r>
            <a:r>
              <a:rPr lang="ru-RU" sz="2200" dirty="0">
                <a:solidFill>
                  <a:srgbClr val="FFFF00"/>
                </a:solidFill>
                <a:latin typeface="Arial" pitchFamily="34" charset="0"/>
              </a:rPr>
              <a:t>2</a:t>
            </a:r>
            <a:r>
              <a:rPr lang="en-US" sz="2200" dirty="0">
                <a:solidFill>
                  <a:srgbClr val="FFFF00"/>
                </a:solidFill>
                <a:latin typeface="Arial" pitchFamily="34" charset="0"/>
              </a:rPr>
              <a:t>00</a:t>
            </a:r>
            <a:r>
              <a:rPr lang="ru-RU" sz="2200" dirty="0">
                <a:solidFill>
                  <a:srgbClr val="FFFF00"/>
                </a:solidFill>
                <a:latin typeface="Arial" pitchFamily="34" charset="0"/>
              </a:rPr>
              <a:t>0, 2009; </a:t>
            </a:r>
            <a:r>
              <a:rPr lang="en-US" sz="2200" dirty="0">
                <a:solidFill>
                  <a:srgbClr val="FFFF00"/>
                </a:solidFill>
                <a:latin typeface="Arial" pitchFamily="34" charset="0"/>
              </a:rPr>
              <a:t>PIRLS-2001, 2006</a:t>
            </a:r>
            <a:r>
              <a:rPr lang="ru-RU" sz="2200" dirty="0">
                <a:solidFill>
                  <a:srgbClr val="FFFF00"/>
                </a:solidFill>
                <a:latin typeface="Arial" pitchFamily="34" charset="0"/>
              </a:rPr>
              <a:t> </a:t>
            </a:r>
          </a:p>
          <a:p>
            <a:pPr marL="0" indent="0">
              <a:buNone/>
            </a:pPr>
            <a:endParaRPr lang="ru-RU" sz="3600" b="1" dirty="0">
              <a:solidFill>
                <a:schemeClr val="tx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24391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2"/>
          <p:cNvSpPr>
            <a:spLocks noChangeArrowheads="1"/>
          </p:cNvSpPr>
          <p:nvPr/>
        </p:nvSpPr>
        <p:spPr bwMode="gray">
          <a:xfrm>
            <a:off x="230652" y="116632"/>
            <a:ext cx="8712200" cy="1008111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Стартовая диагностика: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готовность к обучению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7740352" y="1826794"/>
            <a:ext cx="1332000" cy="1026412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2800" b="1" kern="0" dirty="0" smtClean="0">
                <a:latin typeface="Arial" pitchFamily="34" charset="0"/>
                <a:cs typeface="Arial" pitchFamily="34" charset="0"/>
                <a:sym typeface="Symbol"/>
              </a:rPr>
              <a:t></a:t>
            </a:r>
            <a:r>
              <a:rPr lang="ru-RU" sz="2800" b="1" kern="0" dirty="0" smtClean="0">
                <a:latin typeface="Arial" pitchFamily="34" charset="0"/>
                <a:cs typeface="Arial" pitchFamily="34" charset="0"/>
              </a:rPr>
              <a:t>10%</a:t>
            </a:r>
          </a:p>
          <a:p>
            <a:pPr marL="0" indent="0">
              <a:buNone/>
            </a:pPr>
            <a:r>
              <a:rPr lang="ru-RU" sz="1600" b="1" kern="0" dirty="0" smtClean="0">
                <a:latin typeface="Arial" pitchFamily="34" charset="0"/>
                <a:cs typeface="Arial" pitchFamily="34" charset="0"/>
              </a:rPr>
              <a:t>(от 6 до 16)</a:t>
            </a:r>
            <a:endParaRPr lang="ru-RU" sz="1600" kern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180000" y="1440000"/>
            <a:ext cx="7560352" cy="1800000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ru-RU" sz="2400" b="1" kern="0" dirty="0" smtClean="0">
                <a:latin typeface="Arial" pitchFamily="34" charset="0"/>
                <a:cs typeface="Arial" pitchFamily="34" charset="0"/>
              </a:rPr>
              <a:t>«дошкольная»: </a:t>
            </a:r>
            <a:r>
              <a:rPr lang="ru-RU" sz="2400" kern="0" dirty="0" smtClean="0">
                <a:latin typeface="Arial" pitchFamily="34" charset="0"/>
                <a:cs typeface="Arial" pitchFamily="34" charset="0"/>
              </a:rPr>
              <a:t>положительное (а иногда – и негативное) отношение к школе без ориентации на содержательные моменты школьно-учебной действительности; взаимодействие с учителем строится по типу «</a:t>
            </a:r>
            <a:r>
              <a:rPr lang="ru-RU" sz="2400" b="1" i="1" kern="0" dirty="0" smtClean="0">
                <a:latin typeface="Arial" pitchFamily="34" charset="0"/>
                <a:cs typeface="Arial" pitchFamily="34" charset="0"/>
              </a:rPr>
              <a:t>ребенок – игра – партнер</a:t>
            </a:r>
            <a:r>
              <a:rPr lang="ru-RU" sz="2400" kern="0" dirty="0" smtClean="0">
                <a:latin typeface="Arial" pitchFamily="34" charset="0"/>
                <a:cs typeface="Arial" pitchFamily="34" charset="0"/>
              </a:rPr>
              <a:t>» </a:t>
            </a:r>
          </a:p>
        </p:txBody>
      </p:sp>
      <p:sp>
        <p:nvSpPr>
          <p:cNvPr id="11" name="Объект 2"/>
          <p:cNvSpPr txBox="1">
            <a:spLocks/>
          </p:cNvSpPr>
          <p:nvPr/>
        </p:nvSpPr>
        <p:spPr bwMode="auto">
          <a:xfrm>
            <a:off x="224781" y="3477766"/>
            <a:ext cx="7560352" cy="136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ru-RU" sz="2400" b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2400" b="1" kern="0" dirty="0" err="1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предшкольная</a:t>
            </a:r>
            <a:r>
              <a:rPr lang="ru-RU" sz="2400" b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»: </a:t>
            </a:r>
            <a:r>
              <a:rPr lang="ru-RU" sz="2400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положительное отношение к школе, ориентация на </a:t>
            </a:r>
            <a:r>
              <a:rPr lang="ru-RU" sz="2400" b="1" i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социальные</a:t>
            </a:r>
            <a:r>
              <a:rPr lang="ru-RU" sz="2400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 (а не учебные!) аспекты; </a:t>
            </a:r>
            <a:r>
              <a:rPr lang="ru-RU" sz="2400" kern="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взаимодействие с учителем строится по </a:t>
            </a:r>
            <a:r>
              <a:rPr lang="ru-RU" sz="2400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типам «</a:t>
            </a:r>
            <a:r>
              <a:rPr lang="ru-RU" sz="2400" b="1" i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я и учитель</a:t>
            </a:r>
            <a:r>
              <a:rPr lang="ru-RU" sz="2400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sz="2400" kern="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endParaRPr lang="ru-RU" sz="2400" kern="0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бъект 2"/>
          <p:cNvSpPr txBox="1">
            <a:spLocks/>
          </p:cNvSpPr>
          <p:nvPr/>
        </p:nvSpPr>
        <p:spPr bwMode="auto">
          <a:xfrm>
            <a:off x="7752969" y="3864314"/>
            <a:ext cx="1296000" cy="59490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2800" b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Symbol"/>
              </a:rPr>
              <a:t></a:t>
            </a:r>
            <a:r>
              <a:rPr lang="ru-RU" sz="2800" b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45%</a:t>
            </a:r>
            <a:endParaRPr lang="ru-RU" kern="0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Объект 2"/>
          <p:cNvSpPr txBox="1">
            <a:spLocks/>
          </p:cNvSpPr>
          <p:nvPr/>
        </p:nvSpPr>
        <p:spPr bwMode="auto">
          <a:xfrm>
            <a:off x="234000" y="5049180"/>
            <a:ext cx="7524352" cy="1592674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ru-RU" sz="2400" b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«школьная»: </a:t>
            </a:r>
            <a:r>
              <a:rPr lang="ru-RU" sz="2400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положительное отношение к школе, ориентация на сочетание </a:t>
            </a:r>
            <a:r>
              <a:rPr lang="ru-RU" sz="2400" b="1" i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социальных и учебных </a:t>
            </a:r>
            <a:r>
              <a:rPr lang="ru-RU" sz="2400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аспектов; </a:t>
            </a:r>
            <a:r>
              <a:rPr lang="ru-RU" sz="2400" kern="0" dirty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взаимодействие с учителем строится по </a:t>
            </a:r>
            <a:r>
              <a:rPr lang="ru-RU" sz="2400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типу «</a:t>
            </a:r>
            <a:r>
              <a:rPr lang="ru-RU" sz="2400" b="1" i="1" kern="0" spc="-5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ученик – задание – учитель</a:t>
            </a:r>
            <a:r>
              <a:rPr lang="ru-RU" sz="2400" kern="0" spc="-5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» </a:t>
            </a:r>
            <a:endParaRPr lang="ru-RU" sz="2400" kern="0" spc="-50" dirty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  <a:p>
            <a:endParaRPr lang="ru-RU" sz="2400" kern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Объект 2"/>
          <p:cNvSpPr txBox="1">
            <a:spLocks/>
          </p:cNvSpPr>
          <p:nvPr/>
        </p:nvSpPr>
        <p:spPr bwMode="auto">
          <a:xfrm>
            <a:off x="7776352" y="5548064"/>
            <a:ext cx="1296000" cy="594903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ru-RU" sz="2800" b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  <a:sym typeface="Symbol"/>
              </a:rPr>
              <a:t></a:t>
            </a:r>
            <a:r>
              <a:rPr lang="ru-RU" sz="2800" b="1" kern="0" dirty="0" smtClean="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t>45%</a:t>
            </a:r>
            <a:endParaRPr lang="ru-RU" kern="0" dirty="0" smtClean="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651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1012" y="1600256"/>
            <a:ext cx="7899173" cy="4168835"/>
          </a:xfrm>
          <a:noFill/>
        </p:spPr>
      </p:pic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251012" y="188640"/>
            <a:ext cx="8892988" cy="1268759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Мотивация к обучению выпускников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начальной школы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" name="Picture 4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4938" y="4771628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вал 1"/>
          <p:cNvSpPr/>
          <p:nvPr/>
        </p:nvSpPr>
        <p:spPr bwMode="auto">
          <a:xfrm>
            <a:off x="539552" y="2132856"/>
            <a:ext cx="7488832" cy="9001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251012" y="5769091"/>
            <a:ext cx="8713977" cy="98715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r>
              <a:rPr kumimoji="0" lang="ru-RU" sz="1300" b="0" i="0" u="sng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Комментарий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.</a:t>
            </a:r>
          </a:p>
          <a:p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1) По сравнению со стартовыми характеристиками не выявлена </a:t>
            </a:r>
            <a:r>
              <a:rPr lang="ru-RU" sz="1300" dirty="0" smtClean="0">
                <a:solidFill>
                  <a:schemeClr val="bg2"/>
                </a:solidFill>
                <a:latin typeface="Arial" charset="0"/>
              </a:rPr>
              <a:t>положительная динамика познавательной</a:t>
            </a:r>
            <a:endParaRPr lang="ru-RU" sz="1300" dirty="0">
              <a:solidFill>
                <a:schemeClr val="bg2"/>
              </a:solidFill>
              <a:latin typeface="Arial" charset="0"/>
            </a:endParaRPr>
          </a:p>
          <a:p>
            <a:r>
              <a:rPr lang="ru-RU" sz="1300" dirty="0" smtClean="0">
                <a:solidFill>
                  <a:schemeClr val="bg2"/>
                </a:solidFill>
                <a:latin typeface="Arial" charset="0"/>
              </a:rPr>
              <a:t>     и учебной мотивации.</a:t>
            </a:r>
          </a:p>
          <a:p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2) В структуре мотивации направленность на результат преобладает над интересами к способам действий. </a:t>
            </a:r>
          </a:p>
          <a:p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4" name="Выноска 1 3"/>
          <p:cNvSpPr/>
          <p:nvPr/>
        </p:nvSpPr>
        <p:spPr bwMode="auto">
          <a:xfrm>
            <a:off x="8208404" y="1628800"/>
            <a:ext cx="900000" cy="1404156"/>
          </a:xfrm>
          <a:prstGeom prst="borderCallout1">
            <a:avLst>
              <a:gd name="adj1" fmla="val 98988"/>
              <a:gd name="adj2" fmla="val 35306"/>
              <a:gd name="adj3" fmla="val 218826"/>
              <a:gd name="adj4" fmla="val 54988"/>
            </a:avLst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дополни-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>
                <a:solidFill>
                  <a:srgbClr val="FF0000"/>
                </a:solidFill>
                <a:latin typeface="Arial" charset="0"/>
              </a:rPr>
              <a:t>т</a:t>
            </a: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ельные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err="1" smtClean="0">
                <a:solidFill>
                  <a:srgbClr val="FF0000"/>
                </a:solidFill>
                <a:latin typeface="Arial" charset="0"/>
              </a:rPr>
              <a:t>фактичес</a:t>
            </a: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-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кие дан-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err="1" smtClean="0">
                <a:solidFill>
                  <a:srgbClr val="FF0000"/>
                </a:solidFill>
                <a:latin typeface="Arial" charset="0"/>
              </a:rPr>
              <a:t>ные</a:t>
            </a: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 см.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по ссылке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899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764" name="AutoShape 20"/>
          <p:cNvSpPr>
            <a:spLocks noChangeArrowheads="1"/>
          </p:cNvSpPr>
          <p:nvPr/>
        </p:nvSpPr>
        <p:spPr bwMode="gray">
          <a:xfrm>
            <a:off x="0" y="80628"/>
            <a:ext cx="9144000" cy="100811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Результаты </a:t>
            </a:r>
            <a:r>
              <a:rPr lang="en-US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TIMSS-2011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: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тепень вовлеченности учащихся в обучение</a:t>
            </a:r>
            <a:endParaRPr lang="ru-RU" sz="30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530" y="1630907"/>
            <a:ext cx="4127301" cy="5010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80012" y="1666910"/>
            <a:ext cx="4068452" cy="49389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11560" y="1173980"/>
            <a:ext cx="3289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Математика, 4 класс</a:t>
            </a:r>
            <a:endParaRPr lang="ru-RU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48064" y="1186903"/>
            <a:ext cx="32891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Математика, 8 класс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417356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251012" y="188641"/>
            <a:ext cx="8892988" cy="100811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Развитие познавательной активности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2478049" y="2146567"/>
            <a:ext cx="432000" cy="6120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059" y="2252546"/>
            <a:ext cx="226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МАТЕМАТИКА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9016" y="3158391"/>
            <a:ext cx="226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РУССКИЙ ЯЗЫК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852720" y="3050146"/>
            <a:ext cx="2124000" cy="6120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59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2924721" y="2146567"/>
            <a:ext cx="2052000" cy="6120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57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420721" y="3052446"/>
            <a:ext cx="432000" cy="612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12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4976720" y="2146567"/>
            <a:ext cx="1044000" cy="6120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29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4976721" y="3058455"/>
            <a:ext cx="972000" cy="6120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27</a:t>
            </a: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6020719" y="2146567"/>
            <a:ext cx="108000" cy="61206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5948719" y="3050146"/>
            <a:ext cx="72000" cy="612068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1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 bwMode="auto">
          <a:xfrm>
            <a:off x="4976720" y="1880828"/>
            <a:ext cx="0" cy="216024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2" name="Прямоугольник 31"/>
          <p:cNvSpPr/>
          <p:nvPr/>
        </p:nvSpPr>
        <p:spPr bwMode="auto">
          <a:xfrm>
            <a:off x="2420721" y="1492802"/>
            <a:ext cx="5715676" cy="37992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Уровень показателя условий для формирования</a:t>
            </a:r>
          </a:p>
          <a:p>
            <a:pPr>
              <a:lnSpc>
                <a:spcPct val="80000"/>
              </a:lnSpc>
            </a:pPr>
            <a:r>
              <a:rPr lang="ru-RU" sz="1600" b="1" i="1" dirty="0" smtClean="0">
                <a:solidFill>
                  <a:schemeClr val="bg2"/>
                </a:solidFill>
                <a:latin typeface="Arial" charset="0"/>
              </a:rPr>
              <a:t>познавательной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активности учащихся</a:t>
            </a: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2387495" y="6084589"/>
            <a:ext cx="6000930" cy="696756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Средний балл (в % от выполнения работы) для разных</a:t>
            </a:r>
          </a:p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показателей уровня </a:t>
            </a:r>
            <a:r>
              <a:rPr lang="ru-RU" sz="1600" b="1" i="1" dirty="0" smtClean="0">
                <a:solidFill>
                  <a:schemeClr val="bg2"/>
                </a:solidFill>
                <a:latin typeface="Arial" charset="0"/>
              </a:rPr>
              <a:t>условий для формирования</a:t>
            </a:r>
          </a:p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i="1" dirty="0" smtClean="0">
                <a:solidFill>
                  <a:schemeClr val="bg2"/>
                </a:solidFill>
                <a:latin typeface="Arial" charset="0"/>
              </a:rPr>
              <a:t>познавательной активности учащихся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</a:t>
            </a:r>
          </a:p>
        </p:txBody>
      </p:sp>
      <p:cxnSp>
        <p:nvCxnSpPr>
          <p:cNvPr id="60" name="Прямая соединительная линия 59"/>
          <p:cNvCxnSpPr>
            <a:stCxn id="80" idx="3"/>
          </p:cNvCxnSpPr>
          <p:nvPr/>
        </p:nvCxnSpPr>
        <p:spPr bwMode="auto">
          <a:xfrm flipH="1">
            <a:off x="2671055" y="5346000"/>
            <a:ext cx="1270865" cy="2667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Прямая соединительная линия 66"/>
          <p:cNvCxnSpPr>
            <a:stCxn id="80" idx="2"/>
            <a:endCxn id="78" idx="0"/>
          </p:cNvCxnSpPr>
          <p:nvPr/>
        </p:nvCxnSpPr>
        <p:spPr bwMode="auto">
          <a:xfrm flipH="1">
            <a:off x="2636721" y="5436000"/>
            <a:ext cx="1215199" cy="186528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184" name="Прямоугольная выноска 50183"/>
          <p:cNvSpPr/>
          <p:nvPr/>
        </p:nvSpPr>
        <p:spPr bwMode="auto">
          <a:xfrm>
            <a:off x="380542" y="1384407"/>
            <a:ext cx="1368152" cy="596716"/>
          </a:xfrm>
          <a:prstGeom prst="wedgeRectCallout">
            <a:avLst>
              <a:gd name="adj1" fmla="val 91950"/>
              <a:gd name="adj2" fmla="val 100845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Процент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2"/>
                </a:solidFill>
                <a:latin typeface="Arial" charset="0"/>
              </a:rPr>
              <a:t>учащихся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71" name="Прямоугольник 70"/>
          <p:cNvSpPr/>
          <p:nvPr/>
        </p:nvSpPr>
        <p:spPr bwMode="auto">
          <a:xfrm>
            <a:off x="7133914" y="4680846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Ромб 71"/>
          <p:cNvSpPr/>
          <p:nvPr/>
        </p:nvSpPr>
        <p:spPr bwMode="auto">
          <a:xfrm>
            <a:off x="7133914" y="4996975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Прямоугольник 72"/>
          <p:cNvSpPr/>
          <p:nvPr/>
        </p:nvSpPr>
        <p:spPr bwMode="auto">
          <a:xfrm>
            <a:off x="7324774" y="4931272"/>
            <a:ext cx="1527621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FFFF00"/>
                </a:solidFill>
                <a:latin typeface="Arial" charset="0"/>
              </a:rPr>
              <a:t>Русский язык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7324774" y="4597097"/>
            <a:ext cx="1639714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Arial" charset="0"/>
              </a:rPr>
              <a:t>Математика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Прямоугольник 76"/>
          <p:cNvSpPr/>
          <p:nvPr/>
        </p:nvSpPr>
        <p:spPr bwMode="auto">
          <a:xfrm>
            <a:off x="2564721" y="5540700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Ромб 77"/>
          <p:cNvSpPr/>
          <p:nvPr/>
        </p:nvSpPr>
        <p:spPr bwMode="auto">
          <a:xfrm>
            <a:off x="2546721" y="5622528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Прямоугольник 78"/>
          <p:cNvSpPr/>
          <p:nvPr/>
        </p:nvSpPr>
        <p:spPr bwMode="auto">
          <a:xfrm>
            <a:off x="3779920" y="5328000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Ромб 79"/>
          <p:cNvSpPr/>
          <p:nvPr/>
        </p:nvSpPr>
        <p:spPr bwMode="auto">
          <a:xfrm>
            <a:off x="3761920" y="5256000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Прямоугольник 80"/>
          <p:cNvSpPr/>
          <p:nvPr/>
        </p:nvSpPr>
        <p:spPr bwMode="auto">
          <a:xfrm>
            <a:off x="5370505" y="4941162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Ромб 81"/>
          <p:cNvSpPr/>
          <p:nvPr/>
        </p:nvSpPr>
        <p:spPr bwMode="auto">
          <a:xfrm>
            <a:off x="5334505" y="4995162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Ромб 82"/>
          <p:cNvSpPr/>
          <p:nvPr/>
        </p:nvSpPr>
        <p:spPr bwMode="auto">
          <a:xfrm>
            <a:off x="5374235" y="4986000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Ромб 83"/>
          <p:cNvSpPr/>
          <p:nvPr/>
        </p:nvSpPr>
        <p:spPr bwMode="auto">
          <a:xfrm>
            <a:off x="5377965" y="4995162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Прямоугольник 84"/>
          <p:cNvSpPr/>
          <p:nvPr/>
        </p:nvSpPr>
        <p:spPr bwMode="auto">
          <a:xfrm>
            <a:off x="6156184" y="4398626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Ромб 85"/>
          <p:cNvSpPr/>
          <p:nvPr/>
        </p:nvSpPr>
        <p:spPr bwMode="auto">
          <a:xfrm>
            <a:off x="6138184" y="4356000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9" name="Прямая соединительная линия 88"/>
          <p:cNvCxnSpPr>
            <a:stCxn id="84" idx="0"/>
          </p:cNvCxnSpPr>
          <p:nvPr/>
        </p:nvCxnSpPr>
        <p:spPr bwMode="auto">
          <a:xfrm flipH="1">
            <a:off x="3860888" y="4995162"/>
            <a:ext cx="1607077" cy="426102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Прямая соединительная линия 90"/>
          <p:cNvCxnSpPr>
            <a:stCxn id="85" idx="2"/>
          </p:cNvCxnSpPr>
          <p:nvPr/>
        </p:nvCxnSpPr>
        <p:spPr bwMode="auto">
          <a:xfrm flipH="1">
            <a:off x="5437652" y="4542626"/>
            <a:ext cx="790532" cy="443374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Прямая соединительная линия 93"/>
          <p:cNvCxnSpPr>
            <a:stCxn id="84" idx="3"/>
          </p:cNvCxnSpPr>
          <p:nvPr/>
        </p:nvCxnSpPr>
        <p:spPr bwMode="auto">
          <a:xfrm flipH="1">
            <a:off x="3795176" y="5085162"/>
            <a:ext cx="1762789" cy="297279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7" name="Прямая соединительная линия 96"/>
          <p:cNvCxnSpPr>
            <a:stCxn id="85" idx="2"/>
          </p:cNvCxnSpPr>
          <p:nvPr/>
        </p:nvCxnSpPr>
        <p:spPr bwMode="auto">
          <a:xfrm flipH="1">
            <a:off x="5457611" y="4542626"/>
            <a:ext cx="770573" cy="558559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196" name="Стрелка вниз 50195"/>
          <p:cNvSpPr/>
          <p:nvPr/>
        </p:nvSpPr>
        <p:spPr bwMode="auto">
          <a:xfrm>
            <a:off x="2546721" y="3708000"/>
            <a:ext cx="144000" cy="468000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4" name="Стрелка вниз 103"/>
          <p:cNvSpPr/>
          <p:nvPr/>
        </p:nvSpPr>
        <p:spPr bwMode="auto">
          <a:xfrm>
            <a:off x="3743920" y="3708000"/>
            <a:ext cx="144000" cy="468000"/>
          </a:xfrm>
          <a:prstGeom prst="downArrow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Стрелка вниз 104"/>
          <p:cNvSpPr/>
          <p:nvPr/>
        </p:nvSpPr>
        <p:spPr bwMode="auto">
          <a:xfrm>
            <a:off x="5347652" y="3708000"/>
            <a:ext cx="144000" cy="468000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Стрелка вниз 105"/>
          <p:cNvSpPr/>
          <p:nvPr/>
        </p:nvSpPr>
        <p:spPr bwMode="auto">
          <a:xfrm>
            <a:off x="6156184" y="3708000"/>
            <a:ext cx="144000" cy="468000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Прямоугольник 106"/>
          <p:cNvSpPr/>
          <p:nvPr/>
        </p:nvSpPr>
        <p:spPr bwMode="auto">
          <a:xfrm>
            <a:off x="2492721" y="5227350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59</a:t>
            </a:r>
          </a:p>
        </p:txBody>
      </p:sp>
      <p:sp>
        <p:nvSpPr>
          <p:cNvPr id="108" name="Прямоугольник 107"/>
          <p:cNvSpPr/>
          <p:nvPr/>
        </p:nvSpPr>
        <p:spPr bwMode="auto">
          <a:xfrm>
            <a:off x="2495217" y="5810253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57</a:t>
            </a:r>
          </a:p>
        </p:txBody>
      </p:sp>
      <p:sp>
        <p:nvSpPr>
          <p:cNvPr id="109" name="Прямоугольник 108"/>
          <p:cNvSpPr/>
          <p:nvPr/>
        </p:nvSpPr>
        <p:spPr bwMode="auto">
          <a:xfrm>
            <a:off x="3703392" y="4968300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63</a:t>
            </a:r>
          </a:p>
        </p:txBody>
      </p:sp>
      <p:sp>
        <p:nvSpPr>
          <p:cNvPr id="110" name="Прямоугольник 109"/>
          <p:cNvSpPr/>
          <p:nvPr/>
        </p:nvSpPr>
        <p:spPr bwMode="auto">
          <a:xfrm>
            <a:off x="3703392" y="5558700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62</a:t>
            </a:r>
          </a:p>
        </p:txBody>
      </p:sp>
      <p:sp>
        <p:nvSpPr>
          <p:cNvPr id="111" name="Прямоугольник 110"/>
          <p:cNvSpPr/>
          <p:nvPr/>
        </p:nvSpPr>
        <p:spPr bwMode="auto">
          <a:xfrm>
            <a:off x="5293652" y="4579654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67</a:t>
            </a:r>
          </a:p>
        </p:txBody>
      </p:sp>
      <p:sp>
        <p:nvSpPr>
          <p:cNvPr id="112" name="Прямоугольник 111"/>
          <p:cNvSpPr/>
          <p:nvPr/>
        </p:nvSpPr>
        <p:spPr bwMode="auto">
          <a:xfrm>
            <a:off x="5344818" y="5277264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66</a:t>
            </a:r>
          </a:p>
        </p:txBody>
      </p:sp>
      <p:sp>
        <p:nvSpPr>
          <p:cNvPr id="113" name="Прямоугольник 112"/>
          <p:cNvSpPr/>
          <p:nvPr/>
        </p:nvSpPr>
        <p:spPr bwMode="auto">
          <a:xfrm>
            <a:off x="6228184" y="4674014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74</a:t>
            </a:r>
          </a:p>
        </p:txBody>
      </p:sp>
      <p:sp>
        <p:nvSpPr>
          <p:cNvPr id="114" name="Прямоугольник 113"/>
          <p:cNvSpPr/>
          <p:nvPr/>
        </p:nvSpPr>
        <p:spPr bwMode="auto">
          <a:xfrm>
            <a:off x="6228184" y="4177027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75</a:t>
            </a:r>
          </a:p>
        </p:txBody>
      </p:sp>
      <p:sp>
        <p:nvSpPr>
          <p:cNvPr id="50197" name="Овал 50196"/>
          <p:cNvSpPr/>
          <p:nvPr/>
        </p:nvSpPr>
        <p:spPr bwMode="auto">
          <a:xfrm>
            <a:off x="3561628" y="4703182"/>
            <a:ext cx="652584" cy="1381407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4" name="Прямоугольник 123"/>
          <p:cNvSpPr/>
          <p:nvPr/>
        </p:nvSpPr>
        <p:spPr bwMode="auto">
          <a:xfrm>
            <a:off x="7106558" y="2126546"/>
            <a:ext cx="252000" cy="252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5" name="Прямоугольник 124"/>
          <p:cNvSpPr/>
          <p:nvPr/>
        </p:nvSpPr>
        <p:spPr bwMode="auto">
          <a:xfrm>
            <a:off x="7416316" y="2089518"/>
            <a:ext cx="1656184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Недостаточный</a:t>
            </a:r>
          </a:p>
        </p:txBody>
      </p:sp>
      <p:sp>
        <p:nvSpPr>
          <p:cNvPr id="126" name="Прямоугольник 125"/>
          <p:cNvSpPr/>
          <p:nvPr/>
        </p:nvSpPr>
        <p:spPr bwMode="auto">
          <a:xfrm>
            <a:off x="7119774" y="2526656"/>
            <a:ext cx="252000" cy="252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7" name="Прямоугольник 126"/>
          <p:cNvSpPr/>
          <p:nvPr/>
        </p:nvSpPr>
        <p:spPr bwMode="auto">
          <a:xfrm>
            <a:off x="7416316" y="2489628"/>
            <a:ext cx="1656184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Arial" charset="0"/>
              </a:rPr>
              <a:t>Низкий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8" name="Прямоугольник 127"/>
          <p:cNvSpPr/>
          <p:nvPr/>
        </p:nvSpPr>
        <p:spPr bwMode="auto">
          <a:xfrm>
            <a:off x="7125032" y="2947790"/>
            <a:ext cx="252000" cy="252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9" name="Прямоугольник 128"/>
          <p:cNvSpPr/>
          <p:nvPr/>
        </p:nvSpPr>
        <p:spPr bwMode="auto">
          <a:xfrm>
            <a:off x="7416316" y="2910762"/>
            <a:ext cx="1656184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Arial" charset="0"/>
              </a:rPr>
              <a:t>Средний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0" name="Прямоугольник 129"/>
          <p:cNvSpPr/>
          <p:nvPr/>
        </p:nvSpPr>
        <p:spPr bwMode="auto">
          <a:xfrm>
            <a:off x="7125032" y="3338868"/>
            <a:ext cx="252000" cy="252000"/>
          </a:xfrm>
          <a:prstGeom prst="rect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1" name="Прямоугольник 130"/>
          <p:cNvSpPr/>
          <p:nvPr/>
        </p:nvSpPr>
        <p:spPr bwMode="auto">
          <a:xfrm>
            <a:off x="7416316" y="3301840"/>
            <a:ext cx="1656184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Arial" charset="0"/>
              </a:rPr>
              <a:t>Высокий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 bwMode="auto">
          <a:xfrm>
            <a:off x="104682" y="3998325"/>
            <a:ext cx="2088486" cy="1601182"/>
          </a:xfrm>
          <a:prstGeom prst="roundRect">
            <a:avLst/>
          </a:prstGeom>
          <a:ln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sng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Комментарий.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Существенных подвижек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в активизации </a:t>
            </a:r>
            <a:r>
              <a:rPr lang="ru-RU" sz="1200" dirty="0" err="1" smtClean="0">
                <a:solidFill>
                  <a:schemeClr val="bg2"/>
                </a:solidFill>
                <a:latin typeface="Arial" charset="0"/>
              </a:rPr>
              <a:t>познава</a:t>
            </a: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-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тельной деятельности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учащихся и на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уроках, и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в домашней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работе не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произошло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942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212871" y="116632"/>
            <a:ext cx="8892988" cy="100811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Интеграция ИКТ в учебный процесс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2088000" y="2124000"/>
            <a:ext cx="972000" cy="61206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93" y="2252546"/>
            <a:ext cx="226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МАТЕМАТИКА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70" y="3172184"/>
            <a:ext cx="226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</a:rPr>
              <a:t>РУССКИЙ ЯЗЫК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4225653" y="3024000"/>
            <a:ext cx="612000" cy="6120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17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3060000" y="2124000"/>
            <a:ext cx="1800000" cy="6120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50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4009653" y="3024068"/>
            <a:ext cx="216000" cy="612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6</a:t>
            </a:r>
          </a:p>
        </p:txBody>
      </p:sp>
      <p:sp>
        <p:nvSpPr>
          <p:cNvPr id="20" name="Прямоугольник 19"/>
          <p:cNvSpPr/>
          <p:nvPr/>
        </p:nvSpPr>
        <p:spPr bwMode="auto">
          <a:xfrm>
            <a:off x="4860000" y="2124000"/>
            <a:ext cx="468000" cy="6120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13</a:t>
            </a:r>
          </a:p>
        </p:txBody>
      </p:sp>
      <p:sp>
        <p:nvSpPr>
          <p:cNvPr id="21" name="Прямоугольник 20"/>
          <p:cNvSpPr/>
          <p:nvPr/>
        </p:nvSpPr>
        <p:spPr bwMode="auto">
          <a:xfrm>
            <a:off x="4860000" y="3024000"/>
            <a:ext cx="108000" cy="6120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3</a:t>
            </a: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5328000" y="2124000"/>
            <a:ext cx="288000" cy="612068"/>
          </a:xfrm>
          <a:prstGeom prst="rect">
            <a:avLst/>
          </a:prstGeom>
          <a:solidFill>
            <a:srgbClr val="FF99FF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8</a:t>
            </a: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4968000" y="3023932"/>
            <a:ext cx="1080000" cy="612068"/>
          </a:xfrm>
          <a:prstGeom prst="rect">
            <a:avLst/>
          </a:prstGeom>
          <a:solidFill>
            <a:srgbClr val="FF99FF"/>
          </a:solidFill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charset="0"/>
              </a:rPr>
              <a:t>30</a:t>
            </a: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2420721" y="1492802"/>
            <a:ext cx="3422176" cy="37992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Уровень показателя </a:t>
            </a: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исполь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-</a:t>
            </a:r>
          </a:p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зования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ИКТ учащимися</a:t>
            </a: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2088000" y="6323322"/>
            <a:ext cx="6156432" cy="379927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Средний балл (в % от выполнения работы) для разных</a:t>
            </a:r>
          </a:p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показателей уровня </a:t>
            </a:r>
            <a:r>
              <a:rPr lang="ru-RU" sz="1600" b="1" i="1" dirty="0" smtClean="0">
                <a:solidFill>
                  <a:schemeClr val="bg2"/>
                </a:solidFill>
                <a:latin typeface="Arial" charset="0"/>
              </a:rPr>
              <a:t>использования ИКТ учащимися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</a:t>
            </a:r>
          </a:p>
        </p:txBody>
      </p:sp>
      <p:sp>
        <p:nvSpPr>
          <p:cNvPr id="50184" name="Прямоугольная выноска 50183"/>
          <p:cNvSpPr/>
          <p:nvPr/>
        </p:nvSpPr>
        <p:spPr bwMode="auto">
          <a:xfrm>
            <a:off x="249998" y="1277472"/>
            <a:ext cx="1368152" cy="596716"/>
          </a:xfrm>
          <a:prstGeom prst="wedgeRectCallout">
            <a:avLst>
              <a:gd name="adj1" fmla="val 76833"/>
              <a:gd name="adj2" fmla="val 13550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Процент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i="1" dirty="0" smtClean="0">
                <a:solidFill>
                  <a:schemeClr val="bg2"/>
                </a:solidFill>
                <a:latin typeface="Arial" charset="0"/>
              </a:rPr>
              <a:t>учащихся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71" name="Прямоугольник 70"/>
          <p:cNvSpPr/>
          <p:nvPr/>
        </p:nvSpPr>
        <p:spPr bwMode="auto">
          <a:xfrm>
            <a:off x="152787" y="5224019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Ромб 71"/>
          <p:cNvSpPr/>
          <p:nvPr/>
        </p:nvSpPr>
        <p:spPr bwMode="auto">
          <a:xfrm>
            <a:off x="116787" y="5519990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Прямоугольник 72"/>
          <p:cNvSpPr/>
          <p:nvPr/>
        </p:nvSpPr>
        <p:spPr bwMode="auto">
          <a:xfrm>
            <a:off x="251012" y="5454363"/>
            <a:ext cx="1527621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FFFF00"/>
                </a:solidFill>
                <a:latin typeface="Arial" charset="0"/>
              </a:rPr>
              <a:t>Русский язык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74" name="Прямоугольник 73"/>
          <p:cNvSpPr/>
          <p:nvPr/>
        </p:nvSpPr>
        <p:spPr bwMode="auto">
          <a:xfrm>
            <a:off x="251012" y="5138395"/>
            <a:ext cx="1639714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/>
                </a:solidFill>
                <a:latin typeface="Arial" charset="0"/>
              </a:rPr>
              <a:t>Математика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Прямоугольник 76"/>
          <p:cNvSpPr/>
          <p:nvPr/>
        </p:nvSpPr>
        <p:spPr bwMode="auto">
          <a:xfrm>
            <a:off x="3154482" y="5187447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Ромб 77"/>
          <p:cNvSpPr/>
          <p:nvPr/>
        </p:nvSpPr>
        <p:spPr bwMode="auto">
          <a:xfrm>
            <a:off x="2052429" y="5676931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Прямоугольник 78"/>
          <p:cNvSpPr/>
          <p:nvPr/>
        </p:nvSpPr>
        <p:spPr bwMode="auto">
          <a:xfrm>
            <a:off x="2088429" y="5455391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Ромб 79"/>
          <p:cNvSpPr/>
          <p:nvPr/>
        </p:nvSpPr>
        <p:spPr bwMode="auto">
          <a:xfrm>
            <a:off x="3139727" y="5437391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Прямоугольник 80"/>
          <p:cNvSpPr/>
          <p:nvPr/>
        </p:nvSpPr>
        <p:spPr bwMode="auto">
          <a:xfrm>
            <a:off x="4222372" y="4947094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Ромб 81"/>
          <p:cNvSpPr/>
          <p:nvPr/>
        </p:nvSpPr>
        <p:spPr bwMode="auto">
          <a:xfrm>
            <a:off x="6372429" y="4934851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Ромб 82"/>
          <p:cNvSpPr/>
          <p:nvPr/>
        </p:nvSpPr>
        <p:spPr bwMode="auto">
          <a:xfrm>
            <a:off x="5274429" y="5305008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Ромб 83"/>
          <p:cNvSpPr/>
          <p:nvPr/>
        </p:nvSpPr>
        <p:spPr bwMode="auto">
          <a:xfrm>
            <a:off x="4172082" y="5420077"/>
            <a:ext cx="180000" cy="180000"/>
          </a:xfrm>
          <a:prstGeom prst="diamond">
            <a:avLst/>
          </a:prstGeom>
          <a:solidFill>
            <a:srgbClr val="FFFF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Прямоугольник 84"/>
          <p:cNvSpPr/>
          <p:nvPr/>
        </p:nvSpPr>
        <p:spPr bwMode="auto">
          <a:xfrm>
            <a:off x="5292429" y="5031592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4" name="Прямая соединительная линия 93"/>
          <p:cNvCxnSpPr>
            <a:stCxn id="80" idx="3"/>
          </p:cNvCxnSpPr>
          <p:nvPr/>
        </p:nvCxnSpPr>
        <p:spPr bwMode="auto">
          <a:xfrm flipH="1">
            <a:off x="2088430" y="5527391"/>
            <a:ext cx="1231297" cy="256245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196" name="Стрелка вниз 50195"/>
          <p:cNvSpPr/>
          <p:nvPr/>
        </p:nvSpPr>
        <p:spPr bwMode="auto">
          <a:xfrm>
            <a:off x="2054211" y="3871391"/>
            <a:ext cx="144000" cy="468000"/>
          </a:xfrm>
          <a:prstGeom prst="downArrow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5" name="Стрелка вниз 104"/>
          <p:cNvSpPr/>
          <p:nvPr/>
        </p:nvSpPr>
        <p:spPr bwMode="auto">
          <a:xfrm>
            <a:off x="4172082" y="3871391"/>
            <a:ext cx="144000" cy="468000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Стрелка вниз 105"/>
          <p:cNvSpPr/>
          <p:nvPr/>
        </p:nvSpPr>
        <p:spPr bwMode="auto">
          <a:xfrm>
            <a:off x="5299102" y="3871391"/>
            <a:ext cx="144000" cy="468000"/>
          </a:xfrm>
          <a:prstGeom prst="downArrow">
            <a:avLst/>
          </a:prstGeom>
          <a:solidFill>
            <a:srgbClr val="FF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Прямоугольник 106"/>
          <p:cNvSpPr/>
          <p:nvPr/>
        </p:nvSpPr>
        <p:spPr bwMode="auto">
          <a:xfrm>
            <a:off x="2034429" y="5165680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59</a:t>
            </a:r>
          </a:p>
        </p:txBody>
      </p:sp>
      <p:sp>
        <p:nvSpPr>
          <p:cNvPr id="108" name="Прямоугольник 107"/>
          <p:cNvSpPr/>
          <p:nvPr/>
        </p:nvSpPr>
        <p:spPr bwMode="auto">
          <a:xfrm>
            <a:off x="2020820" y="5865306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56</a:t>
            </a:r>
          </a:p>
        </p:txBody>
      </p:sp>
      <p:sp>
        <p:nvSpPr>
          <p:cNvPr id="110" name="Прямоугольник 109"/>
          <p:cNvSpPr/>
          <p:nvPr/>
        </p:nvSpPr>
        <p:spPr bwMode="auto">
          <a:xfrm>
            <a:off x="3103727" y="4913680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63</a:t>
            </a:r>
          </a:p>
        </p:txBody>
      </p:sp>
      <p:sp>
        <p:nvSpPr>
          <p:cNvPr id="111" name="Прямоугольник 110"/>
          <p:cNvSpPr/>
          <p:nvPr/>
        </p:nvSpPr>
        <p:spPr bwMode="auto">
          <a:xfrm>
            <a:off x="4168372" y="4652488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67</a:t>
            </a:r>
          </a:p>
        </p:txBody>
      </p:sp>
      <p:sp>
        <p:nvSpPr>
          <p:cNvPr id="112" name="Прямоугольник 111"/>
          <p:cNvSpPr/>
          <p:nvPr/>
        </p:nvSpPr>
        <p:spPr bwMode="auto">
          <a:xfrm>
            <a:off x="4157935" y="5574570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60</a:t>
            </a:r>
          </a:p>
        </p:txBody>
      </p:sp>
      <p:sp>
        <p:nvSpPr>
          <p:cNvPr id="113" name="Прямоугольник 112"/>
          <p:cNvSpPr/>
          <p:nvPr/>
        </p:nvSpPr>
        <p:spPr bwMode="auto">
          <a:xfrm>
            <a:off x="5245102" y="4705305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65</a:t>
            </a:r>
          </a:p>
        </p:txBody>
      </p:sp>
      <p:sp>
        <p:nvSpPr>
          <p:cNvPr id="50197" name="Овал 50196"/>
          <p:cNvSpPr/>
          <p:nvPr/>
        </p:nvSpPr>
        <p:spPr bwMode="auto">
          <a:xfrm>
            <a:off x="3008241" y="4852708"/>
            <a:ext cx="467560" cy="506283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6948000" y="3744000"/>
            <a:ext cx="252000" cy="252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Прямоугольник 58"/>
          <p:cNvSpPr/>
          <p:nvPr/>
        </p:nvSpPr>
        <p:spPr bwMode="auto">
          <a:xfrm>
            <a:off x="7164000" y="3744000"/>
            <a:ext cx="1797574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Практически не</a:t>
            </a:r>
          </a:p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используют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Прямоугольник 60"/>
          <p:cNvSpPr/>
          <p:nvPr/>
        </p:nvSpPr>
        <p:spPr bwMode="auto">
          <a:xfrm>
            <a:off x="6948000" y="5292000"/>
            <a:ext cx="252000" cy="252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7164000" y="5256000"/>
            <a:ext cx="1945032" cy="326055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Arial" charset="0"/>
              </a:rPr>
              <a:t>От случая к случаю,</a:t>
            </a:r>
          </a:p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Arial" charset="0"/>
              </a:rPr>
              <a:t>узкий спектр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Прямоугольник 62"/>
          <p:cNvSpPr/>
          <p:nvPr/>
        </p:nvSpPr>
        <p:spPr bwMode="auto">
          <a:xfrm>
            <a:off x="6948000" y="4752000"/>
            <a:ext cx="252000" cy="252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6948000" y="5724000"/>
            <a:ext cx="252000" cy="252000"/>
          </a:xfrm>
          <a:prstGeom prst="rect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7164000" y="4176000"/>
            <a:ext cx="2064872" cy="47132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Arial" charset="0"/>
              </a:rPr>
              <a:t>От случая к случаю,</a:t>
            </a:r>
          </a:p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Arial" charset="0"/>
              </a:rPr>
              <a:t>широкий спектр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Прямоугольник 67"/>
          <p:cNvSpPr/>
          <p:nvPr/>
        </p:nvSpPr>
        <p:spPr bwMode="auto">
          <a:xfrm>
            <a:off x="6948000" y="4248000"/>
            <a:ext cx="252000" cy="252000"/>
          </a:xfrm>
          <a:prstGeom prst="rect">
            <a:avLst/>
          </a:prstGeom>
          <a:solidFill>
            <a:srgbClr val="FF99FF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Прямоугольник 68"/>
          <p:cNvSpPr/>
          <p:nvPr/>
        </p:nvSpPr>
        <p:spPr bwMode="auto">
          <a:xfrm>
            <a:off x="7164000" y="4680000"/>
            <a:ext cx="2262027" cy="47132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Arial" charset="0"/>
              </a:rPr>
              <a:t>Практически </a:t>
            </a:r>
            <a:r>
              <a:rPr lang="ru-RU" sz="1400" b="1" dirty="0" err="1" smtClean="0">
                <a:solidFill>
                  <a:schemeClr val="tx1"/>
                </a:solidFill>
                <a:latin typeface="Arial" charset="0"/>
              </a:rPr>
              <a:t>посто</a:t>
            </a:r>
            <a:r>
              <a:rPr lang="ru-RU" sz="1400" b="1" dirty="0" smtClean="0">
                <a:solidFill>
                  <a:schemeClr val="tx1"/>
                </a:solidFill>
                <a:latin typeface="Arial" charset="0"/>
              </a:rPr>
              <a:t>-</a:t>
            </a:r>
          </a:p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err="1" smtClean="0">
                <a:solidFill>
                  <a:schemeClr val="tx1"/>
                </a:solidFill>
                <a:latin typeface="Arial" charset="0"/>
              </a:rPr>
              <a:t>янно</a:t>
            </a:r>
            <a:r>
              <a:rPr lang="ru-RU" sz="1400" b="1" dirty="0" smtClean="0">
                <a:solidFill>
                  <a:schemeClr val="tx1"/>
                </a:solidFill>
                <a:latin typeface="Arial" charset="0"/>
              </a:rPr>
              <a:t>, узкий спектр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Прямоугольник 74"/>
          <p:cNvSpPr/>
          <p:nvPr/>
        </p:nvSpPr>
        <p:spPr bwMode="auto">
          <a:xfrm>
            <a:off x="5616000" y="2124000"/>
            <a:ext cx="72000" cy="612068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76" name="Прямоугольник 75"/>
          <p:cNvSpPr/>
          <p:nvPr/>
        </p:nvSpPr>
        <p:spPr bwMode="auto">
          <a:xfrm>
            <a:off x="6048000" y="3023932"/>
            <a:ext cx="1584000" cy="612068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44%</a:t>
            </a:r>
          </a:p>
        </p:txBody>
      </p:sp>
      <p:sp>
        <p:nvSpPr>
          <p:cNvPr id="87" name="Прямоугольник 86"/>
          <p:cNvSpPr/>
          <p:nvPr/>
        </p:nvSpPr>
        <p:spPr bwMode="auto">
          <a:xfrm>
            <a:off x="7164000" y="5652000"/>
            <a:ext cx="2262027" cy="47132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tx1"/>
                </a:solidFill>
                <a:latin typeface="Arial" charset="0"/>
              </a:rPr>
              <a:t>Практически </a:t>
            </a:r>
            <a:r>
              <a:rPr lang="ru-RU" sz="1400" b="1" dirty="0" err="1" smtClean="0">
                <a:solidFill>
                  <a:schemeClr val="tx1"/>
                </a:solidFill>
                <a:latin typeface="Arial" charset="0"/>
              </a:rPr>
              <a:t>посто</a:t>
            </a:r>
            <a:r>
              <a:rPr lang="ru-RU" sz="1400" b="1" dirty="0" smtClean="0">
                <a:solidFill>
                  <a:schemeClr val="tx1"/>
                </a:solidFill>
                <a:latin typeface="Arial" charset="0"/>
              </a:rPr>
              <a:t>-</a:t>
            </a:r>
          </a:p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spc="-40" dirty="0" err="1" smtClean="0">
                <a:solidFill>
                  <a:schemeClr val="tx1"/>
                </a:solidFill>
                <a:latin typeface="Arial" charset="0"/>
              </a:rPr>
              <a:t>янно</a:t>
            </a:r>
            <a:r>
              <a:rPr lang="ru-RU" sz="1400" b="1" spc="-40" dirty="0" smtClean="0">
                <a:solidFill>
                  <a:schemeClr val="tx1"/>
                </a:solidFill>
                <a:latin typeface="Arial" charset="0"/>
              </a:rPr>
              <a:t>, широкий спектр</a:t>
            </a:r>
            <a:endParaRPr kumimoji="0" lang="ru-RU" sz="1400" b="1" i="0" u="none" strike="noStrike" cap="none" spc="-40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Стрелка вниз 87"/>
          <p:cNvSpPr/>
          <p:nvPr/>
        </p:nvSpPr>
        <p:spPr bwMode="auto">
          <a:xfrm>
            <a:off x="6390429" y="3871391"/>
            <a:ext cx="144000" cy="468000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Прямоугольник 89"/>
          <p:cNvSpPr/>
          <p:nvPr/>
        </p:nvSpPr>
        <p:spPr bwMode="auto">
          <a:xfrm>
            <a:off x="3092421" y="5634523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59</a:t>
            </a:r>
          </a:p>
        </p:txBody>
      </p:sp>
      <p:sp>
        <p:nvSpPr>
          <p:cNvPr id="92" name="Прямоугольник 91"/>
          <p:cNvSpPr/>
          <p:nvPr/>
        </p:nvSpPr>
        <p:spPr bwMode="auto">
          <a:xfrm>
            <a:off x="5245102" y="5486357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63</a:t>
            </a:r>
          </a:p>
        </p:txBody>
      </p:sp>
      <p:sp>
        <p:nvSpPr>
          <p:cNvPr id="93" name="Прямоугольник 92"/>
          <p:cNvSpPr/>
          <p:nvPr/>
        </p:nvSpPr>
        <p:spPr bwMode="auto">
          <a:xfrm>
            <a:off x="6309220" y="4413249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69</a:t>
            </a:r>
          </a:p>
        </p:txBody>
      </p:sp>
      <p:sp>
        <p:nvSpPr>
          <p:cNvPr id="95" name="Прямоугольник 94"/>
          <p:cNvSpPr/>
          <p:nvPr/>
        </p:nvSpPr>
        <p:spPr bwMode="auto">
          <a:xfrm>
            <a:off x="6300429" y="5133447"/>
            <a:ext cx="252000" cy="25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66</a:t>
            </a:r>
          </a:p>
        </p:txBody>
      </p:sp>
      <p:cxnSp>
        <p:nvCxnSpPr>
          <p:cNvPr id="96" name="Прямая соединительная линия 95"/>
          <p:cNvCxnSpPr/>
          <p:nvPr/>
        </p:nvCxnSpPr>
        <p:spPr bwMode="auto">
          <a:xfrm flipH="1">
            <a:off x="4837653" y="1940927"/>
            <a:ext cx="0" cy="2113185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0" name="Прямоугольник 99"/>
          <p:cNvSpPr/>
          <p:nvPr/>
        </p:nvSpPr>
        <p:spPr bwMode="auto">
          <a:xfrm>
            <a:off x="6372429" y="4718237"/>
            <a:ext cx="144000" cy="14400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6" name="Стрелка вниз 125"/>
          <p:cNvSpPr/>
          <p:nvPr/>
        </p:nvSpPr>
        <p:spPr bwMode="auto">
          <a:xfrm>
            <a:off x="3157727" y="3871391"/>
            <a:ext cx="144000" cy="468000"/>
          </a:xfrm>
          <a:prstGeom prst="downArrow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7" name="Овал 126"/>
          <p:cNvSpPr/>
          <p:nvPr/>
        </p:nvSpPr>
        <p:spPr bwMode="auto">
          <a:xfrm>
            <a:off x="5130649" y="5309204"/>
            <a:ext cx="467560" cy="469592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8" name="Прямая соединительная линия 127"/>
          <p:cNvCxnSpPr>
            <a:stCxn id="84" idx="3"/>
          </p:cNvCxnSpPr>
          <p:nvPr/>
        </p:nvCxnSpPr>
        <p:spPr bwMode="auto">
          <a:xfrm flipH="1">
            <a:off x="3263500" y="5510077"/>
            <a:ext cx="1088582" cy="12075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9" name="Прямая соединительная линия 128"/>
          <p:cNvCxnSpPr>
            <a:stCxn id="83" idx="1"/>
          </p:cNvCxnSpPr>
          <p:nvPr/>
        </p:nvCxnSpPr>
        <p:spPr bwMode="auto">
          <a:xfrm flipH="1">
            <a:off x="4275847" y="5395008"/>
            <a:ext cx="998582" cy="127144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0" name="Прямая соединительная линия 129"/>
          <p:cNvCxnSpPr>
            <a:stCxn id="82" idx="3"/>
          </p:cNvCxnSpPr>
          <p:nvPr/>
        </p:nvCxnSpPr>
        <p:spPr bwMode="auto">
          <a:xfrm flipH="1">
            <a:off x="5310638" y="5024851"/>
            <a:ext cx="1241791" cy="370157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1" name="Прямая соединительная линия 130"/>
          <p:cNvCxnSpPr>
            <a:stCxn id="77" idx="3"/>
          </p:cNvCxnSpPr>
          <p:nvPr/>
        </p:nvCxnSpPr>
        <p:spPr bwMode="auto">
          <a:xfrm flipH="1">
            <a:off x="2088431" y="5259447"/>
            <a:ext cx="1210051" cy="262705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2" name="Прямая соединительная линия 131"/>
          <p:cNvCxnSpPr>
            <a:stCxn id="81" idx="3"/>
          </p:cNvCxnSpPr>
          <p:nvPr/>
        </p:nvCxnSpPr>
        <p:spPr bwMode="auto">
          <a:xfrm flipH="1">
            <a:off x="3178779" y="5019094"/>
            <a:ext cx="1187593" cy="24261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3" name="Прямая соединительная линия 132"/>
          <p:cNvCxnSpPr>
            <a:stCxn id="85" idx="3"/>
          </p:cNvCxnSpPr>
          <p:nvPr/>
        </p:nvCxnSpPr>
        <p:spPr bwMode="auto">
          <a:xfrm flipH="1" flipV="1">
            <a:off x="4244083" y="5032847"/>
            <a:ext cx="1192346" cy="70745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4" name="Прямая соединительная линия 133"/>
          <p:cNvCxnSpPr>
            <a:stCxn id="100" idx="3"/>
          </p:cNvCxnSpPr>
          <p:nvPr/>
        </p:nvCxnSpPr>
        <p:spPr bwMode="auto">
          <a:xfrm flipH="1">
            <a:off x="5252083" y="4790237"/>
            <a:ext cx="1264346" cy="307838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0" name="Скругленный прямоугольник 69"/>
          <p:cNvSpPr/>
          <p:nvPr/>
        </p:nvSpPr>
        <p:spPr bwMode="auto">
          <a:xfrm>
            <a:off x="6999630" y="1568788"/>
            <a:ext cx="1962486" cy="975074"/>
          </a:xfrm>
          <a:prstGeom prst="roundRect">
            <a:avLst/>
          </a:prstGeom>
          <a:ln>
            <a:solidFill>
              <a:schemeClr val="bg2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sng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Комментарий.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Заметно возрос уровень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интеграции ИКТ в учеб-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err="1" smtClean="0">
                <a:solidFill>
                  <a:schemeClr val="bg2"/>
                </a:solidFill>
                <a:latin typeface="Arial" charset="0"/>
              </a:rPr>
              <a:t>ный</a:t>
            </a: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 процесс 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25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Прямоугольник 75"/>
          <p:cNvSpPr/>
          <p:nvPr/>
        </p:nvSpPr>
        <p:spPr>
          <a:xfrm>
            <a:off x="4536000" y="2592000"/>
            <a:ext cx="1836738" cy="431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3959225" y="2592000"/>
            <a:ext cx="576263" cy="43180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3851275" y="3204000"/>
            <a:ext cx="684213" cy="43180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3886200" y="3816000"/>
            <a:ext cx="647700" cy="43180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3994150" y="4428000"/>
            <a:ext cx="539750" cy="43180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95738" y="5040000"/>
            <a:ext cx="539750" cy="43180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536000" y="5040000"/>
            <a:ext cx="1800225" cy="431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336000" y="5040000"/>
            <a:ext cx="1260475" cy="4318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35</a:t>
            </a:r>
          </a:p>
        </p:txBody>
      </p:sp>
      <p:cxnSp>
        <p:nvCxnSpPr>
          <p:cNvPr id="24585" name="Прямая соединительная линия 3"/>
          <p:cNvCxnSpPr>
            <a:cxnSpLocks noChangeShapeType="1"/>
          </p:cNvCxnSpPr>
          <p:nvPr/>
        </p:nvCxnSpPr>
        <p:spPr bwMode="auto">
          <a:xfrm flipV="1">
            <a:off x="969963" y="5713413"/>
            <a:ext cx="7200900" cy="36512"/>
          </a:xfrm>
          <a:prstGeom prst="line">
            <a:avLst/>
          </a:prstGeom>
          <a:noFill/>
          <a:ln w="38100" cap="sq" algn="ctr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4586" name="TextBox 8"/>
          <p:cNvSpPr txBox="1">
            <a:spLocks noChangeArrowheads="1"/>
          </p:cNvSpPr>
          <p:nvPr/>
        </p:nvSpPr>
        <p:spPr bwMode="auto">
          <a:xfrm>
            <a:off x="719138" y="5894388"/>
            <a:ext cx="4318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100</a:t>
            </a:r>
          </a:p>
        </p:txBody>
      </p:sp>
      <p:cxnSp>
        <p:nvCxnSpPr>
          <p:cNvPr id="24587" name="Прямая соединительная линия 10"/>
          <p:cNvCxnSpPr>
            <a:cxnSpLocks noChangeShapeType="1"/>
          </p:cNvCxnSpPr>
          <p:nvPr/>
        </p:nvCxnSpPr>
        <p:spPr bwMode="auto">
          <a:xfrm>
            <a:off x="969963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88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1690688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89" name="Прямая соединительная линия 14"/>
          <p:cNvCxnSpPr>
            <a:cxnSpLocks noChangeShapeType="1"/>
          </p:cNvCxnSpPr>
          <p:nvPr/>
        </p:nvCxnSpPr>
        <p:spPr bwMode="auto">
          <a:xfrm>
            <a:off x="2409825" y="56515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0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3130550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1" name="Прямая соединительная линия 16"/>
          <p:cNvCxnSpPr>
            <a:cxnSpLocks noChangeShapeType="1"/>
          </p:cNvCxnSpPr>
          <p:nvPr/>
        </p:nvCxnSpPr>
        <p:spPr bwMode="auto">
          <a:xfrm>
            <a:off x="3849688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2" name="Прямая соединительная линия 18"/>
          <p:cNvCxnSpPr>
            <a:cxnSpLocks noChangeShapeType="1"/>
          </p:cNvCxnSpPr>
          <p:nvPr/>
        </p:nvCxnSpPr>
        <p:spPr bwMode="auto">
          <a:xfrm>
            <a:off x="4570413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3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5291138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4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6010275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5" name="Прямая соединительная линия 23"/>
          <p:cNvCxnSpPr>
            <a:cxnSpLocks noChangeShapeType="1"/>
          </p:cNvCxnSpPr>
          <p:nvPr/>
        </p:nvCxnSpPr>
        <p:spPr bwMode="auto">
          <a:xfrm>
            <a:off x="6731000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6" name="Прямая соединительная линия 24"/>
          <p:cNvCxnSpPr>
            <a:cxnSpLocks noChangeShapeType="1"/>
          </p:cNvCxnSpPr>
          <p:nvPr/>
        </p:nvCxnSpPr>
        <p:spPr bwMode="auto">
          <a:xfrm>
            <a:off x="7450138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24597" name="Прямая соединительная линия 26"/>
          <p:cNvCxnSpPr>
            <a:cxnSpLocks noChangeShapeType="1"/>
          </p:cNvCxnSpPr>
          <p:nvPr/>
        </p:nvCxnSpPr>
        <p:spPr bwMode="auto">
          <a:xfrm>
            <a:off x="8170863" y="564197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4598" name="TextBox 27"/>
          <p:cNvSpPr txBox="1">
            <a:spLocks noChangeArrowheads="1"/>
          </p:cNvSpPr>
          <p:nvPr/>
        </p:nvSpPr>
        <p:spPr bwMode="auto">
          <a:xfrm>
            <a:off x="7270750" y="5894388"/>
            <a:ext cx="36036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80</a:t>
            </a:r>
          </a:p>
        </p:txBody>
      </p:sp>
      <p:sp>
        <p:nvSpPr>
          <p:cNvPr id="24599" name="TextBox 28"/>
          <p:cNvSpPr txBox="1">
            <a:spLocks noChangeArrowheads="1"/>
          </p:cNvSpPr>
          <p:nvPr/>
        </p:nvSpPr>
        <p:spPr bwMode="auto">
          <a:xfrm>
            <a:off x="8007350" y="5884863"/>
            <a:ext cx="4318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100</a:t>
            </a:r>
          </a:p>
        </p:txBody>
      </p:sp>
      <p:sp>
        <p:nvSpPr>
          <p:cNvPr id="24600" name="TextBox 34"/>
          <p:cNvSpPr txBox="1">
            <a:spLocks noChangeArrowheads="1"/>
          </p:cNvSpPr>
          <p:nvPr/>
        </p:nvSpPr>
        <p:spPr bwMode="auto">
          <a:xfrm>
            <a:off x="4425950" y="5894388"/>
            <a:ext cx="26035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0</a:t>
            </a:r>
          </a:p>
        </p:txBody>
      </p:sp>
      <p:sp>
        <p:nvSpPr>
          <p:cNvPr id="24601" name="TextBox 37"/>
          <p:cNvSpPr txBox="1">
            <a:spLocks noChangeArrowheads="1"/>
          </p:cNvSpPr>
          <p:nvPr/>
        </p:nvSpPr>
        <p:spPr bwMode="auto">
          <a:xfrm>
            <a:off x="1509713" y="5894388"/>
            <a:ext cx="36036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80</a:t>
            </a:r>
          </a:p>
        </p:txBody>
      </p:sp>
      <p:sp>
        <p:nvSpPr>
          <p:cNvPr id="24602" name="TextBox 38"/>
          <p:cNvSpPr txBox="1">
            <a:spLocks noChangeArrowheads="1"/>
          </p:cNvSpPr>
          <p:nvPr/>
        </p:nvSpPr>
        <p:spPr bwMode="auto">
          <a:xfrm>
            <a:off x="2230438" y="5894388"/>
            <a:ext cx="36036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60</a:t>
            </a:r>
          </a:p>
        </p:txBody>
      </p:sp>
      <p:sp>
        <p:nvSpPr>
          <p:cNvPr id="24603" name="TextBox 39"/>
          <p:cNvSpPr txBox="1">
            <a:spLocks noChangeArrowheads="1"/>
          </p:cNvSpPr>
          <p:nvPr/>
        </p:nvSpPr>
        <p:spPr bwMode="auto">
          <a:xfrm>
            <a:off x="2951163" y="5892800"/>
            <a:ext cx="3587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40</a:t>
            </a:r>
          </a:p>
        </p:txBody>
      </p:sp>
      <p:sp>
        <p:nvSpPr>
          <p:cNvPr id="24604" name="TextBox 40"/>
          <p:cNvSpPr txBox="1">
            <a:spLocks noChangeArrowheads="1"/>
          </p:cNvSpPr>
          <p:nvPr/>
        </p:nvSpPr>
        <p:spPr bwMode="auto">
          <a:xfrm>
            <a:off x="3670300" y="5857875"/>
            <a:ext cx="3603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20</a:t>
            </a:r>
          </a:p>
        </p:txBody>
      </p:sp>
      <p:sp>
        <p:nvSpPr>
          <p:cNvPr id="24605" name="TextBox 41"/>
          <p:cNvSpPr txBox="1">
            <a:spLocks noChangeArrowheads="1"/>
          </p:cNvSpPr>
          <p:nvPr/>
        </p:nvSpPr>
        <p:spPr bwMode="auto">
          <a:xfrm>
            <a:off x="5110163" y="5894388"/>
            <a:ext cx="36036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20</a:t>
            </a:r>
          </a:p>
        </p:txBody>
      </p:sp>
      <p:sp>
        <p:nvSpPr>
          <p:cNvPr id="24606" name="TextBox 42"/>
          <p:cNvSpPr txBox="1">
            <a:spLocks noChangeArrowheads="1"/>
          </p:cNvSpPr>
          <p:nvPr/>
        </p:nvSpPr>
        <p:spPr bwMode="auto">
          <a:xfrm>
            <a:off x="5830888" y="5894388"/>
            <a:ext cx="3587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40</a:t>
            </a:r>
          </a:p>
        </p:txBody>
      </p:sp>
      <p:sp>
        <p:nvSpPr>
          <p:cNvPr id="24607" name="TextBox 43"/>
          <p:cNvSpPr txBox="1">
            <a:spLocks noChangeArrowheads="1"/>
          </p:cNvSpPr>
          <p:nvPr/>
        </p:nvSpPr>
        <p:spPr bwMode="auto">
          <a:xfrm>
            <a:off x="6550025" y="5894388"/>
            <a:ext cx="36036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60</a:t>
            </a: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395288" y="6473825"/>
            <a:ext cx="180975" cy="179388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b="0" dirty="0"/>
          </a:p>
        </p:txBody>
      </p:sp>
      <p:sp>
        <p:nvSpPr>
          <p:cNvPr id="24609" name="TextBox 62"/>
          <p:cNvSpPr txBox="1">
            <a:spLocks noChangeArrowheads="1"/>
          </p:cNvSpPr>
          <p:nvPr/>
        </p:nvSpPr>
        <p:spPr bwMode="auto">
          <a:xfrm>
            <a:off x="3217863" y="6378575"/>
            <a:ext cx="2060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Только базовый</a:t>
            </a:r>
          </a:p>
        </p:txBody>
      </p:sp>
      <p:sp>
        <p:nvSpPr>
          <p:cNvPr id="24610" name="Прямоугольник 63"/>
          <p:cNvSpPr>
            <a:spLocks noChangeArrowheads="1"/>
          </p:cNvSpPr>
          <p:nvPr/>
        </p:nvSpPr>
        <p:spPr bwMode="auto">
          <a:xfrm>
            <a:off x="5651500" y="6472238"/>
            <a:ext cx="179388" cy="180975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b="0"/>
          </a:p>
        </p:txBody>
      </p:sp>
      <p:sp>
        <p:nvSpPr>
          <p:cNvPr id="24611" name="TextBox 64"/>
          <p:cNvSpPr txBox="1">
            <a:spLocks noChangeArrowheads="1"/>
          </p:cNvSpPr>
          <p:nvPr/>
        </p:nvSpPr>
        <p:spPr bwMode="auto">
          <a:xfrm>
            <a:off x="5821363" y="6380163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Повышенный</a:t>
            </a:r>
          </a:p>
        </p:txBody>
      </p:sp>
      <p:cxnSp>
        <p:nvCxnSpPr>
          <p:cNvPr id="24612" name="Прямая соединительная линия 91"/>
          <p:cNvCxnSpPr>
            <a:cxnSpLocks noChangeShapeType="1"/>
          </p:cNvCxnSpPr>
          <p:nvPr/>
        </p:nvCxnSpPr>
        <p:spPr bwMode="auto">
          <a:xfrm>
            <a:off x="4536000" y="2196000"/>
            <a:ext cx="0" cy="3528000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4613" name="TextBox 47"/>
          <p:cNvSpPr txBox="1">
            <a:spLocks noChangeArrowheads="1"/>
          </p:cNvSpPr>
          <p:nvPr/>
        </p:nvSpPr>
        <p:spPr bwMode="auto">
          <a:xfrm>
            <a:off x="587375" y="6378575"/>
            <a:ext cx="1885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Ниже базового</a:t>
            </a:r>
          </a:p>
        </p:txBody>
      </p:sp>
      <p:sp>
        <p:nvSpPr>
          <p:cNvPr id="24614" name="Прямоугольник 59"/>
          <p:cNvSpPr>
            <a:spLocks noChangeArrowheads="1"/>
          </p:cNvSpPr>
          <p:nvPr/>
        </p:nvSpPr>
        <p:spPr bwMode="auto">
          <a:xfrm>
            <a:off x="3041650" y="6473825"/>
            <a:ext cx="179388" cy="1793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b="0"/>
          </a:p>
        </p:txBody>
      </p:sp>
      <p:sp>
        <p:nvSpPr>
          <p:cNvPr id="61" name="Прямоугольная выноска 60"/>
          <p:cNvSpPr/>
          <p:nvPr/>
        </p:nvSpPr>
        <p:spPr>
          <a:xfrm>
            <a:off x="576263" y="1268760"/>
            <a:ext cx="8496300" cy="1030288"/>
          </a:xfrm>
          <a:prstGeom prst="wedgeRectCallout">
            <a:avLst>
              <a:gd name="adj1" fmla="val -9015"/>
              <a:gd name="adj2" fmla="val 78865"/>
            </a:avLst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Около 80% учащихся, не достигающих базового уровня не овладели ни регулятивными, ни коммуникативными </a:t>
            </a:r>
            <a:r>
              <a:rPr lang="ru-RU" sz="14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навыками. </a:t>
            </a: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 остальных  20% не сформированы, главным образом коммуникативные умения. В ОШ принципиально необходимо включение в практику работы учебных ситуаций, требующих коммуникации и учебного сотрудничества</a:t>
            </a:r>
          </a:p>
        </p:txBody>
      </p:sp>
      <p:sp>
        <p:nvSpPr>
          <p:cNvPr id="24616" name="TextBox 64"/>
          <p:cNvSpPr txBox="1">
            <a:spLocks noChangeArrowheads="1"/>
          </p:cNvSpPr>
          <p:nvPr/>
        </p:nvSpPr>
        <p:spPr bwMode="auto">
          <a:xfrm>
            <a:off x="971550" y="5024438"/>
            <a:ext cx="21526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Конструкторский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372000" y="4428000"/>
            <a:ext cx="1258887" cy="4318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24619" name="TextBox 64"/>
          <p:cNvSpPr txBox="1">
            <a:spLocks noChangeArrowheads="1"/>
          </p:cNvSpPr>
          <p:nvPr/>
        </p:nvSpPr>
        <p:spPr bwMode="auto">
          <a:xfrm>
            <a:off x="971550" y="4413250"/>
            <a:ext cx="21510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Познавательный</a:t>
            </a:r>
          </a:p>
        </p:txBody>
      </p:sp>
      <p:sp>
        <p:nvSpPr>
          <p:cNvPr id="24620" name="TextBox 64"/>
          <p:cNvSpPr txBox="1">
            <a:spLocks noChangeArrowheads="1"/>
          </p:cNvSpPr>
          <p:nvPr/>
        </p:nvSpPr>
        <p:spPr bwMode="auto">
          <a:xfrm>
            <a:off x="971550" y="3800475"/>
            <a:ext cx="1674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Социальный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4536000" y="4428000"/>
            <a:ext cx="1836738" cy="431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6372000" y="3816000"/>
            <a:ext cx="1116012" cy="4318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4536000" y="3204000"/>
            <a:ext cx="1800225" cy="431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6336000" y="3204000"/>
            <a:ext cx="1116012" cy="4318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31</a:t>
            </a:r>
          </a:p>
        </p:txBody>
      </p:sp>
      <p:sp>
        <p:nvSpPr>
          <p:cNvPr id="24625" name="TextBox 64"/>
          <p:cNvSpPr txBox="1">
            <a:spLocks noChangeArrowheads="1"/>
          </p:cNvSpPr>
          <p:nvPr/>
        </p:nvSpPr>
        <p:spPr bwMode="auto">
          <a:xfrm>
            <a:off x="971550" y="3189288"/>
            <a:ext cx="2493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Исследовательский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6372000" y="2592000"/>
            <a:ext cx="1187450" cy="43180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33</a:t>
            </a:r>
          </a:p>
        </p:txBody>
      </p:sp>
      <p:sp>
        <p:nvSpPr>
          <p:cNvPr id="24628" name="TextBox 64"/>
          <p:cNvSpPr txBox="1">
            <a:spLocks noChangeArrowheads="1"/>
          </p:cNvSpPr>
          <p:nvPr/>
        </p:nvSpPr>
        <p:spPr bwMode="auto">
          <a:xfrm>
            <a:off x="971550" y="2576513"/>
            <a:ext cx="1649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00FF"/>
                </a:solidFill>
              </a:rPr>
              <a:t>Все проекты</a:t>
            </a:r>
          </a:p>
        </p:txBody>
      </p:sp>
      <p:sp>
        <p:nvSpPr>
          <p:cNvPr id="53" name="AutoShape 5"/>
          <p:cNvSpPr>
            <a:spLocks noChangeArrowheads="1"/>
          </p:cNvSpPr>
          <p:nvPr/>
        </p:nvSpPr>
        <p:spPr bwMode="gray">
          <a:xfrm>
            <a:off x="107504" y="1"/>
            <a:ext cx="8892988" cy="1160747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Достижение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результатов: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регулятивные и коммуникативные действия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536000" y="3816000"/>
            <a:ext cx="1836738" cy="431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51</a:t>
            </a:r>
          </a:p>
        </p:txBody>
      </p:sp>
      <p:sp>
        <p:nvSpPr>
          <p:cNvPr id="54" name="TextBox 64"/>
          <p:cNvSpPr txBox="1">
            <a:spLocks noChangeArrowheads="1"/>
          </p:cNvSpPr>
          <p:nvPr/>
        </p:nvSpPr>
        <p:spPr bwMode="auto">
          <a:xfrm>
            <a:off x="664782" y="2654468"/>
            <a:ext cx="1631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i="1" dirty="0" smtClean="0"/>
              <a:t>Все проекты</a:t>
            </a:r>
            <a:endParaRPr lang="ru-RU" altLang="ru-RU" sz="1800" i="1" dirty="0"/>
          </a:p>
        </p:txBody>
      </p:sp>
    </p:spTree>
    <p:extLst>
      <p:ext uri="{BB962C8B-B14F-4D97-AF65-F5344CB8AC3E}">
        <p14:creationId xmlns:p14="http://schemas.microsoft.com/office/powerpoint/2010/main" xmlns="" val="313742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8971FC-FE16-411C-94B6-9C6FFE200DAC}" type="slidenum">
              <a:rPr lang="ru-RU"/>
              <a:pPr>
                <a:defRPr/>
              </a:pPr>
              <a:t>2</a:t>
            </a:fld>
            <a:endParaRPr lang="ru-RU"/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sz="2400">
              <a:latin typeface="Times New Roman" pitchFamily="18" charset="0"/>
            </a:endParaRPr>
          </a:p>
        </p:txBody>
      </p:sp>
      <p:sp>
        <p:nvSpPr>
          <p:cNvPr id="897029" name="AutoShape 5"/>
          <p:cNvSpPr>
            <a:spLocks noChangeArrowheads="1"/>
          </p:cNvSpPr>
          <p:nvPr/>
        </p:nvSpPr>
        <p:spPr bwMode="gray">
          <a:xfrm>
            <a:off x="468313" y="152400"/>
            <a:ext cx="8101012" cy="64770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Круг обсуждаемых вопросов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25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143508" y="1088739"/>
            <a:ext cx="8903175" cy="5658135"/>
          </a:xfrm>
        </p:spPr>
        <p:txBody>
          <a:bodyPr/>
          <a:lstStyle/>
          <a:p>
            <a:pPr marL="36000" indent="-514350">
              <a:spcBef>
                <a:spcPts val="0"/>
              </a:spcBef>
              <a:buFont typeface="+mj-lt"/>
              <a:buAutoNum type="arabicPeriod"/>
            </a:pPr>
            <a:r>
              <a:rPr lang="ru-RU" b="1" dirty="0" smtClean="0">
                <a:latin typeface="Arial" pitchFamily="34" charset="0"/>
              </a:rPr>
              <a:t>Замысел и реализация.</a:t>
            </a:r>
          </a:p>
          <a:p>
            <a:pPr marL="36000" lvl="1" indent="0">
              <a:spcBef>
                <a:spcPts val="0"/>
              </a:spcBef>
              <a:buNone/>
            </a:pPr>
            <a:r>
              <a:rPr lang="ru-RU" sz="3200" b="1" dirty="0" smtClean="0">
                <a:latin typeface="Arial" pitchFamily="34" charset="0"/>
              </a:rPr>
              <a:t>    </a:t>
            </a:r>
            <a:r>
              <a:rPr lang="ru-RU" b="1" dirty="0" smtClean="0">
                <a:latin typeface="Arial" pitchFamily="34" charset="0"/>
              </a:rPr>
              <a:t>Ожидания: </a:t>
            </a:r>
            <a:r>
              <a:rPr lang="ru-RU" dirty="0" smtClean="0">
                <a:latin typeface="Arial" pitchFamily="34" charset="0"/>
              </a:rPr>
              <a:t>смысл введения </a:t>
            </a:r>
            <a:r>
              <a:rPr lang="ru-RU" dirty="0">
                <a:latin typeface="Arial" pitchFamily="34" charset="0"/>
              </a:rPr>
              <a:t>ФГОС, </a:t>
            </a:r>
            <a:r>
              <a:rPr lang="ru-RU" dirty="0" smtClean="0">
                <a:latin typeface="Arial" pitchFamily="34" charset="0"/>
              </a:rPr>
              <a:t>целевые</a:t>
            </a:r>
          </a:p>
          <a:p>
            <a:pPr marL="36000" lvl="1" indent="0">
              <a:spcBef>
                <a:spcPts val="0"/>
              </a:spcBef>
              <a:buNone/>
            </a:pPr>
            <a:r>
              <a:rPr lang="ru-RU" dirty="0" smtClean="0">
                <a:latin typeface="Arial" pitchFamily="34" charset="0"/>
              </a:rPr>
              <a:t>     установки и механизмы</a:t>
            </a:r>
          </a:p>
          <a:p>
            <a:pPr marL="36000" lvl="1" indent="0">
              <a:spcBef>
                <a:spcPts val="0"/>
              </a:spcBef>
              <a:buNone/>
            </a:pPr>
            <a:r>
              <a:rPr lang="ru-RU" b="1" dirty="0">
                <a:latin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</a:rPr>
              <a:t>    Особенности реализации</a:t>
            </a:r>
            <a:endParaRPr lang="ru-RU" dirty="0" smtClean="0">
              <a:latin typeface="Arial" pitchFamily="34" charset="0"/>
            </a:endParaRPr>
          </a:p>
          <a:p>
            <a:pPr marL="36000" indent="-609600">
              <a:spcBef>
                <a:spcPts val="0"/>
              </a:spcBef>
              <a:buFontTx/>
              <a:buAutoNum type="arabicPeriod"/>
            </a:pPr>
            <a:endParaRPr lang="ru-RU" sz="1600" dirty="0" smtClean="0">
              <a:latin typeface="Arial" pitchFamily="34" charset="0"/>
            </a:endParaRPr>
          </a:p>
          <a:p>
            <a:pPr marL="36000" indent="-609600">
              <a:spcBef>
                <a:spcPts val="0"/>
              </a:spcBef>
              <a:buFontTx/>
              <a:buAutoNum type="arabicPeriod"/>
            </a:pPr>
            <a:endParaRPr lang="ru-RU" sz="1600" dirty="0" smtClean="0">
              <a:latin typeface="Arial" pitchFamily="34" charset="0"/>
            </a:endParaRPr>
          </a:p>
          <a:p>
            <a:pPr marL="36000" indent="-609600">
              <a:spcBef>
                <a:spcPts val="0"/>
              </a:spcBef>
              <a:buFontTx/>
              <a:buAutoNum type="arabicPeriod"/>
            </a:pPr>
            <a:r>
              <a:rPr lang="ru-RU" b="1" dirty="0" smtClean="0">
                <a:latin typeface="Arial" pitchFamily="34" charset="0"/>
              </a:rPr>
              <a:t>Предварительные итоги.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ru-RU" b="1" dirty="0" smtClean="0">
                <a:latin typeface="Arial" pitchFamily="34" charset="0"/>
              </a:rPr>
              <a:t>  Подходы </a:t>
            </a:r>
            <a:r>
              <a:rPr lang="ru-RU" b="1" dirty="0">
                <a:latin typeface="Arial" pitchFamily="34" charset="0"/>
              </a:rPr>
              <a:t>к оценке качества образования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latin typeface="Arial" pitchFamily="34" charset="0"/>
              </a:rPr>
              <a:t>     </a:t>
            </a:r>
            <a:r>
              <a:rPr lang="ru-RU" sz="2800" b="1" dirty="0" smtClean="0">
                <a:latin typeface="Arial" pitchFamily="34" charset="0"/>
              </a:rPr>
              <a:t>Некоторые результаты мониторингов оценки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b="1" dirty="0">
                <a:latin typeface="Arial" pitchFamily="34" charset="0"/>
              </a:rPr>
              <a:t> </a:t>
            </a:r>
            <a:r>
              <a:rPr lang="ru-RU" sz="2800" b="1" dirty="0" smtClean="0">
                <a:latin typeface="Arial" pitchFamily="34" charset="0"/>
              </a:rPr>
              <a:t>     качества образования</a:t>
            </a:r>
          </a:p>
        </p:txBody>
      </p:sp>
      <p:pic>
        <p:nvPicPr>
          <p:cNvPr id="7" name="Picture 4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2180" y="3537012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Выноска 1 7"/>
          <p:cNvSpPr/>
          <p:nvPr/>
        </p:nvSpPr>
        <p:spPr bwMode="auto">
          <a:xfrm>
            <a:off x="7056276" y="2653967"/>
            <a:ext cx="1980220" cy="682183"/>
          </a:xfrm>
          <a:prstGeom prst="borderCallout1">
            <a:avLst>
              <a:gd name="adj1" fmla="val 102566"/>
              <a:gd name="adj2" fmla="val 38611"/>
              <a:gd name="adj3" fmla="val 156468"/>
              <a:gd name="adj4" fmla="val -24504"/>
            </a:avLst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Ориентировочные сроки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введения стандартов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см. по </a:t>
            </a: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ссылке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378187-516D-4B9D-B7A7-A0A61A568AC1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494674923"/>
              </p:ext>
            </p:extLst>
          </p:nvPr>
        </p:nvGraphicFramePr>
        <p:xfrm>
          <a:off x="117002" y="1520788"/>
          <a:ext cx="8885179" cy="50765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109194" y="116632"/>
            <a:ext cx="8892988" cy="1160747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Достижение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результатов: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регулятивные и коммуникативные действия</a:t>
            </a: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215516" y="5877272"/>
            <a:ext cx="6768752" cy="68407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sng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Комментарий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. </a:t>
            </a: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Наиболее трудно осваиваются детьми те действия, которые имеют особое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значение для становления и развития учебной с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амостоятельности, что, по всей видимости,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и предопределяет  кол-во учащихся, демонстрирующих свободное владение предметом.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7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378187-516D-4B9D-B7A7-A0A61A568AC1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109194" y="116632"/>
            <a:ext cx="8892988" cy="1160747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Активность группы при реализации проекта</a:t>
            </a:r>
            <a:endParaRPr lang="ru-RU" sz="24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49692931"/>
              </p:ext>
            </p:extLst>
          </p:nvPr>
        </p:nvGraphicFramePr>
        <p:xfrm>
          <a:off x="463764" y="1448780"/>
          <a:ext cx="8534638" cy="50045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4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65425" y="592832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0409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60000" y="3348000"/>
            <a:ext cx="107950" cy="541338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068000" y="3348000"/>
            <a:ext cx="503238" cy="539750"/>
          </a:xfrm>
          <a:prstGeom prst="rect">
            <a:avLst/>
          </a:prstGeom>
          <a:solidFill>
            <a:schemeClr val="tx2">
              <a:lumMod val="5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608000" y="3348000"/>
            <a:ext cx="2089150" cy="5397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58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696000" y="3348000"/>
            <a:ext cx="900113" cy="539750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cxnSp>
        <p:nvCxnSpPr>
          <p:cNvPr id="17414" name="Прямая соединительная линия 3"/>
          <p:cNvCxnSpPr>
            <a:cxnSpLocks noChangeShapeType="1"/>
          </p:cNvCxnSpPr>
          <p:nvPr/>
        </p:nvCxnSpPr>
        <p:spPr bwMode="auto">
          <a:xfrm flipV="1">
            <a:off x="1022350" y="4275138"/>
            <a:ext cx="7200900" cy="36512"/>
          </a:xfrm>
          <a:prstGeom prst="line">
            <a:avLst/>
          </a:prstGeom>
          <a:noFill/>
          <a:ln w="38100" cap="sq" algn="ctr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7415" name="TextBox 8"/>
          <p:cNvSpPr txBox="1">
            <a:spLocks noChangeArrowheads="1"/>
          </p:cNvSpPr>
          <p:nvPr/>
        </p:nvSpPr>
        <p:spPr bwMode="auto">
          <a:xfrm>
            <a:off x="771525" y="4456113"/>
            <a:ext cx="4318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100</a:t>
            </a:r>
          </a:p>
        </p:txBody>
      </p:sp>
      <p:cxnSp>
        <p:nvCxnSpPr>
          <p:cNvPr id="17416" name="Прямая соединительная линия 10"/>
          <p:cNvCxnSpPr>
            <a:cxnSpLocks noChangeShapeType="1"/>
          </p:cNvCxnSpPr>
          <p:nvPr/>
        </p:nvCxnSpPr>
        <p:spPr bwMode="auto">
          <a:xfrm>
            <a:off x="1022350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17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1743075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18" name="Прямая соединительная линия 14"/>
          <p:cNvCxnSpPr>
            <a:cxnSpLocks noChangeShapeType="1"/>
          </p:cNvCxnSpPr>
          <p:nvPr/>
        </p:nvCxnSpPr>
        <p:spPr bwMode="auto">
          <a:xfrm>
            <a:off x="2462213" y="4213225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19" name="Прямая соединительная линия 15"/>
          <p:cNvCxnSpPr>
            <a:cxnSpLocks noChangeShapeType="1"/>
          </p:cNvCxnSpPr>
          <p:nvPr/>
        </p:nvCxnSpPr>
        <p:spPr bwMode="auto">
          <a:xfrm>
            <a:off x="3182938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20" name="Прямая соединительная линия 16"/>
          <p:cNvCxnSpPr>
            <a:cxnSpLocks noChangeShapeType="1"/>
          </p:cNvCxnSpPr>
          <p:nvPr/>
        </p:nvCxnSpPr>
        <p:spPr bwMode="auto">
          <a:xfrm>
            <a:off x="3902075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21" name="Прямая соединительная линия 18"/>
          <p:cNvCxnSpPr>
            <a:cxnSpLocks noChangeShapeType="1"/>
          </p:cNvCxnSpPr>
          <p:nvPr/>
        </p:nvCxnSpPr>
        <p:spPr bwMode="auto">
          <a:xfrm>
            <a:off x="4622800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22" name="Прямая соединительная линия 19"/>
          <p:cNvCxnSpPr>
            <a:cxnSpLocks noChangeShapeType="1"/>
          </p:cNvCxnSpPr>
          <p:nvPr/>
        </p:nvCxnSpPr>
        <p:spPr bwMode="auto">
          <a:xfrm>
            <a:off x="5343525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23" name="Прямая соединительная линия 20"/>
          <p:cNvCxnSpPr>
            <a:cxnSpLocks noChangeShapeType="1"/>
          </p:cNvCxnSpPr>
          <p:nvPr/>
        </p:nvCxnSpPr>
        <p:spPr bwMode="auto">
          <a:xfrm>
            <a:off x="6062663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24" name="Прямая соединительная линия 23"/>
          <p:cNvCxnSpPr>
            <a:cxnSpLocks noChangeShapeType="1"/>
          </p:cNvCxnSpPr>
          <p:nvPr/>
        </p:nvCxnSpPr>
        <p:spPr bwMode="auto">
          <a:xfrm>
            <a:off x="6783388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25" name="Прямая соединительная линия 24"/>
          <p:cNvCxnSpPr>
            <a:cxnSpLocks noChangeShapeType="1"/>
          </p:cNvCxnSpPr>
          <p:nvPr/>
        </p:nvCxnSpPr>
        <p:spPr bwMode="auto">
          <a:xfrm>
            <a:off x="7502525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cxnSp>
        <p:nvCxnSpPr>
          <p:cNvPr id="17426" name="Прямая соединительная линия 26"/>
          <p:cNvCxnSpPr>
            <a:cxnSpLocks noChangeShapeType="1"/>
          </p:cNvCxnSpPr>
          <p:nvPr/>
        </p:nvCxnSpPr>
        <p:spPr bwMode="auto">
          <a:xfrm>
            <a:off x="8223250" y="4203700"/>
            <a:ext cx="0" cy="21590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7427" name="TextBox 27"/>
          <p:cNvSpPr txBox="1">
            <a:spLocks noChangeArrowheads="1"/>
          </p:cNvSpPr>
          <p:nvPr/>
        </p:nvSpPr>
        <p:spPr bwMode="auto">
          <a:xfrm>
            <a:off x="7323138" y="4456113"/>
            <a:ext cx="36036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80</a:t>
            </a:r>
          </a:p>
        </p:txBody>
      </p:sp>
      <p:sp>
        <p:nvSpPr>
          <p:cNvPr id="17428" name="TextBox 28"/>
          <p:cNvSpPr txBox="1">
            <a:spLocks noChangeArrowheads="1"/>
          </p:cNvSpPr>
          <p:nvPr/>
        </p:nvSpPr>
        <p:spPr bwMode="auto">
          <a:xfrm>
            <a:off x="8007350" y="4456113"/>
            <a:ext cx="4318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100</a:t>
            </a:r>
          </a:p>
        </p:txBody>
      </p:sp>
      <p:sp>
        <p:nvSpPr>
          <p:cNvPr id="17429" name="TextBox 34"/>
          <p:cNvSpPr txBox="1">
            <a:spLocks noChangeArrowheads="1"/>
          </p:cNvSpPr>
          <p:nvPr/>
        </p:nvSpPr>
        <p:spPr bwMode="auto">
          <a:xfrm>
            <a:off x="4478338" y="4456113"/>
            <a:ext cx="26035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0</a:t>
            </a:r>
          </a:p>
        </p:txBody>
      </p:sp>
      <p:sp>
        <p:nvSpPr>
          <p:cNvPr id="17430" name="TextBox 37"/>
          <p:cNvSpPr txBox="1">
            <a:spLocks noChangeArrowheads="1"/>
          </p:cNvSpPr>
          <p:nvPr/>
        </p:nvSpPr>
        <p:spPr bwMode="auto">
          <a:xfrm>
            <a:off x="1562100" y="4456113"/>
            <a:ext cx="36036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80</a:t>
            </a:r>
          </a:p>
        </p:txBody>
      </p:sp>
      <p:sp>
        <p:nvSpPr>
          <p:cNvPr id="17431" name="TextBox 38"/>
          <p:cNvSpPr txBox="1">
            <a:spLocks noChangeArrowheads="1"/>
          </p:cNvSpPr>
          <p:nvPr/>
        </p:nvSpPr>
        <p:spPr bwMode="auto">
          <a:xfrm>
            <a:off x="2282825" y="4456113"/>
            <a:ext cx="36036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60</a:t>
            </a:r>
          </a:p>
        </p:txBody>
      </p:sp>
      <p:sp>
        <p:nvSpPr>
          <p:cNvPr id="17432" name="TextBox 39"/>
          <p:cNvSpPr txBox="1">
            <a:spLocks noChangeArrowheads="1"/>
          </p:cNvSpPr>
          <p:nvPr/>
        </p:nvSpPr>
        <p:spPr bwMode="auto">
          <a:xfrm>
            <a:off x="3003550" y="4454525"/>
            <a:ext cx="35877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40</a:t>
            </a:r>
          </a:p>
        </p:txBody>
      </p:sp>
      <p:sp>
        <p:nvSpPr>
          <p:cNvPr id="17433" name="TextBox 40"/>
          <p:cNvSpPr txBox="1">
            <a:spLocks noChangeArrowheads="1"/>
          </p:cNvSpPr>
          <p:nvPr/>
        </p:nvSpPr>
        <p:spPr bwMode="auto">
          <a:xfrm>
            <a:off x="3722688" y="4419600"/>
            <a:ext cx="3603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20</a:t>
            </a:r>
          </a:p>
        </p:txBody>
      </p:sp>
      <p:sp>
        <p:nvSpPr>
          <p:cNvPr id="17434" name="TextBox 41"/>
          <p:cNvSpPr txBox="1">
            <a:spLocks noChangeArrowheads="1"/>
          </p:cNvSpPr>
          <p:nvPr/>
        </p:nvSpPr>
        <p:spPr bwMode="auto">
          <a:xfrm>
            <a:off x="5162550" y="4456113"/>
            <a:ext cx="360363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20</a:t>
            </a:r>
          </a:p>
        </p:txBody>
      </p:sp>
      <p:sp>
        <p:nvSpPr>
          <p:cNvPr id="17435" name="TextBox 42"/>
          <p:cNvSpPr txBox="1">
            <a:spLocks noChangeArrowheads="1"/>
          </p:cNvSpPr>
          <p:nvPr/>
        </p:nvSpPr>
        <p:spPr bwMode="auto">
          <a:xfrm>
            <a:off x="5883275" y="4456113"/>
            <a:ext cx="3587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40</a:t>
            </a:r>
          </a:p>
        </p:txBody>
      </p:sp>
      <p:sp>
        <p:nvSpPr>
          <p:cNvPr id="17436" name="TextBox 43"/>
          <p:cNvSpPr txBox="1">
            <a:spLocks noChangeArrowheads="1"/>
          </p:cNvSpPr>
          <p:nvPr/>
        </p:nvSpPr>
        <p:spPr bwMode="auto">
          <a:xfrm>
            <a:off x="6602413" y="4456113"/>
            <a:ext cx="36036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00"/>
              <a:t>60</a:t>
            </a: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987425" y="5589588"/>
            <a:ext cx="180975" cy="179387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b="0" dirty="0"/>
          </a:p>
        </p:txBody>
      </p:sp>
      <p:sp>
        <p:nvSpPr>
          <p:cNvPr id="52" name="Прямоугольник 51"/>
          <p:cNvSpPr/>
          <p:nvPr/>
        </p:nvSpPr>
        <p:spPr bwMode="auto">
          <a:xfrm>
            <a:off x="987425" y="5019675"/>
            <a:ext cx="180975" cy="179388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eaLnBrk="0" hangingPunct="0">
              <a:defRPr/>
            </a:pPr>
            <a:endParaRPr lang="ru-RU" b="0" dirty="0"/>
          </a:p>
        </p:txBody>
      </p:sp>
      <p:sp>
        <p:nvSpPr>
          <p:cNvPr id="17439" name="TextBox 62"/>
          <p:cNvSpPr txBox="1">
            <a:spLocks noChangeArrowheads="1"/>
          </p:cNvSpPr>
          <p:nvPr/>
        </p:nvSpPr>
        <p:spPr bwMode="auto">
          <a:xfrm>
            <a:off x="5681663" y="4924425"/>
            <a:ext cx="1216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Базовый</a:t>
            </a:r>
          </a:p>
        </p:txBody>
      </p:sp>
      <p:sp>
        <p:nvSpPr>
          <p:cNvPr id="17440" name="Прямоугольник 63"/>
          <p:cNvSpPr>
            <a:spLocks noChangeArrowheads="1"/>
          </p:cNvSpPr>
          <p:nvPr/>
        </p:nvSpPr>
        <p:spPr bwMode="auto">
          <a:xfrm>
            <a:off x="5291138" y="5478463"/>
            <a:ext cx="179387" cy="180975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b="0"/>
          </a:p>
        </p:txBody>
      </p:sp>
      <p:sp>
        <p:nvSpPr>
          <p:cNvPr id="17441" name="TextBox 64"/>
          <p:cNvSpPr txBox="1">
            <a:spLocks noChangeArrowheads="1"/>
          </p:cNvSpPr>
          <p:nvPr/>
        </p:nvSpPr>
        <p:spPr bwMode="auto">
          <a:xfrm>
            <a:off x="5767388" y="5384800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Повышенный</a:t>
            </a:r>
          </a:p>
        </p:txBody>
      </p:sp>
      <p:cxnSp>
        <p:nvCxnSpPr>
          <p:cNvPr id="17442" name="Прямая соединительная линия 91"/>
          <p:cNvCxnSpPr>
            <a:cxnSpLocks noChangeShapeType="1"/>
          </p:cNvCxnSpPr>
          <p:nvPr/>
        </p:nvCxnSpPr>
        <p:spPr bwMode="auto">
          <a:xfrm>
            <a:off x="4608000" y="2952000"/>
            <a:ext cx="0" cy="1335088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17443" name="TextBox 47"/>
          <p:cNvSpPr txBox="1">
            <a:spLocks noChangeArrowheads="1"/>
          </p:cNvSpPr>
          <p:nvPr/>
        </p:nvSpPr>
        <p:spPr bwMode="auto">
          <a:xfrm>
            <a:off x="1368425" y="5494338"/>
            <a:ext cx="1682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Пониженный</a:t>
            </a:r>
          </a:p>
        </p:txBody>
      </p:sp>
      <p:sp>
        <p:nvSpPr>
          <p:cNvPr id="17444" name="Прямоугольник 59"/>
          <p:cNvSpPr>
            <a:spLocks noChangeArrowheads="1"/>
          </p:cNvSpPr>
          <p:nvPr/>
        </p:nvSpPr>
        <p:spPr bwMode="auto">
          <a:xfrm>
            <a:off x="5291138" y="5019675"/>
            <a:ext cx="179387" cy="1793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 b="0"/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250825" y="1909762"/>
            <a:ext cx="2932112" cy="936625"/>
          </a:xfrm>
          <a:prstGeom prst="wedgeRectCallout">
            <a:avLst>
              <a:gd name="adj1" fmla="val 77065"/>
              <a:gd name="adj2" fmla="val 13697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овладели основами смыслового чтения.</a:t>
            </a:r>
          </a:p>
          <a:p>
            <a:pPr algn="ctr">
              <a:defRPr/>
            </a:pP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Необходима индивидуальная коррекционная работа в ОШ</a:t>
            </a:r>
          </a:p>
        </p:txBody>
      </p:sp>
      <p:sp>
        <p:nvSpPr>
          <p:cNvPr id="61" name="Прямоугольная выноска 60"/>
          <p:cNvSpPr/>
          <p:nvPr/>
        </p:nvSpPr>
        <p:spPr>
          <a:xfrm>
            <a:off x="4608513" y="1926430"/>
            <a:ext cx="2762250" cy="903288"/>
          </a:xfrm>
          <a:prstGeom prst="wedgeRectCallout">
            <a:avLst>
              <a:gd name="adj1" fmla="val -62352"/>
              <a:gd name="adj2" fmla="val 101250"/>
            </a:avLst>
          </a:prstGeom>
          <a:solidFill>
            <a:schemeClr val="bg1">
              <a:lumMod val="95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овладели стратегиями смыслового чтения.</a:t>
            </a:r>
          </a:p>
          <a:p>
            <a:pPr algn="ctr">
              <a:defRPr/>
            </a:pP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Необходима коррекционная работа </a:t>
            </a:r>
            <a:r>
              <a:rPr lang="ru-RU" sz="14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sz="1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ОШ</a:t>
            </a:r>
          </a:p>
        </p:txBody>
      </p:sp>
      <p:sp>
        <p:nvSpPr>
          <p:cNvPr id="17447" name="TextBox 47"/>
          <p:cNvSpPr txBox="1">
            <a:spLocks noChangeArrowheads="1"/>
          </p:cNvSpPr>
          <p:nvPr/>
        </p:nvSpPr>
        <p:spPr bwMode="auto">
          <a:xfrm>
            <a:off x="1368425" y="4924425"/>
            <a:ext cx="19939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Недостаточный</a:t>
            </a:r>
          </a:p>
        </p:txBody>
      </p:sp>
      <p:sp>
        <p:nvSpPr>
          <p:cNvPr id="40" name="AutoShape 5"/>
          <p:cNvSpPr>
            <a:spLocks noChangeArrowheads="1"/>
          </p:cNvSpPr>
          <p:nvPr/>
        </p:nvSpPr>
        <p:spPr bwMode="gray">
          <a:xfrm>
            <a:off x="107504" y="1"/>
            <a:ext cx="8892988" cy="1412775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остижение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метапредметных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результатов: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24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познавательные действия, смысловое чтение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90090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378187-516D-4B9D-B7A7-A0A61A568AC1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06601902"/>
              </p:ext>
            </p:extLst>
          </p:nvPr>
        </p:nvGraphicFramePr>
        <p:xfrm>
          <a:off x="503548" y="1160748"/>
          <a:ext cx="6588732" cy="4500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107504" y="1"/>
            <a:ext cx="8892988" cy="872715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Работа с текстом</a:t>
            </a:r>
            <a:endParaRPr lang="ru-RU" sz="32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" name="Picture 4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65425" y="592832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Выноска 1 5"/>
          <p:cNvSpPr/>
          <p:nvPr/>
        </p:nvSpPr>
        <p:spPr bwMode="auto">
          <a:xfrm>
            <a:off x="7305995" y="4085287"/>
            <a:ext cx="1764196" cy="1332148"/>
          </a:xfrm>
          <a:prstGeom prst="borderCallout1">
            <a:avLst>
              <a:gd name="adj1" fmla="val 102823"/>
              <a:gd name="adj2" fmla="val 15190"/>
              <a:gd name="adj3" fmla="val 139686"/>
              <a:gd name="adj4" fmla="val 62650"/>
            </a:avLst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Примеры умений,</a:t>
            </a:r>
          </a:p>
          <a:p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успешно осваиваемых</a:t>
            </a:r>
          </a:p>
          <a:p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учащимися, и </a:t>
            </a:r>
            <a:r>
              <a:rPr lang="ru-RU" sz="1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вызыва</a:t>
            </a:r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r>
              <a:rPr lang="ru-RU" sz="1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ющие</a:t>
            </a:r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 них </a:t>
            </a:r>
            <a:r>
              <a:rPr lang="ru-RU" sz="1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затрудне</a:t>
            </a:r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  <a:p>
            <a:r>
              <a:rPr lang="ru-RU" sz="1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2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ия</a:t>
            </a:r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по отдельным </a:t>
            </a:r>
          </a:p>
          <a:p>
            <a:r>
              <a:rPr lang="ru-RU" sz="1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группам см. по ссылке</a:t>
            </a:r>
            <a:endParaRPr lang="ru-RU" sz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772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27984" y="6202275"/>
            <a:ext cx="468452" cy="457200"/>
          </a:xfrm>
        </p:spPr>
        <p:txBody>
          <a:bodyPr/>
          <a:lstStyle/>
          <a:p>
            <a:pPr>
              <a:defRPr/>
            </a:pPr>
            <a:fld id="{C7378187-516D-4B9D-B7A7-A0A61A568AC1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107504" y="1"/>
            <a:ext cx="8892988" cy="1268759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Достижение предметных результатов: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Русский язык, Математика, Окружающий мир</a:t>
            </a:r>
            <a:endParaRPr lang="ru-RU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 bwMode="auto">
          <a:xfrm flipV="1">
            <a:off x="972000" y="5544000"/>
            <a:ext cx="7200000" cy="36004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38100" cap="sq" cmpd="sng" algn="ctr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20000" y="572400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100</a:t>
            </a:r>
            <a:endParaRPr lang="ru-RU" sz="1100" b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 bwMode="auto">
          <a:xfrm>
            <a:off x="97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Прямая соединительная линия 13"/>
          <p:cNvCxnSpPr/>
          <p:nvPr/>
        </p:nvCxnSpPr>
        <p:spPr bwMode="auto">
          <a:xfrm>
            <a:off x="169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2412000" y="5481236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 bwMode="auto">
          <a:xfrm>
            <a:off x="313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Прямая соединительная линия 16"/>
          <p:cNvCxnSpPr/>
          <p:nvPr/>
        </p:nvCxnSpPr>
        <p:spPr bwMode="auto">
          <a:xfrm>
            <a:off x="385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Прямая соединительная линия 18"/>
          <p:cNvCxnSpPr/>
          <p:nvPr/>
        </p:nvCxnSpPr>
        <p:spPr bwMode="auto">
          <a:xfrm>
            <a:off x="457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Прямая соединительная линия 19"/>
          <p:cNvCxnSpPr/>
          <p:nvPr/>
        </p:nvCxnSpPr>
        <p:spPr bwMode="auto">
          <a:xfrm>
            <a:off x="529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601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>
            <a:off x="673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Прямая соединительная линия 24"/>
          <p:cNvCxnSpPr/>
          <p:nvPr/>
        </p:nvCxnSpPr>
        <p:spPr bwMode="auto">
          <a:xfrm>
            <a:off x="745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Прямая соединительная линия 26"/>
          <p:cNvCxnSpPr/>
          <p:nvPr/>
        </p:nvCxnSpPr>
        <p:spPr bwMode="auto">
          <a:xfrm>
            <a:off x="8172000" y="5472000"/>
            <a:ext cx="0" cy="21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7272000" y="5724000"/>
            <a:ext cx="36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80</a:t>
            </a:r>
            <a:endParaRPr lang="ru-RU" sz="11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7956000" y="5724000"/>
            <a:ext cx="43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100</a:t>
            </a:r>
            <a:endParaRPr lang="ru-RU" sz="11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4428000" y="5724000"/>
            <a:ext cx="2593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0</a:t>
            </a:r>
            <a:endParaRPr lang="ru-RU" sz="11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1512000" y="5724000"/>
            <a:ext cx="36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80</a:t>
            </a:r>
            <a:endParaRPr lang="ru-RU" sz="11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2232000" y="5724000"/>
            <a:ext cx="36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60</a:t>
            </a:r>
            <a:endParaRPr lang="ru-RU" sz="11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2952000" y="5722786"/>
            <a:ext cx="36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40</a:t>
            </a:r>
            <a:endParaRPr lang="ru-RU" sz="11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672000" y="5688000"/>
            <a:ext cx="36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20</a:t>
            </a:r>
            <a:endParaRPr lang="ru-RU" sz="1100" b="1" dirty="0"/>
          </a:p>
        </p:txBody>
      </p:sp>
      <p:sp>
        <p:nvSpPr>
          <p:cNvPr id="42" name="TextBox 41"/>
          <p:cNvSpPr txBox="1"/>
          <p:nvPr/>
        </p:nvSpPr>
        <p:spPr>
          <a:xfrm>
            <a:off x="5112000" y="5724000"/>
            <a:ext cx="36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20</a:t>
            </a:r>
            <a:endParaRPr lang="ru-RU" sz="11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5832000" y="5724000"/>
            <a:ext cx="36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40</a:t>
            </a:r>
            <a:endParaRPr lang="ru-RU" sz="11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552000" y="5724000"/>
            <a:ext cx="36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/>
              <a:t>60</a:t>
            </a:r>
            <a:endParaRPr lang="ru-RU" sz="1100" b="1" dirty="0"/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3888000" y="4320000"/>
            <a:ext cx="144000" cy="576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4032000" y="4320000"/>
            <a:ext cx="540000" cy="576000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Прямоугольник 48"/>
          <p:cNvSpPr/>
          <p:nvPr/>
        </p:nvSpPr>
        <p:spPr bwMode="auto">
          <a:xfrm>
            <a:off x="4572000" y="4320000"/>
            <a:ext cx="1476000" cy="57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Прямоугольник 49"/>
          <p:cNvSpPr/>
          <p:nvPr/>
        </p:nvSpPr>
        <p:spPr bwMode="auto">
          <a:xfrm>
            <a:off x="6048000" y="4320000"/>
            <a:ext cx="864000" cy="576000"/>
          </a:xfrm>
          <a:prstGeom prst="rect">
            <a:avLst/>
          </a:prstGeom>
          <a:solidFill>
            <a:srgbClr val="FF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Прямоугольник 50"/>
          <p:cNvSpPr/>
          <p:nvPr/>
        </p:nvSpPr>
        <p:spPr bwMode="auto">
          <a:xfrm>
            <a:off x="6912000" y="4320000"/>
            <a:ext cx="540000" cy="576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16000" y="4500000"/>
            <a:ext cx="259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4</a:t>
            </a:r>
            <a:endParaRPr lang="ru-RU" sz="1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4032000" y="4500000"/>
            <a:ext cx="45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15</a:t>
            </a:r>
            <a:endParaRPr lang="ru-RU" sz="1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5112000" y="4500000"/>
            <a:ext cx="4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/>
                </a:solidFill>
              </a:rPr>
              <a:t>41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264000" y="4500000"/>
            <a:ext cx="476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/>
                </a:solidFill>
              </a:rPr>
              <a:t>24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948000" y="4499999"/>
            <a:ext cx="525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15</a:t>
            </a:r>
            <a:endParaRPr lang="ru-RU" sz="1400" b="1" dirty="0"/>
          </a:p>
        </p:txBody>
      </p:sp>
      <p:sp>
        <p:nvSpPr>
          <p:cNvPr id="58" name="Прямоугольник 57"/>
          <p:cNvSpPr/>
          <p:nvPr/>
        </p:nvSpPr>
        <p:spPr bwMode="auto">
          <a:xfrm>
            <a:off x="2024536" y="6193757"/>
            <a:ext cx="180000" cy="180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57071" y="6089818"/>
            <a:ext cx="1993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Недостаточный</a:t>
            </a:r>
            <a:endParaRPr lang="ru-RU" b="1" dirty="0"/>
          </a:p>
        </p:txBody>
      </p:sp>
      <p:sp>
        <p:nvSpPr>
          <p:cNvPr id="60" name="Прямоугольник 59"/>
          <p:cNvSpPr/>
          <p:nvPr/>
        </p:nvSpPr>
        <p:spPr bwMode="auto">
          <a:xfrm>
            <a:off x="2024536" y="6525541"/>
            <a:ext cx="180000" cy="180000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204536" y="6447525"/>
            <a:ext cx="1682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Пониженный</a:t>
            </a:r>
            <a:endParaRPr lang="ru-RU" b="1" dirty="0"/>
          </a:p>
        </p:txBody>
      </p:sp>
      <p:sp>
        <p:nvSpPr>
          <p:cNvPr id="62" name="Прямоугольник 61"/>
          <p:cNvSpPr/>
          <p:nvPr/>
        </p:nvSpPr>
        <p:spPr bwMode="auto">
          <a:xfrm>
            <a:off x="4392000" y="6435541"/>
            <a:ext cx="180000" cy="180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572186" y="6318643"/>
            <a:ext cx="1215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Базовый</a:t>
            </a:r>
            <a:endParaRPr lang="ru-RU" b="1" dirty="0"/>
          </a:p>
        </p:txBody>
      </p:sp>
      <p:sp>
        <p:nvSpPr>
          <p:cNvPr id="64" name="Прямоугольник 63"/>
          <p:cNvSpPr/>
          <p:nvPr/>
        </p:nvSpPr>
        <p:spPr bwMode="auto">
          <a:xfrm>
            <a:off x="5998950" y="6167641"/>
            <a:ext cx="180000" cy="180000"/>
          </a:xfrm>
          <a:prstGeom prst="rect">
            <a:avLst/>
          </a:prstGeom>
          <a:solidFill>
            <a:srgbClr val="FF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78950" y="6078193"/>
            <a:ext cx="1771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Повышенный</a:t>
            </a:r>
            <a:endParaRPr lang="ru-RU" b="1" dirty="0"/>
          </a:p>
        </p:txBody>
      </p:sp>
      <p:sp>
        <p:nvSpPr>
          <p:cNvPr id="66" name="Прямоугольник 65"/>
          <p:cNvSpPr/>
          <p:nvPr/>
        </p:nvSpPr>
        <p:spPr bwMode="auto">
          <a:xfrm>
            <a:off x="6012000" y="6507975"/>
            <a:ext cx="180000" cy="180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192000" y="6430875"/>
            <a:ext cx="1218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Высокий</a:t>
            </a:r>
            <a:endParaRPr lang="ru-RU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107504" y="4500000"/>
            <a:ext cx="30244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ОКРУЖАЮЩИЙ МИР</a:t>
            </a:r>
            <a:endParaRPr lang="ru-RU" sz="2000" b="1" dirty="0"/>
          </a:p>
        </p:txBody>
      </p:sp>
      <p:sp>
        <p:nvSpPr>
          <p:cNvPr id="69" name="Прямоугольник 68"/>
          <p:cNvSpPr/>
          <p:nvPr/>
        </p:nvSpPr>
        <p:spPr bwMode="auto">
          <a:xfrm>
            <a:off x="3636000" y="3240000"/>
            <a:ext cx="252000" cy="576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Прямоугольник 69"/>
          <p:cNvSpPr/>
          <p:nvPr/>
        </p:nvSpPr>
        <p:spPr bwMode="auto">
          <a:xfrm>
            <a:off x="3888000" y="3240000"/>
            <a:ext cx="684000" cy="576000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Прямоугольник 70"/>
          <p:cNvSpPr/>
          <p:nvPr/>
        </p:nvSpPr>
        <p:spPr bwMode="auto">
          <a:xfrm>
            <a:off x="4572000" y="3240000"/>
            <a:ext cx="864000" cy="57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Прямоугольник 71"/>
          <p:cNvSpPr/>
          <p:nvPr/>
        </p:nvSpPr>
        <p:spPr bwMode="auto">
          <a:xfrm>
            <a:off x="5436000" y="3240000"/>
            <a:ext cx="1224000" cy="576000"/>
          </a:xfrm>
          <a:prstGeom prst="rect">
            <a:avLst/>
          </a:prstGeom>
          <a:solidFill>
            <a:srgbClr val="FF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3" name="Прямоугольник 72"/>
          <p:cNvSpPr/>
          <p:nvPr/>
        </p:nvSpPr>
        <p:spPr bwMode="auto">
          <a:xfrm>
            <a:off x="6660000" y="3240000"/>
            <a:ext cx="576000" cy="576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636000" y="3384000"/>
            <a:ext cx="259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7</a:t>
            </a:r>
            <a:endParaRPr lang="ru-RU" sz="14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3996000" y="3384000"/>
            <a:ext cx="45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19</a:t>
            </a:r>
            <a:endParaRPr lang="ru-RU" sz="14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4824000" y="3384000"/>
            <a:ext cx="4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/>
                </a:solidFill>
              </a:rPr>
              <a:t>24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868000" y="3384000"/>
            <a:ext cx="476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/>
                </a:solidFill>
              </a:rPr>
              <a:t>34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732000" y="3384000"/>
            <a:ext cx="525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16</a:t>
            </a:r>
            <a:endParaRPr lang="ru-RU" sz="1400" b="1" dirty="0"/>
          </a:p>
        </p:txBody>
      </p:sp>
      <p:sp>
        <p:nvSpPr>
          <p:cNvPr id="79" name="TextBox 78"/>
          <p:cNvSpPr txBox="1"/>
          <p:nvPr/>
        </p:nvSpPr>
        <p:spPr>
          <a:xfrm>
            <a:off x="108000" y="3384000"/>
            <a:ext cx="226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МАТЕМАТИКА</a:t>
            </a:r>
            <a:endParaRPr lang="ru-RU" sz="2000" b="1" dirty="0"/>
          </a:p>
        </p:txBody>
      </p:sp>
      <p:sp>
        <p:nvSpPr>
          <p:cNvPr id="80" name="Прямоугольник 79"/>
          <p:cNvSpPr/>
          <p:nvPr/>
        </p:nvSpPr>
        <p:spPr bwMode="auto">
          <a:xfrm>
            <a:off x="3996000" y="2160000"/>
            <a:ext cx="108000" cy="57600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Прямоугольник 80"/>
          <p:cNvSpPr/>
          <p:nvPr/>
        </p:nvSpPr>
        <p:spPr bwMode="auto">
          <a:xfrm>
            <a:off x="4104000" y="2160000"/>
            <a:ext cx="468000" cy="576000"/>
          </a:xfrm>
          <a:prstGeom prst="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Прямоугольник 81"/>
          <p:cNvSpPr/>
          <p:nvPr/>
        </p:nvSpPr>
        <p:spPr bwMode="auto">
          <a:xfrm>
            <a:off x="4572000" y="2160000"/>
            <a:ext cx="900000" cy="576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3" name="Прямоугольник 82"/>
          <p:cNvSpPr/>
          <p:nvPr/>
        </p:nvSpPr>
        <p:spPr bwMode="auto">
          <a:xfrm>
            <a:off x="5472000" y="2160000"/>
            <a:ext cx="1512000" cy="576000"/>
          </a:xfrm>
          <a:prstGeom prst="rect">
            <a:avLst/>
          </a:prstGeom>
          <a:solidFill>
            <a:srgbClr val="FF99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Прямоугольник 83"/>
          <p:cNvSpPr/>
          <p:nvPr/>
        </p:nvSpPr>
        <p:spPr bwMode="auto">
          <a:xfrm>
            <a:off x="6984000" y="2160000"/>
            <a:ext cx="612000" cy="576000"/>
          </a:xfrm>
          <a:prstGeom prst="rect">
            <a:avLst/>
          </a:prstGeom>
          <a:solidFill>
            <a:srgbClr val="C00000"/>
          </a:solidFill>
          <a:ln w="9525" cap="flat" cmpd="sng" algn="ctr">
            <a:solidFill>
              <a:schemeClr val="tx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924000" y="2268000"/>
            <a:ext cx="2593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3</a:t>
            </a:r>
            <a:endParaRPr lang="ru-RU" sz="1400" b="1" dirty="0"/>
          </a:p>
        </p:txBody>
      </p:sp>
      <p:sp>
        <p:nvSpPr>
          <p:cNvPr id="86" name="TextBox 85"/>
          <p:cNvSpPr txBox="1"/>
          <p:nvPr/>
        </p:nvSpPr>
        <p:spPr>
          <a:xfrm>
            <a:off x="4140000" y="2268000"/>
            <a:ext cx="45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13</a:t>
            </a:r>
            <a:endParaRPr lang="ru-RU" sz="1400" b="1" dirty="0"/>
          </a:p>
        </p:txBody>
      </p:sp>
      <p:sp>
        <p:nvSpPr>
          <p:cNvPr id="87" name="TextBox 86"/>
          <p:cNvSpPr txBox="1"/>
          <p:nvPr/>
        </p:nvSpPr>
        <p:spPr>
          <a:xfrm>
            <a:off x="4860000" y="2268000"/>
            <a:ext cx="4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/>
                </a:solidFill>
              </a:rPr>
              <a:t>25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012000" y="2267999"/>
            <a:ext cx="4763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2"/>
                </a:solidFill>
              </a:rPr>
              <a:t>42</a:t>
            </a:r>
            <a:endParaRPr lang="ru-RU" sz="1400" b="1" dirty="0">
              <a:solidFill>
                <a:schemeClr val="bg2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056000" y="2267998"/>
            <a:ext cx="525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17</a:t>
            </a:r>
            <a:endParaRPr lang="ru-RU" sz="1400" b="1" dirty="0"/>
          </a:p>
        </p:txBody>
      </p:sp>
      <p:sp>
        <p:nvSpPr>
          <p:cNvPr id="90" name="TextBox 89"/>
          <p:cNvSpPr txBox="1"/>
          <p:nvPr/>
        </p:nvSpPr>
        <p:spPr>
          <a:xfrm>
            <a:off x="107504" y="2268000"/>
            <a:ext cx="2268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РУССКИЙ ЯЗЫК</a:t>
            </a:r>
            <a:endParaRPr lang="ru-RU" sz="2000" b="1" dirty="0"/>
          </a:p>
        </p:txBody>
      </p:sp>
      <p:cxnSp>
        <p:nvCxnSpPr>
          <p:cNvPr id="92" name="Прямая соединительная линия 91"/>
          <p:cNvCxnSpPr>
            <a:stCxn id="96" idx="2"/>
          </p:cNvCxnSpPr>
          <p:nvPr/>
        </p:nvCxnSpPr>
        <p:spPr bwMode="auto">
          <a:xfrm flipH="1">
            <a:off x="4572000" y="1948597"/>
            <a:ext cx="0" cy="3595403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6" name="TextBox 95"/>
          <p:cNvSpPr txBox="1"/>
          <p:nvPr/>
        </p:nvSpPr>
        <p:spPr>
          <a:xfrm>
            <a:off x="107504" y="1425377"/>
            <a:ext cx="90115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</a:rPr>
              <a:t>2013 г., свыше 40 тыс. учащихся из 33 регионов</a:t>
            </a:r>
            <a:endParaRPr lang="ru-RU" sz="2800" b="1" i="1" dirty="0">
              <a:solidFill>
                <a:srgbClr val="FFFF00"/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07504" y="5115246"/>
            <a:ext cx="19398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/>
              <a:t>Процент учащихся</a:t>
            </a:r>
            <a:endParaRPr lang="ru-RU" sz="1400" b="1" i="1" dirty="0"/>
          </a:p>
        </p:txBody>
      </p:sp>
      <p:pic>
        <p:nvPicPr>
          <p:cNvPr id="93" name="Picture 4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4013" y="588769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Выноска 1 5"/>
          <p:cNvSpPr/>
          <p:nvPr/>
        </p:nvSpPr>
        <p:spPr bwMode="auto">
          <a:xfrm>
            <a:off x="8064388" y="2816932"/>
            <a:ext cx="978522" cy="1152128"/>
          </a:xfrm>
          <a:prstGeom prst="borderCallout1">
            <a:avLst>
              <a:gd name="adj1" fmla="val -46799"/>
              <a:gd name="adj2" fmla="val -11330"/>
              <a:gd name="adj3" fmla="val 59589"/>
              <a:gd name="adj4" fmla="val -276284"/>
            </a:avLst>
          </a:prstGeom>
          <a:solidFill>
            <a:schemeClr val="tx1">
              <a:lumMod val="85000"/>
            </a:schemeClr>
          </a:soli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Выноска 1 93"/>
          <p:cNvSpPr/>
          <p:nvPr/>
        </p:nvSpPr>
        <p:spPr bwMode="auto">
          <a:xfrm>
            <a:off x="7988224" y="1948596"/>
            <a:ext cx="1054686" cy="3244599"/>
          </a:xfrm>
          <a:prstGeom prst="borderCallout1">
            <a:avLst>
              <a:gd name="adj1" fmla="val 10272"/>
              <a:gd name="adj2" fmla="val 827"/>
              <a:gd name="adj3" fmla="val 14793"/>
              <a:gd name="adj4" fmla="val -261597"/>
            </a:avLst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Данные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изменения,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связаны, </a:t>
            </a:r>
          </a:p>
          <a:p>
            <a:pPr algn="ctr"/>
            <a:r>
              <a:rPr lang="ru-RU" sz="1200" dirty="0">
                <a:solidFill>
                  <a:srgbClr val="FF0000"/>
                </a:solidFill>
                <a:latin typeface="Arial" charset="0"/>
              </a:rPr>
              <a:t>с</a:t>
            </a: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корее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всего,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с </a:t>
            </a:r>
            <a:r>
              <a:rPr kumimoji="0" lang="ru-RU" sz="12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включени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-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нием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в </a:t>
            </a:r>
            <a:r>
              <a:rPr lang="ru-RU" sz="1200" dirty="0" err="1" smtClean="0">
                <a:solidFill>
                  <a:srgbClr val="FF0000"/>
                </a:solidFill>
                <a:latin typeface="Arial" charset="0"/>
              </a:rPr>
              <a:t>прак</a:t>
            </a: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-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тику новых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образцов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заданий, но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НЕ с </a:t>
            </a:r>
            <a:r>
              <a:rPr lang="ru-RU" sz="1200" dirty="0" err="1" smtClean="0">
                <a:solidFill>
                  <a:srgbClr val="FF0000"/>
                </a:solidFill>
                <a:latin typeface="Arial" charset="0"/>
              </a:rPr>
              <a:t>развити</a:t>
            </a: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-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ем 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чащихся</a:t>
            </a:r>
          </a:p>
          <a:p>
            <a:pPr algn="ctr"/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(см</a:t>
            </a: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. по ссылке</a:t>
            </a:r>
          </a:p>
          <a:p>
            <a:pPr algn="ctr"/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характер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имеющихся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200" dirty="0" smtClean="0">
                <a:solidFill>
                  <a:srgbClr val="FF0000"/>
                </a:solidFill>
                <a:latin typeface="Arial" charset="0"/>
              </a:rPr>
              <a:t>з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атруднений)</a:t>
            </a:r>
          </a:p>
        </p:txBody>
      </p:sp>
      <p:cxnSp>
        <p:nvCxnSpPr>
          <p:cNvPr id="5" name="Прямая соединительная линия 4"/>
          <p:cNvCxnSpPr>
            <a:stCxn id="94" idx="1"/>
            <a:endCxn id="93" idx="0"/>
          </p:cNvCxnSpPr>
          <p:nvPr/>
        </p:nvCxnSpPr>
        <p:spPr bwMode="auto">
          <a:xfrm>
            <a:off x="8515567" y="5193195"/>
            <a:ext cx="288946" cy="694498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1458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2" name="Object 4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xmlns="" val="2506994447"/>
              </p:ext>
            </p:extLst>
          </p:nvPr>
        </p:nvGraphicFramePr>
        <p:xfrm>
          <a:off x="107504" y="2240868"/>
          <a:ext cx="8766974" cy="2268252"/>
        </p:xfrm>
        <a:graphic>
          <a:graphicData uri="http://schemas.openxmlformats.org/presentationml/2006/ole">
            <p:oleObj spid="_x0000_s15797" name="Chart" r:id="rId4" imgW="8763160" imgH="3648172" progId="Excel.Chart.8">
              <p:embed/>
            </p:oleObj>
          </a:graphicData>
        </a:graphic>
      </p:graphicFrame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0" y="0"/>
            <a:ext cx="9144000" cy="2024844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Ещё одно подтверждение способности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начальной школы к </a:t>
            </a:r>
            <a:r>
              <a:rPr lang="ru-RU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самоизменению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rPr>
              <a:t>на основе измененных образцов контрольно-оценочной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деятельности (данные оценки динамики читательской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грамотности, 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«Тяни-Толкай», 2010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2011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rPr>
              <a:t>) 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7255425"/>
              </p:ext>
            </p:extLst>
          </p:nvPr>
        </p:nvGraphicFramePr>
        <p:xfrm>
          <a:off x="179512" y="4833156"/>
          <a:ext cx="4234831" cy="1800000"/>
        </p:xfrm>
        <a:graphic>
          <a:graphicData uri="http://schemas.openxmlformats.org/presentationml/2006/ole">
            <p:oleObj spid="_x0000_s15798" name="Chart" r:id="rId5" imgW="8763160" imgH="3648172" progId="Excel.Sheet.8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95534581"/>
              </p:ext>
            </p:extLst>
          </p:nvPr>
        </p:nvGraphicFramePr>
        <p:xfrm>
          <a:off x="4716016" y="4833156"/>
          <a:ext cx="4140460" cy="1800000"/>
        </p:xfrm>
        <a:graphic>
          <a:graphicData uri="http://schemas.openxmlformats.org/presentationml/2006/ole">
            <p:oleObj spid="_x0000_s15799" name="Chart" r:id="rId6" imgW="5781575" imgH="3638418" progId="Excel.Sheet.8">
              <p:embed/>
            </p:oleObj>
          </a:graphicData>
        </a:graphic>
      </p:graphicFrame>
      <p:pic>
        <p:nvPicPr>
          <p:cNvPr id="8" name="Picture 4" descr="1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4348" y="1484784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00902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AutoShape 5"/>
          <p:cNvSpPr>
            <a:spLocks noChangeArrowheads="1"/>
          </p:cNvSpPr>
          <p:nvPr/>
        </p:nvSpPr>
        <p:spPr bwMode="gray">
          <a:xfrm>
            <a:off x="107504" y="1"/>
            <a:ext cx="8892988" cy="980727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Что, предположительно, происходит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основной школе?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(«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Тяни-Толкай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», 2010-2011</a:t>
            </a: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 </a:t>
            </a: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57823304"/>
              </p:ext>
            </p:extLst>
          </p:nvPr>
        </p:nvGraphicFramePr>
        <p:xfrm>
          <a:off x="971599" y="2720991"/>
          <a:ext cx="3570335" cy="2880000"/>
        </p:xfrm>
        <a:graphic>
          <a:graphicData uri="http://schemas.openxmlformats.org/presentationml/2006/ole">
            <p:oleObj spid="_x0000_s14488" name="Chart" r:id="rId4" imgW="5153045" imgH="7277161" progId="Excel.Sheet.8">
              <p:embed/>
            </p:oleObj>
          </a:graphicData>
        </a:graphic>
      </p:graphicFrame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00" y="2710106"/>
            <a:ext cx="3600000" cy="2987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7" y="1196752"/>
            <a:ext cx="7632848" cy="9787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Основные потери (по данному инструменту) в умениях: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интегрировать </a:t>
            </a:r>
            <a:r>
              <a:rPr lang="ru-RU" altLang="ru-RU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и интерпретировать сообщения </a:t>
            </a:r>
            <a:r>
              <a:rPr lang="ru-RU" alt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текста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размышлять о сообщениях текста и оценивать их </a:t>
            </a:r>
            <a:endParaRPr lang="ru-RU" sz="2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90803" y="2276872"/>
            <a:ext cx="90364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умение интегрировать и интерпретировать сообщения текста 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 bwMode="auto">
          <a:xfrm>
            <a:off x="1" y="5805264"/>
            <a:ext cx="9127298" cy="936104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sng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Комментарий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. Данный факт в особенностях распределения учащихся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при переходе от начальной школы в основную </a:t>
            </a:r>
            <a:r>
              <a:rPr kumimoji="0" lang="ru-RU" sz="1200" b="0" i="0" u="none" strike="noStrike" cap="none" normalizeH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позво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-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ляет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выдвинуть гипотезу о том, что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предмето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-центрированная ориентация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 учебного процесса ,</a:t>
            </a:r>
            <a:r>
              <a:rPr kumimoji="0" lang="ru-RU" sz="12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особенно усиливающаяся</a:t>
            </a:r>
            <a:endParaRPr kumimoji="0" lang="ru-RU" sz="1200" b="0" i="0" u="none" strike="noStrike" cap="none" normalizeH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в основной школе, является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основным фактором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, препятствующим развитию учебной самостоятельности, и ведёт к окон-</a:t>
            </a:r>
          </a:p>
          <a:p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чательному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расслоению учащихся и </a:t>
            </a:r>
            <a:r>
              <a:rPr lang="ru-RU" sz="1200" dirty="0">
                <a:solidFill>
                  <a:schemeClr val="bg2"/>
                </a:solidFill>
                <a:latin typeface="Arial" charset="0"/>
              </a:rPr>
              <a:t>по </a:t>
            </a: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мотивации (</a:t>
            </a:r>
            <a:r>
              <a:rPr lang="ru-RU" sz="1200" dirty="0">
                <a:solidFill>
                  <a:schemeClr val="bg2"/>
                </a:solidFill>
                <a:latin typeface="Arial" charset="0"/>
              </a:rPr>
              <a:t>см. также данные на слайде 15</a:t>
            </a:r>
            <a:r>
              <a:rPr lang="ru-RU" sz="1200" dirty="0" smtClean="0">
                <a:solidFill>
                  <a:schemeClr val="bg2"/>
                </a:solidFill>
                <a:latin typeface="Arial" charset="0"/>
              </a:rPr>
              <a:t>)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, и по уровням достижений.</a:t>
            </a:r>
          </a:p>
        </p:txBody>
      </p:sp>
    </p:spTree>
    <p:extLst>
      <p:ext uri="{BB962C8B-B14F-4D97-AF65-F5344CB8AC3E}">
        <p14:creationId xmlns:p14="http://schemas.microsoft.com/office/powerpoint/2010/main" xmlns="" val="324720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580" y="2456892"/>
            <a:ext cx="7772400" cy="1836204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Внимание!</a:t>
            </a:r>
            <a:b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Опасность?!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AFFE03-F511-4381-AF71-0EC2CE123C0D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68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91250" y="6400800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B4FBE11-EDEE-4FBA-8890-567E7DA84FD7}" type="slidenum">
              <a:rPr lang="ru-RU" smtClean="0"/>
              <a:pPr eaLnBrk="1" hangingPunct="1"/>
              <a:t>28</a:t>
            </a:fld>
            <a:endParaRPr lang="ru-RU" dirty="0" smtClean="0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07504" y="1"/>
            <a:ext cx="8892988" cy="1376771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en-US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Индивидуализация</a:t>
            </a:r>
            <a:r>
              <a:rPr lang="en-US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”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обучения: </a:t>
            </a:r>
            <a:r>
              <a:rPr lang="ru-RU" sz="3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особенности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распределения школ и классов</a:t>
            </a:r>
            <a:endParaRPr lang="ru-RU" sz="2400" b="1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516" y="1376772"/>
            <a:ext cx="2772679" cy="1572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2446" y="2949348"/>
            <a:ext cx="2772680" cy="3683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</a:rPr>
              <a:t>МАТЕМАТИКА 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780" y="3278122"/>
            <a:ext cx="2762505" cy="139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8780" y="4628935"/>
            <a:ext cx="2762505" cy="3587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</a:rPr>
              <a:t>РУССКИЙ ЯЗЫК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780" y="4987710"/>
            <a:ext cx="2796411" cy="158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71834" y="6490035"/>
            <a:ext cx="2773357" cy="287337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</a:rPr>
              <a:t>ОКРУЖАЮЩИЙ МИР</a:t>
            </a:r>
          </a:p>
        </p:txBody>
      </p:sp>
      <p:sp>
        <p:nvSpPr>
          <p:cNvPr id="3" name="Скругленный прямоугольник 2"/>
          <p:cNvSpPr/>
          <p:nvPr/>
        </p:nvSpPr>
        <p:spPr bwMode="auto">
          <a:xfrm>
            <a:off x="3167844" y="1520788"/>
            <a:ext cx="5832648" cy="5256584"/>
          </a:xfrm>
          <a:prstGeom prst="roundRect">
            <a:avLst>
              <a:gd name="adj" fmla="val 14147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Комментарий.</a:t>
            </a:r>
          </a:p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Исследовательский и практические вопросы.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О чём говорят эти данные – о том, что</a:t>
            </a:r>
            <a:endParaRPr lang="en-US" sz="1600" dirty="0" smtClean="0">
              <a:solidFill>
                <a:schemeClr val="bg2"/>
              </a:solidFill>
              <a:latin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а</a:t>
            </a:r>
            <a:r>
              <a:rPr lang="en-US" sz="1600" dirty="0" smtClean="0">
                <a:solidFill>
                  <a:schemeClr val="bg2"/>
                </a:solidFill>
                <a:latin typeface="Arial" charset="0"/>
              </a:rPr>
              <a:t>)</a:t>
            </a: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 </a:t>
            </a:r>
            <a:r>
              <a:rPr lang="ru-RU" sz="1600" dirty="0">
                <a:solidFill>
                  <a:schemeClr val="bg2"/>
                </a:solidFill>
                <a:latin typeface="Arial" charset="0"/>
              </a:rPr>
              <a:t>у нас </a:t>
            </a:r>
            <a:r>
              <a:rPr lang="en-US" sz="1600" dirty="0" smtClean="0">
                <a:solidFill>
                  <a:schemeClr val="bg2"/>
                </a:solidFill>
                <a:latin typeface="Arial" charset="0"/>
              </a:rPr>
              <a:t>“</a:t>
            </a: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много школ – хороших и разных</a:t>
            </a:r>
            <a:r>
              <a:rPr lang="en-US" sz="1600" dirty="0" smtClean="0">
                <a:solidFill>
                  <a:schemeClr val="bg2"/>
                </a:solidFill>
                <a:latin typeface="Arial" charset="0"/>
              </a:rPr>
              <a:t>”</a:t>
            </a: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?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б) </a:t>
            </a:r>
            <a:r>
              <a:rPr lang="ru-RU" sz="1600" dirty="0">
                <a:solidFill>
                  <a:schemeClr val="bg2"/>
                </a:solidFill>
                <a:latin typeface="Arial" charset="0"/>
              </a:rPr>
              <a:t>у нас </a:t>
            </a: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есть отдельные слабые школы, нуждающиеся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в поддержке?</a:t>
            </a:r>
            <a:r>
              <a:rPr lang="ru-RU" sz="1600" dirty="0">
                <a:solidFill>
                  <a:schemeClr val="bg2"/>
                </a:solidFill>
                <a:latin typeface="Arial" charset="0"/>
              </a:rPr>
              <a:t> </a:t>
            </a: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Или же о том, что</a:t>
            </a:r>
          </a:p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в) мы столкнулись с реальной угрозой социального</a:t>
            </a:r>
          </a:p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chemeClr val="bg2"/>
                </a:solidFill>
                <a:latin typeface="Arial" charset="0"/>
              </a:rPr>
              <a:t>расслоения общества?</a:t>
            </a:r>
          </a:p>
          <a:p>
            <a:pPr marR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Предварительные данные указывают,</a:t>
            </a:r>
            <a:r>
              <a:rPr lang="ru-RU" sz="1500" dirty="0">
                <a:solidFill>
                  <a:schemeClr val="bg2"/>
                </a:solidFill>
                <a:latin typeface="Arial" charset="0"/>
              </a:rPr>
              <a:t> к сожалению, 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на по-</a:t>
            </a:r>
            <a:endParaRPr kumimoji="0" lang="ru-RU" sz="15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kumimoji="0" lang="ru-RU" sz="15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следнее</a:t>
            </a:r>
            <a:r>
              <a:rPr kumimoji="0" lang="ru-RU" sz="15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. Данный характер распределения обусловлен,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преж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де всего, именно наличием </a:t>
            </a:r>
            <a:r>
              <a:rPr lang="ru-RU" sz="1500" dirty="0">
                <a:solidFill>
                  <a:schemeClr val="bg2"/>
                </a:solidFill>
                <a:latin typeface="Arial" charset="0"/>
              </a:rPr>
              <a:t>одного-двух 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слабых классов </a:t>
            </a:r>
            <a:endParaRPr kumimoji="0" lang="ru-RU" sz="1500" b="0" i="0" u="none" strike="noStrike" cap="none" normalizeH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более, чем в половине школ. Б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ольшинство  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школ, </a:t>
            </a:r>
            <a:r>
              <a:rPr kumimoji="0" lang="ru-RU" sz="1500" b="1" i="0" u="none" strike="noStrike" cap="none" normalizeH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независи</a:t>
            </a:r>
            <a:r>
              <a:rPr kumimoji="0" lang="ru-RU" sz="15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-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kumimoji="0" lang="ru-RU" sz="1500" b="1" i="0" u="none" strike="noStrike" cap="none" normalizeH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мо</a:t>
            </a:r>
            <a:r>
              <a:rPr kumimoji="0" lang="ru-RU" sz="15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от </a:t>
            </a:r>
            <a:r>
              <a:rPr lang="ru-RU" sz="1500" b="1" dirty="0" smtClean="0">
                <a:solidFill>
                  <a:schemeClr val="bg2"/>
                </a:solidFill>
                <a:latin typeface="Arial" charset="0"/>
              </a:rPr>
              <a:t>статуса или месторасположения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,</a:t>
            </a: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пошло по пути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kumimoji="0" lang="ru-RU" sz="15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организации классов разного уровня  – по пути, как </a:t>
            </a:r>
            <a:r>
              <a:rPr lang="ru-RU" sz="1500" baseline="0" dirty="0" smtClean="0">
                <a:solidFill>
                  <a:schemeClr val="bg2"/>
                </a:solidFill>
                <a:latin typeface="Arial" charset="0"/>
              </a:rPr>
              <a:t>известно,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исходно бесперспективному в педагогическом отношении и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Крайне опасному в социальном </a:t>
            </a:r>
            <a:r>
              <a:rPr lang="ru-RU" sz="1500" dirty="0" err="1" smtClean="0">
                <a:solidFill>
                  <a:schemeClr val="bg2"/>
                </a:solidFill>
                <a:latin typeface="Arial" charset="0"/>
              </a:rPr>
              <a:t>отнеошении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.</a:t>
            </a:r>
            <a:endParaRPr lang="ru-RU" sz="1500" dirty="0">
              <a:solidFill>
                <a:schemeClr val="bg2"/>
              </a:solidFill>
              <a:latin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400" baseline="0" dirty="0" smtClean="0">
              <a:solidFill>
                <a:schemeClr val="bg2"/>
              </a:solidFill>
              <a:latin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Подтверждение </a:t>
            </a:r>
            <a:r>
              <a:rPr lang="ru-RU" sz="1500" dirty="0">
                <a:solidFill>
                  <a:schemeClr val="bg2"/>
                </a:solidFill>
                <a:latin typeface="Arial" charset="0"/>
              </a:rPr>
              <a:t>этого факта потребует 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как принятия ряда</a:t>
            </a:r>
            <a:endParaRPr lang="ru-RU" sz="1500" dirty="0">
              <a:solidFill>
                <a:schemeClr val="bg2"/>
              </a:solidFill>
              <a:latin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500" dirty="0">
                <a:solidFill>
                  <a:schemeClr val="bg2"/>
                </a:solidFill>
                <a:latin typeface="Arial" charset="0"/>
              </a:rPr>
              <a:t>распорядительных 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актов, так </a:t>
            </a:r>
            <a:r>
              <a:rPr lang="ru-RU" sz="1500" dirty="0">
                <a:solidFill>
                  <a:schemeClr val="bg2"/>
                </a:solidFill>
                <a:latin typeface="Arial" charset="0"/>
              </a:rPr>
              <a:t>и поставит под 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сомнение </a:t>
            </a:r>
            <a:r>
              <a:rPr lang="ru-RU" sz="1500" dirty="0" err="1" smtClean="0">
                <a:solidFill>
                  <a:schemeClr val="bg2"/>
                </a:solidFill>
                <a:latin typeface="Arial" charset="0"/>
              </a:rPr>
              <a:t>целе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-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сообразность реализации уже </a:t>
            </a:r>
            <a:r>
              <a:rPr lang="ru-RU" sz="1500" dirty="0">
                <a:solidFill>
                  <a:schemeClr val="bg2"/>
                </a:solidFill>
                <a:latin typeface="Arial" charset="0"/>
              </a:rPr>
              <a:t>принятых 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организационных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решений </a:t>
            </a:r>
            <a:r>
              <a:rPr lang="ru-RU" sz="1500" dirty="0">
                <a:solidFill>
                  <a:schemeClr val="bg2"/>
                </a:solidFill>
                <a:latin typeface="Arial" charset="0"/>
              </a:rPr>
              <a:t>– 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в частности</a:t>
            </a:r>
            <a:r>
              <a:rPr lang="ru-RU" sz="1500" dirty="0">
                <a:solidFill>
                  <a:schemeClr val="bg2"/>
                </a:solidFill>
                <a:latin typeface="Arial" charset="0"/>
              </a:rPr>
              <a:t>, </a:t>
            </a:r>
            <a:r>
              <a:rPr lang="ru-RU" sz="1500" dirty="0" smtClean="0">
                <a:solidFill>
                  <a:schemeClr val="bg2"/>
                </a:solidFill>
                <a:latin typeface="Arial" charset="0"/>
              </a:rPr>
              <a:t>об инклюзивном образовании.</a:t>
            </a:r>
            <a:endParaRPr lang="ru-RU" sz="1500" dirty="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65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4924"/>
            <a:ext cx="8748972" cy="1044116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И напоследок – О воспитании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AFFE03-F511-4381-AF71-0EC2CE123C0D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173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3A645E-1F25-46C5-BCD9-56EA8908D746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sz="2400">
              <a:latin typeface="Times New Roman" pitchFamily="18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07504" y="1493811"/>
            <a:ext cx="8820980" cy="3231333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3600" b="1" dirty="0" smtClean="0">
                <a:solidFill>
                  <a:schemeClr val="tx2"/>
                </a:solidFill>
                <a:latin typeface="Arial" pitchFamily="34" charset="0"/>
              </a:rPr>
              <a:t>Замысел и реализация</a:t>
            </a:r>
          </a:p>
          <a:p>
            <a:pPr marL="0" indent="0">
              <a:buNone/>
            </a:pPr>
            <a:endParaRPr lang="ru-RU" sz="1200" b="1" dirty="0">
              <a:solidFill>
                <a:schemeClr val="tx2"/>
              </a:solidFill>
              <a:latin typeface="Arial" pitchFamily="34" charset="0"/>
            </a:endParaRPr>
          </a:p>
          <a:p>
            <a:pPr marL="800100" lvl="2" indent="0"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Arial" pitchFamily="34" charset="0"/>
              </a:rPr>
              <a:t>Смысл введения ФГОС, целевые установки и механизмы</a:t>
            </a:r>
          </a:p>
          <a:p>
            <a:pPr marL="800100" lvl="2" indent="0">
              <a:buNone/>
            </a:pPr>
            <a:endParaRPr lang="ru-RU" sz="1200" b="1" dirty="0">
              <a:solidFill>
                <a:schemeClr val="tx2"/>
              </a:solidFill>
              <a:latin typeface="Arial" pitchFamily="34" charset="0"/>
            </a:endParaRPr>
          </a:p>
          <a:p>
            <a:pPr marL="800100" lvl="2" indent="0">
              <a:buNone/>
            </a:pPr>
            <a:r>
              <a:rPr lang="ru-RU" sz="3200" b="1" dirty="0" smtClean="0">
                <a:solidFill>
                  <a:schemeClr val="tx2"/>
                </a:solidFill>
                <a:latin typeface="Arial" pitchFamily="34" charset="0"/>
              </a:rPr>
              <a:t>Особенности реализации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378187-516D-4B9D-B7A7-A0A61A568AC1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gray">
          <a:xfrm>
            <a:off x="107504" y="116632"/>
            <a:ext cx="8892988" cy="1052735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Готовность следовать норме</a:t>
            </a:r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48840900"/>
              </p:ext>
            </p:extLst>
          </p:nvPr>
        </p:nvGraphicFramePr>
        <p:xfrm>
          <a:off x="242900" y="1304764"/>
          <a:ext cx="8748972" cy="4860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3298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AFFE03-F511-4381-AF71-0EC2CE123C0D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07504" y="116632"/>
            <a:ext cx="8892988" cy="1052735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Обоснование моральных суждений</a:t>
            </a:r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38814047"/>
              </p:ext>
            </p:extLst>
          </p:nvPr>
        </p:nvGraphicFramePr>
        <p:xfrm>
          <a:off x="323528" y="1268760"/>
          <a:ext cx="8460940" cy="5148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 bwMode="auto">
          <a:xfrm>
            <a:off x="3347864" y="2024844"/>
            <a:ext cx="0" cy="3528392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Прямая соединительная линия 23"/>
          <p:cNvCxnSpPr/>
          <p:nvPr/>
        </p:nvCxnSpPr>
        <p:spPr bwMode="auto">
          <a:xfrm>
            <a:off x="5652120" y="2024844"/>
            <a:ext cx="0" cy="3528392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287709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AFFE03-F511-4381-AF71-0EC2CE123C0D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14041317"/>
              </p:ext>
            </p:extLst>
          </p:nvPr>
        </p:nvGraphicFramePr>
        <p:xfrm>
          <a:off x="533400" y="1340768"/>
          <a:ext cx="8467092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107504" y="116632"/>
            <a:ext cx="8892988" cy="1052735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образования.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Обоснование моральных суждений</a:t>
            </a:r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 bwMode="auto">
          <a:xfrm>
            <a:off x="3563888" y="1844824"/>
            <a:ext cx="0" cy="3672408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Прямая соединительная линия 9"/>
          <p:cNvCxnSpPr/>
          <p:nvPr/>
        </p:nvCxnSpPr>
        <p:spPr bwMode="auto">
          <a:xfrm>
            <a:off x="5940152" y="1844824"/>
            <a:ext cx="0" cy="3672408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35049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49E23E-71D2-43CD-9C73-D28E6063BB76}" type="slidenum">
              <a:rPr lang="ru-RU"/>
              <a:pPr>
                <a:defRPr/>
              </a:pPr>
              <a:t>33</a:t>
            </a:fld>
            <a:endParaRPr lang="ru-RU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624" y="1556792"/>
            <a:ext cx="6840538" cy="630238"/>
          </a:xfrm>
        </p:spPr>
        <p:txBody>
          <a:bodyPr/>
          <a:lstStyle/>
          <a:p>
            <a:r>
              <a:rPr lang="ru-RU" sz="3600" b="1" dirty="0" smtClean="0">
                <a:latin typeface="Arial" pitchFamily="34" charset="0"/>
              </a:rPr>
              <a:t>Спасибо за внимание!</a:t>
            </a:r>
            <a:endParaRPr lang="ru-RU" sz="3600" b="1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9256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4545013"/>
            <a:ext cx="7237413" cy="2101850"/>
          </a:xfrm>
        </p:spPr>
        <p:txBody>
          <a:bodyPr/>
          <a:lstStyle/>
          <a:p>
            <a:pPr lvl="1"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ru-RU" sz="3600" b="1" smtClean="0">
                <a:latin typeface="Arial" pitchFamily="34" charset="0"/>
              </a:rPr>
              <a:t>Ольга Борисовна Логинова</a:t>
            </a:r>
          </a:p>
          <a:p>
            <a:pPr lvl="1"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en-US" sz="3600" b="1" smtClean="0">
                <a:solidFill>
                  <a:schemeClr val="tx2"/>
                </a:solidFill>
                <a:latin typeface="Arial" pitchFamily="34" charset="0"/>
                <a:hlinkClick r:id="rId3"/>
              </a:rPr>
              <a:t>olg</a:t>
            </a:r>
            <a:r>
              <a:rPr lang="ru-RU" sz="3600" b="1" smtClean="0">
                <a:solidFill>
                  <a:schemeClr val="tx2"/>
                </a:solidFill>
                <a:latin typeface="Arial" pitchFamily="34" charset="0"/>
                <a:hlinkClick r:id="rId3"/>
              </a:rPr>
              <a:t>9527</a:t>
            </a:r>
            <a:r>
              <a:rPr lang="en-US" sz="3600" b="1" smtClean="0">
                <a:solidFill>
                  <a:schemeClr val="tx2"/>
                </a:solidFill>
                <a:latin typeface="Arial" pitchFamily="34" charset="0"/>
                <a:hlinkClick r:id="rId3"/>
              </a:rPr>
              <a:t>@yandex.ru</a:t>
            </a:r>
            <a:endParaRPr lang="ru-RU" sz="3600" b="1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3A645E-1F25-46C5-BCD9-56EA8908D746}" type="slidenum">
              <a:rPr lang="ru-RU"/>
              <a:pPr>
                <a:defRPr/>
              </a:pPr>
              <a:t>34</a:t>
            </a:fld>
            <a:endParaRPr lang="ru-RU" dirty="0"/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sz="2400" dirty="0">
              <a:latin typeface="Times New Roman" pitchFamily="18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403648" y="2384884"/>
            <a:ext cx="6048672" cy="1620180"/>
          </a:xfrm>
        </p:spPr>
        <p:txBody>
          <a:bodyPr/>
          <a:lstStyle/>
          <a:p>
            <a:pPr marL="609600" indent="-609600" algn="ctr">
              <a:buNone/>
            </a:pPr>
            <a:r>
              <a:rPr lang="ru-RU" sz="3600" b="1" dirty="0">
                <a:solidFill>
                  <a:schemeClr val="tx2"/>
                </a:solidFill>
                <a:latin typeface="Arial" pitchFamily="34" charset="0"/>
              </a:rPr>
              <a:t>     </a:t>
            </a:r>
            <a:r>
              <a:rPr lang="ru-RU" sz="3600" b="1" dirty="0" smtClean="0">
                <a:solidFill>
                  <a:schemeClr val="tx2"/>
                </a:solidFill>
                <a:latin typeface="Arial" pitchFamily="34" charset="0"/>
              </a:rPr>
              <a:t>Приложения</a:t>
            </a:r>
            <a:endParaRPr lang="ru-RU" sz="3600" b="1" dirty="0">
              <a:solidFill>
                <a:schemeClr val="tx2"/>
              </a:solidFill>
              <a:latin typeface="Arial" pitchFamily="34" charset="0"/>
            </a:endParaRPr>
          </a:p>
          <a:p>
            <a:pPr marL="609600" indent="-609600">
              <a:buNone/>
            </a:pPr>
            <a:endParaRPr lang="ru-RU" sz="3600" b="1" dirty="0" smtClean="0">
              <a:solidFill>
                <a:schemeClr val="tx2"/>
              </a:solidFill>
              <a:latin typeface="Arial" pitchFamily="34" charset="0"/>
            </a:endParaRPr>
          </a:p>
          <a:p>
            <a:pPr marL="609600" indent="-609600">
              <a:buNone/>
            </a:pPr>
            <a:endParaRPr lang="ru-RU" sz="3600" b="1" dirty="0" smtClean="0">
              <a:solidFill>
                <a:schemeClr val="tx2"/>
              </a:solidFill>
              <a:latin typeface="Arial" pitchFamily="34" charset="0"/>
            </a:endParaRPr>
          </a:p>
          <a:p>
            <a:pPr marL="609600" indent="-609600">
              <a:buFontTx/>
              <a:buAutoNum type="arabicPeriod"/>
            </a:pPr>
            <a:endParaRPr lang="ru-RU" sz="3600" b="1" dirty="0" smtClean="0">
              <a:solidFill>
                <a:schemeClr val="tx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28729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931196" y="6248400"/>
            <a:ext cx="527004" cy="457200"/>
          </a:xfrm>
        </p:spPr>
        <p:txBody>
          <a:bodyPr/>
          <a:lstStyle/>
          <a:p>
            <a:pPr>
              <a:defRPr/>
            </a:pPr>
            <a:fld id="{FB05E7E4-3C04-465E-A88F-C49F70FBE663}" type="slidenum">
              <a:rPr lang="ru-RU"/>
              <a:pPr>
                <a:defRPr/>
              </a:pPr>
              <a:t>35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2519772" y="1125538"/>
            <a:ext cx="6552728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Ориентировочные сроки введения ФГОС</a:t>
            </a:r>
          </a:p>
          <a:p>
            <a:pPr algn="ctr"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ссылка: официальный сайт Минобразования и науки</a:t>
            </a:r>
            <a:r>
              <a:rPr lang="ru-RU" sz="2400" b="1" i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  </a:t>
            </a:r>
            <a:endParaRPr lang="en-US" sz="2400" b="1" i="1" dirty="0">
              <a:solidFill>
                <a:srgbClr val="0D0D0D"/>
              </a:solidFill>
              <a:ea typeface="ＭＳ Ｐゴシック"/>
              <a:cs typeface="ＭＳ Ｐゴシック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71500" y="1125538"/>
            <a:ext cx="2304256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Нормативные документы</a:t>
            </a:r>
            <a:endParaRPr lang="en-US" sz="24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903170" name="AutoShape 2"/>
          <p:cNvSpPr>
            <a:spLocks noChangeArrowheads="1"/>
          </p:cNvSpPr>
          <p:nvPr/>
        </p:nvSpPr>
        <p:spPr bwMode="gray">
          <a:xfrm>
            <a:off x="0" y="152400"/>
            <a:ext cx="9144000" cy="900113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Сроки введения ФГОС</a:t>
            </a:r>
          </a:p>
        </p:txBody>
      </p:sp>
      <p:pic>
        <p:nvPicPr>
          <p:cNvPr id="12" name="Picture 9" descr="8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9972" y="6466077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6"/>
          <p:cNvSpPr/>
          <p:nvPr/>
        </p:nvSpPr>
        <p:spPr>
          <a:xfrm>
            <a:off x="20700" y="2579797"/>
            <a:ext cx="1007603" cy="64698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НШ</a:t>
            </a:r>
            <a:endParaRPr lang="en-US" sz="32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15" name="Rectangle 6"/>
          <p:cNvSpPr/>
          <p:nvPr/>
        </p:nvSpPr>
        <p:spPr>
          <a:xfrm>
            <a:off x="864000" y="2340000"/>
            <a:ext cx="158417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Приказ №373</a:t>
            </a:r>
          </a:p>
          <a:p>
            <a:pPr algn="ctr"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06.10.2009</a:t>
            </a:r>
            <a:endParaRPr lang="en-US" sz="14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16" name="Rectangle 6"/>
          <p:cNvSpPr/>
          <p:nvPr/>
        </p:nvSpPr>
        <p:spPr>
          <a:xfrm>
            <a:off x="864000" y="2844000"/>
            <a:ext cx="1584176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Введение:</a:t>
            </a:r>
          </a:p>
          <a:p>
            <a:pPr algn="ctr"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01.01.2010</a:t>
            </a:r>
            <a:endParaRPr lang="en-US" sz="14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17" name="Rectangle 6"/>
          <p:cNvSpPr/>
          <p:nvPr/>
        </p:nvSpPr>
        <p:spPr>
          <a:xfrm>
            <a:off x="0" y="4063288"/>
            <a:ext cx="1007603" cy="646986"/>
          </a:xfrm>
          <a:prstGeom prst="roundRect">
            <a:avLst/>
          </a:prstGeom>
          <a:solidFill>
            <a:srgbClr val="9999FF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ОШ</a:t>
            </a:r>
            <a:endParaRPr lang="en-US" sz="32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18" name="Rectangle 6"/>
          <p:cNvSpPr/>
          <p:nvPr/>
        </p:nvSpPr>
        <p:spPr>
          <a:xfrm>
            <a:off x="864000" y="3671063"/>
            <a:ext cx="1584176" cy="523220"/>
          </a:xfrm>
          <a:prstGeom prst="rect">
            <a:avLst/>
          </a:prstGeom>
          <a:solidFill>
            <a:srgbClr val="9999FF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Приказ №1897, 17.12. 2010</a:t>
            </a:r>
          </a:p>
        </p:txBody>
      </p:sp>
      <p:sp>
        <p:nvSpPr>
          <p:cNvPr id="20" name="Rectangle 6"/>
          <p:cNvSpPr/>
          <p:nvPr/>
        </p:nvSpPr>
        <p:spPr>
          <a:xfrm>
            <a:off x="864000" y="4176000"/>
            <a:ext cx="1584176" cy="864000"/>
          </a:xfrm>
          <a:prstGeom prst="rect">
            <a:avLst/>
          </a:prstGeom>
          <a:solidFill>
            <a:srgbClr val="9999FF"/>
          </a:solidFill>
          <a:ln>
            <a:solidFill>
              <a:schemeClr val="bg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Введение: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200" b="1" dirty="0" smtClean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со дня вступления в силу приказа </a:t>
            </a:r>
            <a:r>
              <a:rPr lang="ru-RU" sz="1400" b="1" dirty="0" smtClean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01.02.2011 - регистрация</a:t>
            </a:r>
            <a:endParaRPr lang="en-US" sz="14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21" name="Rectangle 6"/>
          <p:cNvSpPr/>
          <p:nvPr/>
        </p:nvSpPr>
        <p:spPr>
          <a:xfrm>
            <a:off x="49765" y="5661248"/>
            <a:ext cx="1007603" cy="646986"/>
          </a:xfrm>
          <a:prstGeom prst="roundRect">
            <a:avLst/>
          </a:prstGeom>
          <a:solidFill>
            <a:schemeClr val="accent4">
              <a:lumMod val="9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32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СШ</a:t>
            </a:r>
            <a:endParaRPr lang="en-US" sz="32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sp>
        <p:nvSpPr>
          <p:cNvPr id="24" name="Rectangle 6"/>
          <p:cNvSpPr/>
          <p:nvPr/>
        </p:nvSpPr>
        <p:spPr>
          <a:xfrm>
            <a:off x="864000" y="5328000"/>
            <a:ext cx="1584176" cy="52322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Приказ №413, 17.05. 2012</a:t>
            </a:r>
          </a:p>
        </p:txBody>
      </p:sp>
      <p:sp>
        <p:nvSpPr>
          <p:cNvPr id="25" name="Rectangle 6"/>
          <p:cNvSpPr/>
          <p:nvPr/>
        </p:nvSpPr>
        <p:spPr>
          <a:xfrm>
            <a:off x="864000" y="5832000"/>
            <a:ext cx="1584176" cy="864000"/>
          </a:xfrm>
          <a:prstGeom prst="rect">
            <a:avLst/>
          </a:prstGeom>
          <a:solidFill>
            <a:schemeClr val="accent4">
              <a:lumMod val="9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Введение:</a:t>
            </a:r>
          </a:p>
          <a:p>
            <a:pPr algn="ctr" eaLnBrk="1" hangingPunct="1">
              <a:lnSpc>
                <a:spcPct val="80000"/>
              </a:lnSpc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1200" b="1" dirty="0" smtClean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со дня вступления в силу приказа </a:t>
            </a:r>
            <a:r>
              <a:rPr lang="ru-RU" sz="1400" b="1" dirty="0" smtClean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07.06.2012 - регистрация</a:t>
            </a:r>
            <a:endParaRPr lang="en-US" sz="14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pic>
        <p:nvPicPr>
          <p:cNvPr id="26" name="Рисунок 25" descr="http://pics.livejournal.com/mon_ru/pic/000arp9r">
            <a:hlinkClick r:id="rId5"/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5125" y="2102912"/>
            <a:ext cx="6012668" cy="420877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Овал 7"/>
          <p:cNvSpPr/>
          <p:nvPr/>
        </p:nvSpPr>
        <p:spPr bwMode="auto">
          <a:xfrm>
            <a:off x="2879812" y="3032956"/>
            <a:ext cx="1692188" cy="252028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Овал 27"/>
          <p:cNvSpPr/>
          <p:nvPr/>
        </p:nvSpPr>
        <p:spPr bwMode="auto">
          <a:xfrm>
            <a:off x="2879812" y="3932673"/>
            <a:ext cx="3276364" cy="291475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Овал 29"/>
          <p:cNvSpPr/>
          <p:nvPr/>
        </p:nvSpPr>
        <p:spPr bwMode="auto">
          <a:xfrm>
            <a:off x="2881700" y="5101288"/>
            <a:ext cx="5254695" cy="307931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979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931196" y="6248400"/>
            <a:ext cx="527004" cy="457200"/>
          </a:xfrm>
        </p:spPr>
        <p:txBody>
          <a:bodyPr/>
          <a:lstStyle/>
          <a:p>
            <a:pPr>
              <a:defRPr/>
            </a:pPr>
            <a:fld id="{FB05E7E4-3C04-465E-A88F-C49F70FBE663}" type="slidenum">
              <a:rPr lang="ru-RU"/>
              <a:pPr>
                <a:defRPr/>
              </a:pPr>
              <a:t>36</a:t>
            </a:fld>
            <a:endParaRPr lang="ru-RU" dirty="0"/>
          </a:p>
        </p:txBody>
      </p:sp>
      <p:sp>
        <p:nvSpPr>
          <p:cNvPr id="210946" name="Rectangle 5"/>
          <p:cNvSpPr>
            <a:spLocks noChangeArrowheads="1"/>
          </p:cNvSpPr>
          <p:nvPr/>
        </p:nvSpPr>
        <p:spPr bwMode="auto">
          <a:xfrm>
            <a:off x="3768713" y="1603350"/>
            <a:ext cx="3030579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457200">
              <a:spcBef>
                <a:spcPct val="20000"/>
              </a:spcBef>
              <a:buSzPct val="100000"/>
            </a:pPr>
            <a:r>
              <a:rPr lang="en-US" sz="2400" dirty="0">
                <a:latin typeface="Calibri" pitchFamily="34" charset="0"/>
                <a:ea typeface="ＭＳ Ｐゴシック"/>
                <a:cs typeface="ＭＳ Ｐゴシック"/>
              </a:rPr>
              <a:t>…</a:t>
            </a:r>
            <a:r>
              <a:rPr lang="ru-RU" sz="2400" dirty="0">
                <a:ea typeface="ＭＳ Ｐゴシック"/>
                <a:cs typeface="ＭＳ Ｐゴシック"/>
              </a:rPr>
              <a:t>включают</a:t>
            </a:r>
            <a:r>
              <a:rPr lang="en-US" sz="2400" dirty="0">
                <a:latin typeface="Calibri" pitchFamily="34" charset="0"/>
                <a:ea typeface="ＭＳ Ｐゴシック"/>
                <a:cs typeface="ＭＳ Ｐゴシック"/>
              </a:rPr>
              <a:t>:</a:t>
            </a:r>
            <a:endParaRPr lang="ru-RU" sz="2400" dirty="0">
              <a:latin typeface="Calibri" pitchFamily="34" charset="0"/>
              <a:ea typeface="ＭＳ Ｐゴシック"/>
              <a:cs typeface="ＭＳ Ｐゴシック"/>
            </a:endParaRPr>
          </a:p>
          <a:p>
            <a:pPr lvl="1" indent="-457200">
              <a:spcBef>
                <a:spcPct val="20000"/>
              </a:spcBef>
              <a:buSzPct val="100000"/>
            </a:pPr>
            <a:endParaRPr lang="en-US" sz="2400" dirty="0">
              <a:latin typeface="Calibri" pitchFamily="34" charset="0"/>
              <a:ea typeface="ＭＳ Ｐゴシック"/>
              <a:cs typeface="ＭＳ Ｐゴシック"/>
            </a:endParaRP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1600" b="1" dirty="0">
                <a:ea typeface="ＭＳ Ｐゴシック"/>
                <a:cs typeface="ＭＳ Ｐゴシック"/>
              </a:rPr>
              <a:t>Приобретение знаний</a:t>
            </a: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1600" b="1" dirty="0">
                <a:ea typeface="ＭＳ Ｐゴシック"/>
                <a:cs typeface="ＭＳ Ｐゴシック"/>
              </a:rPr>
              <a:t>Решение проблем и </a:t>
            </a:r>
            <a:r>
              <a:rPr lang="ru-RU" sz="1600" b="1" dirty="0" err="1">
                <a:ea typeface="ＭＳ Ｐゴシック"/>
                <a:cs typeface="ＭＳ Ｐゴシック"/>
              </a:rPr>
              <a:t>инновационность</a:t>
            </a:r>
            <a:endParaRPr lang="en-US" sz="1600" b="1" dirty="0">
              <a:ea typeface="ＭＳ Ｐゴシック"/>
              <a:cs typeface="ＭＳ Ｐゴシック"/>
            </a:endParaRP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1600" b="1" dirty="0">
                <a:ea typeface="ＭＳ Ｐゴシック"/>
                <a:cs typeface="ＭＳ Ｐゴシック"/>
              </a:rPr>
              <a:t>Использование ИКТ для обучения</a:t>
            </a:r>
            <a:endParaRPr lang="en-US" sz="1600" b="1" dirty="0">
              <a:ea typeface="ＭＳ Ｐゴシック"/>
              <a:cs typeface="ＭＳ Ｐゴシック"/>
            </a:endParaRP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1600" b="1" dirty="0" smtClean="0">
                <a:ea typeface="ＭＳ Ｐゴシック"/>
                <a:cs typeface="ＭＳ Ｐゴシック"/>
              </a:rPr>
              <a:t>Коммуникация</a:t>
            </a:r>
            <a:endParaRPr lang="ru-RU" sz="1600" b="1" dirty="0">
              <a:ea typeface="ＭＳ Ｐゴシック"/>
              <a:cs typeface="ＭＳ Ｐゴシック"/>
            </a:endParaRPr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1600" b="1" dirty="0"/>
              <a:t>Сотрудничество</a:t>
            </a:r>
            <a:endParaRPr lang="en-US" sz="1600" b="1" dirty="0"/>
          </a:p>
          <a:p>
            <a:pPr marL="342900" indent="-342900">
              <a:spcBef>
                <a:spcPct val="20000"/>
              </a:spcBef>
              <a:spcAft>
                <a:spcPct val="10000"/>
              </a:spcAft>
              <a:buSzPct val="100000"/>
              <a:buFont typeface="Arial" pitchFamily="34" charset="0"/>
              <a:buChar char="•"/>
            </a:pPr>
            <a:r>
              <a:rPr lang="ru-RU" sz="1600" b="1" dirty="0" smtClean="0">
                <a:ea typeface="ＭＳ Ｐゴシック"/>
                <a:cs typeface="ＭＳ Ｐゴシック"/>
              </a:rPr>
              <a:t>Самостоятельное </a:t>
            </a:r>
            <a:r>
              <a:rPr lang="ru-RU" sz="1600" b="1" dirty="0">
                <a:ea typeface="ＭＳ Ｐゴシック"/>
                <a:cs typeface="ＭＳ Ｐゴシック"/>
              </a:rPr>
              <a:t>планирование своей работы учащимися, мониторинг </a:t>
            </a:r>
            <a:r>
              <a:rPr lang="ru-RU" sz="1600" b="1" dirty="0" err="1">
                <a:ea typeface="ＭＳ Ｐゴシック"/>
                <a:cs typeface="ＭＳ Ｐゴシック"/>
              </a:rPr>
              <a:t>индиви</a:t>
            </a:r>
            <a:r>
              <a:rPr lang="ru-RU" sz="1600" b="1" dirty="0">
                <a:ea typeface="ＭＳ Ｐゴシック"/>
                <a:cs typeface="ＭＳ Ｐゴシック"/>
              </a:rPr>
              <a:t>- дуального прогресса в учении</a:t>
            </a:r>
            <a:endParaRPr lang="en-US" sz="1600" b="1" dirty="0">
              <a:ea typeface="ＭＳ Ｐゴシック"/>
              <a:cs typeface="ＭＳ Ｐゴシック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32201" y="1125538"/>
            <a:ext cx="3000387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2400" b="1" dirty="0">
                <a:solidFill>
                  <a:srgbClr val="0D0D0D"/>
                </a:solidFill>
                <a:ea typeface="ＭＳ Ｐゴシック"/>
                <a:cs typeface="ＭＳ Ｐゴシック"/>
              </a:rPr>
              <a:t>Навыки </a:t>
            </a:r>
            <a:r>
              <a:rPr lang="en-US" sz="2400" b="1" dirty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21</a:t>
            </a:r>
            <a:r>
              <a:rPr lang="ru-RU" sz="2400" b="1" baseline="30000" dirty="0">
                <a:solidFill>
                  <a:srgbClr val="0D0D0D"/>
                </a:solidFill>
                <a:ea typeface="ＭＳ Ｐゴシック"/>
                <a:cs typeface="ＭＳ Ｐゴシック"/>
              </a:rPr>
              <a:t>го</a:t>
            </a:r>
            <a:r>
              <a:rPr lang="en-US" sz="2400" b="1" dirty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 </a:t>
            </a:r>
            <a:r>
              <a:rPr lang="ru-RU" sz="2400" b="1" dirty="0">
                <a:solidFill>
                  <a:srgbClr val="0D0D0D"/>
                </a:solidFill>
                <a:ea typeface="ＭＳ Ｐゴシック"/>
                <a:cs typeface="ＭＳ Ｐゴシック"/>
              </a:rPr>
              <a:t>века</a:t>
            </a:r>
            <a:endParaRPr lang="en-US" sz="2400" b="1" dirty="0">
              <a:solidFill>
                <a:srgbClr val="0D0D0D"/>
              </a:solidFill>
              <a:ea typeface="ＭＳ Ｐゴシック"/>
              <a:cs typeface="ＭＳ Ｐゴシック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771525" y="3886200"/>
            <a:ext cx="5943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90440" y="1603350"/>
            <a:ext cx="3384550" cy="459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 indent="-457200">
              <a:spcBef>
                <a:spcPct val="20000"/>
              </a:spcBef>
              <a:buSzPct val="100000"/>
              <a:defRPr/>
            </a:pPr>
            <a:r>
              <a:rPr lang="en-US" sz="2400" dirty="0">
                <a:latin typeface="Calibri" pitchFamily="34" charset="0"/>
                <a:ea typeface="ＭＳ Ｐゴシック"/>
                <a:cs typeface="ＭＳ Ｐゴシック"/>
              </a:rPr>
              <a:t>…</a:t>
            </a:r>
            <a:r>
              <a:rPr lang="ru-RU" sz="2400" dirty="0">
                <a:ea typeface="ＭＳ Ｐゴシック"/>
                <a:cs typeface="ＭＳ Ｐゴシック"/>
              </a:rPr>
              <a:t>классы задач</a:t>
            </a:r>
            <a:r>
              <a:rPr lang="en-US" sz="2400" dirty="0">
                <a:latin typeface="Calibri" pitchFamily="34" charset="0"/>
                <a:ea typeface="ＭＳ Ｐゴシック"/>
                <a:cs typeface="ＭＳ Ｐゴシック"/>
              </a:rPr>
              <a:t>: </a:t>
            </a:r>
          </a:p>
          <a:p>
            <a:pPr marL="342900" indent="-34290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sz="16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/>
                <a:cs typeface="ＭＳ Ｐゴシック"/>
              </a:rPr>
              <a:t>Освоение системы знаний</a:t>
            </a:r>
            <a:r>
              <a:rPr lang="ru-RU" sz="1600" b="1" dirty="0">
                <a:ea typeface="ＭＳ Ｐゴシック"/>
                <a:cs typeface="ＭＳ Ｐゴシック"/>
              </a:rPr>
              <a:t> </a:t>
            </a:r>
          </a:p>
          <a:p>
            <a:pPr marL="342900" indent="-34290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sz="1600" b="1" dirty="0">
                <a:ea typeface="ＭＳ Ｐゴシック"/>
                <a:cs typeface="ＭＳ Ｐゴシック"/>
              </a:rPr>
              <a:t>Приобретение и интеграция знаний</a:t>
            </a:r>
            <a:endParaRPr lang="en-US" sz="1600" b="1" dirty="0">
              <a:ea typeface="ＭＳ Ｐゴシック"/>
              <a:cs typeface="ＭＳ Ｐゴシック"/>
            </a:endParaRPr>
          </a:p>
          <a:p>
            <a:pPr marL="342900" indent="-34290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sz="1600" b="1" dirty="0">
                <a:ea typeface="ＭＳ Ｐゴシック"/>
                <a:cs typeface="ＭＳ Ｐゴシック"/>
              </a:rPr>
              <a:t>Решение творческих и поисковых проблем</a:t>
            </a:r>
          </a:p>
          <a:p>
            <a:pPr marL="342900" indent="-34290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sz="1600" b="1" dirty="0">
                <a:ea typeface="ＭＳ Ｐゴシック"/>
                <a:cs typeface="ＭＳ Ｐゴシック"/>
              </a:rPr>
              <a:t>Использование ИКТ для обучения</a:t>
            </a:r>
          </a:p>
          <a:p>
            <a:pPr marL="342900" indent="-34290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sz="1600" b="1" dirty="0" smtClean="0">
                <a:ea typeface="ＭＳ Ｐゴシック"/>
                <a:cs typeface="ＭＳ Ｐゴシック"/>
              </a:rPr>
              <a:t>Коммуникация</a:t>
            </a:r>
          </a:p>
          <a:p>
            <a:pPr marL="342900" indent="-34290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sz="1600" b="1" dirty="0" smtClean="0"/>
              <a:t>Сотрудничество</a:t>
            </a:r>
            <a:endParaRPr lang="ru-RU" sz="1600" b="1" dirty="0">
              <a:ea typeface="ＭＳ Ｐゴシック"/>
              <a:cs typeface="ＭＳ Ｐゴシック"/>
            </a:endParaRPr>
          </a:p>
          <a:p>
            <a:pPr marL="342900" indent="-34290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sz="1600" b="1" dirty="0">
                <a:ea typeface="ＭＳ Ｐゴシック"/>
                <a:cs typeface="ＭＳ Ｐゴシック"/>
              </a:rPr>
              <a:t>Самоорганизация и </a:t>
            </a:r>
            <a:r>
              <a:rPr lang="ru-RU" sz="1600" b="1" dirty="0" err="1">
                <a:ea typeface="ＭＳ Ｐゴシック"/>
                <a:cs typeface="ＭＳ Ｐゴシック"/>
              </a:rPr>
              <a:t>саморегуляция</a:t>
            </a:r>
            <a:endParaRPr lang="ru-RU" sz="1600" b="1" dirty="0">
              <a:ea typeface="ＭＳ Ｐゴシック"/>
              <a:cs typeface="ＭＳ Ｐゴシック"/>
            </a:endParaRPr>
          </a:p>
          <a:p>
            <a:pPr marL="342900" indent="-34290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Личностный смысл учения и рефлексия</a:t>
            </a:r>
          </a:p>
          <a:p>
            <a:pPr marL="342900" indent="-342900">
              <a:spcBef>
                <a:spcPct val="20000"/>
              </a:spcBef>
              <a:buSzPct val="100000"/>
              <a:buFont typeface="Arial" pitchFamily="34" charset="0"/>
              <a:buChar char="•"/>
              <a:defRPr/>
            </a:pPr>
            <a:r>
              <a:rPr lang="ru-RU" sz="1600" b="1" dirty="0">
                <a:solidFill>
                  <a:schemeClr val="tx2"/>
                </a:solidFill>
                <a:ea typeface="ＭＳ Ｐゴシック"/>
                <a:cs typeface="ＭＳ Ｐゴシック"/>
              </a:rPr>
              <a:t>Ценностно-смысловые установки</a:t>
            </a:r>
            <a:endParaRPr lang="en-US" sz="1600" b="1" dirty="0">
              <a:solidFill>
                <a:schemeClr val="tx2"/>
              </a:solidFill>
              <a:ea typeface="ＭＳ Ｐゴシック"/>
              <a:cs typeface="ＭＳ Ｐゴシック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153928" y="1125538"/>
            <a:ext cx="354176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2400" b="1" dirty="0">
                <a:solidFill>
                  <a:srgbClr val="0D0D0D"/>
                </a:solidFill>
                <a:ea typeface="ＭＳ Ｐゴシック"/>
                <a:cs typeface="ＭＳ Ｐゴシック"/>
              </a:rPr>
              <a:t>Россия</a:t>
            </a:r>
            <a:r>
              <a:rPr lang="en-US" sz="2400" b="1" dirty="0">
                <a:solidFill>
                  <a:srgbClr val="0D0D0D"/>
                </a:solidFill>
                <a:latin typeface="Calibri" pitchFamily="34" charset="0"/>
                <a:ea typeface="ＭＳ Ｐゴシック"/>
                <a:cs typeface="ＭＳ Ｐゴシック"/>
              </a:rPr>
              <a:t>: </a:t>
            </a:r>
            <a:r>
              <a:rPr lang="ru-RU" sz="2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ФГОС</a:t>
            </a:r>
            <a:endParaRPr lang="en-US" sz="2400" b="1" dirty="0">
              <a:solidFill>
                <a:srgbClr val="0D0D0D"/>
              </a:solidFill>
              <a:latin typeface="Calibri" pitchFamily="34" charset="0"/>
              <a:ea typeface="ＭＳ Ｐゴシック"/>
              <a:cs typeface="ＭＳ Ｐゴシック"/>
            </a:endParaRPr>
          </a:p>
        </p:txBody>
      </p:sp>
      <p:cxnSp>
        <p:nvCxnSpPr>
          <p:cNvPr id="4" name="Straight Connector 9"/>
          <p:cNvCxnSpPr/>
          <p:nvPr/>
        </p:nvCxnSpPr>
        <p:spPr>
          <a:xfrm rot="5400000">
            <a:off x="3790980" y="3886200"/>
            <a:ext cx="5943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3170" name="AutoShape 2"/>
          <p:cNvSpPr>
            <a:spLocks noChangeArrowheads="1"/>
          </p:cNvSpPr>
          <p:nvPr/>
        </p:nvSpPr>
        <p:spPr bwMode="gray">
          <a:xfrm>
            <a:off x="0" y="152400"/>
            <a:ext cx="9144000" cy="900113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Круг задач, устанавливаемых </a:t>
            </a:r>
            <a:r>
              <a:rPr lang="ru-RU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требовани</a:t>
            </a: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ями</a:t>
            </a: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ФГОС и планируемыми результатами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6981858" y="1128681"/>
            <a:ext cx="2014538" cy="6832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Технологии</a:t>
            </a:r>
            <a:endParaRPr lang="en-US" sz="2400" b="1" dirty="0" smtClean="0">
              <a:solidFill>
                <a:srgbClr val="0D0D0D"/>
              </a:solidFill>
              <a:ea typeface="ＭＳ Ｐゴシック"/>
              <a:cs typeface="ＭＳ Ｐゴシック"/>
            </a:endParaRPr>
          </a:p>
          <a:p>
            <a:pPr eaLnBrk="1" hangingPunct="1">
              <a:lnSpc>
                <a:spcPct val="80000"/>
              </a:lnSpc>
              <a:buClr>
                <a:schemeClr val="tx2"/>
              </a:buClr>
              <a:buSzPct val="80000"/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rgbClr val="0D0D0D"/>
                </a:solidFill>
                <a:ea typeface="ＭＳ Ｐゴシック"/>
                <a:cs typeface="ＭＳ Ｐゴシック"/>
              </a:rPr>
              <a:t> и практики</a:t>
            </a:r>
            <a:endParaRPr lang="en-US" sz="2400" b="1" dirty="0">
              <a:solidFill>
                <a:srgbClr val="0D0D0D"/>
              </a:solidFill>
              <a:ea typeface="ＭＳ Ｐゴシック"/>
              <a:cs typeface="ＭＳ Ｐゴシック"/>
            </a:endParaRPr>
          </a:p>
        </p:txBody>
      </p:sp>
      <p:sp>
        <p:nvSpPr>
          <p:cNvPr id="210954" name="Rectangle 5"/>
          <p:cNvSpPr>
            <a:spLocks noChangeArrowheads="1"/>
          </p:cNvSpPr>
          <p:nvPr/>
        </p:nvSpPr>
        <p:spPr bwMode="auto">
          <a:xfrm>
            <a:off x="6799293" y="1989138"/>
            <a:ext cx="2344707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SzPct val="100000"/>
              <a:buFontTx/>
              <a:buChar char="•"/>
            </a:pPr>
            <a:r>
              <a:rPr lang="ru-RU" sz="1600" b="1" u="sng" dirty="0" smtClean="0">
                <a:solidFill>
                  <a:schemeClr val="tx2"/>
                </a:solidFill>
                <a:ea typeface="ＭＳ Ｐゴシック"/>
                <a:cs typeface="ＭＳ Ｐゴシック"/>
              </a:rPr>
              <a:t>Личностно-центрированное </a:t>
            </a:r>
            <a:r>
              <a:rPr lang="ru-RU" sz="1600" b="1" u="sng" dirty="0">
                <a:solidFill>
                  <a:schemeClr val="tx2"/>
                </a:solidFill>
                <a:ea typeface="ＭＳ Ｐゴシック"/>
                <a:cs typeface="ＭＳ Ｐゴシック"/>
              </a:rPr>
              <a:t>обучение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600" b="1" i="1" dirty="0">
                <a:ea typeface="ＭＳ Ｐゴシック"/>
                <a:cs typeface="ＭＳ Ｐゴシック"/>
              </a:rPr>
              <a:t>     </a:t>
            </a:r>
            <a:r>
              <a:rPr lang="ru-RU" sz="1600" b="1" i="1" dirty="0" smtClean="0">
                <a:ea typeface="ＭＳ Ｐゴシック"/>
                <a:cs typeface="ＭＳ Ｐゴシック"/>
              </a:rPr>
              <a:t> </a:t>
            </a:r>
            <a:r>
              <a:rPr lang="ru-RU" sz="1400" b="1" i="1" dirty="0" smtClean="0">
                <a:ea typeface="ＭＳ Ｐゴシック"/>
                <a:cs typeface="ＭＳ Ｐゴシック"/>
              </a:rPr>
              <a:t>Создание</a:t>
            </a:r>
            <a:r>
              <a:rPr lang="ru-RU" sz="800" b="1" i="1" dirty="0" smtClean="0">
                <a:ea typeface="ＭＳ Ｐゴシック"/>
                <a:cs typeface="ＭＳ Ｐゴシック"/>
              </a:rPr>
              <a:t> </a:t>
            </a:r>
            <a:r>
              <a:rPr lang="ru-RU" sz="1400" b="1" i="1" dirty="0">
                <a:ea typeface="ＭＳ Ｐゴシック"/>
                <a:cs typeface="ＭＳ Ｐゴシック"/>
              </a:rPr>
              <a:t>учебных ситуаций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400" b="1" i="1" dirty="0">
                <a:ea typeface="ＭＳ Ｐゴシック"/>
                <a:cs typeface="ＭＳ Ｐゴシック"/>
              </a:rPr>
              <a:t>       </a:t>
            </a:r>
            <a:r>
              <a:rPr lang="ru-RU" sz="1400" b="1" i="1" dirty="0" err="1">
                <a:ea typeface="ＭＳ Ｐゴシック"/>
                <a:cs typeface="ＭＳ Ｐゴシック"/>
              </a:rPr>
              <a:t>Дифференциция</a:t>
            </a:r>
            <a:r>
              <a:rPr lang="ru-RU" sz="1400" b="1" i="1" dirty="0">
                <a:ea typeface="ＭＳ Ｐゴシック"/>
                <a:cs typeface="ＭＳ Ｐゴシック"/>
              </a:rPr>
              <a:t> требований,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400" b="1" i="1" dirty="0">
                <a:ea typeface="ＭＳ Ｐゴシック"/>
                <a:cs typeface="ＭＳ Ｐゴシック"/>
              </a:rPr>
              <a:t>       </a:t>
            </a:r>
            <a:r>
              <a:rPr lang="ru-RU" sz="1400" b="1" i="1" dirty="0" smtClean="0">
                <a:ea typeface="ＭＳ Ｐゴシック"/>
                <a:cs typeface="ＭＳ Ｐゴシック"/>
              </a:rPr>
              <a:t>Индивидуализация </a:t>
            </a:r>
            <a:r>
              <a:rPr lang="ru-RU" sz="1400" b="1" i="1" dirty="0">
                <a:ea typeface="ＭＳ Ｐゴシック"/>
                <a:cs typeface="ＭＳ Ｐゴシック"/>
              </a:rPr>
              <a:t>обучения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400" b="1" i="1" dirty="0">
                <a:ea typeface="ＭＳ Ｐゴシック"/>
                <a:cs typeface="ＭＳ Ｐゴシック"/>
              </a:rPr>
              <a:t>       </a:t>
            </a:r>
            <a:r>
              <a:rPr lang="ru-RU" sz="1400" b="1" i="1" dirty="0" smtClean="0">
                <a:ea typeface="ＭＳ Ｐゴシック"/>
                <a:cs typeface="ＭＳ Ｐゴシック"/>
              </a:rPr>
              <a:t>Интеграция содержания</a:t>
            </a:r>
            <a:endParaRPr lang="ru-RU" sz="1400" b="1" i="1" dirty="0">
              <a:ea typeface="ＭＳ Ｐゴシック"/>
              <a:cs typeface="ＭＳ Ｐゴシック"/>
            </a:endParaRPr>
          </a:p>
          <a:p>
            <a:pPr marL="342900" indent="-342900" algn="just">
              <a:spcBef>
                <a:spcPct val="20000"/>
              </a:spcBef>
              <a:buSzPct val="100000"/>
            </a:pPr>
            <a:endParaRPr lang="ru-RU" sz="1400" b="1" i="1" dirty="0">
              <a:ea typeface="ＭＳ Ｐゴシック"/>
              <a:cs typeface="ＭＳ Ｐゴシック"/>
            </a:endParaRPr>
          </a:p>
          <a:p>
            <a:pPr marL="342900" indent="-342900">
              <a:spcBef>
                <a:spcPct val="20000"/>
              </a:spcBef>
              <a:buSzPct val="100000"/>
              <a:buFontTx/>
              <a:buChar char="•"/>
            </a:pPr>
            <a:r>
              <a:rPr lang="ru-RU" sz="1600" b="1" u="sng" dirty="0">
                <a:solidFill>
                  <a:schemeClr val="tx2"/>
                </a:solidFill>
                <a:ea typeface="ＭＳ Ｐゴシック"/>
                <a:cs typeface="ＭＳ Ｐゴシック"/>
              </a:rPr>
              <a:t>Интеграция ИКТ в учебный процесс</a:t>
            </a:r>
          </a:p>
          <a:p>
            <a:pPr marL="342900" indent="-342900" algn="just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400" b="1" i="1" dirty="0">
                <a:ea typeface="ＭＳ Ｐゴシック"/>
                <a:cs typeface="ＭＳ Ｐゴシック"/>
              </a:rPr>
              <a:t>       ИКТ </a:t>
            </a:r>
            <a:r>
              <a:rPr lang="ru-RU" sz="1400" b="1" i="1" dirty="0" smtClean="0">
                <a:ea typeface="ＭＳ Ｐゴシック"/>
                <a:cs typeface="ＭＳ Ｐゴシック"/>
              </a:rPr>
              <a:t>– инструмент  </a:t>
            </a:r>
            <a:r>
              <a:rPr lang="ru-RU" sz="1400" b="1" i="1" dirty="0">
                <a:ea typeface="ＭＳ Ｐゴシック"/>
                <a:cs typeface="ＭＳ Ｐゴシック"/>
              </a:rPr>
              <a:t>деятельности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SzPct val="100000"/>
            </a:pPr>
            <a:r>
              <a:rPr lang="ru-RU" sz="1400" b="1" i="1" dirty="0">
                <a:ea typeface="ＭＳ Ｐゴシック"/>
                <a:cs typeface="ＭＳ Ｐゴシック"/>
              </a:rPr>
              <a:t>       Расширение </a:t>
            </a:r>
            <a:r>
              <a:rPr lang="ru-RU" sz="1400" b="1" i="1" dirty="0" smtClean="0">
                <a:ea typeface="ＭＳ Ｐゴシック"/>
                <a:cs typeface="ＭＳ Ｐゴシック"/>
              </a:rPr>
              <a:t>границ </a:t>
            </a:r>
            <a:r>
              <a:rPr lang="ru-RU" sz="1400" b="1" i="1" dirty="0">
                <a:ea typeface="ＭＳ Ｐゴシック"/>
                <a:cs typeface="ＭＳ Ｐゴシック"/>
              </a:rPr>
              <a:t>учебного процесса      </a:t>
            </a:r>
            <a:endParaRPr lang="ru-RU" sz="1400" b="1" u="sng" dirty="0">
              <a:ea typeface="ＭＳ Ｐゴシック"/>
              <a:cs typeface="ＭＳ Ｐゴシック"/>
            </a:endParaRPr>
          </a:p>
          <a:p>
            <a:pPr marL="342900" indent="-342900">
              <a:spcBef>
                <a:spcPct val="20000"/>
              </a:spcBef>
              <a:buSzPct val="100000"/>
              <a:buFontTx/>
              <a:buChar char="•"/>
            </a:pPr>
            <a:endParaRPr lang="en-US" sz="1400" b="1" u="sng" dirty="0">
              <a:ea typeface="ＭＳ Ｐゴシック"/>
              <a:cs typeface="ＭＳ Ｐゴシック"/>
            </a:endParaRPr>
          </a:p>
        </p:txBody>
      </p:sp>
      <p:pic>
        <p:nvPicPr>
          <p:cNvPr id="12" name="Picture 9" descr="8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23645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3391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49E23E-71D2-43CD-9C73-D28E6063BB76}" type="slidenum">
              <a:rPr lang="ru-RU"/>
              <a:pPr>
                <a:defRPr/>
              </a:pPr>
              <a:t>37</a:t>
            </a:fld>
            <a:endParaRPr lang="ru-RU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5516" y="224644"/>
            <a:ext cx="8748972" cy="1908212"/>
          </a:xfrm>
        </p:spPr>
        <p:txBody>
          <a:bodyPr/>
          <a:lstStyle/>
          <a:p>
            <a:r>
              <a:rPr lang="ru-RU" sz="3600" b="1" dirty="0" smtClean="0">
                <a:latin typeface="Arial" pitchFamily="34" charset="0"/>
              </a:rPr>
              <a:t>Становление и развитие учебной самостоятельности школьников: литература</a:t>
            </a:r>
            <a:endParaRPr lang="ru-RU" sz="3600" b="1" dirty="0">
              <a:latin typeface="Arial" pitchFamily="34" charset="0"/>
            </a:endParaRPr>
          </a:p>
        </p:txBody>
      </p:sp>
      <p:pic>
        <p:nvPicPr>
          <p:cNvPr id="3076" name="Picture 4" descr="Поливанова, Цукерман - Введение в школьную жизнь. Программа адаптации детей к школьной жизни. Пособие для учителя обложка книги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45207"/>
            <a:ext cx="2376067" cy="367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www.magazinov.net/_files/1/0/1002435700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6236" y="3037502"/>
            <a:ext cx="2332498" cy="356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static.ozone.ru/multimedia/books_covers/1002463323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098606"/>
            <a:ext cx="3284713" cy="453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9819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64D399-6D80-470E-AF08-3F5FE41ED9BB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79512" y="152400"/>
            <a:ext cx="8748972" cy="1008348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Ребенок </a:t>
            </a: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может учиться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самостоятельно. Что это означает?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6" name="Picture 2" descr="http://psy-pozitiv.ucoz.ru/Psi/77846664_Buratino_za_partoy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588" y="1195320"/>
            <a:ext cx="1476164" cy="1139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ttachments-blog.tut.by/61414/files/2012/03/C145-08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9" y="1295499"/>
            <a:ext cx="936104" cy="1047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114453" y="2369388"/>
            <a:ext cx="395003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2400" dirty="0" smtClean="0"/>
              <a:t>Способен к имитации,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действию по образцу, по формуле «</a:t>
            </a:r>
            <a:r>
              <a:rPr lang="ru-RU" sz="2400" i="1" dirty="0" smtClean="0"/>
              <a:t>Делай вместе со мной, а теперь делай сам, но так же, как я»  </a:t>
            </a:r>
            <a:endParaRPr lang="ru-RU" sz="2400" i="1" dirty="0"/>
          </a:p>
        </p:txBody>
      </p:sp>
      <p:sp>
        <p:nvSpPr>
          <p:cNvPr id="35" name="TextBox 34"/>
          <p:cNvSpPr txBox="1"/>
          <p:nvPr/>
        </p:nvSpPr>
        <p:spPr>
          <a:xfrm>
            <a:off x="4332928" y="2377587"/>
            <a:ext cx="481171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ru-RU" sz="2400" dirty="0" smtClean="0"/>
              <a:t>Способен опознать задачу</a:t>
            </a:r>
          </a:p>
          <a:p>
            <a:pPr>
              <a:lnSpc>
                <a:spcPct val="90000"/>
              </a:lnSpc>
            </a:pPr>
            <a:r>
              <a:rPr lang="ru-RU" sz="2400" dirty="0" smtClean="0"/>
              <a:t>как новую, выяснить, каких средств недостает для </a:t>
            </a:r>
            <a:r>
              <a:rPr lang="ru-RU" sz="2400" dirty="0" err="1" smtClean="0"/>
              <a:t>реше-ния</a:t>
            </a:r>
            <a:r>
              <a:rPr lang="ru-RU" sz="2400" dirty="0" smtClean="0"/>
              <a:t>: что именно не знает или не может</a:t>
            </a:r>
            <a:endParaRPr lang="ru-RU" sz="2400" i="1" dirty="0"/>
          </a:p>
        </p:txBody>
      </p:sp>
      <p:sp>
        <p:nvSpPr>
          <p:cNvPr id="37" name="TextBox 36"/>
          <p:cNvSpPr txBox="1"/>
          <p:nvPr/>
        </p:nvSpPr>
        <p:spPr>
          <a:xfrm>
            <a:off x="431540" y="4665852"/>
            <a:ext cx="309422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i="1" dirty="0" smtClean="0"/>
              <a:t>«Я не знаю, у меня не получается! Помогите мне!»</a:t>
            </a:r>
            <a:endParaRPr lang="ru-RU" sz="2400" i="1" dirty="0"/>
          </a:p>
        </p:txBody>
      </p:sp>
      <p:sp>
        <p:nvSpPr>
          <p:cNvPr id="38" name="TextBox 37"/>
          <p:cNvSpPr txBox="1"/>
          <p:nvPr/>
        </p:nvSpPr>
        <p:spPr>
          <a:xfrm>
            <a:off x="4453661" y="4677495"/>
            <a:ext cx="4379397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i="1" dirty="0" smtClean="0"/>
              <a:t>«У меня получится, я смогу, если я буду знать/ уметь следующее …»</a:t>
            </a:r>
            <a:endParaRPr lang="ru-RU" sz="2400" i="1" dirty="0"/>
          </a:p>
        </p:txBody>
      </p:sp>
      <p:sp>
        <p:nvSpPr>
          <p:cNvPr id="23" name="Лента лицом вниз 22"/>
          <p:cNvSpPr/>
          <p:nvPr/>
        </p:nvSpPr>
        <p:spPr bwMode="auto">
          <a:xfrm>
            <a:off x="342689" y="4041068"/>
            <a:ext cx="8412795" cy="612068"/>
          </a:xfrm>
          <a:prstGeom prst="ribbon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Формула образовательного</a:t>
            </a:r>
            <a:r>
              <a:rPr kumimoji="0" lang="ru-RU" sz="2000" b="1" i="1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запроса: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24" name="Штриховая стрелка вправо 23"/>
          <p:cNvSpPr/>
          <p:nvPr/>
        </p:nvSpPr>
        <p:spPr bwMode="auto">
          <a:xfrm>
            <a:off x="3358616" y="1268760"/>
            <a:ext cx="2196243" cy="820493"/>
          </a:xfrm>
          <a:prstGeom prst="stripedRight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Овал 40"/>
          <p:cNvSpPr/>
          <p:nvPr/>
        </p:nvSpPr>
        <p:spPr bwMode="auto">
          <a:xfrm>
            <a:off x="4050161" y="1319006"/>
            <a:ext cx="720000" cy="720000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9003" y="5767024"/>
            <a:ext cx="8637257" cy="978729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i="1" dirty="0" smtClean="0">
                <a:solidFill>
                  <a:schemeClr val="bg2"/>
                </a:solidFill>
              </a:rPr>
              <a:t>Ученик – это существо не столько, умело отвечающее,</a:t>
            </a:r>
          </a:p>
          <a:p>
            <a:pPr algn="ctr">
              <a:lnSpc>
                <a:spcPct val="80000"/>
              </a:lnSpc>
            </a:pPr>
            <a:r>
              <a:rPr lang="ru-RU" sz="2400" i="1" dirty="0" smtClean="0">
                <a:solidFill>
                  <a:schemeClr val="bg2"/>
                </a:solidFill>
              </a:rPr>
              <a:t>сколько умело спрашивающее;</a:t>
            </a:r>
          </a:p>
          <a:p>
            <a:pPr algn="ctr">
              <a:lnSpc>
                <a:spcPct val="80000"/>
              </a:lnSpc>
            </a:pPr>
            <a:r>
              <a:rPr lang="ru-RU" sz="2400" b="1" i="1" dirty="0" smtClean="0">
                <a:solidFill>
                  <a:schemeClr val="bg2"/>
                </a:solidFill>
              </a:rPr>
              <a:t>умеющее ставить вопросы-гипотезы</a:t>
            </a:r>
            <a:r>
              <a:rPr lang="ru-RU" sz="2400" i="1" dirty="0" smtClean="0">
                <a:solidFill>
                  <a:schemeClr val="bg2"/>
                </a:solidFill>
              </a:rPr>
              <a:t> </a:t>
            </a:r>
            <a:endParaRPr lang="ru-RU" sz="2400" i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936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37" grpId="0"/>
      <p:bldP spid="38" grpId="0"/>
      <p:bldP spid="23" grpId="0" animBg="1"/>
      <p:bldP spid="1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32440" y="6309320"/>
            <a:ext cx="400186" cy="457200"/>
          </a:xfrm>
        </p:spPr>
        <p:txBody>
          <a:bodyPr/>
          <a:lstStyle/>
          <a:p>
            <a:pPr>
              <a:defRPr/>
            </a:pPr>
            <a:fld id="{7864D399-6D80-470E-AF08-3F5FE41ED9BB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79512" y="152400"/>
            <a:ext cx="8748972" cy="93634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 формировать учебную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самостоятельность?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6" name="Picture 2" descr="http://psy-pozitiv.ucoz.ru/Psi/77846664_Buratino_za_partoy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526" y="2863734"/>
            <a:ext cx="1959149" cy="1512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ttachments-blog.tut.by/61414/files/2012/03/C145-08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9822" y="4006544"/>
            <a:ext cx="917599" cy="1487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vip.volyn.ua/sites/default/files/images/79908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375799"/>
            <a:ext cx="1350036" cy="99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kafa-info.com.ua/news_thumbs/knfa8073e833a5c4d69c3f92f32b2f8b05b_800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1925" y="4393445"/>
            <a:ext cx="1598528" cy="107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84d1f3.medialib.glogster.com/media/4a/4afc59483ab3aabbb259c8fb07311238c6c4aab5e316373054e4ed655abd37f1/teacher-jpg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1617" y="1412622"/>
            <a:ext cx="1029178" cy="94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Двойная стрелка влево/вправо 8"/>
          <p:cNvSpPr/>
          <p:nvPr/>
        </p:nvSpPr>
        <p:spPr bwMode="auto">
          <a:xfrm rot="2596800">
            <a:off x="1448855" y="4532328"/>
            <a:ext cx="925520" cy="360040"/>
          </a:xfrm>
          <a:prstGeom prst="leftRight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Двойная стрелка влево/вправо 17"/>
          <p:cNvSpPr/>
          <p:nvPr/>
        </p:nvSpPr>
        <p:spPr bwMode="auto">
          <a:xfrm rot="2098843">
            <a:off x="4410526" y="3338219"/>
            <a:ext cx="3469984" cy="149125"/>
          </a:xfrm>
          <a:prstGeom prst="leftRight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 bwMode="auto">
          <a:xfrm>
            <a:off x="5744848" y="2531378"/>
            <a:ext cx="72000" cy="1152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Прямая соединительная линия 21"/>
          <p:cNvCxnSpPr/>
          <p:nvPr/>
        </p:nvCxnSpPr>
        <p:spPr bwMode="auto">
          <a:xfrm flipH="1">
            <a:off x="5211074" y="2826115"/>
            <a:ext cx="1152000" cy="576000"/>
          </a:xfrm>
          <a:prstGeom prst="lin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Двойная стрелка влево/вправо 25"/>
          <p:cNvSpPr/>
          <p:nvPr/>
        </p:nvSpPr>
        <p:spPr bwMode="auto">
          <a:xfrm>
            <a:off x="4259344" y="4693920"/>
            <a:ext cx="589307" cy="360040"/>
          </a:xfrm>
          <a:prstGeom prst="leftRight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Двойная стрелка влево/вправо 16"/>
          <p:cNvSpPr/>
          <p:nvPr/>
        </p:nvSpPr>
        <p:spPr bwMode="auto">
          <a:xfrm rot="19001209">
            <a:off x="2037646" y="2861645"/>
            <a:ext cx="1153525" cy="180000"/>
          </a:xfrm>
          <a:prstGeom prst="leftRight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50" name="Picture 2" descr="http://im8-tub-ru.yandex.net/i?id=349696557-19-72&amp;n=21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5996" y="1337915"/>
            <a:ext cx="1052488" cy="123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Двойная стрелка влево/вправо 19"/>
          <p:cNvSpPr/>
          <p:nvPr/>
        </p:nvSpPr>
        <p:spPr bwMode="auto">
          <a:xfrm>
            <a:off x="4818616" y="2169752"/>
            <a:ext cx="3057380" cy="180020"/>
          </a:xfrm>
          <a:prstGeom prst="leftRight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17238" y="1412622"/>
            <a:ext cx="279561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При имитационном сот-</a:t>
            </a:r>
            <a:r>
              <a:rPr lang="ru-RU" dirty="0" err="1" smtClean="0"/>
              <a:t>рудничестве</a:t>
            </a:r>
            <a:r>
              <a:rPr lang="ru-RU" dirty="0" smtClean="0"/>
              <a:t> будет </a:t>
            </a:r>
            <a:r>
              <a:rPr lang="ru-RU" dirty="0" err="1" smtClean="0"/>
              <a:t>осво-ена</a:t>
            </a:r>
            <a:r>
              <a:rPr lang="ru-RU" dirty="0" smtClean="0"/>
              <a:t> только репродукция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932945" y="1215943"/>
            <a:ext cx="28786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При непосредственно-</a:t>
            </a:r>
          </a:p>
          <a:p>
            <a:pPr algn="ctr"/>
            <a:r>
              <a:rPr lang="ru-RU" dirty="0" smtClean="0"/>
              <a:t>эмоциональном и игровом сотрудничестве выхолащивается содержание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2411996" y="3683378"/>
            <a:ext cx="4644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УЧЕБНОЕ СОТРУДНИЧЕСТВО:</a:t>
            </a:r>
          </a:p>
          <a:p>
            <a:pPr algn="ctr"/>
            <a:r>
              <a:rPr lang="ru-RU" b="1" dirty="0" smtClean="0"/>
              <a:t>учитель-задание-ребенок</a:t>
            </a:r>
            <a:endParaRPr lang="ru-RU" b="1" dirty="0"/>
          </a:p>
        </p:txBody>
      </p:sp>
      <p:sp>
        <p:nvSpPr>
          <p:cNvPr id="32" name="Двойная стрелка влево/вправо 31"/>
          <p:cNvSpPr/>
          <p:nvPr/>
        </p:nvSpPr>
        <p:spPr bwMode="auto">
          <a:xfrm>
            <a:off x="6682831" y="4693920"/>
            <a:ext cx="589307" cy="360040"/>
          </a:xfrm>
          <a:prstGeom prst="leftRight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Стрелка углом вверх 22"/>
          <p:cNvSpPr/>
          <p:nvPr/>
        </p:nvSpPr>
        <p:spPr bwMode="auto">
          <a:xfrm>
            <a:off x="5288723" y="5474716"/>
            <a:ext cx="2788217" cy="292836"/>
          </a:xfrm>
          <a:prstGeom prst="bentUpArrow">
            <a:avLst>
              <a:gd name="adj1" fmla="val 25000"/>
              <a:gd name="adj2" fmla="val 25000"/>
              <a:gd name="adj3" fmla="val 50000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Стрелка углом вверх 35"/>
          <p:cNvSpPr/>
          <p:nvPr/>
        </p:nvSpPr>
        <p:spPr bwMode="auto">
          <a:xfrm flipH="1">
            <a:off x="3115836" y="5485367"/>
            <a:ext cx="2182630" cy="283772"/>
          </a:xfrm>
          <a:prstGeom prst="bentUpArrow">
            <a:avLst>
              <a:gd name="adj1" fmla="val 25000"/>
              <a:gd name="adj2" fmla="val 25000"/>
              <a:gd name="adj3" fmla="val 40663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6695" y="5841268"/>
            <a:ext cx="8751789" cy="92333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chemeClr val="bg2"/>
                </a:solidFill>
              </a:rPr>
              <a:t>Необходимое условие для формирования этой способности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chemeClr val="bg2"/>
                </a:solidFill>
              </a:rPr>
              <a:t>координировать позиции </a:t>
            </a:r>
            <a:r>
              <a:rPr lang="ru-RU" i="1" dirty="0" smtClean="0">
                <a:solidFill>
                  <a:schemeClr val="bg2"/>
                </a:solidFill>
              </a:rPr>
              <a:t>и </a:t>
            </a:r>
            <a:r>
              <a:rPr lang="ru-RU" b="1" i="1" dirty="0" smtClean="0">
                <a:solidFill>
                  <a:schemeClr val="bg2"/>
                </a:solidFill>
              </a:rPr>
              <a:t>удерживать «предметность» действия</a:t>
            </a:r>
            <a:r>
              <a:rPr lang="ru-RU" i="1" dirty="0" smtClean="0">
                <a:solidFill>
                  <a:schemeClr val="bg2"/>
                </a:solidFill>
              </a:rPr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i="1" dirty="0" smtClean="0">
                <a:solidFill>
                  <a:schemeClr val="bg2"/>
                </a:solidFill>
              </a:rPr>
              <a:t>инициировать</a:t>
            </a:r>
            <a:r>
              <a:rPr lang="ru-RU" i="1" dirty="0" smtClean="0">
                <a:solidFill>
                  <a:schemeClr val="bg2"/>
                </a:solidFill>
              </a:rPr>
              <a:t> совместное действие </a:t>
            </a:r>
            <a:endParaRPr lang="ru-RU" i="1" dirty="0">
              <a:solidFill>
                <a:schemeClr val="bg2"/>
              </a:solidFill>
            </a:endParaRPr>
          </a:p>
        </p:txBody>
      </p:sp>
      <p:sp>
        <p:nvSpPr>
          <p:cNvPr id="28" name="Двойная стрелка вверх/вниз 27"/>
          <p:cNvSpPr/>
          <p:nvPr/>
        </p:nvSpPr>
        <p:spPr bwMode="auto">
          <a:xfrm>
            <a:off x="5652393" y="5360535"/>
            <a:ext cx="197362" cy="469186"/>
          </a:xfrm>
          <a:prstGeom prst="upDown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218" name="Picture 2" descr="http://s79.ucoz.net/video/36/23339034.jpg">
            <a:hlinkClick r:id="rId14"/>
          </p:cNvPr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07504" y="1202560"/>
            <a:ext cx="905241" cy="124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2131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8" grpId="0" animBg="1"/>
      <p:bldP spid="26" grpId="0" animBg="1"/>
      <p:bldP spid="17" grpId="0" animBg="1"/>
      <p:bldP spid="20" grpId="0" animBg="1"/>
      <p:bldP spid="8" grpId="0"/>
      <p:bldP spid="25" grpId="0"/>
      <p:bldP spid="30" grpId="0"/>
      <p:bldP spid="32" grpId="0" animBg="1"/>
      <p:bldP spid="23" grpId="0" animBg="1"/>
      <p:bldP spid="36" grpId="0" animBg="1"/>
      <p:bldP spid="39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4CFE13-5A6B-4581-96C7-BEC6193F5007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sz="2400">
              <a:latin typeface="Times New Roman" pitchFamily="18" charset="0"/>
            </a:endParaRPr>
          </a:p>
        </p:txBody>
      </p:sp>
      <p:sp>
        <p:nvSpPr>
          <p:cNvPr id="897029" name="AutoShape 5"/>
          <p:cNvSpPr>
            <a:spLocks noChangeArrowheads="1"/>
          </p:cNvSpPr>
          <p:nvPr/>
        </p:nvSpPr>
        <p:spPr bwMode="gray">
          <a:xfrm>
            <a:off x="159093" y="152400"/>
            <a:ext cx="8600340" cy="64770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Основы и смысл введения ФГОС</a:t>
            </a:r>
          </a:p>
        </p:txBody>
      </p:sp>
      <p:sp>
        <p:nvSpPr>
          <p:cNvPr id="897034" name="AutoShape 10"/>
          <p:cNvSpPr>
            <a:spLocks noChangeArrowheads="1"/>
          </p:cNvSpPr>
          <p:nvPr/>
        </p:nvSpPr>
        <p:spPr bwMode="auto">
          <a:xfrm>
            <a:off x="0" y="620713"/>
            <a:ext cx="2627313" cy="2232025"/>
          </a:xfrm>
          <a:prstGeom prst="irregularSeal1">
            <a:avLst/>
          </a:prstGeom>
          <a:gradFill rotWithShape="1">
            <a:gsLst>
              <a:gs pos="0">
                <a:schemeClr val="hlink"/>
              </a:gs>
              <a:gs pos="50000">
                <a:srgbClr val="FFFFCC">
                  <a:alpha val="78000"/>
                </a:srgb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7174" name="Text Box 11"/>
          <p:cNvSpPr txBox="1">
            <a:spLocks noChangeArrowheads="1"/>
          </p:cNvSpPr>
          <p:nvPr/>
        </p:nvSpPr>
        <p:spPr bwMode="auto">
          <a:xfrm>
            <a:off x="324643" y="1366594"/>
            <a:ext cx="1978025" cy="759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b="1" u="sng" dirty="0">
                <a:solidFill>
                  <a:schemeClr val="hlink"/>
                </a:solidFill>
              </a:rPr>
              <a:t>СОЦИАЛЬНЫЕ</a:t>
            </a:r>
            <a:r>
              <a:rPr lang="ru-RU" b="1" dirty="0">
                <a:solidFill>
                  <a:schemeClr val="hlink"/>
                </a:solidFill>
              </a:rPr>
              <a:t>:</a:t>
            </a:r>
            <a:r>
              <a:rPr lang="ru-RU" dirty="0"/>
              <a:t> </a:t>
            </a:r>
            <a:r>
              <a:rPr lang="ru-RU" b="1" dirty="0">
                <a:solidFill>
                  <a:schemeClr val="bg2"/>
                </a:solidFill>
              </a:rPr>
              <a:t>заказ системе</a:t>
            </a:r>
          </a:p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2"/>
                </a:solidFill>
              </a:rPr>
              <a:t>образования</a:t>
            </a:r>
          </a:p>
        </p:txBody>
      </p:sp>
      <p:sp>
        <p:nvSpPr>
          <p:cNvPr id="897038" name="Oval 14"/>
          <p:cNvSpPr>
            <a:spLocks noChangeArrowheads="1"/>
          </p:cNvSpPr>
          <p:nvPr/>
        </p:nvSpPr>
        <p:spPr bwMode="auto">
          <a:xfrm>
            <a:off x="6156324" y="958195"/>
            <a:ext cx="2987675" cy="1419517"/>
          </a:xfrm>
          <a:prstGeom prst="ellipse">
            <a:avLst/>
          </a:prstGeom>
          <a:gradFill rotWithShape="1">
            <a:gsLst>
              <a:gs pos="0">
                <a:srgbClr val="CCFF99"/>
              </a:gs>
              <a:gs pos="50000">
                <a:schemeClr val="tx2">
                  <a:alpha val="81000"/>
                </a:schemeClr>
              </a:gs>
              <a:gs pos="100000">
                <a:srgbClr val="CCFF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>
              <a:lnSpc>
                <a:spcPct val="80000"/>
              </a:lnSpc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7178" name="Text Box 15"/>
          <p:cNvSpPr txBox="1">
            <a:spLocks noChangeArrowheads="1"/>
          </p:cNvSpPr>
          <p:nvPr/>
        </p:nvSpPr>
        <p:spPr bwMode="auto">
          <a:xfrm>
            <a:off x="6227762" y="1207064"/>
            <a:ext cx="2844800" cy="1202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b="1" u="sng" dirty="0">
                <a:solidFill>
                  <a:schemeClr val="bg1"/>
                </a:solidFill>
              </a:rPr>
              <a:t>ИДЕОЛОГИЧЕСКИЕ и МЕТОДОЛОГИЧЕСКИЕ</a:t>
            </a:r>
            <a:r>
              <a:rPr lang="ru-RU" b="1" dirty="0">
                <a:solidFill>
                  <a:schemeClr val="bg1"/>
                </a:solidFill>
              </a:rPr>
              <a:t>:</a:t>
            </a:r>
            <a:r>
              <a:rPr lang="ru-RU" dirty="0"/>
              <a:t> </a:t>
            </a:r>
            <a:r>
              <a:rPr lang="ru-RU" b="1" dirty="0">
                <a:solidFill>
                  <a:schemeClr val="bg2"/>
                </a:solidFill>
              </a:rPr>
              <a:t>концепция духовно-нравственного воспитания</a:t>
            </a:r>
          </a:p>
        </p:txBody>
      </p:sp>
      <p:sp>
        <p:nvSpPr>
          <p:cNvPr id="897040" name="AutoShape 16"/>
          <p:cNvSpPr>
            <a:spLocks noChangeArrowheads="1"/>
          </p:cNvSpPr>
          <p:nvPr/>
        </p:nvSpPr>
        <p:spPr bwMode="auto">
          <a:xfrm>
            <a:off x="2968195" y="1207064"/>
            <a:ext cx="2843213" cy="1229184"/>
          </a:xfrm>
          <a:prstGeom prst="octagon">
            <a:avLst>
              <a:gd name="adj" fmla="val 29287"/>
            </a:avLst>
          </a:prstGeom>
          <a:gradFill rotWithShape="1">
            <a:gsLst>
              <a:gs pos="0">
                <a:srgbClr val="006600"/>
              </a:gs>
              <a:gs pos="50000">
                <a:srgbClr val="FFFFCC">
                  <a:alpha val="80000"/>
                </a:srgbClr>
              </a:gs>
              <a:gs pos="100000">
                <a:srgbClr val="0066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  <a:defRPr/>
            </a:pPr>
            <a:r>
              <a:rPr lang="ru-RU" b="1" u="sng">
                <a:solidFill>
                  <a:srgbClr val="003300"/>
                </a:solidFill>
                <a:latin typeface="Arial" charset="0"/>
              </a:rPr>
              <a:t>НАУЧНЫЕ</a:t>
            </a:r>
            <a:r>
              <a:rPr lang="ru-RU" b="1">
                <a:solidFill>
                  <a:srgbClr val="003300"/>
                </a:solidFill>
                <a:latin typeface="Arial" charset="0"/>
              </a:rPr>
              <a:t>:</a:t>
            </a:r>
            <a:endParaRPr lang="ru-RU">
              <a:solidFill>
                <a:srgbClr val="003300"/>
              </a:solidFill>
              <a:latin typeface="Arial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b="1">
                <a:solidFill>
                  <a:schemeClr val="bg2"/>
                </a:solidFill>
                <a:latin typeface="Arial" charset="0"/>
              </a:rPr>
              <a:t>фундаментальное ядро</a:t>
            </a:r>
          </a:p>
          <a:p>
            <a:pPr algn="ctr">
              <a:lnSpc>
                <a:spcPct val="80000"/>
              </a:lnSpc>
              <a:defRPr/>
            </a:pPr>
            <a:r>
              <a:rPr lang="ru-RU" b="1">
                <a:solidFill>
                  <a:schemeClr val="bg2"/>
                </a:solidFill>
                <a:latin typeface="Arial" charset="0"/>
              </a:rPr>
              <a:t>содержания общего</a:t>
            </a:r>
          </a:p>
          <a:p>
            <a:pPr algn="ctr">
              <a:lnSpc>
                <a:spcPct val="80000"/>
              </a:lnSpc>
              <a:defRPr/>
            </a:pPr>
            <a:r>
              <a:rPr lang="ru-RU" b="1">
                <a:solidFill>
                  <a:schemeClr val="bg2"/>
                </a:solidFill>
                <a:latin typeface="Arial" charset="0"/>
              </a:rPr>
              <a:t>образования</a:t>
            </a:r>
          </a:p>
        </p:txBody>
      </p:sp>
      <p:sp>
        <p:nvSpPr>
          <p:cNvPr id="897047" name="Rectangle 23"/>
          <p:cNvSpPr>
            <a:spLocks noChangeArrowheads="1"/>
          </p:cNvSpPr>
          <p:nvPr/>
        </p:nvSpPr>
        <p:spPr bwMode="auto">
          <a:xfrm>
            <a:off x="159093" y="2492896"/>
            <a:ext cx="8856663" cy="1296987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FFFFCC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400" b="1" i="1" dirty="0">
                <a:solidFill>
                  <a:schemeClr val="bg2"/>
                </a:solidFill>
              </a:rPr>
              <a:t>Смысл введения нового стандарта – ориентировать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 b="1" i="1" dirty="0">
                <a:solidFill>
                  <a:schemeClr val="bg2"/>
                </a:solidFill>
              </a:rPr>
              <a:t>систему образования на достижение качественно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 b="1" i="1" dirty="0">
                <a:solidFill>
                  <a:schemeClr val="bg2"/>
                </a:solidFill>
              </a:rPr>
              <a:t>новых результатов образования посредством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400" b="1" i="1" dirty="0">
                <a:solidFill>
                  <a:schemeClr val="bg2"/>
                </a:solidFill>
              </a:rPr>
              <a:t>реализации парадигмы </a:t>
            </a:r>
            <a:r>
              <a:rPr lang="ru-RU" sz="2400" b="1" i="1" dirty="0" err="1">
                <a:solidFill>
                  <a:schemeClr val="bg2"/>
                </a:solidFill>
              </a:rPr>
              <a:t>деятельностного</a:t>
            </a:r>
            <a:r>
              <a:rPr lang="ru-RU" sz="2400" b="1" i="1" dirty="0">
                <a:solidFill>
                  <a:schemeClr val="bg2"/>
                </a:solidFill>
              </a:rPr>
              <a:t> развития   </a:t>
            </a:r>
          </a:p>
        </p:txBody>
      </p:sp>
      <p:sp>
        <p:nvSpPr>
          <p:cNvPr id="180238" name="Rectangle 27"/>
          <p:cNvSpPr>
            <a:spLocks noChangeArrowheads="1"/>
          </p:cNvSpPr>
          <p:nvPr/>
        </p:nvSpPr>
        <p:spPr bwMode="auto">
          <a:xfrm>
            <a:off x="107949" y="5857876"/>
            <a:ext cx="3998119" cy="1000124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CC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chemeClr val="bg2"/>
                </a:solidFill>
              </a:rPr>
              <a:t>ПЛАНИРУЕМЫЕ РЕЗУЛЬТАТЫ</a:t>
            </a:r>
          </a:p>
          <a:p>
            <a:pPr algn="ctr">
              <a:lnSpc>
                <a:spcPct val="80000"/>
              </a:lnSpc>
            </a:pPr>
            <a:r>
              <a:rPr lang="ru-RU" b="1" dirty="0" smtClean="0">
                <a:solidFill>
                  <a:schemeClr val="bg2"/>
                </a:solidFill>
              </a:rPr>
              <a:t>как элемент </a:t>
            </a:r>
            <a:r>
              <a:rPr lang="ru-RU" b="1" i="1" dirty="0" smtClean="0">
                <a:solidFill>
                  <a:schemeClr val="bg2"/>
                </a:solidFill>
              </a:rPr>
              <a:t>целеполагания</a:t>
            </a:r>
            <a:endParaRPr lang="ru-RU" b="1" i="1" dirty="0">
              <a:solidFill>
                <a:schemeClr val="bg2"/>
              </a:solidFill>
            </a:endParaRPr>
          </a:p>
        </p:txBody>
      </p:sp>
      <p:sp>
        <p:nvSpPr>
          <p:cNvPr id="180239" name="AutoShape 28"/>
          <p:cNvSpPr>
            <a:spLocks noChangeArrowheads="1"/>
          </p:cNvSpPr>
          <p:nvPr/>
        </p:nvSpPr>
        <p:spPr bwMode="auto">
          <a:xfrm>
            <a:off x="2968195" y="5151950"/>
            <a:ext cx="2411412" cy="293274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80240" name="AutoShape 29"/>
          <p:cNvSpPr>
            <a:spLocks noChangeArrowheads="1"/>
          </p:cNvSpPr>
          <p:nvPr/>
        </p:nvSpPr>
        <p:spPr bwMode="auto">
          <a:xfrm>
            <a:off x="103412" y="5495926"/>
            <a:ext cx="8893175" cy="3619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CCFF"/>
              </a:gs>
              <a:gs pos="50000">
                <a:srgbClr val="FFFFCC"/>
              </a:gs>
              <a:gs pos="100000">
                <a:srgbClr val="FFCC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b="1" dirty="0" smtClean="0">
                <a:solidFill>
                  <a:schemeClr val="bg2"/>
                </a:solidFill>
              </a:rPr>
              <a:t>ОСНОВНЫЕ ВНУТРЕННИЕ </a:t>
            </a:r>
            <a:r>
              <a:rPr lang="ru-RU" b="1" dirty="0">
                <a:solidFill>
                  <a:schemeClr val="bg2"/>
                </a:solidFill>
              </a:rPr>
              <a:t>МЕХАНИЗМЫ      </a:t>
            </a:r>
          </a:p>
        </p:txBody>
      </p:sp>
      <p:sp>
        <p:nvSpPr>
          <p:cNvPr id="180241" name="Rectangle 27"/>
          <p:cNvSpPr>
            <a:spLocks noChangeArrowheads="1"/>
          </p:cNvSpPr>
          <p:nvPr/>
        </p:nvSpPr>
        <p:spPr bwMode="auto">
          <a:xfrm>
            <a:off x="4894973" y="5857876"/>
            <a:ext cx="4103503" cy="1000124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CCFF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chemeClr val="bg2"/>
                </a:solidFill>
              </a:rPr>
              <a:t>СИСТЕМА ОЦЕНКА </a:t>
            </a:r>
            <a:r>
              <a:rPr lang="ru-RU" b="1" cap="all" dirty="0" smtClean="0">
                <a:solidFill>
                  <a:schemeClr val="bg2"/>
                </a:solidFill>
              </a:rPr>
              <a:t>достижения</a:t>
            </a:r>
          </a:p>
          <a:p>
            <a:pPr algn="ctr">
              <a:lnSpc>
                <a:spcPct val="80000"/>
              </a:lnSpc>
            </a:pPr>
            <a:r>
              <a:rPr lang="ru-RU" b="1" cap="all" dirty="0" smtClean="0">
                <a:solidFill>
                  <a:schemeClr val="bg2"/>
                </a:solidFill>
              </a:rPr>
              <a:t>планируемых результатов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chemeClr val="bg2"/>
                </a:solidFill>
              </a:rPr>
              <a:t>переход от модели «контроля» к</a:t>
            </a:r>
          </a:p>
          <a:p>
            <a:pPr algn="ctr">
              <a:lnSpc>
                <a:spcPct val="90000"/>
              </a:lnSpc>
            </a:pPr>
            <a:r>
              <a:rPr lang="ru-RU" b="1" dirty="0" smtClean="0">
                <a:solidFill>
                  <a:schemeClr val="bg2"/>
                </a:solidFill>
              </a:rPr>
              <a:t>модели «</a:t>
            </a:r>
            <a:r>
              <a:rPr lang="ru-RU" b="1" i="1" dirty="0" smtClean="0">
                <a:solidFill>
                  <a:schemeClr val="bg2"/>
                </a:solidFill>
              </a:rPr>
              <a:t>обеспечения качества</a:t>
            </a:r>
            <a:r>
              <a:rPr lang="ru-RU" b="1" dirty="0" smtClean="0">
                <a:solidFill>
                  <a:schemeClr val="bg2"/>
                </a:solidFill>
              </a:rPr>
              <a:t>» 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180242" name="AutoShape 28"/>
          <p:cNvSpPr>
            <a:spLocks noChangeArrowheads="1"/>
          </p:cNvSpPr>
          <p:nvPr/>
        </p:nvSpPr>
        <p:spPr bwMode="auto">
          <a:xfrm>
            <a:off x="2931396" y="4181088"/>
            <a:ext cx="2411412" cy="256024"/>
          </a:xfrm>
          <a:prstGeom prst="downArrow">
            <a:avLst>
              <a:gd name="adj1" fmla="val 50000"/>
              <a:gd name="adj2" fmla="val 25000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sp>
        <p:nvSpPr>
          <p:cNvPr id="180243" name="Rectangle 27"/>
          <p:cNvSpPr>
            <a:spLocks noChangeArrowheads="1"/>
          </p:cNvSpPr>
          <p:nvPr/>
        </p:nvSpPr>
        <p:spPr bwMode="auto">
          <a:xfrm>
            <a:off x="159093" y="4687416"/>
            <a:ext cx="2374901" cy="549671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CC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2"/>
                </a:solidFill>
              </a:rPr>
              <a:t>ОРИЕНТАЦИЯ</a:t>
            </a:r>
          </a:p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2"/>
                </a:solidFill>
              </a:rPr>
              <a:t>НА РЕЗУЛЬТАТ</a:t>
            </a:r>
          </a:p>
        </p:txBody>
      </p:sp>
      <p:sp>
        <p:nvSpPr>
          <p:cNvPr id="180244" name="Rectangle 27"/>
          <p:cNvSpPr>
            <a:spLocks noChangeArrowheads="1"/>
          </p:cNvSpPr>
          <p:nvPr/>
        </p:nvSpPr>
        <p:spPr bwMode="auto">
          <a:xfrm>
            <a:off x="5373500" y="4697920"/>
            <a:ext cx="3673475" cy="454030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CC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2"/>
                </a:solidFill>
              </a:rPr>
              <a:t>РЕАЛИЗАЦИЯ ДЕЯТЕЛЬ-</a:t>
            </a:r>
          </a:p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2"/>
                </a:solidFill>
              </a:rPr>
              <a:t>НОСТНОГО ПОДХОДА </a:t>
            </a:r>
          </a:p>
        </p:txBody>
      </p:sp>
      <p:sp>
        <p:nvSpPr>
          <p:cNvPr id="180245" name="AutoShape 29"/>
          <p:cNvSpPr>
            <a:spLocks noChangeArrowheads="1"/>
          </p:cNvSpPr>
          <p:nvPr/>
        </p:nvSpPr>
        <p:spPr bwMode="auto">
          <a:xfrm>
            <a:off x="153800" y="4437112"/>
            <a:ext cx="8893175" cy="250304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</a:pPr>
            <a:r>
              <a:rPr lang="ru-RU" b="1" dirty="0">
                <a:solidFill>
                  <a:schemeClr val="bg2"/>
                </a:solidFill>
              </a:rPr>
              <a:t>ВАЖНЕЙШИЕ ОСОБЕННОСТИ</a:t>
            </a:r>
          </a:p>
        </p:txBody>
      </p:sp>
      <p:sp>
        <p:nvSpPr>
          <p:cNvPr id="180246" name="AutoShape 22"/>
          <p:cNvSpPr>
            <a:spLocks noChangeArrowheads="1"/>
          </p:cNvSpPr>
          <p:nvPr/>
        </p:nvSpPr>
        <p:spPr bwMode="auto">
          <a:xfrm>
            <a:off x="2716820" y="4775712"/>
            <a:ext cx="2592387" cy="250825"/>
          </a:xfrm>
          <a:prstGeom prst="leftRightArrow">
            <a:avLst>
              <a:gd name="adj1" fmla="val 50000"/>
              <a:gd name="adj2" fmla="val 206709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endParaRPr lang="ru-RU"/>
          </a:p>
        </p:txBody>
      </p:sp>
      <p:pic>
        <p:nvPicPr>
          <p:cNvPr id="20" name="Picture 4" descr="1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8933" y="325502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9"/>
          <p:cNvSpPr>
            <a:spLocks noChangeArrowheads="1"/>
          </p:cNvSpPr>
          <p:nvPr/>
        </p:nvSpPr>
        <p:spPr bwMode="auto">
          <a:xfrm>
            <a:off x="124695" y="3689501"/>
            <a:ext cx="8893175" cy="522564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0000"/>
              </a:lnSpc>
            </a:pPr>
            <a:r>
              <a:rPr lang="ru-RU" b="1" i="1" cap="all" dirty="0" smtClean="0">
                <a:solidFill>
                  <a:schemeClr val="bg2"/>
                </a:solidFill>
              </a:rPr>
              <a:t>Основной вектор – становление и развитие</a:t>
            </a:r>
          </a:p>
          <a:p>
            <a:pPr algn="ctr">
              <a:lnSpc>
                <a:spcPct val="80000"/>
              </a:lnSpc>
            </a:pPr>
            <a:r>
              <a:rPr lang="ru-RU" b="1" i="1" cap="all" dirty="0" smtClean="0">
                <a:solidFill>
                  <a:schemeClr val="bg2"/>
                </a:solidFill>
              </a:rPr>
              <a:t> учебной самостоятельности</a:t>
            </a:r>
            <a:endParaRPr lang="ru-RU" b="1" i="1" cap="all" dirty="0">
              <a:solidFill>
                <a:schemeClr val="bg2"/>
              </a:solidFill>
            </a:endParaRPr>
          </a:p>
        </p:txBody>
      </p:sp>
      <p:pic>
        <p:nvPicPr>
          <p:cNvPr id="23" name="Picture 4" descr="1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54480" y="376028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34446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vip.volyn.ua/sites/default/files/images/7990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7145" y="2543304"/>
            <a:ext cx="1631963" cy="120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32440" y="6309320"/>
            <a:ext cx="400186" cy="457200"/>
          </a:xfrm>
        </p:spPr>
        <p:txBody>
          <a:bodyPr/>
          <a:lstStyle/>
          <a:p>
            <a:pPr>
              <a:defRPr/>
            </a:pPr>
            <a:fld id="{7864D399-6D80-470E-AF08-3F5FE41ED9BB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79512" y="152400"/>
            <a:ext cx="8748972" cy="1008348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Зачем нужно учебное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сотрудничество со сверстниками?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1369" y="1721541"/>
            <a:ext cx="4081758" cy="16435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- изначально является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инициатором учебного 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сотрудничества</a:t>
            </a:r>
          </a:p>
          <a:p>
            <a:pPr>
              <a:lnSpc>
                <a:spcPct val="90000"/>
              </a:lnSpc>
            </a:pPr>
            <a:r>
              <a:rPr lang="ru-RU" sz="2800" dirty="0" smtClean="0"/>
              <a:t>со взрослым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303293" y="1721541"/>
            <a:ext cx="3647031" cy="241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- снимает парадокс взрослого как </a:t>
            </a:r>
            <a:r>
              <a:rPr lang="ru-RU" sz="2800" dirty="0" err="1" smtClean="0"/>
              <a:t>перво</a:t>
            </a:r>
            <a:r>
              <a:rPr lang="ru-RU" sz="2800" dirty="0" smtClean="0"/>
              <a:t>-источника и</a:t>
            </a:r>
            <a:r>
              <a:rPr lang="ru-RU" sz="2800" dirty="0"/>
              <a:t> </a:t>
            </a:r>
            <a:r>
              <a:rPr lang="ru-RU" sz="2800" dirty="0" smtClean="0"/>
              <a:t>побуди-теля детской само-</a:t>
            </a:r>
            <a:r>
              <a:rPr lang="ru-RU" sz="2800" dirty="0" err="1" smtClean="0"/>
              <a:t>стоятельности</a:t>
            </a:r>
            <a:r>
              <a:rPr lang="ru-RU" sz="2800" dirty="0" smtClean="0"/>
              <a:t>, </a:t>
            </a:r>
            <a:r>
              <a:rPr lang="ru-RU" sz="2800" b="1" dirty="0" smtClean="0"/>
              <a:t>но и её</a:t>
            </a:r>
            <a:r>
              <a:rPr lang="ru-RU" sz="2800" dirty="0" smtClean="0"/>
              <a:t> </a:t>
            </a:r>
            <a:r>
              <a:rPr lang="ru-RU" sz="2800" b="1" dirty="0" smtClean="0"/>
              <a:t>ограничителя</a:t>
            </a:r>
            <a:endParaRPr lang="ru-RU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291227" y="4365104"/>
            <a:ext cx="8637257" cy="2160591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i="1" dirty="0" smtClean="0">
                <a:solidFill>
                  <a:schemeClr val="bg2"/>
                </a:solidFill>
              </a:rPr>
              <a:t>Полноту самостоятельности, необходимость и возможность отрабатывать на практике «взрослые» функции </a:t>
            </a:r>
            <a:r>
              <a:rPr lang="ru-RU" sz="2800" b="1" i="1" dirty="0" smtClean="0">
                <a:solidFill>
                  <a:schemeClr val="bg2"/>
                </a:solidFill>
              </a:rPr>
              <a:t>контроля</a:t>
            </a:r>
            <a:r>
              <a:rPr lang="ru-RU" sz="2800" i="1" dirty="0" smtClean="0">
                <a:solidFill>
                  <a:schemeClr val="bg2"/>
                </a:solidFill>
              </a:rPr>
              <a:t> и </a:t>
            </a:r>
            <a:r>
              <a:rPr lang="ru-RU" sz="2800" b="1" i="1" dirty="0" smtClean="0">
                <a:solidFill>
                  <a:schemeClr val="bg2"/>
                </a:solidFill>
              </a:rPr>
              <a:t>оценки</a:t>
            </a:r>
            <a:r>
              <a:rPr lang="ru-RU" sz="2800" i="1" dirty="0" smtClean="0">
                <a:solidFill>
                  <a:schemeClr val="bg2"/>
                </a:solidFill>
              </a:rPr>
              <a:t>, </a:t>
            </a:r>
            <a:r>
              <a:rPr lang="ru-RU" sz="2800" b="1" i="1" dirty="0" smtClean="0">
                <a:solidFill>
                  <a:schemeClr val="bg2"/>
                </a:solidFill>
              </a:rPr>
              <a:t>целеполагания</a:t>
            </a:r>
            <a:r>
              <a:rPr lang="ru-RU" sz="2800" i="1" dirty="0" smtClean="0">
                <a:solidFill>
                  <a:schemeClr val="bg2"/>
                </a:solidFill>
              </a:rPr>
              <a:t>, </a:t>
            </a:r>
            <a:r>
              <a:rPr lang="ru-RU" sz="2800" b="1" i="1" dirty="0" smtClean="0">
                <a:solidFill>
                  <a:schemeClr val="bg2"/>
                </a:solidFill>
              </a:rPr>
              <a:t>планирования, координации</a:t>
            </a:r>
            <a:r>
              <a:rPr lang="ru-RU" sz="2800" i="1" dirty="0" smtClean="0">
                <a:solidFill>
                  <a:schemeClr val="bg2"/>
                </a:solidFill>
              </a:rPr>
              <a:t> ребенок обретает, прежде всего, во взаимодействии со сверстниками</a:t>
            </a:r>
            <a:endParaRPr lang="ru-RU" sz="2800" i="1" dirty="0">
              <a:solidFill>
                <a:schemeClr val="bg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46734" y="1274810"/>
            <a:ext cx="4516429" cy="53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b="1" dirty="0" smtClean="0"/>
              <a:t>Именно группа детей</a:t>
            </a:r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xmlns="" val="419688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8684" y="6299681"/>
            <a:ext cx="400186" cy="457200"/>
          </a:xfrm>
        </p:spPr>
        <p:txBody>
          <a:bodyPr/>
          <a:lstStyle/>
          <a:p>
            <a:pPr>
              <a:defRPr/>
            </a:pPr>
            <a:fld id="{7864D399-6D80-470E-AF08-3F5FE41ED9BB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79512" y="152400"/>
            <a:ext cx="8748972" cy="792324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Сотрудничество с самим собой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9644" y="1242151"/>
            <a:ext cx="36470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 smtClean="0"/>
              <a:t>Освоения способов взаимодействия со взрослым и со сверстниками недостаточно</a:t>
            </a:r>
            <a:endParaRPr lang="ru-RU" sz="2800" dirty="0"/>
          </a:p>
        </p:txBody>
      </p:sp>
      <p:sp>
        <p:nvSpPr>
          <p:cNvPr id="28" name="TextBox 27"/>
          <p:cNvSpPr txBox="1"/>
          <p:nvPr/>
        </p:nvSpPr>
        <p:spPr>
          <a:xfrm>
            <a:off x="359990" y="3609020"/>
            <a:ext cx="8637257" cy="1126462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i="1" dirty="0" smtClean="0">
                <a:solidFill>
                  <a:schemeClr val="bg2"/>
                </a:solidFill>
              </a:rPr>
              <a:t>Необходимые условия способности к </a:t>
            </a:r>
            <a:r>
              <a:rPr lang="ru-RU" sz="2800" b="1" i="1" dirty="0" err="1" smtClean="0">
                <a:solidFill>
                  <a:schemeClr val="bg2"/>
                </a:solidFill>
              </a:rPr>
              <a:t>самоизменению</a:t>
            </a:r>
            <a:r>
              <a:rPr lang="ru-RU" sz="2800" i="1" dirty="0" smtClean="0">
                <a:solidFill>
                  <a:schemeClr val="bg2"/>
                </a:solidFill>
              </a:rPr>
              <a:t>, в частности, установлению границ и уточнению своего </a:t>
            </a:r>
            <a:r>
              <a:rPr lang="ru-RU" sz="2800" b="1" i="1" dirty="0" smtClean="0">
                <a:solidFill>
                  <a:schemeClr val="bg2"/>
                </a:solidFill>
              </a:rPr>
              <a:t>знания и </a:t>
            </a:r>
            <a:r>
              <a:rPr lang="ru-RU" sz="2800" b="1" i="1" dirty="0" err="1" smtClean="0">
                <a:solidFill>
                  <a:schemeClr val="bg2"/>
                </a:solidFill>
              </a:rPr>
              <a:t>НЕзнания</a:t>
            </a:r>
            <a:r>
              <a:rPr lang="ru-RU" sz="2800" b="1" i="1" dirty="0" smtClean="0">
                <a:solidFill>
                  <a:schemeClr val="bg2"/>
                </a:solidFill>
              </a:rPr>
              <a:t>  </a:t>
            </a:r>
            <a:endParaRPr lang="ru-RU" sz="2800" b="1" i="1" dirty="0">
              <a:solidFill>
                <a:schemeClr val="bg2"/>
              </a:solidFill>
            </a:endParaRPr>
          </a:p>
        </p:txBody>
      </p:sp>
      <p:pic>
        <p:nvPicPr>
          <p:cNvPr id="8" name="Picture 4" descr="http://attachments-blog.tut.by/61414/files/2012/03/C145-08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1347" y="1127836"/>
            <a:ext cx="1323597" cy="21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64088" y="1254760"/>
            <a:ext cx="36470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 smtClean="0"/>
              <a:t>Необходимо освоение способов изучения СЕБЯ, своего собственного изменения</a:t>
            </a:r>
            <a:endParaRPr lang="ru-RU" sz="2800" dirty="0"/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6935575" y="3198336"/>
            <a:ext cx="504056" cy="422305"/>
          </a:xfrm>
          <a:prstGeom prst="down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Стрелка вниз 10"/>
          <p:cNvSpPr/>
          <p:nvPr/>
        </p:nvSpPr>
        <p:spPr bwMode="auto">
          <a:xfrm>
            <a:off x="4438488" y="4851401"/>
            <a:ext cx="504056" cy="422305"/>
          </a:xfrm>
          <a:prstGeom prst="down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4164" y="4884754"/>
            <a:ext cx="4044324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 smtClean="0"/>
              <a:t>Предельно </a:t>
            </a:r>
            <a:r>
              <a:rPr lang="ru-RU" sz="2800" dirty="0" err="1" smtClean="0"/>
              <a:t>дифферен-цированная</a:t>
            </a:r>
            <a:r>
              <a:rPr lang="ru-RU" sz="2800" dirty="0" smtClean="0"/>
              <a:t> </a:t>
            </a:r>
            <a:r>
              <a:rPr lang="ru-RU" sz="2800" dirty="0" err="1" smtClean="0"/>
              <a:t>конкрет-ная</a:t>
            </a:r>
            <a:r>
              <a:rPr lang="ru-RU" sz="2800" dirty="0" smtClean="0"/>
              <a:t> самооценка, </a:t>
            </a:r>
            <a:r>
              <a:rPr lang="ru-RU" sz="2800" b="1" i="1" dirty="0" smtClean="0"/>
              <a:t>принятие себя</a:t>
            </a:r>
            <a:endParaRPr lang="ru-RU" sz="2800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5086684" y="4977172"/>
            <a:ext cx="3924435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800" dirty="0" smtClean="0"/>
              <a:t>Предоставление возможностей для разных выборов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239644" y="6528281"/>
            <a:ext cx="4116332" cy="249091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оценочная самостоятельность</a:t>
            </a: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5224944" y="6528281"/>
            <a:ext cx="3523520" cy="249091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проектная деятельность</a:t>
            </a:r>
          </a:p>
        </p:txBody>
      </p:sp>
      <p:pic>
        <p:nvPicPr>
          <p:cNvPr id="15" name="Picture 4" descr="1.png">
            <a:hlinkClick r:id="rId4" action="ppaction://hlinkpres?slideindex=1&amp;slidetitle=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2473" y="6459193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1.png">
            <a:hlinkClick r:id="rId6" action="ppaction://hlinkpres?slideindex=1&amp;slidetitle=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7984" y="6477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1001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9" grpId="0"/>
      <p:bldP spid="2" grpId="0" animBg="1"/>
      <p:bldP spid="11" grpId="0" animBg="1"/>
      <p:bldP spid="12" grpId="0"/>
      <p:bldP spid="13" grpId="0"/>
      <p:bldP spid="6" grpId="0" animBg="1"/>
      <p:bldP spid="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64D399-6D80-470E-AF08-3F5FE41ED9BB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>
            <a:off x="16396" y="123827"/>
            <a:ext cx="8964613" cy="1008347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Этапы становления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учебной самостоятельности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43508" y="1224000"/>
            <a:ext cx="4207777" cy="540060"/>
          </a:xfrm>
          <a:prstGeom prst="roundRect">
            <a:avLst/>
          </a:prstGeom>
          <a:solidFill>
            <a:schemeClr val="tx1"/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Основные условия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16000" y="1872000"/>
            <a:ext cx="3600000" cy="504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chemeClr val="bg2"/>
                </a:solidFill>
                <a:latin typeface="Arial" charset="0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оисковая активность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16000" y="3780000"/>
            <a:ext cx="3600000" cy="504000"/>
          </a:xfrm>
          <a:prstGeom prst="rect">
            <a:avLst/>
          </a:prstGeom>
          <a:solidFill>
            <a:schemeClr val="bg1">
              <a:lumMod val="40000"/>
              <a:lumOff val="60000"/>
            </a:schemeClr>
          </a:solidFill>
          <a:ln>
            <a:solidFill>
              <a:schemeClr val="bg1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самопознание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16000" y="4788000"/>
            <a:ext cx="3600000" cy="6120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оценочная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самостоятельность</a:t>
            </a:r>
          </a:p>
        </p:txBody>
      </p:sp>
      <p:sp>
        <p:nvSpPr>
          <p:cNvPr id="13" name="Прямоугольник с двумя скругленными соседними углами 12"/>
          <p:cNvSpPr/>
          <p:nvPr/>
        </p:nvSpPr>
        <p:spPr bwMode="auto">
          <a:xfrm>
            <a:off x="396000" y="2376000"/>
            <a:ext cx="3240360" cy="539244"/>
          </a:xfrm>
          <a:prstGeom prst="round2SameRect">
            <a:avLst/>
          </a:prstGeom>
          <a:solidFill>
            <a:schemeClr val="tx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п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оиск, открытие, преобразование 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понятийных средств и способов</a:t>
            </a:r>
          </a:p>
        </p:txBody>
      </p:sp>
      <p:sp>
        <p:nvSpPr>
          <p:cNvPr id="14" name="Прямоугольник с двумя скругленными соседними углами 13"/>
          <p:cNvSpPr/>
          <p:nvPr/>
        </p:nvSpPr>
        <p:spPr bwMode="auto">
          <a:xfrm>
            <a:off x="396000" y="2916000"/>
            <a:ext cx="3204000" cy="720000"/>
          </a:xfrm>
          <a:prstGeom prst="round2SameRect">
            <a:avLst/>
          </a:prstGeom>
          <a:solidFill>
            <a:schemeClr val="tx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фиксация результатов поиска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в виде уточняющихся моделей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(знаков, схем)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 bwMode="auto">
          <a:xfrm>
            <a:off x="3851720" y="1872000"/>
            <a:ext cx="499565" cy="4918135"/>
          </a:xfrm>
          <a:prstGeom prst="round2SameRect">
            <a:avLst/>
          </a:prstGeom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2"/>
                </a:solidFill>
                <a:latin typeface="Arial" charset="0"/>
              </a:rPr>
              <a:t>Позиционное сотрудничество,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обсуждения</a:t>
            </a:r>
          </a:p>
        </p:txBody>
      </p:sp>
      <p:sp>
        <p:nvSpPr>
          <p:cNvPr id="16" name="Прямоугольник с двумя скругленными соседними углами 15"/>
          <p:cNvSpPr/>
          <p:nvPr/>
        </p:nvSpPr>
        <p:spPr bwMode="auto">
          <a:xfrm>
            <a:off x="396000" y="4284000"/>
            <a:ext cx="3204000" cy="359318"/>
          </a:xfrm>
          <a:prstGeom prst="round2SameRect">
            <a:avLst/>
          </a:prstGeom>
          <a:solidFill>
            <a:schemeClr val="bg1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проектная деятельность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5316135" y="1232756"/>
            <a:ext cx="3652433" cy="540060"/>
          </a:xfrm>
          <a:prstGeom prst="roundRect">
            <a:avLst/>
          </a:prstGeom>
          <a:ln>
            <a:solidFill>
              <a:schemeClr val="tx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Вектор взросления</a:t>
            </a:r>
          </a:p>
        </p:txBody>
      </p:sp>
      <p:sp>
        <p:nvSpPr>
          <p:cNvPr id="18" name="Прямоугольник с двумя скругленными соседними углами 17"/>
          <p:cNvSpPr/>
          <p:nvPr/>
        </p:nvSpPr>
        <p:spPr bwMode="auto">
          <a:xfrm>
            <a:off x="396000" y="5400000"/>
            <a:ext cx="3204000" cy="288000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инструменты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19" name="Прямоугольник с двумя скругленными соседними углами 18"/>
          <p:cNvSpPr/>
          <p:nvPr/>
        </p:nvSpPr>
        <p:spPr bwMode="auto">
          <a:xfrm>
            <a:off x="396000" y="5688000"/>
            <a:ext cx="3204000" cy="432000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рубрики (предмет оценки),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критерии, шкалы, нормы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20" name="Прямоугольник с двумя скругленными соседними углами 19"/>
          <p:cNvSpPr/>
          <p:nvPr/>
        </p:nvSpPr>
        <p:spPr bwMode="auto">
          <a:xfrm>
            <a:off x="396000" y="6120000"/>
            <a:ext cx="3204000" cy="648000"/>
          </a:xfrm>
          <a:prstGeom prst="round2Same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принципы и правила: самооценка, 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err="1" smtClean="0">
                <a:solidFill>
                  <a:schemeClr val="bg2"/>
                </a:solidFill>
                <a:latin typeface="Arial" charset="0"/>
              </a:rPr>
              <a:t>взаимооценка</a:t>
            </a: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, экспертиза и </a:t>
            </a:r>
            <a:r>
              <a:rPr lang="ru-RU" sz="1400" b="1" dirty="0" err="1" smtClean="0">
                <a:solidFill>
                  <a:schemeClr val="bg2"/>
                </a:solidFill>
                <a:latin typeface="Arial" charset="0"/>
              </a:rPr>
              <a:t>кри</a:t>
            </a: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-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  <a:latin typeface="Arial" charset="0"/>
              </a:rPr>
              <a:t>тика, выводы и заключения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2" name="Стрелка вниз 1"/>
          <p:cNvSpPr/>
          <p:nvPr/>
        </p:nvSpPr>
        <p:spPr bwMode="auto">
          <a:xfrm>
            <a:off x="4498702" y="1913414"/>
            <a:ext cx="1062118" cy="4854585"/>
          </a:xfrm>
          <a:prstGeom prst="downArrow">
            <a:avLst>
              <a:gd name="adj1" fmla="val 50000"/>
              <a:gd name="adj2" fmla="val 3257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4555740" y="4217232"/>
            <a:ext cx="864000" cy="43200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3-7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кл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.</a:t>
            </a: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5461760" y="1894213"/>
            <a:ext cx="3394715" cy="58326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Совместный поиск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>
                <a:solidFill>
                  <a:srgbClr val="FFFF00"/>
                </a:solidFill>
                <a:latin typeface="Arial" charset="0"/>
              </a:rPr>
              <a:t>с</a:t>
            </a:r>
            <a:r>
              <a:rPr lang="ru-RU" sz="1400" b="1" i="1" dirty="0" smtClean="0">
                <a:solidFill>
                  <a:srgbClr val="FFFF00"/>
                </a:solidFill>
                <a:latin typeface="Arial" charset="0"/>
              </a:rPr>
              <a:t>овместно-распределенное действие</a:t>
            </a:r>
            <a:endParaRPr kumimoji="0" lang="ru-RU" sz="1400" b="1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</a:endParaRPr>
          </a:p>
        </p:txBody>
      </p:sp>
      <p:sp>
        <p:nvSpPr>
          <p:cNvPr id="23" name="Прямоугольник 22"/>
          <p:cNvSpPr/>
          <p:nvPr/>
        </p:nvSpPr>
        <p:spPr bwMode="auto">
          <a:xfrm>
            <a:off x="5444992" y="2446461"/>
            <a:ext cx="3394715" cy="43200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1) складывание общности </a:t>
            </a:r>
          </a:p>
        </p:txBody>
      </p:sp>
      <p:sp>
        <p:nvSpPr>
          <p:cNvPr id="6" name="Пятно 2 5"/>
          <p:cNvSpPr/>
          <p:nvPr/>
        </p:nvSpPr>
        <p:spPr bwMode="auto">
          <a:xfrm rot="780379">
            <a:off x="6056675" y="2943434"/>
            <a:ext cx="576064" cy="531036"/>
          </a:xfrm>
          <a:prstGeom prst="irregularSeal2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5877120" y="2809009"/>
            <a:ext cx="323940" cy="3240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accent2"/>
                </a:solidFill>
                <a:effectLst/>
                <a:latin typeface="Arial" charset="0"/>
              </a:rPr>
              <a:t>Я</a:t>
            </a: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5939357" y="3208952"/>
            <a:ext cx="323940" cy="3240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charset="0"/>
              </a:rPr>
              <a:t>Я</a:t>
            </a:r>
          </a:p>
        </p:txBody>
      </p:sp>
      <p:sp>
        <p:nvSpPr>
          <p:cNvPr id="26" name="Прямоугольник 25"/>
          <p:cNvSpPr/>
          <p:nvPr/>
        </p:nvSpPr>
        <p:spPr bwMode="auto">
          <a:xfrm>
            <a:off x="6377594" y="2952470"/>
            <a:ext cx="323940" cy="3240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Arial" charset="0"/>
              </a:rPr>
              <a:t>Я</a:t>
            </a:r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7829830" y="2884821"/>
            <a:ext cx="576000" cy="4320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МЫ</a:t>
            </a:r>
          </a:p>
        </p:txBody>
      </p:sp>
      <p:sp>
        <p:nvSpPr>
          <p:cNvPr id="7" name="Стрелка вправо 6"/>
          <p:cNvSpPr/>
          <p:nvPr/>
        </p:nvSpPr>
        <p:spPr bwMode="auto">
          <a:xfrm>
            <a:off x="6920771" y="2972580"/>
            <a:ext cx="681842" cy="256482"/>
          </a:xfrm>
          <a:prstGeom prst="right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4569161" y="2057272"/>
            <a:ext cx="864000" cy="43200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1-2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кл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.</a:t>
            </a: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5433161" y="3532952"/>
            <a:ext cx="3394715" cy="61785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2) </a:t>
            </a:r>
            <a:r>
              <a:rPr lang="ru-RU" b="1" dirty="0">
                <a:solidFill>
                  <a:schemeClr val="tx1"/>
                </a:solidFill>
                <a:latin typeface="Arial" charset="0"/>
              </a:rPr>
              <a:t>о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владение формами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взаи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-</a:t>
            </a:r>
          </a:p>
          <a:p>
            <a:pPr marL="0" marR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модействия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инструментами</a:t>
            </a: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5496980" y="4172028"/>
            <a:ext cx="3394715" cy="58326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Совместный и совместно-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индивидуальный поиск</a:t>
            </a: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5500436" y="5139031"/>
            <a:ext cx="576000" cy="432000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МЫ</a:t>
            </a:r>
          </a:p>
        </p:txBody>
      </p:sp>
      <p:sp>
        <p:nvSpPr>
          <p:cNvPr id="32" name="Стрелка вправо 31"/>
          <p:cNvSpPr/>
          <p:nvPr/>
        </p:nvSpPr>
        <p:spPr bwMode="auto">
          <a:xfrm>
            <a:off x="6175455" y="5210221"/>
            <a:ext cx="338504" cy="170030"/>
          </a:xfrm>
          <a:prstGeom prst="rightArrow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 bwMode="auto">
          <a:xfrm>
            <a:off x="6502871" y="4869031"/>
            <a:ext cx="2604436" cy="9720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Я и ДРУГОЙ:</a:t>
            </a:r>
          </a:p>
          <a:p>
            <a:pPr marR="0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реальный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(“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заданный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”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,</a:t>
            </a:r>
            <a:endParaRPr lang="en-US" sz="1400" b="1" dirty="0">
              <a:solidFill>
                <a:srgbClr val="FF0000"/>
              </a:solidFill>
              <a:latin typeface="Arial" charset="0"/>
            </a:endParaRPr>
          </a:p>
          <a:p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призванный)</a:t>
            </a:r>
          </a:p>
          <a:p>
            <a:pPr marR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ru-RU" b="1" dirty="0" smtClean="0">
                <a:solidFill>
                  <a:srgbClr val="FF0000"/>
                </a:solidFill>
                <a:latin typeface="Arial" charset="0"/>
              </a:rPr>
              <a:t>виртуальный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  <p:sp>
        <p:nvSpPr>
          <p:cNvPr id="35" name="Прямоугольник 34"/>
          <p:cNvSpPr/>
          <p:nvPr/>
        </p:nvSpPr>
        <p:spPr bwMode="auto">
          <a:xfrm>
            <a:off x="4602378" y="5895343"/>
            <a:ext cx="864000" cy="432000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8-11 </a:t>
            </a:r>
            <a:r>
              <a:rPr kumimoji="0" lang="ru-RU" sz="18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кл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.</a:t>
            </a:r>
          </a:p>
        </p:txBody>
      </p:sp>
      <p:sp>
        <p:nvSpPr>
          <p:cNvPr id="36" name="Прямоугольник 35"/>
          <p:cNvSpPr/>
          <p:nvPr/>
        </p:nvSpPr>
        <p:spPr bwMode="auto">
          <a:xfrm>
            <a:off x="5583751" y="5908794"/>
            <a:ext cx="3394715" cy="58326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</a:rPr>
              <a:t>Самостоятельный поиск</a:t>
            </a:r>
          </a:p>
        </p:txBody>
      </p:sp>
    </p:spTree>
    <p:extLst>
      <p:ext uri="{BB962C8B-B14F-4D97-AF65-F5344CB8AC3E}">
        <p14:creationId xmlns:p14="http://schemas.microsoft.com/office/powerpoint/2010/main" xmlns="" val="352623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" grpId="0" animBg="1"/>
      <p:bldP spid="3" grpId="0" animBg="1"/>
      <p:bldP spid="22" grpId="0"/>
      <p:bldP spid="23" grpId="0"/>
      <p:bldP spid="6" grpId="0" animBg="1"/>
      <p:bldP spid="24" grpId="0" animBg="1"/>
      <p:bldP spid="25" grpId="0" animBg="1"/>
      <p:bldP spid="26" grpId="0" animBg="1"/>
      <p:bldP spid="27" grpId="0" animBg="1"/>
      <p:bldP spid="7" grpId="0" animBg="1"/>
      <p:bldP spid="28" grpId="0" animBg="1"/>
      <p:bldP spid="29" grpId="0"/>
      <p:bldP spid="30" grpId="0"/>
      <p:bldP spid="31" grpId="0" animBg="1"/>
      <p:bldP spid="32" grpId="0" animBg="1"/>
      <p:bldP spid="33" grpId="0" animBg="1"/>
      <p:bldP spid="35" grpId="0" animBg="1"/>
      <p:bldP spid="3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F36E26-B160-4271-B8C4-A19E6C660259}" type="slidenum">
              <a:rPr lang="ru-RU"/>
              <a:pPr>
                <a:defRPr/>
              </a:pPr>
              <a:t>43</a:t>
            </a:fld>
            <a:endParaRPr lang="ru-RU"/>
          </a:p>
        </p:txBody>
      </p:sp>
      <p:sp>
        <p:nvSpPr>
          <p:cNvPr id="975875" name="AutoShape 3"/>
          <p:cNvSpPr>
            <a:spLocks noChangeArrowheads="1"/>
          </p:cNvSpPr>
          <p:nvPr/>
        </p:nvSpPr>
        <p:spPr bwMode="gray">
          <a:xfrm>
            <a:off x="16396" y="123827"/>
            <a:ext cx="8964613" cy="1008347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Этапы становления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учебной самостоятельности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8932594"/>
              </p:ext>
            </p:extLst>
          </p:nvPr>
        </p:nvGraphicFramePr>
        <p:xfrm>
          <a:off x="215008" y="1772816"/>
          <a:ext cx="8928992" cy="4587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309320"/>
                <a:gridCol w="1619672"/>
              </a:tblGrid>
              <a:tr h="1111572">
                <a:tc>
                  <a:txBody>
                    <a:bodyPr/>
                    <a:lstStyle/>
                    <a:p>
                      <a:pPr marL="72000" marR="0" lvl="0" indent="-720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Совместный поиск, совместно-распределенное действие. Субъект действия </a:t>
                      </a:r>
                      <a:r>
                        <a:rPr kumimoji="0" lang="en-US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kumimoji="0" lang="ru-RU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МЫ</a:t>
                      </a:r>
                      <a:r>
                        <a:rPr kumimoji="0" lang="en-US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</a:t>
                      </a:r>
                      <a:r>
                        <a:rPr kumimoji="0" lang="ru-RU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20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Учимся замечать противоречия, преодолевать эгоцентризм, обращаясь к аргументации, перестраивать свою точку зрения с учетом точки оппонентов, строить предположения с опорой на схему</a:t>
                      </a:r>
                      <a:endParaRPr lang="ru-RU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dirty="0" smtClean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–</a:t>
                      </a:r>
                      <a:r>
                        <a:rPr lang="ru-RU" sz="2400" b="1" baseline="0" dirty="0" smtClean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 классы</a:t>
                      </a:r>
                      <a:endParaRPr lang="ru-RU" sz="24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1044116">
                <a:tc>
                  <a:txBody>
                    <a:bodyPr/>
                    <a:lstStyle/>
                    <a:p>
                      <a:pPr marL="72000" marR="0" lvl="0" indent="-720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Совместный поиск, совместно-распределенное действие. Субъект действия </a:t>
                      </a:r>
                      <a:r>
                        <a:rPr kumimoji="0" lang="en-US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kumimoji="0" lang="ru-RU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МЫ</a:t>
                      </a:r>
                      <a:r>
                        <a:rPr kumimoji="0" lang="en-US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 </a:t>
                      </a:r>
                      <a:r>
                        <a:rPr kumimoji="0" lang="ru-RU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 – постепенно – переход к</a:t>
                      </a:r>
                      <a:r>
                        <a:rPr kumimoji="0" lang="en-US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“</a:t>
                      </a:r>
                      <a:r>
                        <a:rPr kumimoji="0" lang="ru-RU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 и Другой</a:t>
                      </a:r>
                      <a:r>
                        <a:rPr kumimoji="0" lang="en-US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</a:t>
                      </a:r>
                      <a:r>
                        <a:rPr kumimoji="0" lang="ru-RU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(реальный партнер).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20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Учимся работать в двух планах: с опорой на рисунки и схемы, отражающие предметные отношения, предмет-</a:t>
                      </a:r>
                      <a:r>
                        <a:rPr kumimoji="0" lang="ru-RU" sz="2000" b="0" i="1" u="none" strike="noStrike" kern="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ные</a:t>
                      </a:r>
                      <a:r>
                        <a:rPr kumimoji="0" lang="ru-RU" sz="20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действия, и </a:t>
                      </a:r>
                      <a:r>
                        <a:rPr kumimoji="0" lang="ru-RU" sz="2000" b="1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опорой на формальные схемы</a:t>
                      </a:r>
                      <a:r>
                        <a:rPr kumimoji="0" lang="ru-RU" sz="20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отражающие понятийные отношения; учимся рассуждать с точки зрения собеседника, не совпадающей с собственной точкой зрения</a:t>
                      </a:r>
                      <a:endParaRPr lang="ru-RU" sz="2000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dirty="0" smtClean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–</a:t>
                      </a:r>
                      <a:r>
                        <a:rPr lang="ru-RU" sz="2400" b="1" baseline="0" dirty="0" smtClean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4 классы</a:t>
                      </a:r>
                      <a:endParaRPr lang="ru-RU" sz="24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76758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F36E26-B160-4271-B8C4-A19E6C660259}" type="slidenum">
              <a:rPr lang="ru-RU"/>
              <a:pPr>
                <a:defRPr/>
              </a:pPr>
              <a:t>44</a:t>
            </a:fld>
            <a:endParaRPr lang="ru-RU"/>
          </a:p>
        </p:txBody>
      </p:sp>
      <p:sp>
        <p:nvSpPr>
          <p:cNvPr id="975875" name="AutoShape 3"/>
          <p:cNvSpPr>
            <a:spLocks noChangeArrowheads="1"/>
          </p:cNvSpPr>
          <p:nvPr/>
        </p:nvSpPr>
        <p:spPr bwMode="gray">
          <a:xfrm>
            <a:off x="16396" y="123827"/>
            <a:ext cx="8964613" cy="1008347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Этапы становления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учебной самостоятельности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9766891"/>
              </p:ext>
            </p:extLst>
          </p:nvPr>
        </p:nvGraphicFramePr>
        <p:xfrm>
          <a:off x="215008" y="1448780"/>
          <a:ext cx="8928992" cy="4791456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25344"/>
                <a:gridCol w="1403648"/>
              </a:tblGrid>
              <a:tr h="2880320">
                <a:tc>
                  <a:txBody>
                    <a:bodyPr/>
                    <a:lstStyle/>
                    <a:p>
                      <a:pPr marL="72000" marR="0" lvl="0" indent="-720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ru-RU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Совместно-индивидуальный поиск, мысленно распределенное действие. Субъект действия </a:t>
                      </a:r>
                      <a:r>
                        <a:rPr kumimoji="0" lang="en-US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kumimoji="0" lang="ru-RU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Я и Другой</a:t>
                      </a:r>
                      <a:r>
                        <a:rPr kumimoji="0" lang="en-US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</a:t>
                      </a:r>
                      <a:r>
                        <a:rPr kumimoji="0" lang="ru-RU" sz="2200" b="1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US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</a:t>
                      </a:r>
                      <a:r>
                        <a:rPr kumimoji="0" lang="ru-RU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виртуальный</a:t>
                      </a:r>
                      <a:r>
                        <a:rPr kumimoji="0" lang="en-US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”</a:t>
                      </a:r>
                      <a:r>
                        <a:rPr kumimoji="0" lang="ru-RU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партнер)</a:t>
                      </a:r>
                      <a:r>
                        <a:rPr kumimoji="0" lang="en-US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ru-RU" sz="22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или реальный партнер (партнеры), которого ребенок призывает по собственной инициативе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ru-RU" sz="20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Продолжаем </a:t>
                      </a:r>
                      <a:r>
                        <a:rPr kumimoji="0" lang="ru-RU" sz="2000" b="0" i="0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</a:t>
                      </a:r>
                      <a:r>
                        <a:rPr kumimoji="0" lang="ru-RU" sz="20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читься работать в двух планах, но с акцентом на </a:t>
                      </a:r>
                      <a:r>
                        <a:rPr kumimoji="0" lang="ru-RU" sz="2000" b="1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формальные схемы</a:t>
                      </a:r>
                      <a:r>
                        <a:rPr kumimoji="0" lang="ru-RU" sz="2000" b="0" i="1" u="none" strike="noStrike" kern="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отражающие понятийные отношения; учимся рассуждать с точки зрения собеседника, не совпадающей с собственной точкой зрения</a:t>
                      </a:r>
                      <a:endParaRPr lang="ru-RU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dirty="0" smtClean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–</a:t>
                      </a:r>
                      <a:r>
                        <a:rPr lang="ru-RU" sz="2400" b="1" baseline="0" dirty="0" smtClean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7 классы</a:t>
                      </a:r>
                      <a:endParaRPr lang="ru-RU" sz="24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20000"/>
                        <a:lumOff val="80000"/>
                      </a:schemeClr>
                    </a:solidFill>
                  </a:tcPr>
                </a:tc>
              </a:tr>
              <a:tr h="1206874">
                <a:tc>
                  <a:txBody>
                    <a:bodyPr/>
                    <a:lstStyle/>
                    <a:p>
                      <a:pPr marL="72000" marR="0" lvl="0" indent="-7200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ru-RU" sz="2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Полностью самостоятельный поиск.</a:t>
                      </a:r>
                      <a:r>
                        <a:rPr lang="ru-RU" sz="2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Обсуждение процесса и результатов поиска с воображаемыми партнерами происходит в умственном плане.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2000" b="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Формируется </a:t>
                      </a:r>
                      <a:r>
                        <a:rPr lang="ru-RU" sz="2000" b="1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привычка к поисковой активности</a:t>
                      </a:r>
                      <a:r>
                        <a:rPr lang="ru-RU" sz="2000" b="0" i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стремление рассматривать каждое утверждение с разных точек зрения, поиск фактов, противоречащих сказанному</a:t>
                      </a:r>
                      <a:endParaRPr lang="ru-RU" sz="2000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2000" indent="-72000" algn="l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2400" b="1" dirty="0" smtClean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–</a:t>
                      </a:r>
                      <a:r>
                        <a:rPr lang="ru-RU" sz="2400" b="1" baseline="0" dirty="0" smtClean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9 классы</a:t>
                      </a:r>
                      <a:endParaRPr lang="ru-RU" sz="2400" b="1" dirty="0">
                        <a:solidFill>
                          <a:schemeClr val="bg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9" descr="8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387796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683076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6D6210-740E-4B6E-AFD4-E6E5A443D7F5}" type="slidenum">
              <a:rPr lang="ru-RU"/>
              <a:pPr>
                <a:defRPr/>
              </a:pPr>
              <a:t>45</a:t>
            </a:fld>
            <a:endParaRPr lang="ru-RU"/>
          </a:p>
        </p:txBody>
      </p:sp>
      <p:sp>
        <p:nvSpPr>
          <p:cNvPr id="30723" name="Text Box 6"/>
          <p:cNvSpPr txBox="1">
            <a:spLocks noChangeArrowheads="1"/>
          </p:cNvSpPr>
          <p:nvPr/>
        </p:nvSpPr>
        <p:spPr bwMode="auto">
          <a:xfrm>
            <a:off x="935831" y="1341437"/>
            <a:ext cx="7272338" cy="492125"/>
          </a:xfrm>
          <a:prstGeom prst="rect">
            <a:avLst/>
          </a:prstGeom>
          <a:gradFill rotWithShape="1">
            <a:gsLst>
              <a:gs pos="0">
                <a:srgbClr val="F3F9FA"/>
              </a:gs>
              <a:gs pos="100000">
                <a:srgbClr val="EEF7F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3200" b="1">
                <a:solidFill>
                  <a:schemeClr val="bg2"/>
                </a:solidFill>
              </a:rPr>
              <a:t>МЕТАПРЕДМЕТНЫЕ ДЕЙСТВИЯ</a:t>
            </a:r>
          </a:p>
        </p:txBody>
      </p:sp>
      <p:sp>
        <p:nvSpPr>
          <p:cNvPr id="30724" name="AutoShape 2"/>
          <p:cNvSpPr>
            <a:spLocks noChangeArrowheads="1"/>
          </p:cNvSpPr>
          <p:nvPr/>
        </p:nvSpPr>
        <p:spPr bwMode="auto">
          <a:xfrm>
            <a:off x="107950" y="1989138"/>
            <a:ext cx="2195513" cy="503237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400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регулятивные</a:t>
            </a:r>
          </a:p>
        </p:txBody>
      </p:sp>
      <p:sp>
        <p:nvSpPr>
          <p:cNvPr id="30725" name="AutoShape 2"/>
          <p:cNvSpPr>
            <a:spLocks noChangeArrowheads="1"/>
          </p:cNvSpPr>
          <p:nvPr/>
        </p:nvSpPr>
        <p:spPr bwMode="auto">
          <a:xfrm>
            <a:off x="2339975" y="1989138"/>
            <a:ext cx="2879725" cy="50323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400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коммуникативные</a:t>
            </a:r>
            <a:endParaRPr lang="ru-RU" sz="2000" b="1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26" name="AutoShape 2"/>
          <p:cNvSpPr>
            <a:spLocks noChangeArrowheads="1"/>
          </p:cNvSpPr>
          <p:nvPr/>
        </p:nvSpPr>
        <p:spPr bwMode="auto">
          <a:xfrm>
            <a:off x="6443663" y="1989138"/>
            <a:ext cx="2590800" cy="50323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400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познавательные</a:t>
            </a:r>
            <a:endParaRPr lang="ru-RU" sz="2000" b="1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27" name="AutoShape 2"/>
          <p:cNvSpPr>
            <a:spLocks noChangeArrowheads="1"/>
          </p:cNvSpPr>
          <p:nvPr/>
        </p:nvSpPr>
        <p:spPr bwMode="auto">
          <a:xfrm>
            <a:off x="107950" y="2492375"/>
            <a:ext cx="2195513" cy="28733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целеполагание</a:t>
            </a:r>
            <a:endParaRPr lang="ru-RU" sz="140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28" name="AutoShape 2"/>
          <p:cNvSpPr>
            <a:spLocks noChangeArrowheads="1"/>
          </p:cNvSpPr>
          <p:nvPr/>
        </p:nvSpPr>
        <p:spPr bwMode="auto">
          <a:xfrm>
            <a:off x="2339975" y="2565400"/>
            <a:ext cx="2879725" cy="6477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речевые средства, в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т.ч. с опорой на ИКТ</a:t>
            </a:r>
            <a:endParaRPr lang="ru-RU" sz="140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29" name="AutoShape 2"/>
          <p:cNvSpPr>
            <a:spLocks noChangeArrowheads="1"/>
          </p:cNvSpPr>
          <p:nvPr/>
        </p:nvSpPr>
        <p:spPr bwMode="auto">
          <a:xfrm>
            <a:off x="6443663" y="2492375"/>
            <a:ext cx="2590800" cy="11525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работа с инфор-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мацией: </a:t>
            </a: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поиск,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запись, восприятие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в т.ч. средствами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ИКТ</a:t>
            </a:r>
          </a:p>
        </p:txBody>
      </p:sp>
      <p:sp>
        <p:nvSpPr>
          <p:cNvPr id="30730" name="AutoShape 2"/>
          <p:cNvSpPr>
            <a:spLocks noChangeArrowheads="1"/>
          </p:cNvSpPr>
          <p:nvPr/>
        </p:nvSpPr>
        <p:spPr bwMode="auto">
          <a:xfrm>
            <a:off x="107950" y="2781300"/>
            <a:ext cx="2195513" cy="28733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планирование</a:t>
            </a:r>
            <a:endParaRPr lang="ru-RU" sz="140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1" name="AutoShape 2"/>
          <p:cNvSpPr>
            <a:spLocks noChangeArrowheads="1"/>
          </p:cNvSpPr>
          <p:nvPr/>
        </p:nvSpPr>
        <p:spPr bwMode="auto">
          <a:xfrm>
            <a:off x="107950" y="3068638"/>
            <a:ext cx="2195513" cy="4318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способ</a:t>
            </a:r>
          </a:p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действия</a:t>
            </a:r>
            <a:endParaRPr lang="ru-RU" sz="140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2" name="AutoShape 2"/>
          <p:cNvSpPr>
            <a:spLocks noChangeArrowheads="1"/>
          </p:cNvSpPr>
          <p:nvPr/>
        </p:nvSpPr>
        <p:spPr bwMode="auto">
          <a:xfrm>
            <a:off x="107950" y="3500438"/>
            <a:ext cx="2195513" cy="287337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контроль</a:t>
            </a:r>
            <a:endParaRPr lang="ru-RU" sz="140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3" name="AutoShape 2"/>
          <p:cNvSpPr>
            <a:spLocks noChangeArrowheads="1"/>
          </p:cNvSpPr>
          <p:nvPr/>
        </p:nvSpPr>
        <p:spPr bwMode="auto">
          <a:xfrm>
            <a:off x="107950" y="3789363"/>
            <a:ext cx="2195513" cy="287337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коррекция</a:t>
            </a:r>
            <a:endParaRPr lang="ru-RU" sz="140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4" name="AutoShape 2"/>
          <p:cNvSpPr>
            <a:spLocks noChangeArrowheads="1"/>
          </p:cNvSpPr>
          <p:nvPr/>
        </p:nvSpPr>
        <p:spPr bwMode="auto">
          <a:xfrm>
            <a:off x="2339975" y="3284538"/>
            <a:ext cx="2879725" cy="57626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коммуникация при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взаимодействии</a:t>
            </a:r>
            <a:endParaRPr lang="ru-RU" sz="140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5" name="AutoShape 2"/>
          <p:cNvSpPr>
            <a:spLocks noChangeArrowheads="1"/>
          </p:cNvSpPr>
          <p:nvPr/>
        </p:nvSpPr>
        <p:spPr bwMode="auto">
          <a:xfrm>
            <a:off x="6443663" y="3644900"/>
            <a:ext cx="2590800" cy="7207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использование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моделей, знаков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и символов,схем</a:t>
            </a:r>
            <a:endParaRPr lang="ru-RU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6" name="AutoShape 2"/>
          <p:cNvSpPr>
            <a:spLocks noChangeArrowheads="1"/>
          </p:cNvSpPr>
          <p:nvPr/>
        </p:nvSpPr>
        <p:spPr bwMode="auto">
          <a:xfrm>
            <a:off x="6443663" y="4365625"/>
            <a:ext cx="2590800" cy="187325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логические опе-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рации: </a:t>
            </a: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анализ,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</a:t>
            </a: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синтез, сравнение,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сериация, класси-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фикация, обобще-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ние, подведение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под понятие, ана-</a:t>
            </a:r>
          </a:p>
          <a:p>
            <a:pPr marL="342900" indent="-342900" eaLnBrk="1" hangingPunct="1">
              <a:lnSpc>
                <a:spcPct val="75000"/>
              </a:lnSpc>
            </a:pPr>
            <a:r>
              <a:rPr lang="ru-RU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логия, суждение</a:t>
            </a:r>
          </a:p>
        </p:txBody>
      </p:sp>
      <p:sp>
        <p:nvSpPr>
          <p:cNvPr id="30737" name="AutoShape 2"/>
          <p:cNvSpPr>
            <a:spLocks noChangeArrowheads="1"/>
          </p:cNvSpPr>
          <p:nvPr/>
        </p:nvSpPr>
        <p:spPr bwMode="auto">
          <a:xfrm>
            <a:off x="5219700" y="1989138"/>
            <a:ext cx="1187450" cy="576262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400" b="1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чтение</a:t>
            </a:r>
            <a:endParaRPr lang="ru-RU" sz="2000" b="1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8" name="AutoShape 2"/>
          <p:cNvSpPr>
            <a:spLocks noChangeArrowheads="1"/>
          </p:cNvSpPr>
          <p:nvPr/>
        </p:nvSpPr>
        <p:spPr bwMode="auto">
          <a:xfrm>
            <a:off x="5219700" y="2565400"/>
            <a:ext cx="1187450" cy="792163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ИКТ</a:t>
            </a:r>
          </a:p>
        </p:txBody>
      </p:sp>
      <p:sp>
        <p:nvSpPr>
          <p:cNvPr id="117782" name="AutoShape 22"/>
          <p:cNvSpPr>
            <a:spLocks noChangeArrowheads="1"/>
          </p:cNvSpPr>
          <p:nvPr/>
        </p:nvSpPr>
        <p:spPr bwMode="auto">
          <a:xfrm>
            <a:off x="2771775" y="4508500"/>
            <a:ext cx="2520950" cy="2233613"/>
          </a:xfrm>
          <a:prstGeom prst="irregularSeal1">
            <a:avLst/>
          </a:prstGeom>
          <a:solidFill>
            <a:srgbClr val="EEF7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b="1" i="1">
                <a:solidFill>
                  <a:srgbClr val="0000FF"/>
                </a:solidFill>
              </a:rPr>
              <a:t>Оценка по</a:t>
            </a:r>
          </a:p>
          <a:p>
            <a:pPr algn="ctr" eaLnBrk="1" hangingPunct="1"/>
            <a:r>
              <a:rPr lang="ru-RU" b="1" i="1" u="sng">
                <a:solidFill>
                  <a:srgbClr val="0000FF"/>
                </a:solidFill>
              </a:rPr>
              <a:t>результатам</a:t>
            </a:r>
          </a:p>
          <a:p>
            <a:pPr algn="ctr" eaLnBrk="1" hangingPunct="1"/>
            <a:r>
              <a:rPr lang="ru-RU" b="1" i="1">
                <a:solidFill>
                  <a:srgbClr val="0000FF"/>
                </a:solidFill>
              </a:rPr>
              <a:t>выполнения</a:t>
            </a:r>
          </a:p>
        </p:txBody>
      </p:sp>
      <p:sp>
        <p:nvSpPr>
          <p:cNvPr id="117783" name="AutoShape 23"/>
          <p:cNvSpPr>
            <a:spLocks noChangeArrowheads="1"/>
          </p:cNvSpPr>
          <p:nvPr/>
        </p:nvSpPr>
        <p:spPr bwMode="auto">
          <a:xfrm>
            <a:off x="179388" y="4581525"/>
            <a:ext cx="2376487" cy="2087563"/>
          </a:xfrm>
          <a:prstGeom prst="irregularSeal1">
            <a:avLst/>
          </a:prstGeom>
          <a:solidFill>
            <a:srgbClr val="EEF7F8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b="1" i="1">
                <a:solidFill>
                  <a:srgbClr val="FF0000"/>
                </a:solidFill>
              </a:rPr>
              <a:t>Оценка в</a:t>
            </a:r>
          </a:p>
          <a:p>
            <a:pPr algn="ctr" eaLnBrk="1" hangingPunct="1"/>
            <a:r>
              <a:rPr lang="ru-RU" b="1" i="1" u="sng">
                <a:solidFill>
                  <a:srgbClr val="FF0000"/>
                </a:solidFill>
              </a:rPr>
              <a:t>процессе</a:t>
            </a:r>
          </a:p>
          <a:p>
            <a:pPr algn="ctr" eaLnBrk="1" hangingPunct="1"/>
            <a:r>
              <a:rPr lang="ru-RU" b="1" i="1">
                <a:solidFill>
                  <a:srgbClr val="FF0000"/>
                </a:solidFill>
              </a:rPr>
              <a:t>выполнения</a:t>
            </a:r>
          </a:p>
        </p:txBody>
      </p:sp>
      <p:sp>
        <p:nvSpPr>
          <p:cNvPr id="117784" name="Line 24"/>
          <p:cNvSpPr>
            <a:spLocks noChangeShapeType="1"/>
          </p:cNvSpPr>
          <p:nvPr/>
        </p:nvSpPr>
        <p:spPr bwMode="auto">
          <a:xfrm flipV="1">
            <a:off x="1763713" y="3357563"/>
            <a:ext cx="1008062" cy="1223962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7785" name="Line 25"/>
          <p:cNvSpPr>
            <a:spLocks noChangeShapeType="1"/>
          </p:cNvSpPr>
          <p:nvPr/>
        </p:nvSpPr>
        <p:spPr bwMode="auto">
          <a:xfrm flipV="1">
            <a:off x="3779838" y="2852738"/>
            <a:ext cx="0" cy="194468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7786" name="Line 26"/>
          <p:cNvSpPr>
            <a:spLocks noChangeShapeType="1"/>
          </p:cNvSpPr>
          <p:nvPr/>
        </p:nvSpPr>
        <p:spPr bwMode="auto">
          <a:xfrm flipV="1">
            <a:off x="4427538" y="2420938"/>
            <a:ext cx="1296987" cy="2160587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7787" name="Line 27"/>
          <p:cNvSpPr>
            <a:spLocks noChangeShapeType="1"/>
          </p:cNvSpPr>
          <p:nvPr/>
        </p:nvSpPr>
        <p:spPr bwMode="auto">
          <a:xfrm flipV="1">
            <a:off x="4859338" y="2276475"/>
            <a:ext cx="2738437" cy="273685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7788" name="Line 28"/>
          <p:cNvSpPr>
            <a:spLocks noChangeShapeType="1"/>
          </p:cNvSpPr>
          <p:nvPr/>
        </p:nvSpPr>
        <p:spPr bwMode="auto">
          <a:xfrm flipV="1">
            <a:off x="1116013" y="2349500"/>
            <a:ext cx="0" cy="24479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9" name="AutoShape 2"/>
          <p:cNvSpPr>
            <a:spLocks noChangeArrowheads="1"/>
          </p:cNvSpPr>
          <p:nvPr/>
        </p:nvSpPr>
        <p:spPr bwMode="gray">
          <a:xfrm>
            <a:off x="215900" y="152400"/>
            <a:ext cx="8712200" cy="1008063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образования: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метапредметные</a:t>
            </a: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xmlns="" val="187592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ext Box 2"/>
          <p:cNvSpPr txBox="1">
            <a:spLocks noChangeArrowheads="1"/>
          </p:cNvSpPr>
          <p:nvPr/>
        </p:nvSpPr>
        <p:spPr bwMode="auto">
          <a:xfrm>
            <a:off x="6156325" y="3213100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 b="1"/>
          </a:p>
        </p:txBody>
      </p:sp>
      <p:pic>
        <p:nvPicPr>
          <p:cNvPr id="120838" name="Picture 10" descr="Картинка 156 из 287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1256" y="1860677"/>
            <a:ext cx="1728788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40" name="server"/>
          <p:cNvSpPr>
            <a:spLocks noEditPoints="1" noChangeArrowheads="1"/>
          </p:cNvSpPr>
          <p:nvPr/>
        </p:nvSpPr>
        <p:spPr bwMode="auto">
          <a:xfrm>
            <a:off x="7811857" y="5178137"/>
            <a:ext cx="933450" cy="1209887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61 w 21600"/>
              <a:gd name="T17" fmla="*/ 22454 h 21600"/>
              <a:gd name="T18" fmla="*/ 21069 w 21600"/>
              <a:gd name="T19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  <a:path w="21600" h="21600" extrusionOk="0">
                <a:moveTo>
                  <a:pt x="1662" y="1709"/>
                </a:moveTo>
                <a:lnTo>
                  <a:pt x="9046" y="1709"/>
                </a:lnTo>
                <a:lnTo>
                  <a:pt x="9046" y="2331"/>
                </a:lnTo>
                <a:lnTo>
                  <a:pt x="1662" y="2331"/>
                </a:lnTo>
                <a:lnTo>
                  <a:pt x="1662" y="1709"/>
                </a:lnTo>
                <a:moveTo>
                  <a:pt x="0" y="4351"/>
                </a:moveTo>
                <a:lnTo>
                  <a:pt x="10892" y="4351"/>
                </a:lnTo>
                <a:lnTo>
                  <a:pt x="10892" y="14141"/>
                </a:lnTo>
                <a:lnTo>
                  <a:pt x="21600" y="14141"/>
                </a:lnTo>
                <a:moveTo>
                  <a:pt x="11631" y="1243"/>
                </a:moveTo>
                <a:lnTo>
                  <a:pt x="20492" y="1243"/>
                </a:lnTo>
                <a:lnTo>
                  <a:pt x="20492" y="1554"/>
                </a:lnTo>
                <a:lnTo>
                  <a:pt x="11631" y="1554"/>
                </a:lnTo>
                <a:lnTo>
                  <a:pt x="11631" y="1243"/>
                </a:lnTo>
                <a:moveTo>
                  <a:pt x="11631" y="3263"/>
                </a:moveTo>
                <a:lnTo>
                  <a:pt x="20492" y="3263"/>
                </a:lnTo>
                <a:lnTo>
                  <a:pt x="20492" y="3574"/>
                </a:lnTo>
                <a:lnTo>
                  <a:pt x="11631" y="3574"/>
                </a:lnTo>
                <a:lnTo>
                  <a:pt x="11631" y="3263"/>
                </a:lnTo>
                <a:moveTo>
                  <a:pt x="11631" y="6060"/>
                </a:moveTo>
                <a:lnTo>
                  <a:pt x="20492" y="6060"/>
                </a:lnTo>
                <a:lnTo>
                  <a:pt x="20492" y="6371"/>
                </a:lnTo>
                <a:lnTo>
                  <a:pt x="11631" y="6371"/>
                </a:lnTo>
                <a:lnTo>
                  <a:pt x="11631" y="6060"/>
                </a:lnTo>
                <a:moveTo>
                  <a:pt x="11631" y="8081"/>
                </a:moveTo>
                <a:lnTo>
                  <a:pt x="20308" y="8081"/>
                </a:lnTo>
                <a:lnTo>
                  <a:pt x="20308" y="8391"/>
                </a:lnTo>
                <a:lnTo>
                  <a:pt x="11631" y="8391"/>
                </a:lnTo>
                <a:lnTo>
                  <a:pt x="11631" y="8081"/>
                </a:lnTo>
                <a:moveTo>
                  <a:pt x="11631" y="4196"/>
                </a:moveTo>
                <a:lnTo>
                  <a:pt x="12369" y="4196"/>
                </a:lnTo>
                <a:lnTo>
                  <a:pt x="12369" y="4817"/>
                </a:lnTo>
                <a:lnTo>
                  <a:pt x="11631" y="4817"/>
                </a:lnTo>
                <a:lnTo>
                  <a:pt x="11631" y="4196"/>
                </a:lnTo>
                <a:moveTo>
                  <a:pt x="14400" y="4196"/>
                </a:moveTo>
                <a:lnTo>
                  <a:pt x="15138" y="4196"/>
                </a:lnTo>
                <a:lnTo>
                  <a:pt x="15138" y="4817"/>
                </a:lnTo>
                <a:lnTo>
                  <a:pt x="14400" y="4817"/>
                </a:lnTo>
                <a:lnTo>
                  <a:pt x="14400" y="4196"/>
                </a:lnTo>
                <a:moveTo>
                  <a:pt x="16985" y="4196"/>
                </a:moveTo>
                <a:lnTo>
                  <a:pt x="17723" y="4196"/>
                </a:lnTo>
                <a:lnTo>
                  <a:pt x="17723" y="4817"/>
                </a:lnTo>
                <a:lnTo>
                  <a:pt x="16985" y="4817"/>
                </a:lnTo>
                <a:lnTo>
                  <a:pt x="16985" y="4196"/>
                </a:lnTo>
                <a:moveTo>
                  <a:pt x="19754" y="4196"/>
                </a:moveTo>
                <a:lnTo>
                  <a:pt x="20492" y="4196"/>
                </a:lnTo>
                <a:lnTo>
                  <a:pt x="20492" y="4817"/>
                </a:lnTo>
                <a:lnTo>
                  <a:pt x="19754" y="4817"/>
                </a:lnTo>
                <a:lnTo>
                  <a:pt x="19754" y="4196"/>
                </a:lnTo>
                <a:moveTo>
                  <a:pt x="11631" y="9635"/>
                </a:moveTo>
                <a:lnTo>
                  <a:pt x="12369" y="9635"/>
                </a:lnTo>
                <a:lnTo>
                  <a:pt x="12369" y="10256"/>
                </a:lnTo>
                <a:lnTo>
                  <a:pt x="11631" y="10256"/>
                </a:lnTo>
                <a:lnTo>
                  <a:pt x="11631" y="9635"/>
                </a:lnTo>
                <a:moveTo>
                  <a:pt x="14400" y="9635"/>
                </a:moveTo>
                <a:lnTo>
                  <a:pt x="15138" y="9635"/>
                </a:lnTo>
                <a:lnTo>
                  <a:pt x="15138" y="10256"/>
                </a:lnTo>
                <a:lnTo>
                  <a:pt x="14400" y="10256"/>
                </a:lnTo>
                <a:lnTo>
                  <a:pt x="14400" y="9635"/>
                </a:lnTo>
                <a:moveTo>
                  <a:pt x="16985" y="9635"/>
                </a:moveTo>
                <a:lnTo>
                  <a:pt x="17723" y="9635"/>
                </a:lnTo>
                <a:lnTo>
                  <a:pt x="17723" y="10256"/>
                </a:lnTo>
                <a:lnTo>
                  <a:pt x="16985" y="10256"/>
                </a:lnTo>
                <a:lnTo>
                  <a:pt x="16985" y="9635"/>
                </a:lnTo>
                <a:moveTo>
                  <a:pt x="19754" y="9635"/>
                </a:moveTo>
                <a:lnTo>
                  <a:pt x="20492" y="9635"/>
                </a:lnTo>
                <a:lnTo>
                  <a:pt x="20492" y="10256"/>
                </a:lnTo>
                <a:lnTo>
                  <a:pt x="19754" y="10256"/>
                </a:lnTo>
                <a:lnTo>
                  <a:pt x="19754" y="9635"/>
                </a:lnTo>
                <a:moveTo>
                  <a:pt x="10892" y="14141"/>
                </a:moveTo>
                <a:lnTo>
                  <a:pt x="10892" y="15384"/>
                </a:lnTo>
                <a:lnTo>
                  <a:pt x="10892" y="20046"/>
                </a:lnTo>
                <a:lnTo>
                  <a:pt x="10892" y="21600"/>
                </a:lnTo>
                <a:lnTo>
                  <a:pt x="10892" y="14141"/>
                </a:lnTo>
                <a:moveTo>
                  <a:pt x="10892" y="4351"/>
                </a:moveTo>
                <a:lnTo>
                  <a:pt x="10892" y="3574"/>
                </a:lnTo>
                <a:lnTo>
                  <a:pt x="10892" y="932"/>
                </a:lnTo>
                <a:lnTo>
                  <a:pt x="10892" y="0"/>
                </a:lnTo>
                <a:lnTo>
                  <a:pt x="10892" y="4351"/>
                </a:lnTo>
              </a:path>
            </a:pathLst>
          </a:custGeom>
          <a:solidFill>
            <a:srgbClr val="CC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7230131" y="3396456"/>
            <a:ext cx="1842369" cy="646331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</a:rPr>
              <a:t>карта </a:t>
            </a:r>
            <a:r>
              <a:rPr lang="ru-RU" b="1" dirty="0">
                <a:solidFill>
                  <a:schemeClr val="bg2"/>
                </a:solidFill>
              </a:rPr>
              <a:t>наблюдений</a:t>
            </a:r>
          </a:p>
        </p:txBody>
      </p:sp>
      <p:sp>
        <p:nvSpPr>
          <p:cNvPr id="120842" name="server"/>
          <p:cNvSpPr>
            <a:spLocks noEditPoints="1" noChangeArrowheads="1"/>
          </p:cNvSpPr>
          <p:nvPr/>
        </p:nvSpPr>
        <p:spPr bwMode="auto">
          <a:xfrm>
            <a:off x="7651750" y="5356114"/>
            <a:ext cx="933450" cy="109369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61 w 21600"/>
              <a:gd name="T17" fmla="*/ 22454 h 21600"/>
              <a:gd name="T18" fmla="*/ 21069 w 21600"/>
              <a:gd name="T19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  <a:path w="21600" h="21600" extrusionOk="0">
                <a:moveTo>
                  <a:pt x="1662" y="1709"/>
                </a:moveTo>
                <a:lnTo>
                  <a:pt x="9046" y="1709"/>
                </a:lnTo>
                <a:lnTo>
                  <a:pt x="9046" y="2331"/>
                </a:lnTo>
                <a:lnTo>
                  <a:pt x="1662" y="2331"/>
                </a:lnTo>
                <a:lnTo>
                  <a:pt x="1662" y="1709"/>
                </a:lnTo>
                <a:moveTo>
                  <a:pt x="0" y="4351"/>
                </a:moveTo>
                <a:lnTo>
                  <a:pt x="10892" y="4351"/>
                </a:lnTo>
                <a:lnTo>
                  <a:pt x="10892" y="14141"/>
                </a:lnTo>
                <a:lnTo>
                  <a:pt x="21600" y="14141"/>
                </a:lnTo>
                <a:moveTo>
                  <a:pt x="11631" y="1243"/>
                </a:moveTo>
                <a:lnTo>
                  <a:pt x="20492" y="1243"/>
                </a:lnTo>
                <a:lnTo>
                  <a:pt x="20492" y="1554"/>
                </a:lnTo>
                <a:lnTo>
                  <a:pt x="11631" y="1554"/>
                </a:lnTo>
                <a:lnTo>
                  <a:pt x="11631" y="1243"/>
                </a:lnTo>
                <a:moveTo>
                  <a:pt x="11631" y="3263"/>
                </a:moveTo>
                <a:lnTo>
                  <a:pt x="20492" y="3263"/>
                </a:lnTo>
                <a:lnTo>
                  <a:pt x="20492" y="3574"/>
                </a:lnTo>
                <a:lnTo>
                  <a:pt x="11631" y="3574"/>
                </a:lnTo>
                <a:lnTo>
                  <a:pt x="11631" y="3263"/>
                </a:lnTo>
                <a:moveTo>
                  <a:pt x="11631" y="6060"/>
                </a:moveTo>
                <a:lnTo>
                  <a:pt x="20492" y="6060"/>
                </a:lnTo>
                <a:lnTo>
                  <a:pt x="20492" y="6371"/>
                </a:lnTo>
                <a:lnTo>
                  <a:pt x="11631" y="6371"/>
                </a:lnTo>
                <a:lnTo>
                  <a:pt x="11631" y="6060"/>
                </a:lnTo>
                <a:moveTo>
                  <a:pt x="11631" y="8081"/>
                </a:moveTo>
                <a:lnTo>
                  <a:pt x="20308" y="8081"/>
                </a:lnTo>
                <a:lnTo>
                  <a:pt x="20308" y="8391"/>
                </a:lnTo>
                <a:lnTo>
                  <a:pt x="11631" y="8391"/>
                </a:lnTo>
                <a:lnTo>
                  <a:pt x="11631" y="8081"/>
                </a:lnTo>
                <a:moveTo>
                  <a:pt x="11631" y="4196"/>
                </a:moveTo>
                <a:lnTo>
                  <a:pt x="12369" y="4196"/>
                </a:lnTo>
                <a:lnTo>
                  <a:pt x="12369" y="4817"/>
                </a:lnTo>
                <a:lnTo>
                  <a:pt x="11631" y="4817"/>
                </a:lnTo>
                <a:lnTo>
                  <a:pt x="11631" y="4196"/>
                </a:lnTo>
                <a:moveTo>
                  <a:pt x="14400" y="4196"/>
                </a:moveTo>
                <a:lnTo>
                  <a:pt x="15138" y="4196"/>
                </a:lnTo>
                <a:lnTo>
                  <a:pt x="15138" y="4817"/>
                </a:lnTo>
                <a:lnTo>
                  <a:pt x="14400" y="4817"/>
                </a:lnTo>
                <a:lnTo>
                  <a:pt x="14400" y="4196"/>
                </a:lnTo>
                <a:moveTo>
                  <a:pt x="16985" y="4196"/>
                </a:moveTo>
                <a:lnTo>
                  <a:pt x="17723" y="4196"/>
                </a:lnTo>
                <a:lnTo>
                  <a:pt x="17723" y="4817"/>
                </a:lnTo>
                <a:lnTo>
                  <a:pt x="16985" y="4817"/>
                </a:lnTo>
                <a:lnTo>
                  <a:pt x="16985" y="4196"/>
                </a:lnTo>
                <a:moveTo>
                  <a:pt x="19754" y="4196"/>
                </a:moveTo>
                <a:lnTo>
                  <a:pt x="20492" y="4196"/>
                </a:lnTo>
                <a:lnTo>
                  <a:pt x="20492" y="4817"/>
                </a:lnTo>
                <a:lnTo>
                  <a:pt x="19754" y="4817"/>
                </a:lnTo>
                <a:lnTo>
                  <a:pt x="19754" y="4196"/>
                </a:lnTo>
                <a:moveTo>
                  <a:pt x="11631" y="9635"/>
                </a:moveTo>
                <a:lnTo>
                  <a:pt x="12369" y="9635"/>
                </a:lnTo>
                <a:lnTo>
                  <a:pt x="12369" y="10256"/>
                </a:lnTo>
                <a:lnTo>
                  <a:pt x="11631" y="10256"/>
                </a:lnTo>
                <a:lnTo>
                  <a:pt x="11631" y="9635"/>
                </a:lnTo>
                <a:moveTo>
                  <a:pt x="14400" y="9635"/>
                </a:moveTo>
                <a:lnTo>
                  <a:pt x="15138" y="9635"/>
                </a:lnTo>
                <a:lnTo>
                  <a:pt x="15138" y="10256"/>
                </a:lnTo>
                <a:lnTo>
                  <a:pt x="14400" y="10256"/>
                </a:lnTo>
                <a:lnTo>
                  <a:pt x="14400" y="9635"/>
                </a:lnTo>
                <a:moveTo>
                  <a:pt x="16985" y="9635"/>
                </a:moveTo>
                <a:lnTo>
                  <a:pt x="17723" y="9635"/>
                </a:lnTo>
                <a:lnTo>
                  <a:pt x="17723" y="10256"/>
                </a:lnTo>
                <a:lnTo>
                  <a:pt x="16985" y="10256"/>
                </a:lnTo>
                <a:lnTo>
                  <a:pt x="16985" y="9635"/>
                </a:lnTo>
                <a:moveTo>
                  <a:pt x="19754" y="9635"/>
                </a:moveTo>
                <a:lnTo>
                  <a:pt x="20492" y="9635"/>
                </a:lnTo>
                <a:lnTo>
                  <a:pt x="20492" y="10256"/>
                </a:lnTo>
                <a:lnTo>
                  <a:pt x="19754" y="10256"/>
                </a:lnTo>
                <a:lnTo>
                  <a:pt x="19754" y="9635"/>
                </a:lnTo>
                <a:moveTo>
                  <a:pt x="10892" y="14141"/>
                </a:moveTo>
                <a:lnTo>
                  <a:pt x="10892" y="15384"/>
                </a:lnTo>
                <a:lnTo>
                  <a:pt x="10892" y="20046"/>
                </a:lnTo>
                <a:lnTo>
                  <a:pt x="10892" y="21600"/>
                </a:lnTo>
                <a:lnTo>
                  <a:pt x="10892" y="14141"/>
                </a:lnTo>
                <a:moveTo>
                  <a:pt x="10892" y="4351"/>
                </a:moveTo>
                <a:lnTo>
                  <a:pt x="10892" y="3574"/>
                </a:lnTo>
                <a:lnTo>
                  <a:pt x="10892" y="932"/>
                </a:lnTo>
                <a:lnTo>
                  <a:pt x="10892" y="0"/>
                </a:lnTo>
                <a:lnTo>
                  <a:pt x="10892" y="4351"/>
                </a:lnTo>
              </a:path>
            </a:pathLst>
          </a:custGeom>
          <a:solidFill>
            <a:srgbClr val="FF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2431371" y="4421007"/>
            <a:ext cx="2200943" cy="757130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b="1" dirty="0">
                <a:solidFill>
                  <a:schemeClr val="bg2"/>
                </a:solidFill>
              </a:rPr>
              <a:t>лист </a:t>
            </a:r>
            <a:r>
              <a:rPr lang="ru-RU" b="1" dirty="0" err="1" smtClean="0">
                <a:solidFill>
                  <a:schemeClr val="bg2"/>
                </a:solidFill>
              </a:rPr>
              <a:t>планирова-ния</a:t>
            </a:r>
            <a:r>
              <a:rPr lang="ru-RU" b="1" dirty="0" smtClean="0">
                <a:solidFill>
                  <a:schemeClr val="bg2"/>
                </a:solidFill>
              </a:rPr>
              <a:t> и </a:t>
            </a:r>
            <a:r>
              <a:rPr lang="ru-RU" b="1" dirty="0" err="1" smtClean="0">
                <a:solidFill>
                  <a:schemeClr val="bg2"/>
                </a:solidFill>
              </a:rPr>
              <a:t>продвиже-ния</a:t>
            </a:r>
            <a:r>
              <a:rPr lang="ru-RU" b="1" dirty="0" smtClean="0">
                <a:solidFill>
                  <a:schemeClr val="bg2"/>
                </a:solidFill>
              </a:rPr>
              <a:t> </a:t>
            </a:r>
            <a:r>
              <a:rPr lang="ru-RU" b="1" dirty="0">
                <a:solidFill>
                  <a:schemeClr val="bg2"/>
                </a:solidFill>
              </a:rPr>
              <a:t>по заданию</a:t>
            </a:r>
          </a:p>
        </p:txBody>
      </p:sp>
      <p:sp>
        <p:nvSpPr>
          <p:cNvPr id="120844" name="Text Box 12"/>
          <p:cNvSpPr txBox="1">
            <a:spLocks noChangeArrowheads="1"/>
          </p:cNvSpPr>
          <p:nvPr/>
        </p:nvSpPr>
        <p:spPr bwMode="auto">
          <a:xfrm>
            <a:off x="2440921" y="3682397"/>
            <a:ext cx="2215454" cy="646331"/>
          </a:xfrm>
          <a:prstGeom prst="rect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b="1">
                <a:solidFill>
                  <a:schemeClr val="bg2"/>
                </a:solidFill>
              </a:rPr>
              <a:t>презентация или иные материалы</a:t>
            </a:r>
          </a:p>
        </p:txBody>
      </p:sp>
      <p:sp>
        <p:nvSpPr>
          <p:cNvPr id="120845" name="Text Box 13"/>
          <p:cNvSpPr txBox="1">
            <a:spLocks noChangeArrowheads="1"/>
          </p:cNvSpPr>
          <p:nvPr/>
        </p:nvSpPr>
        <p:spPr bwMode="auto">
          <a:xfrm>
            <a:off x="2440921" y="5271176"/>
            <a:ext cx="2659672" cy="36933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>
                <a:solidFill>
                  <a:schemeClr val="bg2"/>
                </a:solidFill>
              </a:rPr>
              <a:t>листы</a:t>
            </a:r>
            <a:r>
              <a:rPr lang="ru-RU" b="1" dirty="0"/>
              <a:t> </a:t>
            </a:r>
            <a:r>
              <a:rPr lang="ru-RU" b="1" dirty="0">
                <a:solidFill>
                  <a:schemeClr val="bg2"/>
                </a:solidFill>
              </a:rPr>
              <a:t>самооценки</a:t>
            </a:r>
          </a:p>
        </p:txBody>
      </p:sp>
      <p:sp>
        <p:nvSpPr>
          <p:cNvPr id="120846" name="server"/>
          <p:cNvSpPr>
            <a:spLocks noEditPoints="1" noChangeArrowheads="1"/>
          </p:cNvSpPr>
          <p:nvPr/>
        </p:nvSpPr>
        <p:spPr bwMode="auto">
          <a:xfrm>
            <a:off x="7524750" y="5546614"/>
            <a:ext cx="933450" cy="109687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61 w 21600"/>
              <a:gd name="T17" fmla="*/ 22454 h 21600"/>
              <a:gd name="T18" fmla="*/ 21069 w 21600"/>
              <a:gd name="T19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  <a:path w="21600" h="21600" extrusionOk="0">
                <a:moveTo>
                  <a:pt x="1662" y="1709"/>
                </a:moveTo>
                <a:lnTo>
                  <a:pt x="9046" y="1709"/>
                </a:lnTo>
                <a:lnTo>
                  <a:pt x="9046" y="2331"/>
                </a:lnTo>
                <a:lnTo>
                  <a:pt x="1662" y="2331"/>
                </a:lnTo>
                <a:lnTo>
                  <a:pt x="1662" y="1709"/>
                </a:lnTo>
                <a:moveTo>
                  <a:pt x="0" y="4351"/>
                </a:moveTo>
                <a:lnTo>
                  <a:pt x="10892" y="4351"/>
                </a:lnTo>
                <a:lnTo>
                  <a:pt x="10892" y="14141"/>
                </a:lnTo>
                <a:lnTo>
                  <a:pt x="21600" y="14141"/>
                </a:lnTo>
                <a:moveTo>
                  <a:pt x="11631" y="1243"/>
                </a:moveTo>
                <a:lnTo>
                  <a:pt x="20492" y="1243"/>
                </a:lnTo>
                <a:lnTo>
                  <a:pt x="20492" y="1554"/>
                </a:lnTo>
                <a:lnTo>
                  <a:pt x="11631" y="1554"/>
                </a:lnTo>
                <a:lnTo>
                  <a:pt x="11631" y="1243"/>
                </a:lnTo>
                <a:moveTo>
                  <a:pt x="11631" y="3263"/>
                </a:moveTo>
                <a:lnTo>
                  <a:pt x="20492" y="3263"/>
                </a:lnTo>
                <a:lnTo>
                  <a:pt x="20492" y="3574"/>
                </a:lnTo>
                <a:lnTo>
                  <a:pt x="11631" y="3574"/>
                </a:lnTo>
                <a:lnTo>
                  <a:pt x="11631" y="3263"/>
                </a:lnTo>
                <a:moveTo>
                  <a:pt x="11631" y="6060"/>
                </a:moveTo>
                <a:lnTo>
                  <a:pt x="20492" y="6060"/>
                </a:lnTo>
                <a:lnTo>
                  <a:pt x="20492" y="6371"/>
                </a:lnTo>
                <a:lnTo>
                  <a:pt x="11631" y="6371"/>
                </a:lnTo>
                <a:lnTo>
                  <a:pt x="11631" y="6060"/>
                </a:lnTo>
                <a:moveTo>
                  <a:pt x="11631" y="8081"/>
                </a:moveTo>
                <a:lnTo>
                  <a:pt x="20308" y="8081"/>
                </a:lnTo>
                <a:lnTo>
                  <a:pt x="20308" y="8391"/>
                </a:lnTo>
                <a:lnTo>
                  <a:pt x="11631" y="8391"/>
                </a:lnTo>
                <a:lnTo>
                  <a:pt x="11631" y="8081"/>
                </a:lnTo>
                <a:moveTo>
                  <a:pt x="11631" y="4196"/>
                </a:moveTo>
                <a:lnTo>
                  <a:pt x="12369" y="4196"/>
                </a:lnTo>
                <a:lnTo>
                  <a:pt x="12369" y="4817"/>
                </a:lnTo>
                <a:lnTo>
                  <a:pt x="11631" y="4817"/>
                </a:lnTo>
                <a:lnTo>
                  <a:pt x="11631" y="4196"/>
                </a:lnTo>
                <a:moveTo>
                  <a:pt x="14400" y="4196"/>
                </a:moveTo>
                <a:lnTo>
                  <a:pt x="15138" y="4196"/>
                </a:lnTo>
                <a:lnTo>
                  <a:pt x="15138" y="4817"/>
                </a:lnTo>
                <a:lnTo>
                  <a:pt x="14400" y="4817"/>
                </a:lnTo>
                <a:lnTo>
                  <a:pt x="14400" y="4196"/>
                </a:lnTo>
                <a:moveTo>
                  <a:pt x="16985" y="4196"/>
                </a:moveTo>
                <a:lnTo>
                  <a:pt x="17723" y="4196"/>
                </a:lnTo>
                <a:lnTo>
                  <a:pt x="17723" y="4817"/>
                </a:lnTo>
                <a:lnTo>
                  <a:pt x="16985" y="4817"/>
                </a:lnTo>
                <a:lnTo>
                  <a:pt x="16985" y="4196"/>
                </a:lnTo>
                <a:moveTo>
                  <a:pt x="19754" y="4196"/>
                </a:moveTo>
                <a:lnTo>
                  <a:pt x="20492" y="4196"/>
                </a:lnTo>
                <a:lnTo>
                  <a:pt x="20492" y="4817"/>
                </a:lnTo>
                <a:lnTo>
                  <a:pt x="19754" y="4817"/>
                </a:lnTo>
                <a:lnTo>
                  <a:pt x="19754" y="4196"/>
                </a:lnTo>
                <a:moveTo>
                  <a:pt x="11631" y="9635"/>
                </a:moveTo>
                <a:lnTo>
                  <a:pt x="12369" y="9635"/>
                </a:lnTo>
                <a:lnTo>
                  <a:pt x="12369" y="10256"/>
                </a:lnTo>
                <a:lnTo>
                  <a:pt x="11631" y="10256"/>
                </a:lnTo>
                <a:lnTo>
                  <a:pt x="11631" y="9635"/>
                </a:lnTo>
                <a:moveTo>
                  <a:pt x="14400" y="9635"/>
                </a:moveTo>
                <a:lnTo>
                  <a:pt x="15138" y="9635"/>
                </a:lnTo>
                <a:lnTo>
                  <a:pt x="15138" y="10256"/>
                </a:lnTo>
                <a:lnTo>
                  <a:pt x="14400" y="10256"/>
                </a:lnTo>
                <a:lnTo>
                  <a:pt x="14400" y="9635"/>
                </a:lnTo>
                <a:moveTo>
                  <a:pt x="16985" y="9635"/>
                </a:moveTo>
                <a:lnTo>
                  <a:pt x="17723" y="9635"/>
                </a:lnTo>
                <a:lnTo>
                  <a:pt x="17723" y="10256"/>
                </a:lnTo>
                <a:lnTo>
                  <a:pt x="16985" y="10256"/>
                </a:lnTo>
                <a:lnTo>
                  <a:pt x="16985" y="9635"/>
                </a:lnTo>
                <a:moveTo>
                  <a:pt x="19754" y="9635"/>
                </a:moveTo>
                <a:lnTo>
                  <a:pt x="20492" y="9635"/>
                </a:lnTo>
                <a:lnTo>
                  <a:pt x="20492" y="10256"/>
                </a:lnTo>
                <a:lnTo>
                  <a:pt x="19754" y="10256"/>
                </a:lnTo>
                <a:lnTo>
                  <a:pt x="19754" y="9635"/>
                </a:lnTo>
                <a:moveTo>
                  <a:pt x="10892" y="14141"/>
                </a:moveTo>
                <a:lnTo>
                  <a:pt x="10892" y="15384"/>
                </a:lnTo>
                <a:lnTo>
                  <a:pt x="10892" y="20046"/>
                </a:lnTo>
                <a:lnTo>
                  <a:pt x="10892" y="21600"/>
                </a:lnTo>
                <a:lnTo>
                  <a:pt x="10892" y="14141"/>
                </a:lnTo>
                <a:moveTo>
                  <a:pt x="10892" y="4351"/>
                </a:moveTo>
                <a:lnTo>
                  <a:pt x="10892" y="3574"/>
                </a:lnTo>
                <a:lnTo>
                  <a:pt x="10892" y="932"/>
                </a:lnTo>
                <a:lnTo>
                  <a:pt x="10892" y="0"/>
                </a:lnTo>
                <a:lnTo>
                  <a:pt x="10892" y="4351"/>
                </a:lnTo>
              </a:path>
            </a:pathLst>
          </a:cu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691641" y="5735000"/>
            <a:ext cx="1008062" cy="936625"/>
            <a:chOff x="2304" y="1584"/>
            <a:chExt cx="1740" cy="1554"/>
          </a:xfrm>
        </p:grpSpPr>
        <p:sp>
          <p:nvSpPr>
            <p:cNvPr id="120848" name="Film"/>
            <p:cNvSpPr>
              <a:spLocks noEditPoints="1" noChangeArrowheads="1"/>
            </p:cNvSpPr>
            <p:nvPr/>
          </p:nvSpPr>
          <p:spPr bwMode="auto">
            <a:xfrm>
              <a:off x="2304" y="1980"/>
              <a:ext cx="726" cy="1158"/>
            </a:xfrm>
            <a:custGeom>
              <a:avLst/>
              <a:gdLst>
                <a:gd name="T0" fmla="*/ 0 w 21600"/>
                <a:gd name="T1" fmla="*/ 0 h 21600"/>
                <a:gd name="T2" fmla="*/ 10800 w 21600"/>
                <a:gd name="T3" fmla="*/ 0 h 21600"/>
                <a:gd name="T4" fmla="*/ 21600 w 21600"/>
                <a:gd name="T5" fmla="*/ 0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6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4960 w 21600"/>
                <a:gd name="T17" fmla="*/ 8129 h 21600"/>
                <a:gd name="T18" fmla="*/ 17079 w 21600"/>
                <a:gd name="T19" fmla="*/ 1342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lose/>
                </a:path>
                <a:path w="21600" h="21600" extrusionOk="0">
                  <a:moveTo>
                    <a:pt x="3014" y="21600"/>
                  </a:moveTo>
                  <a:lnTo>
                    <a:pt x="3014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3014" y="21600"/>
                  </a:lnTo>
                  <a:close/>
                </a:path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18586" y="0"/>
                  </a:lnTo>
                  <a:lnTo>
                    <a:pt x="18586" y="21600"/>
                  </a:lnTo>
                  <a:lnTo>
                    <a:pt x="21600" y="21600"/>
                  </a:lnTo>
                  <a:close/>
                </a:path>
                <a:path w="21600" h="21600" extrusionOk="0">
                  <a:moveTo>
                    <a:pt x="6028" y="6574"/>
                  </a:moveTo>
                  <a:lnTo>
                    <a:pt x="15572" y="6574"/>
                  </a:lnTo>
                  <a:lnTo>
                    <a:pt x="16074" y="6574"/>
                  </a:lnTo>
                  <a:lnTo>
                    <a:pt x="16326" y="6457"/>
                  </a:lnTo>
                  <a:lnTo>
                    <a:pt x="16577" y="6339"/>
                  </a:lnTo>
                  <a:lnTo>
                    <a:pt x="16828" y="6222"/>
                  </a:lnTo>
                  <a:lnTo>
                    <a:pt x="17079" y="6222"/>
                  </a:lnTo>
                  <a:lnTo>
                    <a:pt x="17330" y="5987"/>
                  </a:lnTo>
                  <a:lnTo>
                    <a:pt x="17330" y="5870"/>
                  </a:lnTo>
                  <a:lnTo>
                    <a:pt x="17581" y="5635"/>
                  </a:lnTo>
                  <a:lnTo>
                    <a:pt x="17581" y="1526"/>
                  </a:lnTo>
                  <a:lnTo>
                    <a:pt x="17330" y="1291"/>
                  </a:lnTo>
                  <a:lnTo>
                    <a:pt x="17330" y="1174"/>
                  </a:lnTo>
                  <a:lnTo>
                    <a:pt x="17079" y="1057"/>
                  </a:lnTo>
                  <a:lnTo>
                    <a:pt x="16828" y="939"/>
                  </a:lnTo>
                  <a:lnTo>
                    <a:pt x="16577" y="822"/>
                  </a:lnTo>
                  <a:lnTo>
                    <a:pt x="16326" y="704"/>
                  </a:lnTo>
                  <a:lnTo>
                    <a:pt x="16074" y="704"/>
                  </a:lnTo>
                  <a:lnTo>
                    <a:pt x="15572" y="587"/>
                  </a:lnTo>
                  <a:lnTo>
                    <a:pt x="6028" y="587"/>
                  </a:lnTo>
                  <a:lnTo>
                    <a:pt x="5526" y="704"/>
                  </a:lnTo>
                  <a:lnTo>
                    <a:pt x="5274" y="704"/>
                  </a:lnTo>
                  <a:lnTo>
                    <a:pt x="5023" y="822"/>
                  </a:lnTo>
                  <a:lnTo>
                    <a:pt x="4772" y="939"/>
                  </a:lnTo>
                  <a:lnTo>
                    <a:pt x="4521" y="1057"/>
                  </a:lnTo>
                  <a:lnTo>
                    <a:pt x="4270" y="1174"/>
                  </a:lnTo>
                  <a:lnTo>
                    <a:pt x="4270" y="1291"/>
                  </a:lnTo>
                  <a:lnTo>
                    <a:pt x="4019" y="1526"/>
                  </a:lnTo>
                  <a:lnTo>
                    <a:pt x="4019" y="5635"/>
                  </a:lnTo>
                  <a:lnTo>
                    <a:pt x="4270" y="5870"/>
                  </a:lnTo>
                  <a:lnTo>
                    <a:pt x="4270" y="5987"/>
                  </a:lnTo>
                  <a:lnTo>
                    <a:pt x="4521" y="6222"/>
                  </a:lnTo>
                  <a:lnTo>
                    <a:pt x="4772" y="6222"/>
                  </a:lnTo>
                  <a:lnTo>
                    <a:pt x="5023" y="6339"/>
                  </a:lnTo>
                  <a:lnTo>
                    <a:pt x="5274" y="6457"/>
                  </a:lnTo>
                  <a:lnTo>
                    <a:pt x="5526" y="6574"/>
                  </a:lnTo>
                  <a:lnTo>
                    <a:pt x="6028" y="6574"/>
                  </a:lnTo>
                  <a:close/>
                </a:path>
                <a:path w="21600" h="21600" extrusionOk="0">
                  <a:moveTo>
                    <a:pt x="6028" y="13617"/>
                  </a:moveTo>
                  <a:lnTo>
                    <a:pt x="15572" y="13617"/>
                  </a:lnTo>
                  <a:lnTo>
                    <a:pt x="16074" y="13617"/>
                  </a:lnTo>
                  <a:lnTo>
                    <a:pt x="16326" y="13617"/>
                  </a:lnTo>
                  <a:lnTo>
                    <a:pt x="16577" y="13500"/>
                  </a:lnTo>
                  <a:lnTo>
                    <a:pt x="16828" y="13383"/>
                  </a:lnTo>
                  <a:lnTo>
                    <a:pt x="17079" y="13265"/>
                  </a:lnTo>
                  <a:lnTo>
                    <a:pt x="17330" y="13148"/>
                  </a:lnTo>
                  <a:lnTo>
                    <a:pt x="17330" y="12913"/>
                  </a:lnTo>
                  <a:lnTo>
                    <a:pt x="17581" y="12796"/>
                  </a:lnTo>
                  <a:lnTo>
                    <a:pt x="17581" y="8687"/>
                  </a:lnTo>
                  <a:lnTo>
                    <a:pt x="17330" y="8452"/>
                  </a:lnTo>
                  <a:lnTo>
                    <a:pt x="17330" y="8335"/>
                  </a:lnTo>
                  <a:lnTo>
                    <a:pt x="17079" y="8217"/>
                  </a:lnTo>
                  <a:lnTo>
                    <a:pt x="16828" y="7983"/>
                  </a:lnTo>
                  <a:lnTo>
                    <a:pt x="16577" y="7983"/>
                  </a:lnTo>
                  <a:lnTo>
                    <a:pt x="16326" y="7865"/>
                  </a:lnTo>
                  <a:lnTo>
                    <a:pt x="16074" y="7865"/>
                  </a:lnTo>
                  <a:lnTo>
                    <a:pt x="15572" y="7748"/>
                  </a:lnTo>
                  <a:lnTo>
                    <a:pt x="6028" y="7748"/>
                  </a:lnTo>
                  <a:lnTo>
                    <a:pt x="5526" y="7865"/>
                  </a:lnTo>
                  <a:lnTo>
                    <a:pt x="5274" y="7865"/>
                  </a:lnTo>
                  <a:lnTo>
                    <a:pt x="5023" y="7983"/>
                  </a:lnTo>
                  <a:lnTo>
                    <a:pt x="4772" y="7983"/>
                  </a:lnTo>
                  <a:lnTo>
                    <a:pt x="4521" y="8217"/>
                  </a:lnTo>
                  <a:lnTo>
                    <a:pt x="4270" y="8335"/>
                  </a:lnTo>
                  <a:lnTo>
                    <a:pt x="4270" y="8452"/>
                  </a:lnTo>
                  <a:lnTo>
                    <a:pt x="4019" y="8687"/>
                  </a:lnTo>
                  <a:lnTo>
                    <a:pt x="4019" y="12796"/>
                  </a:lnTo>
                  <a:lnTo>
                    <a:pt x="4270" y="12913"/>
                  </a:lnTo>
                  <a:lnTo>
                    <a:pt x="4270" y="13148"/>
                  </a:lnTo>
                  <a:lnTo>
                    <a:pt x="4521" y="13265"/>
                  </a:lnTo>
                  <a:lnTo>
                    <a:pt x="4772" y="13383"/>
                  </a:lnTo>
                  <a:lnTo>
                    <a:pt x="5023" y="13500"/>
                  </a:lnTo>
                  <a:lnTo>
                    <a:pt x="5274" y="13617"/>
                  </a:lnTo>
                  <a:lnTo>
                    <a:pt x="5526" y="13617"/>
                  </a:lnTo>
                  <a:lnTo>
                    <a:pt x="6028" y="13617"/>
                  </a:lnTo>
                  <a:close/>
                </a:path>
                <a:path w="21600" h="21600" extrusionOk="0">
                  <a:moveTo>
                    <a:pt x="6028" y="20778"/>
                  </a:moveTo>
                  <a:lnTo>
                    <a:pt x="15572" y="20778"/>
                  </a:lnTo>
                  <a:lnTo>
                    <a:pt x="16074" y="20778"/>
                  </a:lnTo>
                  <a:lnTo>
                    <a:pt x="16326" y="20661"/>
                  </a:lnTo>
                  <a:lnTo>
                    <a:pt x="16577" y="20661"/>
                  </a:lnTo>
                  <a:lnTo>
                    <a:pt x="16828" y="20543"/>
                  </a:lnTo>
                  <a:lnTo>
                    <a:pt x="17079" y="20426"/>
                  </a:lnTo>
                  <a:lnTo>
                    <a:pt x="17330" y="20309"/>
                  </a:lnTo>
                  <a:lnTo>
                    <a:pt x="17330" y="20074"/>
                  </a:lnTo>
                  <a:lnTo>
                    <a:pt x="17581" y="19957"/>
                  </a:lnTo>
                  <a:lnTo>
                    <a:pt x="17581" y="15730"/>
                  </a:lnTo>
                  <a:lnTo>
                    <a:pt x="17330" y="15613"/>
                  </a:lnTo>
                  <a:lnTo>
                    <a:pt x="17330" y="15378"/>
                  </a:lnTo>
                  <a:lnTo>
                    <a:pt x="17079" y="15378"/>
                  </a:lnTo>
                  <a:lnTo>
                    <a:pt x="16828" y="15143"/>
                  </a:lnTo>
                  <a:lnTo>
                    <a:pt x="16577" y="15026"/>
                  </a:lnTo>
                  <a:lnTo>
                    <a:pt x="16326" y="15026"/>
                  </a:lnTo>
                  <a:lnTo>
                    <a:pt x="16074" y="15026"/>
                  </a:lnTo>
                  <a:lnTo>
                    <a:pt x="15572" y="14909"/>
                  </a:lnTo>
                  <a:lnTo>
                    <a:pt x="6028" y="14909"/>
                  </a:lnTo>
                  <a:lnTo>
                    <a:pt x="5526" y="15026"/>
                  </a:lnTo>
                  <a:lnTo>
                    <a:pt x="5274" y="15026"/>
                  </a:lnTo>
                  <a:lnTo>
                    <a:pt x="5023" y="15026"/>
                  </a:lnTo>
                  <a:lnTo>
                    <a:pt x="4772" y="15143"/>
                  </a:lnTo>
                  <a:lnTo>
                    <a:pt x="4521" y="15378"/>
                  </a:lnTo>
                  <a:lnTo>
                    <a:pt x="4270" y="15378"/>
                  </a:lnTo>
                  <a:lnTo>
                    <a:pt x="4270" y="15613"/>
                  </a:lnTo>
                  <a:lnTo>
                    <a:pt x="4019" y="15730"/>
                  </a:lnTo>
                  <a:lnTo>
                    <a:pt x="4019" y="19957"/>
                  </a:lnTo>
                  <a:lnTo>
                    <a:pt x="4270" y="20074"/>
                  </a:lnTo>
                  <a:lnTo>
                    <a:pt x="4270" y="20309"/>
                  </a:lnTo>
                  <a:lnTo>
                    <a:pt x="4521" y="20426"/>
                  </a:lnTo>
                  <a:lnTo>
                    <a:pt x="4772" y="20543"/>
                  </a:lnTo>
                  <a:lnTo>
                    <a:pt x="5023" y="20661"/>
                  </a:lnTo>
                  <a:lnTo>
                    <a:pt x="5274" y="20661"/>
                  </a:lnTo>
                  <a:lnTo>
                    <a:pt x="5526" y="20778"/>
                  </a:lnTo>
                  <a:lnTo>
                    <a:pt x="6028" y="20778"/>
                  </a:lnTo>
                  <a:close/>
                </a:path>
                <a:path w="21600" h="21600" extrusionOk="0">
                  <a:moveTo>
                    <a:pt x="753" y="1291"/>
                  </a:moveTo>
                  <a:lnTo>
                    <a:pt x="2260" y="1291"/>
                  </a:lnTo>
                  <a:lnTo>
                    <a:pt x="2260" y="235"/>
                  </a:lnTo>
                  <a:lnTo>
                    <a:pt x="753" y="235"/>
                  </a:lnTo>
                  <a:lnTo>
                    <a:pt x="753" y="1291"/>
                  </a:lnTo>
                  <a:close/>
                </a:path>
                <a:path w="21600" h="21600" extrusionOk="0">
                  <a:moveTo>
                    <a:pt x="753" y="2700"/>
                  </a:moveTo>
                  <a:lnTo>
                    <a:pt x="2260" y="2700"/>
                  </a:lnTo>
                  <a:lnTo>
                    <a:pt x="2260" y="1643"/>
                  </a:lnTo>
                  <a:lnTo>
                    <a:pt x="753" y="1643"/>
                  </a:lnTo>
                  <a:lnTo>
                    <a:pt x="753" y="2700"/>
                  </a:lnTo>
                  <a:close/>
                </a:path>
                <a:path w="21600" h="21600" extrusionOk="0">
                  <a:moveTo>
                    <a:pt x="753" y="4109"/>
                  </a:moveTo>
                  <a:lnTo>
                    <a:pt x="2260" y="4109"/>
                  </a:lnTo>
                  <a:lnTo>
                    <a:pt x="2260" y="3052"/>
                  </a:lnTo>
                  <a:lnTo>
                    <a:pt x="753" y="3052"/>
                  </a:lnTo>
                  <a:lnTo>
                    <a:pt x="753" y="4109"/>
                  </a:lnTo>
                  <a:close/>
                </a:path>
                <a:path w="21600" h="21600" extrusionOk="0">
                  <a:moveTo>
                    <a:pt x="753" y="5517"/>
                  </a:moveTo>
                  <a:lnTo>
                    <a:pt x="2260" y="5517"/>
                  </a:lnTo>
                  <a:lnTo>
                    <a:pt x="2260" y="4461"/>
                  </a:lnTo>
                  <a:lnTo>
                    <a:pt x="753" y="4461"/>
                  </a:lnTo>
                  <a:lnTo>
                    <a:pt x="753" y="5517"/>
                  </a:lnTo>
                  <a:close/>
                </a:path>
                <a:path w="21600" h="21600" extrusionOk="0">
                  <a:moveTo>
                    <a:pt x="753" y="6926"/>
                  </a:moveTo>
                  <a:lnTo>
                    <a:pt x="2260" y="6926"/>
                  </a:lnTo>
                  <a:lnTo>
                    <a:pt x="2260" y="5870"/>
                  </a:lnTo>
                  <a:lnTo>
                    <a:pt x="753" y="5870"/>
                  </a:lnTo>
                  <a:lnTo>
                    <a:pt x="753" y="6926"/>
                  </a:lnTo>
                  <a:close/>
                </a:path>
                <a:path w="21600" h="21600" extrusionOk="0">
                  <a:moveTo>
                    <a:pt x="753" y="8335"/>
                  </a:moveTo>
                  <a:lnTo>
                    <a:pt x="2260" y="8335"/>
                  </a:lnTo>
                  <a:lnTo>
                    <a:pt x="2260" y="7278"/>
                  </a:lnTo>
                  <a:lnTo>
                    <a:pt x="753" y="7278"/>
                  </a:lnTo>
                  <a:lnTo>
                    <a:pt x="753" y="8335"/>
                  </a:lnTo>
                  <a:close/>
                </a:path>
                <a:path w="21600" h="21600" extrusionOk="0">
                  <a:moveTo>
                    <a:pt x="753" y="9743"/>
                  </a:moveTo>
                  <a:lnTo>
                    <a:pt x="2260" y="9743"/>
                  </a:lnTo>
                  <a:lnTo>
                    <a:pt x="2260" y="8687"/>
                  </a:lnTo>
                  <a:lnTo>
                    <a:pt x="753" y="8687"/>
                  </a:lnTo>
                  <a:lnTo>
                    <a:pt x="753" y="9743"/>
                  </a:lnTo>
                  <a:close/>
                </a:path>
                <a:path w="21600" h="21600" extrusionOk="0">
                  <a:moveTo>
                    <a:pt x="753" y="11152"/>
                  </a:moveTo>
                  <a:lnTo>
                    <a:pt x="2260" y="11152"/>
                  </a:lnTo>
                  <a:lnTo>
                    <a:pt x="2260" y="10096"/>
                  </a:lnTo>
                  <a:lnTo>
                    <a:pt x="753" y="10096"/>
                  </a:lnTo>
                  <a:lnTo>
                    <a:pt x="753" y="11152"/>
                  </a:lnTo>
                  <a:close/>
                </a:path>
                <a:path w="21600" h="21600" extrusionOk="0">
                  <a:moveTo>
                    <a:pt x="753" y="12561"/>
                  </a:moveTo>
                  <a:lnTo>
                    <a:pt x="2260" y="12561"/>
                  </a:lnTo>
                  <a:lnTo>
                    <a:pt x="2260" y="11504"/>
                  </a:lnTo>
                  <a:lnTo>
                    <a:pt x="753" y="11504"/>
                  </a:lnTo>
                  <a:lnTo>
                    <a:pt x="753" y="12561"/>
                  </a:lnTo>
                  <a:close/>
                </a:path>
                <a:path w="21600" h="21600" extrusionOk="0">
                  <a:moveTo>
                    <a:pt x="753" y="13970"/>
                  </a:moveTo>
                  <a:lnTo>
                    <a:pt x="2260" y="13970"/>
                  </a:lnTo>
                  <a:lnTo>
                    <a:pt x="2260" y="12913"/>
                  </a:lnTo>
                  <a:lnTo>
                    <a:pt x="753" y="12913"/>
                  </a:lnTo>
                  <a:lnTo>
                    <a:pt x="753" y="13970"/>
                  </a:lnTo>
                  <a:close/>
                </a:path>
                <a:path w="21600" h="21600" extrusionOk="0">
                  <a:moveTo>
                    <a:pt x="753" y="15378"/>
                  </a:moveTo>
                  <a:lnTo>
                    <a:pt x="2260" y="15378"/>
                  </a:lnTo>
                  <a:lnTo>
                    <a:pt x="2260" y="14322"/>
                  </a:lnTo>
                  <a:lnTo>
                    <a:pt x="753" y="14322"/>
                  </a:lnTo>
                  <a:lnTo>
                    <a:pt x="753" y="15378"/>
                  </a:lnTo>
                  <a:close/>
                </a:path>
                <a:path w="21600" h="21600" extrusionOk="0">
                  <a:moveTo>
                    <a:pt x="753" y="16787"/>
                  </a:moveTo>
                  <a:lnTo>
                    <a:pt x="2260" y="16787"/>
                  </a:lnTo>
                  <a:lnTo>
                    <a:pt x="2260" y="15730"/>
                  </a:lnTo>
                  <a:lnTo>
                    <a:pt x="753" y="15730"/>
                  </a:lnTo>
                  <a:lnTo>
                    <a:pt x="753" y="16787"/>
                  </a:lnTo>
                  <a:close/>
                </a:path>
                <a:path w="21600" h="21600" extrusionOk="0">
                  <a:moveTo>
                    <a:pt x="753" y="18196"/>
                  </a:moveTo>
                  <a:lnTo>
                    <a:pt x="2260" y="18196"/>
                  </a:lnTo>
                  <a:lnTo>
                    <a:pt x="2260" y="17139"/>
                  </a:lnTo>
                  <a:lnTo>
                    <a:pt x="753" y="17139"/>
                  </a:lnTo>
                  <a:lnTo>
                    <a:pt x="753" y="18196"/>
                  </a:lnTo>
                  <a:close/>
                </a:path>
                <a:path w="21600" h="21600" extrusionOk="0">
                  <a:moveTo>
                    <a:pt x="753" y="19604"/>
                  </a:moveTo>
                  <a:lnTo>
                    <a:pt x="2260" y="19604"/>
                  </a:lnTo>
                  <a:lnTo>
                    <a:pt x="2260" y="18548"/>
                  </a:lnTo>
                  <a:lnTo>
                    <a:pt x="753" y="18548"/>
                  </a:lnTo>
                  <a:lnTo>
                    <a:pt x="753" y="19604"/>
                  </a:lnTo>
                  <a:close/>
                </a:path>
                <a:path w="21600" h="21600" extrusionOk="0">
                  <a:moveTo>
                    <a:pt x="753" y="21013"/>
                  </a:moveTo>
                  <a:lnTo>
                    <a:pt x="2260" y="21013"/>
                  </a:lnTo>
                  <a:lnTo>
                    <a:pt x="2260" y="19957"/>
                  </a:lnTo>
                  <a:lnTo>
                    <a:pt x="753" y="19957"/>
                  </a:lnTo>
                  <a:lnTo>
                    <a:pt x="753" y="21013"/>
                  </a:lnTo>
                  <a:close/>
                </a:path>
                <a:path w="21600" h="21600" extrusionOk="0">
                  <a:moveTo>
                    <a:pt x="19340" y="1409"/>
                  </a:moveTo>
                  <a:lnTo>
                    <a:pt x="20595" y="1409"/>
                  </a:lnTo>
                  <a:lnTo>
                    <a:pt x="20595" y="352"/>
                  </a:lnTo>
                  <a:lnTo>
                    <a:pt x="19340" y="352"/>
                  </a:lnTo>
                  <a:lnTo>
                    <a:pt x="19340" y="1409"/>
                  </a:lnTo>
                  <a:close/>
                </a:path>
                <a:path w="21600" h="21600" extrusionOk="0">
                  <a:moveTo>
                    <a:pt x="19340" y="2700"/>
                  </a:moveTo>
                  <a:lnTo>
                    <a:pt x="20595" y="2700"/>
                  </a:lnTo>
                  <a:lnTo>
                    <a:pt x="20595" y="1643"/>
                  </a:lnTo>
                  <a:lnTo>
                    <a:pt x="19340" y="1643"/>
                  </a:lnTo>
                  <a:lnTo>
                    <a:pt x="19340" y="2700"/>
                  </a:lnTo>
                  <a:close/>
                </a:path>
                <a:path w="21600" h="21600" extrusionOk="0">
                  <a:moveTo>
                    <a:pt x="19340" y="4109"/>
                  </a:moveTo>
                  <a:lnTo>
                    <a:pt x="20595" y="4109"/>
                  </a:lnTo>
                  <a:lnTo>
                    <a:pt x="20595" y="3052"/>
                  </a:lnTo>
                  <a:lnTo>
                    <a:pt x="19340" y="3052"/>
                  </a:lnTo>
                  <a:lnTo>
                    <a:pt x="19340" y="4109"/>
                  </a:lnTo>
                  <a:close/>
                </a:path>
                <a:path w="21600" h="21600" extrusionOk="0">
                  <a:moveTo>
                    <a:pt x="19340" y="5517"/>
                  </a:moveTo>
                  <a:lnTo>
                    <a:pt x="20595" y="5517"/>
                  </a:lnTo>
                  <a:lnTo>
                    <a:pt x="20595" y="4461"/>
                  </a:lnTo>
                  <a:lnTo>
                    <a:pt x="19340" y="4461"/>
                  </a:lnTo>
                  <a:lnTo>
                    <a:pt x="19340" y="5517"/>
                  </a:lnTo>
                  <a:close/>
                </a:path>
                <a:path w="21600" h="21600" extrusionOk="0">
                  <a:moveTo>
                    <a:pt x="19340" y="6926"/>
                  </a:moveTo>
                  <a:lnTo>
                    <a:pt x="20595" y="6926"/>
                  </a:lnTo>
                  <a:lnTo>
                    <a:pt x="20595" y="5870"/>
                  </a:lnTo>
                  <a:lnTo>
                    <a:pt x="19340" y="5870"/>
                  </a:lnTo>
                  <a:lnTo>
                    <a:pt x="19340" y="6926"/>
                  </a:lnTo>
                  <a:close/>
                </a:path>
                <a:path w="21600" h="21600" extrusionOk="0">
                  <a:moveTo>
                    <a:pt x="19340" y="8335"/>
                  </a:moveTo>
                  <a:lnTo>
                    <a:pt x="20595" y="8335"/>
                  </a:lnTo>
                  <a:lnTo>
                    <a:pt x="20595" y="7278"/>
                  </a:lnTo>
                  <a:lnTo>
                    <a:pt x="19340" y="7278"/>
                  </a:lnTo>
                  <a:lnTo>
                    <a:pt x="19340" y="8335"/>
                  </a:lnTo>
                  <a:close/>
                </a:path>
                <a:path w="21600" h="21600" extrusionOk="0">
                  <a:moveTo>
                    <a:pt x="19340" y="9743"/>
                  </a:moveTo>
                  <a:lnTo>
                    <a:pt x="20595" y="9743"/>
                  </a:lnTo>
                  <a:lnTo>
                    <a:pt x="20595" y="8687"/>
                  </a:lnTo>
                  <a:lnTo>
                    <a:pt x="19340" y="8687"/>
                  </a:lnTo>
                  <a:lnTo>
                    <a:pt x="19340" y="9743"/>
                  </a:lnTo>
                  <a:close/>
                </a:path>
                <a:path w="21600" h="21600" extrusionOk="0">
                  <a:moveTo>
                    <a:pt x="19340" y="11152"/>
                  </a:moveTo>
                  <a:lnTo>
                    <a:pt x="20595" y="11152"/>
                  </a:lnTo>
                  <a:lnTo>
                    <a:pt x="20595" y="10096"/>
                  </a:lnTo>
                  <a:lnTo>
                    <a:pt x="19340" y="10096"/>
                  </a:lnTo>
                  <a:lnTo>
                    <a:pt x="19340" y="11152"/>
                  </a:lnTo>
                  <a:close/>
                </a:path>
                <a:path w="21600" h="21600" extrusionOk="0">
                  <a:moveTo>
                    <a:pt x="19340" y="12561"/>
                  </a:moveTo>
                  <a:lnTo>
                    <a:pt x="20595" y="12561"/>
                  </a:lnTo>
                  <a:lnTo>
                    <a:pt x="20595" y="11504"/>
                  </a:lnTo>
                  <a:lnTo>
                    <a:pt x="19340" y="11504"/>
                  </a:lnTo>
                  <a:lnTo>
                    <a:pt x="19340" y="12561"/>
                  </a:lnTo>
                  <a:close/>
                </a:path>
                <a:path w="21600" h="21600" extrusionOk="0">
                  <a:moveTo>
                    <a:pt x="19340" y="13970"/>
                  </a:moveTo>
                  <a:lnTo>
                    <a:pt x="20595" y="13970"/>
                  </a:lnTo>
                  <a:lnTo>
                    <a:pt x="20595" y="12913"/>
                  </a:lnTo>
                  <a:lnTo>
                    <a:pt x="19340" y="12913"/>
                  </a:lnTo>
                  <a:lnTo>
                    <a:pt x="19340" y="13970"/>
                  </a:lnTo>
                  <a:close/>
                </a:path>
                <a:path w="21600" h="21600" extrusionOk="0">
                  <a:moveTo>
                    <a:pt x="19340" y="15378"/>
                  </a:moveTo>
                  <a:lnTo>
                    <a:pt x="20595" y="15378"/>
                  </a:lnTo>
                  <a:lnTo>
                    <a:pt x="20595" y="14322"/>
                  </a:lnTo>
                  <a:lnTo>
                    <a:pt x="19340" y="14322"/>
                  </a:lnTo>
                  <a:lnTo>
                    <a:pt x="19340" y="15378"/>
                  </a:lnTo>
                  <a:close/>
                </a:path>
                <a:path w="21600" h="21600" extrusionOk="0">
                  <a:moveTo>
                    <a:pt x="19340" y="16787"/>
                  </a:moveTo>
                  <a:lnTo>
                    <a:pt x="20595" y="16787"/>
                  </a:lnTo>
                  <a:lnTo>
                    <a:pt x="20595" y="15730"/>
                  </a:lnTo>
                  <a:lnTo>
                    <a:pt x="19340" y="15730"/>
                  </a:lnTo>
                  <a:lnTo>
                    <a:pt x="19340" y="16787"/>
                  </a:lnTo>
                  <a:close/>
                </a:path>
                <a:path w="21600" h="21600" extrusionOk="0">
                  <a:moveTo>
                    <a:pt x="19340" y="18196"/>
                  </a:moveTo>
                  <a:lnTo>
                    <a:pt x="20595" y="18196"/>
                  </a:lnTo>
                  <a:lnTo>
                    <a:pt x="20595" y="17139"/>
                  </a:lnTo>
                  <a:lnTo>
                    <a:pt x="19340" y="17139"/>
                  </a:lnTo>
                  <a:lnTo>
                    <a:pt x="19340" y="18196"/>
                  </a:lnTo>
                  <a:close/>
                </a:path>
                <a:path w="21600" h="21600" extrusionOk="0">
                  <a:moveTo>
                    <a:pt x="19340" y="19604"/>
                  </a:moveTo>
                  <a:lnTo>
                    <a:pt x="20595" y="19604"/>
                  </a:lnTo>
                  <a:lnTo>
                    <a:pt x="20595" y="18548"/>
                  </a:lnTo>
                  <a:lnTo>
                    <a:pt x="19340" y="18548"/>
                  </a:lnTo>
                  <a:lnTo>
                    <a:pt x="19340" y="19604"/>
                  </a:lnTo>
                  <a:close/>
                </a:path>
                <a:path w="21600" h="21600" extrusionOk="0">
                  <a:moveTo>
                    <a:pt x="19340" y="21013"/>
                  </a:moveTo>
                  <a:lnTo>
                    <a:pt x="20595" y="21013"/>
                  </a:lnTo>
                  <a:lnTo>
                    <a:pt x="20595" y="19957"/>
                  </a:lnTo>
                  <a:lnTo>
                    <a:pt x="19340" y="19957"/>
                  </a:lnTo>
                  <a:lnTo>
                    <a:pt x="19340" y="21013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0849" name="Sound"/>
            <p:cNvSpPr>
              <a:spLocks noEditPoints="1" noChangeArrowheads="1"/>
            </p:cNvSpPr>
            <p:nvPr/>
          </p:nvSpPr>
          <p:spPr bwMode="auto">
            <a:xfrm>
              <a:off x="2724" y="1584"/>
              <a:ext cx="1008" cy="768"/>
            </a:xfrm>
            <a:custGeom>
              <a:avLst/>
              <a:gdLst>
                <a:gd name="T0" fmla="*/ 11164 w 21600"/>
                <a:gd name="T1" fmla="*/ 21159 h 21600"/>
                <a:gd name="T2" fmla="*/ 11164 w 21600"/>
                <a:gd name="T3" fmla="*/ 0 h 21600"/>
                <a:gd name="T4" fmla="*/ 0 w 21600"/>
                <a:gd name="T5" fmla="*/ 10800 h 21600"/>
                <a:gd name="T6" fmla="*/ 21600 w 21600"/>
                <a:gd name="T7" fmla="*/ 10800 h 21600"/>
                <a:gd name="T8" fmla="*/ 242 w 21600"/>
                <a:gd name="T9" fmla="*/ 7604 h 21600"/>
                <a:gd name="T10" fmla="*/ 10760 w 21600"/>
                <a:gd name="T11" fmla="*/ 135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7273"/>
                  </a:moveTo>
                  <a:lnTo>
                    <a:pt x="5824" y="7273"/>
                  </a:lnTo>
                  <a:lnTo>
                    <a:pt x="11164" y="0"/>
                  </a:lnTo>
                  <a:lnTo>
                    <a:pt x="11164" y="21159"/>
                  </a:lnTo>
                  <a:lnTo>
                    <a:pt x="5824" y="13885"/>
                  </a:lnTo>
                  <a:lnTo>
                    <a:pt x="0" y="13885"/>
                  </a:lnTo>
                  <a:lnTo>
                    <a:pt x="0" y="7273"/>
                  </a:lnTo>
                  <a:close/>
                </a:path>
                <a:path w="21600" h="21600">
                  <a:moveTo>
                    <a:pt x="13024" y="7273"/>
                  </a:moveTo>
                  <a:lnTo>
                    <a:pt x="13591" y="6722"/>
                  </a:lnTo>
                  <a:lnTo>
                    <a:pt x="13833" y="7548"/>
                  </a:lnTo>
                  <a:lnTo>
                    <a:pt x="14076" y="8485"/>
                  </a:lnTo>
                  <a:lnTo>
                    <a:pt x="14157" y="9367"/>
                  </a:lnTo>
                  <a:lnTo>
                    <a:pt x="14197" y="10524"/>
                  </a:lnTo>
                  <a:lnTo>
                    <a:pt x="14197" y="11406"/>
                  </a:lnTo>
                  <a:lnTo>
                    <a:pt x="14116" y="12012"/>
                  </a:lnTo>
                  <a:lnTo>
                    <a:pt x="13995" y="12728"/>
                  </a:lnTo>
                  <a:lnTo>
                    <a:pt x="13833" y="13444"/>
                  </a:lnTo>
                  <a:lnTo>
                    <a:pt x="13712" y="14106"/>
                  </a:lnTo>
                  <a:lnTo>
                    <a:pt x="13591" y="14546"/>
                  </a:lnTo>
                  <a:lnTo>
                    <a:pt x="13065" y="13885"/>
                  </a:lnTo>
                  <a:lnTo>
                    <a:pt x="13307" y="12893"/>
                  </a:lnTo>
                  <a:lnTo>
                    <a:pt x="13469" y="11791"/>
                  </a:lnTo>
                  <a:lnTo>
                    <a:pt x="13550" y="10910"/>
                  </a:lnTo>
                  <a:lnTo>
                    <a:pt x="13591" y="10138"/>
                  </a:lnTo>
                  <a:lnTo>
                    <a:pt x="13469" y="9367"/>
                  </a:lnTo>
                  <a:lnTo>
                    <a:pt x="13388" y="8595"/>
                  </a:lnTo>
                  <a:lnTo>
                    <a:pt x="13267" y="7934"/>
                  </a:lnTo>
                  <a:lnTo>
                    <a:pt x="13024" y="7273"/>
                  </a:lnTo>
                  <a:close/>
                </a:path>
                <a:path w="21600" h="21600">
                  <a:moveTo>
                    <a:pt x="16382" y="3967"/>
                  </a:moveTo>
                  <a:lnTo>
                    <a:pt x="16786" y="5179"/>
                  </a:lnTo>
                  <a:lnTo>
                    <a:pt x="17150" y="6612"/>
                  </a:lnTo>
                  <a:lnTo>
                    <a:pt x="17474" y="8651"/>
                  </a:lnTo>
                  <a:lnTo>
                    <a:pt x="17595" y="9753"/>
                  </a:lnTo>
                  <a:lnTo>
                    <a:pt x="17635" y="12012"/>
                  </a:lnTo>
                  <a:lnTo>
                    <a:pt x="17393" y="13665"/>
                  </a:lnTo>
                  <a:lnTo>
                    <a:pt x="17150" y="15208"/>
                  </a:lnTo>
                  <a:lnTo>
                    <a:pt x="16786" y="16310"/>
                  </a:lnTo>
                  <a:lnTo>
                    <a:pt x="16341" y="17687"/>
                  </a:lnTo>
                  <a:lnTo>
                    <a:pt x="15815" y="17081"/>
                  </a:lnTo>
                  <a:lnTo>
                    <a:pt x="16503" y="14602"/>
                  </a:lnTo>
                  <a:lnTo>
                    <a:pt x="16786" y="13169"/>
                  </a:lnTo>
                  <a:lnTo>
                    <a:pt x="16867" y="12012"/>
                  </a:lnTo>
                  <a:lnTo>
                    <a:pt x="16867" y="9642"/>
                  </a:lnTo>
                  <a:lnTo>
                    <a:pt x="16705" y="7989"/>
                  </a:lnTo>
                  <a:lnTo>
                    <a:pt x="16422" y="6612"/>
                  </a:lnTo>
                  <a:lnTo>
                    <a:pt x="16220" y="5675"/>
                  </a:lnTo>
                  <a:lnTo>
                    <a:pt x="15856" y="4518"/>
                  </a:lnTo>
                  <a:lnTo>
                    <a:pt x="16382" y="3967"/>
                  </a:lnTo>
                  <a:close/>
                </a:path>
                <a:path w="21600" h="21600">
                  <a:moveTo>
                    <a:pt x="18889" y="1377"/>
                  </a:moveTo>
                  <a:lnTo>
                    <a:pt x="19415" y="826"/>
                  </a:lnTo>
                  <a:lnTo>
                    <a:pt x="20194" y="2576"/>
                  </a:lnTo>
                  <a:lnTo>
                    <a:pt x="20831" y="4683"/>
                  </a:lnTo>
                  <a:lnTo>
                    <a:pt x="21357" y="7204"/>
                  </a:lnTo>
                  <a:lnTo>
                    <a:pt x="21650" y="9450"/>
                  </a:lnTo>
                  <a:lnTo>
                    <a:pt x="21600" y="12301"/>
                  </a:lnTo>
                  <a:lnTo>
                    <a:pt x="21215" y="15938"/>
                  </a:lnTo>
                  <a:lnTo>
                    <a:pt x="20629" y="18348"/>
                  </a:lnTo>
                  <a:lnTo>
                    <a:pt x="19415" y="21655"/>
                  </a:lnTo>
                  <a:lnTo>
                    <a:pt x="18889" y="21159"/>
                  </a:lnTo>
                  <a:lnTo>
                    <a:pt x="19901" y="18404"/>
                  </a:lnTo>
                  <a:lnTo>
                    <a:pt x="20467" y="15593"/>
                  </a:lnTo>
                  <a:lnTo>
                    <a:pt x="20791" y="12342"/>
                  </a:lnTo>
                  <a:lnTo>
                    <a:pt x="20871" y="9532"/>
                  </a:lnTo>
                  <a:lnTo>
                    <a:pt x="20629" y="7411"/>
                  </a:lnTo>
                  <a:lnTo>
                    <a:pt x="20062" y="4628"/>
                  </a:lnTo>
                  <a:lnTo>
                    <a:pt x="19415" y="2810"/>
                  </a:lnTo>
                  <a:lnTo>
                    <a:pt x="18889" y="1377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0850" name="Photo"/>
            <p:cNvSpPr>
              <a:spLocks noEditPoints="1" noChangeArrowheads="1"/>
            </p:cNvSpPr>
            <p:nvPr/>
          </p:nvSpPr>
          <p:spPr bwMode="auto">
            <a:xfrm>
              <a:off x="3108" y="2040"/>
              <a:ext cx="936" cy="696"/>
            </a:xfrm>
            <a:custGeom>
              <a:avLst/>
              <a:gdLst>
                <a:gd name="T0" fmla="*/ 0 w 21600"/>
                <a:gd name="T1" fmla="*/ 3085 h 21600"/>
                <a:gd name="T2" fmla="*/ 10800 w 21600"/>
                <a:gd name="T3" fmla="*/ 0 h 21600"/>
                <a:gd name="T4" fmla="*/ 21600 w 21600"/>
                <a:gd name="T5" fmla="*/ 3085 h 21600"/>
                <a:gd name="T6" fmla="*/ 21600 w 21600"/>
                <a:gd name="T7" fmla="*/ 10800 h 21600"/>
                <a:gd name="T8" fmla="*/ 21600 w 21600"/>
                <a:gd name="T9" fmla="*/ 21600 h 21600"/>
                <a:gd name="T10" fmla="*/ 10800 w 21600"/>
                <a:gd name="T11" fmla="*/ 21800 h 21600"/>
                <a:gd name="T12" fmla="*/ 0 w 21600"/>
                <a:gd name="T13" fmla="*/ 21600 h 21600"/>
                <a:gd name="T14" fmla="*/ 0 w 21600"/>
                <a:gd name="T15" fmla="*/ 10800 h 21600"/>
                <a:gd name="T16" fmla="*/ 7778 w 21600"/>
                <a:gd name="T17" fmla="*/ 8228 h 21600"/>
                <a:gd name="T18" fmla="*/ 13757 w 21600"/>
                <a:gd name="T19" fmla="*/ 168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 extrusionOk="0">
                  <a:moveTo>
                    <a:pt x="0" y="21600"/>
                  </a:moveTo>
                  <a:lnTo>
                    <a:pt x="0" y="3085"/>
                  </a:lnTo>
                  <a:lnTo>
                    <a:pt x="1542" y="3085"/>
                  </a:lnTo>
                  <a:lnTo>
                    <a:pt x="1542" y="1028"/>
                  </a:lnTo>
                  <a:lnTo>
                    <a:pt x="3857" y="1028"/>
                  </a:lnTo>
                  <a:lnTo>
                    <a:pt x="3857" y="3085"/>
                  </a:lnTo>
                  <a:lnTo>
                    <a:pt x="5400" y="3085"/>
                  </a:lnTo>
                  <a:lnTo>
                    <a:pt x="6942" y="0"/>
                  </a:lnTo>
                  <a:lnTo>
                    <a:pt x="14657" y="0"/>
                  </a:lnTo>
                  <a:lnTo>
                    <a:pt x="16200" y="3085"/>
                  </a:lnTo>
                  <a:lnTo>
                    <a:pt x="21600" y="3085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  <a:path w="21600" h="21600" extrusionOk="0">
                  <a:moveTo>
                    <a:pt x="0" y="3085"/>
                  </a:moveTo>
                  <a:lnTo>
                    <a:pt x="21600" y="3085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3085"/>
                  </a:lnTo>
                  <a:close/>
                </a:path>
                <a:path w="21600" h="21600" extrusionOk="0">
                  <a:moveTo>
                    <a:pt x="10800" y="4800"/>
                  </a:moveTo>
                  <a:lnTo>
                    <a:pt x="11925" y="4971"/>
                  </a:lnTo>
                  <a:lnTo>
                    <a:pt x="13017" y="5442"/>
                  </a:lnTo>
                  <a:lnTo>
                    <a:pt x="14046" y="6128"/>
                  </a:lnTo>
                  <a:lnTo>
                    <a:pt x="14914" y="7071"/>
                  </a:lnTo>
                  <a:lnTo>
                    <a:pt x="15621" y="8271"/>
                  </a:lnTo>
                  <a:lnTo>
                    <a:pt x="16167" y="9514"/>
                  </a:lnTo>
                  <a:lnTo>
                    <a:pt x="16425" y="11014"/>
                  </a:lnTo>
                  <a:lnTo>
                    <a:pt x="16585" y="12471"/>
                  </a:lnTo>
                  <a:lnTo>
                    <a:pt x="16489" y="14014"/>
                  </a:lnTo>
                  <a:lnTo>
                    <a:pt x="16135" y="15471"/>
                  </a:lnTo>
                  <a:lnTo>
                    <a:pt x="15621" y="16800"/>
                  </a:lnTo>
                  <a:lnTo>
                    <a:pt x="14914" y="18000"/>
                  </a:lnTo>
                  <a:lnTo>
                    <a:pt x="14046" y="18942"/>
                  </a:lnTo>
                  <a:lnTo>
                    <a:pt x="13050" y="19671"/>
                  </a:lnTo>
                  <a:lnTo>
                    <a:pt x="11925" y="20057"/>
                  </a:lnTo>
                  <a:lnTo>
                    <a:pt x="10832" y="20185"/>
                  </a:lnTo>
                  <a:lnTo>
                    <a:pt x="9675" y="20142"/>
                  </a:lnTo>
                  <a:lnTo>
                    <a:pt x="8582" y="19628"/>
                  </a:lnTo>
                  <a:lnTo>
                    <a:pt x="7553" y="18942"/>
                  </a:lnTo>
                  <a:lnTo>
                    <a:pt x="6717" y="17957"/>
                  </a:lnTo>
                  <a:lnTo>
                    <a:pt x="5946" y="16842"/>
                  </a:lnTo>
                  <a:lnTo>
                    <a:pt x="5464" y="15514"/>
                  </a:lnTo>
                  <a:lnTo>
                    <a:pt x="5078" y="14014"/>
                  </a:lnTo>
                  <a:lnTo>
                    <a:pt x="5014" y="12514"/>
                  </a:lnTo>
                  <a:lnTo>
                    <a:pt x="5110" y="11014"/>
                  </a:lnTo>
                  <a:lnTo>
                    <a:pt x="5528" y="9557"/>
                  </a:lnTo>
                  <a:lnTo>
                    <a:pt x="6010" y="8228"/>
                  </a:lnTo>
                  <a:lnTo>
                    <a:pt x="6750" y="7114"/>
                  </a:lnTo>
                  <a:lnTo>
                    <a:pt x="7650" y="6085"/>
                  </a:lnTo>
                  <a:lnTo>
                    <a:pt x="8614" y="5400"/>
                  </a:lnTo>
                  <a:lnTo>
                    <a:pt x="9707" y="4971"/>
                  </a:lnTo>
                  <a:lnTo>
                    <a:pt x="10800" y="4800"/>
                  </a:lnTo>
                  <a:close/>
                </a:path>
                <a:path w="21600" h="21600" extrusionOk="0">
                  <a:moveTo>
                    <a:pt x="8003" y="8057"/>
                  </a:moveTo>
                  <a:lnTo>
                    <a:pt x="8807" y="7371"/>
                  </a:lnTo>
                  <a:lnTo>
                    <a:pt x="9546" y="6985"/>
                  </a:lnTo>
                  <a:lnTo>
                    <a:pt x="10446" y="6771"/>
                  </a:lnTo>
                  <a:lnTo>
                    <a:pt x="11217" y="6771"/>
                  </a:lnTo>
                  <a:lnTo>
                    <a:pt x="12053" y="7028"/>
                  </a:lnTo>
                  <a:lnTo>
                    <a:pt x="12889" y="7457"/>
                  </a:lnTo>
                  <a:lnTo>
                    <a:pt x="13628" y="8100"/>
                  </a:lnTo>
                  <a:lnTo>
                    <a:pt x="14175" y="8871"/>
                  </a:lnTo>
                  <a:lnTo>
                    <a:pt x="14625" y="9814"/>
                  </a:lnTo>
                  <a:lnTo>
                    <a:pt x="14978" y="10885"/>
                  </a:lnTo>
                  <a:lnTo>
                    <a:pt x="15171" y="12042"/>
                  </a:lnTo>
                  <a:lnTo>
                    <a:pt x="15107" y="13114"/>
                  </a:lnTo>
                  <a:lnTo>
                    <a:pt x="15042" y="14228"/>
                  </a:lnTo>
                  <a:lnTo>
                    <a:pt x="14689" y="15257"/>
                  </a:lnTo>
                  <a:lnTo>
                    <a:pt x="14207" y="16285"/>
                  </a:lnTo>
                  <a:lnTo>
                    <a:pt x="13596" y="17057"/>
                  </a:lnTo>
                  <a:lnTo>
                    <a:pt x="12889" y="17657"/>
                  </a:lnTo>
                  <a:lnTo>
                    <a:pt x="12053" y="18085"/>
                  </a:lnTo>
                  <a:lnTo>
                    <a:pt x="11185" y="18257"/>
                  </a:lnTo>
                  <a:lnTo>
                    <a:pt x="10414" y="18214"/>
                  </a:lnTo>
                  <a:lnTo>
                    <a:pt x="9546" y="18042"/>
                  </a:lnTo>
                  <a:lnTo>
                    <a:pt x="8742" y="17614"/>
                  </a:lnTo>
                  <a:lnTo>
                    <a:pt x="8003" y="17014"/>
                  </a:lnTo>
                  <a:lnTo>
                    <a:pt x="7457" y="16242"/>
                  </a:lnTo>
                  <a:lnTo>
                    <a:pt x="6975" y="15257"/>
                  </a:lnTo>
                  <a:lnTo>
                    <a:pt x="6653" y="14142"/>
                  </a:lnTo>
                  <a:lnTo>
                    <a:pt x="6492" y="13114"/>
                  </a:lnTo>
                  <a:lnTo>
                    <a:pt x="6525" y="11914"/>
                  </a:lnTo>
                  <a:lnTo>
                    <a:pt x="6621" y="10842"/>
                  </a:lnTo>
                  <a:lnTo>
                    <a:pt x="6942" y="9771"/>
                  </a:lnTo>
                  <a:lnTo>
                    <a:pt x="7457" y="8785"/>
                  </a:lnTo>
                  <a:lnTo>
                    <a:pt x="8003" y="8057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120851" name="Music"/>
            <p:cNvSpPr>
              <a:spLocks noEditPoints="1" noChangeArrowheads="1"/>
            </p:cNvSpPr>
            <p:nvPr/>
          </p:nvSpPr>
          <p:spPr bwMode="auto">
            <a:xfrm>
              <a:off x="3216" y="2448"/>
              <a:ext cx="768" cy="672"/>
            </a:xfrm>
            <a:custGeom>
              <a:avLst/>
              <a:gdLst>
                <a:gd name="T0" fmla="*/ 7352 w 21600"/>
                <a:gd name="T1" fmla="*/ 46 h 21600"/>
                <a:gd name="T2" fmla="*/ 7373 w 21600"/>
                <a:gd name="T3" fmla="*/ 9900 h 21600"/>
                <a:gd name="T4" fmla="*/ 21683 w 21600"/>
                <a:gd name="T5" fmla="*/ 10061 h 21600"/>
                <a:gd name="T6" fmla="*/ 7352 w 21600"/>
                <a:gd name="T7" fmla="*/ 46 h 21600"/>
                <a:gd name="T8" fmla="*/ 21600 w 21600"/>
                <a:gd name="T9" fmla="*/ 0 h 21600"/>
                <a:gd name="T10" fmla="*/ 7975 w 21600"/>
                <a:gd name="T11" fmla="*/ 923 h 21600"/>
                <a:gd name="T12" fmla="*/ 20935 w 21600"/>
                <a:gd name="T13" fmla="*/ 535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21600" h="21600">
                  <a:moveTo>
                    <a:pt x="7352" y="46"/>
                  </a:moveTo>
                  <a:lnTo>
                    <a:pt x="7373" y="9900"/>
                  </a:lnTo>
                  <a:lnTo>
                    <a:pt x="7352" y="16107"/>
                  </a:lnTo>
                  <a:lnTo>
                    <a:pt x="7103" y="15969"/>
                  </a:lnTo>
                  <a:lnTo>
                    <a:pt x="6729" y="15692"/>
                  </a:lnTo>
                  <a:lnTo>
                    <a:pt x="6355" y="15553"/>
                  </a:lnTo>
                  <a:lnTo>
                    <a:pt x="5981" y="15415"/>
                  </a:lnTo>
                  <a:lnTo>
                    <a:pt x="5607" y="15276"/>
                  </a:lnTo>
                  <a:lnTo>
                    <a:pt x="5109" y="15138"/>
                  </a:lnTo>
                  <a:lnTo>
                    <a:pt x="4735" y="15138"/>
                  </a:lnTo>
                  <a:lnTo>
                    <a:pt x="4236" y="15138"/>
                  </a:lnTo>
                  <a:lnTo>
                    <a:pt x="3364" y="15138"/>
                  </a:lnTo>
                  <a:lnTo>
                    <a:pt x="2616" y="15276"/>
                  </a:lnTo>
                  <a:lnTo>
                    <a:pt x="1869" y="15692"/>
                  </a:lnTo>
                  <a:lnTo>
                    <a:pt x="1246" y="15969"/>
                  </a:lnTo>
                  <a:lnTo>
                    <a:pt x="747" y="16523"/>
                  </a:lnTo>
                  <a:lnTo>
                    <a:pt x="373" y="17076"/>
                  </a:lnTo>
                  <a:lnTo>
                    <a:pt x="124" y="17630"/>
                  </a:lnTo>
                  <a:lnTo>
                    <a:pt x="0" y="18323"/>
                  </a:lnTo>
                  <a:lnTo>
                    <a:pt x="124" y="19015"/>
                  </a:lnTo>
                  <a:lnTo>
                    <a:pt x="373" y="19569"/>
                  </a:lnTo>
                  <a:lnTo>
                    <a:pt x="747" y="20123"/>
                  </a:lnTo>
                  <a:lnTo>
                    <a:pt x="1246" y="20676"/>
                  </a:lnTo>
                  <a:lnTo>
                    <a:pt x="1869" y="21092"/>
                  </a:lnTo>
                  <a:lnTo>
                    <a:pt x="2616" y="21369"/>
                  </a:lnTo>
                  <a:lnTo>
                    <a:pt x="3364" y="21507"/>
                  </a:lnTo>
                  <a:lnTo>
                    <a:pt x="4236" y="21646"/>
                  </a:lnTo>
                  <a:lnTo>
                    <a:pt x="5109" y="21507"/>
                  </a:lnTo>
                  <a:lnTo>
                    <a:pt x="5856" y="21369"/>
                  </a:lnTo>
                  <a:lnTo>
                    <a:pt x="6604" y="21092"/>
                  </a:lnTo>
                  <a:lnTo>
                    <a:pt x="7227" y="20676"/>
                  </a:lnTo>
                  <a:lnTo>
                    <a:pt x="7726" y="20123"/>
                  </a:lnTo>
                  <a:lnTo>
                    <a:pt x="8100" y="19569"/>
                  </a:lnTo>
                  <a:lnTo>
                    <a:pt x="8349" y="19015"/>
                  </a:lnTo>
                  <a:lnTo>
                    <a:pt x="8473" y="18323"/>
                  </a:lnTo>
                  <a:lnTo>
                    <a:pt x="8473" y="6276"/>
                  </a:lnTo>
                  <a:lnTo>
                    <a:pt x="20561" y="6276"/>
                  </a:lnTo>
                  <a:lnTo>
                    <a:pt x="20561" y="16107"/>
                  </a:lnTo>
                  <a:lnTo>
                    <a:pt x="20187" y="15830"/>
                  </a:lnTo>
                  <a:lnTo>
                    <a:pt x="19938" y="15692"/>
                  </a:lnTo>
                  <a:lnTo>
                    <a:pt x="19564" y="15553"/>
                  </a:lnTo>
                  <a:lnTo>
                    <a:pt x="19190" y="15415"/>
                  </a:lnTo>
                  <a:lnTo>
                    <a:pt x="18692" y="15276"/>
                  </a:lnTo>
                  <a:lnTo>
                    <a:pt x="18318" y="15138"/>
                  </a:lnTo>
                  <a:lnTo>
                    <a:pt x="17944" y="15138"/>
                  </a:lnTo>
                  <a:lnTo>
                    <a:pt x="17446" y="15138"/>
                  </a:lnTo>
                  <a:lnTo>
                    <a:pt x="16573" y="15138"/>
                  </a:lnTo>
                  <a:lnTo>
                    <a:pt x="15826" y="15276"/>
                  </a:lnTo>
                  <a:lnTo>
                    <a:pt x="15078" y="15692"/>
                  </a:lnTo>
                  <a:lnTo>
                    <a:pt x="14455" y="15969"/>
                  </a:lnTo>
                  <a:lnTo>
                    <a:pt x="13956" y="16523"/>
                  </a:lnTo>
                  <a:lnTo>
                    <a:pt x="13583" y="17076"/>
                  </a:lnTo>
                  <a:lnTo>
                    <a:pt x="13333" y="17630"/>
                  </a:lnTo>
                  <a:lnTo>
                    <a:pt x="13209" y="18323"/>
                  </a:lnTo>
                  <a:lnTo>
                    <a:pt x="13333" y="19015"/>
                  </a:lnTo>
                  <a:lnTo>
                    <a:pt x="13583" y="19569"/>
                  </a:lnTo>
                  <a:lnTo>
                    <a:pt x="13956" y="20123"/>
                  </a:lnTo>
                  <a:lnTo>
                    <a:pt x="14455" y="20676"/>
                  </a:lnTo>
                  <a:lnTo>
                    <a:pt x="15078" y="21092"/>
                  </a:lnTo>
                  <a:lnTo>
                    <a:pt x="15826" y="21369"/>
                  </a:lnTo>
                  <a:lnTo>
                    <a:pt x="16573" y="21507"/>
                  </a:lnTo>
                  <a:lnTo>
                    <a:pt x="17446" y="21646"/>
                  </a:lnTo>
                  <a:lnTo>
                    <a:pt x="18318" y="21507"/>
                  </a:lnTo>
                  <a:lnTo>
                    <a:pt x="19066" y="21369"/>
                  </a:lnTo>
                  <a:lnTo>
                    <a:pt x="19813" y="21092"/>
                  </a:lnTo>
                  <a:lnTo>
                    <a:pt x="20436" y="20676"/>
                  </a:lnTo>
                  <a:lnTo>
                    <a:pt x="20935" y="20123"/>
                  </a:lnTo>
                  <a:lnTo>
                    <a:pt x="21309" y="19569"/>
                  </a:lnTo>
                  <a:lnTo>
                    <a:pt x="21558" y="19015"/>
                  </a:lnTo>
                  <a:lnTo>
                    <a:pt x="21683" y="18323"/>
                  </a:lnTo>
                  <a:lnTo>
                    <a:pt x="21683" y="10061"/>
                  </a:lnTo>
                  <a:lnTo>
                    <a:pt x="21683" y="46"/>
                  </a:lnTo>
                  <a:lnTo>
                    <a:pt x="7352" y="46"/>
                  </a:lnTo>
                  <a:close/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0852" name="AutoShape 20"/>
          <p:cNvSpPr>
            <a:spLocks noChangeArrowheads="1"/>
          </p:cNvSpPr>
          <p:nvPr/>
        </p:nvSpPr>
        <p:spPr bwMode="auto">
          <a:xfrm>
            <a:off x="7290047" y="1466587"/>
            <a:ext cx="1853953" cy="1238373"/>
          </a:xfrm>
          <a:prstGeom prst="wedgeEllipseCallout">
            <a:avLst>
              <a:gd name="adj1" fmla="val -10628"/>
              <a:gd name="adj2" fmla="val 104525"/>
            </a:avLst>
          </a:prstGeom>
          <a:solidFill>
            <a:srgbClr val="F3FAFF">
              <a:alpha val="72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b="1"/>
          </a:p>
        </p:txBody>
      </p:sp>
      <p:sp>
        <p:nvSpPr>
          <p:cNvPr id="120853" name="Text Box 21"/>
          <p:cNvSpPr txBox="1">
            <a:spLocks noChangeArrowheads="1"/>
          </p:cNvSpPr>
          <p:nvPr/>
        </p:nvSpPr>
        <p:spPr bwMode="auto">
          <a:xfrm>
            <a:off x="7428569" y="1537323"/>
            <a:ext cx="162565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i="1" dirty="0">
                <a:solidFill>
                  <a:schemeClr val="bg2"/>
                </a:solidFill>
              </a:rPr>
              <a:t>материалы </a:t>
            </a:r>
            <a:r>
              <a:rPr lang="ru-RU" sz="1600" b="1" i="1" dirty="0" err="1">
                <a:solidFill>
                  <a:schemeClr val="bg2"/>
                </a:solidFill>
              </a:rPr>
              <a:t>целенаправ</a:t>
            </a:r>
            <a:r>
              <a:rPr lang="ru-RU" sz="1600" b="1" i="1" dirty="0">
                <a:solidFill>
                  <a:schemeClr val="bg2"/>
                </a:solidFill>
              </a:rPr>
              <a:t>-ленных наблюдений</a:t>
            </a:r>
          </a:p>
        </p:txBody>
      </p:sp>
      <p:sp>
        <p:nvSpPr>
          <p:cNvPr id="120854" name="AutoShape 22"/>
          <p:cNvSpPr>
            <a:spLocks noChangeArrowheads="1"/>
          </p:cNvSpPr>
          <p:nvPr/>
        </p:nvSpPr>
        <p:spPr bwMode="auto">
          <a:xfrm>
            <a:off x="3065599" y="1855306"/>
            <a:ext cx="1493392" cy="903804"/>
          </a:xfrm>
          <a:prstGeom prst="wedgeEllipseCallout">
            <a:avLst>
              <a:gd name="adj1" fmla="val 19715"/>
              <a:gd name="adj2" fmla="val 153309"/>
            </a:avLst>
          </a:prstGeom>
          <a:solidFill>
            <a:srgbClr val="F3FAFF">
              <a:alpha val="72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ru-RU" b="1"/>
          </a:p>
        </p:txBody>
      </p:sp>
      <p:sp>
        <p:nvSpPr>
          <p:cNvPr id="120855" name="Text Box 23"/>
          <p:cNvSpPr txBox="1">
            <a:spLocks noChangeArrowheads="1"/>
          </p:cNvSpPr>
          <p:nvPr/>
        </p:nvSpPr>
        <p:spPr bwMode="auto">
          <a:xfrm>
            <a:off x="3065599" y="1855307"/>
            <a:ext cx="156517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i="1" dirty="0" smtClean="0">
                <a:solidFill>
                  <a:schemeClr val="bg2"/>
                </a:solidFill>
              </a:rPr>
              <a:t>рабочие материалы групп</a:t>
            </a:r>
            <a:endParaRPr lang="ru-RU" sz="1600" b="1" i="1" dirty="0">
              <a:solidFill>
                <a:schemeClr val="bg2"/>
              </a:solidFill>
            </a:endParaRPr>
          </a:p>
        </p:txBody>
      </p:sp>
      <p:sp>
        <p:nvSpPr>
          <p:cNvPr id="120858" name="Text Box 26"/>
          <p:cNvSpPr txBox="1">
            <a:spLocks noChangeArrowheads="1"/>
          </p:cNvSpPr>
          <p:nvPr/>
        </p:nvSpPr>
        <p:spPr bwMode="auto">
          <a:xfrm>
            <a:off x="4954874" y="6021743"/>
            <a:ext cx="1805170" cy="366713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b="1" i="1" dirty="0" smtClean="0">
                <a:solidFill>
                  <a:schemeClr val="bg2"/>
                </a:solidFill>
              </a:rPr>
              <a:t>видеозапись</a:t>
            </a:r>
            <a:endParaRPr lang="ru-RU" b="1" i="1" dirty="0">
              <a:solidFill>
                <a:schemeClr val="bg2"/>
              </a:solidFill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7230131" y="4113397"/>
            <a:ext cx="1842369" cy="92333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</a:rPr>
              <a:t>результаты </a:t>
            </a:r>
            <a:r>
              <a:rPr lang="ru-RU" b="1" dirty="0" err="1" smtClean="0">
                <a:solidFill>
                  <a:schemeClr val="bg2"/>
                </a:solidFill>
              </a:rPr>
              <a:t>взаимооценки</a:t>
            </a:r>
            <a:r>
              <a:rPr lang="ru-RU" b="1" dirty="0" smtClean="0">
                <a:solidFill>
                  <a:schemeClr val="bg2"/>
                </a:solidFill>
              </a:rPr>
              <a:t> (голосование)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29" name="Text Box 26"/>
          <p:cNvSpPr txBox="1">
            <a:spLocks noChangeArrowheads="1"/>
          </p:cNvSpPr>
          <p:nvPr/>
        </p:nvSpPr>
        <p:spPr bwMode="auto">
          <a:xfrm>
            <a:off x="3458464" y="1266532"/>
            <a:ext cx="4252463" cy="400110"/>
          </a:xfrm>
          <a:prstGeom prst="rect">
            <a:avLst/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i="1" dirty="0" smtClean="0">
                <a:solidFill>
                  <a:schemeClr val="bg2"/>
                </a:solidFill>
              </a:rPr>
              <a:t>Групповой проект</a:t>
            </a:r>
            <a:endParaRPr lang="ru-RU" sz="2000" b="1" i="1" dirty="0">
              <a:solidFill>
                <a:schemeClr val="bg2"/>
              </a:solidFill>
            </a:endParaRPr>
          </a:p>
        </p:txBody>
      </p:sp>
      <p:sp>
        <p:nvSpPr>
          <p:cNvPr id="31" name="AutoShape 7"/>
          <p:cNvSpPr>
            <a:spLocks noChangeArrowheads="1"/>
          </p:cNvSpPr>
          <p:nvPr/>
        </p:nvSpPr>
        <p:spPr bwMode="auto">
          <a:xfrm>
            <a:off x="4731625" y="3357747"/>
            <a:ext cx="2425810" cy="1511300"/>
          </a:xfrm>
          <a:prstGeom prst="roundRect">
            <a:avLst>
              <a:gd name="adj" fmla="val 16667"/>
            </a:avLst>
          </a:prstGeom>
          <a:solidFill>
            <a:srgbClr val="EEF7F8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bg2"/>
                </a:solidFill>
              </a:rPr>
              <a:t>Работа в группе:</a:t>
            </a:r>
          </a:p>
          <a:p>
            <a:pPr>
              <a:buFontTx/>
              <a:buChar char="•"/>
            </a:pPr>
            <a:r>
              <a:rPr lang="ru-RU" dirty="0" err="1">
                <a:solidFill>
                  <a:schemeClr val="bg2"/>
                </a:solidFill>
              </a:rPr>
              <a:t>саморегуляция</a:t>
            </a:r>
            <a:endParaRPr lang="ru-RU" dirty="0">
              <a:solidFill>
                <a:schemeClr val="bg2"/>
              </a:solidFill>
            </a:endParaRPr>
          </a:p>
          <a:p>
            <a:pPr>
              <a:buFontTx/>
              <a:buChar char="•"/>
            </a:pPr>
            <a:r>
              <a:rPr lang="ru-RU" dirty="0">
                <a:solidFill>
                  <a:schemeClr val="bg2"/>
                </a:solidFill>
              </a:rPr>
              <a:t>сотрудничество</a:t>
            </a:r>
          </a:p>
          <a:p>
            <a:pPr>
              <a:buFontTx/>
              <a:buChar char="•"/>
            </a:pPr>
            <a:r>
              <a:rPr lang="ru-RU" dirty="0">
                <a:solidFill>
                  <a:schemeClr val="bg2"/>
                </a:solidFill>
              </a:rPr>
              <a:t>коммуникация</a:t>
            </a:r>
          </a:p>
          <a:p>
            <a:pPr>
              <a:buFontTx/>
              <a:buChar char="•"/>
            </a:pPr>
            <a:r>
              <a:rPr lang="ru-RU" dirty="0">
                <a:solidFill>
                  <a:schemeClr val="bg2"/>
                </a:solidFill>
              </a:rPr>
              <a:t>использование ИКТ</a:t>
            </a:r>
          </a:p>
        </p:txBody>
      </p:sp>
      <p:sp>
        <p:nvSpPr>
          <p:cNvPr id="30" name="Line 31"/>
          <p:cNvSpPr>
            <a:spLocks noChangeShapeType="1"/>
          </p:cNvSpPr>
          <p:nvPr/>
        </p:nvSpPr>
        <p:spPr bwMode="auto">
          <a:xfrm>
            <a:off x="2440921" y="1334587"/>
            <a:ext cx="0" cy="5400675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3" name="AutoShape 8"/>
          <p:cNvSpPr>
            <a:spLocks noChangeArrowheads="1"/>
          </p:cNvSpPr>
          <p:nvPr/>
        </p:nvSpPr>
        <p:spPr bwMode="auto">
          <a:xfrm>
            <a:off x="2604024" y="6071894"/>
            <a:ext cx="2052351" cy="632260"/>
          </a:xfrm>
          <a:prstGeom prst="roundRect">
            <a:avLst>
              <a:gd name="adj" fmla="val 16667"/>
            </a:avLst>
          </a:prstGeom>
          <a:solidFill>
            <a:srgbClr val="EEF7F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b="1" dirty="0" smtClean="0">
                <a:solidFill>
                  <a:schemeClr val="bg2"/>
                </a:solidFill>
              </a:rPr>
              <a:t>1-3 урока</a:t>
            </a:r>
            <a:endParaRPr lang="ru-RU" b="1" dirty="0">
              <a:solidFill>
                <a:schemeClr val="bg2"/>
              </a:solidFill>
            </a:endParaRP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gray">
          <a:xfrm>
            <a:off x="194458" y="140060"/>
            <a:ext cx="8712200" cy="1008063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образования: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метапредметные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результаты: инструментарий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2" name="Document"/>
          <p:cNvSpPr>
            <a:spLocks noEditPoints="1" noChangeArrowheads="1"/>
          </p:cNvSpPr>
          <p:nvPr/>
        </p:nvSpPr>
        <p:spPr bwMode="auto">
          <a:xfrm>
            <a:off x="194458" y="1466587"/>
            <a:ext cx="2050938" cy="3547440"/>
          </a:xfrm>
          <a:custGeom>
            <a:avLst/>
            <a:gdLst>
              <a:gd name="T0" fmla="*/ 1254666 w 21600"/>
              <a:gd name="T1" fmla="*/ 4181310 h 21600"/>
              <a:gd name="T2" fmla="*/ 9914 w 21600"/>
              <a:gd name="T3" fmla="*/ 2097034 h 21600"/>
              <a:gd name="T4" fmla="*/ 1254666 w 21600"/>
              <a:gd name="T5" fmla="*/ 15657 h 21600"/>
              <a:gd name="T6" fmla="*/ 2531726 w 21600"/>
              <a:gd name="T7" fmla="*/ 2058955 h 21600"/>
              <a:gd name="T8" fmla="*/ 1254666 w 21600"/>
              <a:gd name="T9" fmla="*/ 4181310 h 21600"/>
              <a:gd name="T10" fmla="*/ 0 w 21600"/>
              <a:gd name="T11" fmla="*/ 0 h 21600"/>
              <a:gd name="T12" fmla="*/ 2519362 w 21600"/>
              <a:gd name="T13" fmla="*/ 0 h 21600"/>
              <a:gd name="T14" fmla="*/ 2519362 w 21600"/>
              <a:gd name="T15" fmla="*/ 41751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977 w 21600"/>
              <a:gd name="T25" fmla="*/ 818 h 21600"/>
              <a:gd name="T26" fmla="*/ 20622 w 21600"/>
              <a:gd name="T27" fmla="*/ 16429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EEF7F8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3" name="Document"/>
          <p:cNvSpPr>
            <a:spLocks noEditPoints="1" noChangeArrowheads="1"/>
          </p:cNvSpPr>
          <p:nvPr/>
        </p:nvSpPr>
        <p:spPr bwMode="auto">
          <a:xfrm>
            <a:off x="112999" y="1637155"/>
            <a:ext cx="2190750" cy="3634021"/>
          </a:xfrm>
          <a:custGeom>
            <a:avLst/>
            <a:gdLst>
              <a:gd name="T0" fmla="*/ 1254666 w 21600"/>
              <a:gd name="T1" fmla="*/ 4181310 h 21600"/>
              <a:gd name="T2" fmla="*/ 9914 w 21600"/>
              <a:gd name="T3" fmla="*/ 2097034 h 21600"/>
              <a:gd name="T4" fmla="*/ 1254666 w 21600"/>
              <a:gd name="T5" fmla="*/ 15657 h 21600"/>
              <a:gd name="T6" fmla="*/ 2531727 w 21600"/>
              <a:gd name="T7" fmla="*/ 2058955 h 21600"/>
              <a:gd name="T8" fmla="*/ 1254666 w 21600"/>
              <a:gd name="T9" fmla="*/ 4181310 h 21600"/>
              <a:gd name="T10" fmla="*/ 0 w 21600"/>
              <a:gd name="T11" fmla="*/ 0 h 21600"/>
              <a:gd name="T12" fmla="*/ 2519363 w 21600"/>
              <a:gd name="T13" fmla="*/ 0 h 21600"/>
              <a:gd name="T14" fmla="*/ 2519363 w 21600"/>
              <a:gd name="T15" fmla="*/ 41751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977 w 21600"/>
              <a:gd name="T25" fmla="*/ 818 h 21600"/>
              <a:gd name="T26" fmla="*/ 20622 w 21600"/>
              <a:gd name="T27" fmla="*/ 16429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EEF7F8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4" name="Document"/>
          <p:cNvSpPr>
            <a:spLocks noEditPoints="1" noChangeArrowheads="1"/>
          </p:cNvSpPr>
          <p:nvPr/>
        </p:nvSpPr>
        <p:spPr bwMode="auto">
          <a:xfrm>
            <a:off x="0" y="1799956"/>
            <a:ext cx="2160587" cy="3655886"/>
          </a:xfrm>
          <a:custGeom>
            <a:avLst/>
            <a:gdLst>
              <a:gd name="T0" fmla="*/ 1255456 w 21600"/>
              <a:gd name="T1" fmla="*/ 4181310 h 21600"/>
              <a:gd name="T2" fmla="*/ 9920 w 21600"/>
              <a:gd name="T3" fmla="*/ 2097034 h 21600"/>
              <a:gd name="T4" fmla="*/ 1255456 w 21600"/>
              <a:gd name="T5" fmla="*/ 15657 h 21600"/>
              <a:gd name="T6" fmla="*/ 2533321 w 21600"/>
              <a:gd name="T7" fmla="*/ 2058955 h 21600"/>
              <a:gd name="T8" fmla="*/ 1255456 w 21600"/>
              <a:gd name="T9" fmla="*/ 4181310 h 21600"/>
              <a:gd name="T10" fmla="*/ 0 w 21600"/>
              <a:gd name="T11" fmla="*/ 0 h 21600"/>
              <a:gd name="T12" fmla="*/ 2520950 w 21600"/>
              <a:gd name="T13" fmla="*/ 0 h 21600"/>
              <a:gd name="T14" fmla="*/ 2520950 w 21600"/>
              <a:gd name="T15" fmla="*/ 4175125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977 w 21600"/>
              <a:gd name="T25" fmla="*/ 818 h 21600"/>
              <a:gd name="T26" fmla="*/ 20622 w 21600"/>
              <a:gd name="T27" fmla="*/ 16429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EEF7F8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 eaLnBrk="1" hangingPunct="1"/>
            <a:r>
              <a:rPr lang="ru-RU" sz="1600" b="1" dirty="0">
                <a:solidFill>
                  <a:schemeClr val="bg2"/>
                </a:solidFill>
              </a:rPr>
              <a:t>Комплексные работы на </a:t>
            </a:r>
            <a:r>
              <a:rPr lang="ru-RU" sz="1600" b="1" dirty="0" err="1">
                <a:solidFill>
                  <a:schemeClr val="bg2"/>
                </a:solidFill>
              </a:rPr>
              <a:t>межпредметной</a:t>
            </a:r>
            <a:endParaRPr lang="ru-RU" sz="1600" b="1" dirty="0">
              <a:solidFill>
                <a:schemeClr val="bg2"/>
              </a:solidFill>
            </a:endParaRPr>
          </a:p>
          <a:p>
            <a:pPr algn="ctr" eaLnBrk="1" hangingPunct="1"/>
            <a:r>
              <a:rPr lang="ru-RU" sz="1600" b="1" dirty="0">
                <a:solidFill>
                  <a:schemeClr val="bg2"/>
                </a:solidFill>
              </a:rPr>
              <a:t>основе:</a:t>
            </a:r>
          </a:p>
          <a:p>
            <a:pPr eaLnBrk="1" hangingPunct="1">
              <a:buFontTx/>
              <a:buChar char="•"/>
            </a:pPr>
            <a:r>
              <a:rPr lang="ru-RU" sz="1600" dirty="0">
                <a:solidFill>
                  <a:schemeClr val="bg2"/>
                </a:solidFill>
              </a:rPr>
              <a:t>работа с текстом</a:t>
            </a:r>
          </a:p>
          <a:p>
            <a:pPr eaLnBrk="1" hangingPunct="1">
              <a:buFontTx/>
              <a:buChar char="•"/>
            </a:pPr>
            <a:r>
              <a:rPr lang="ru-RU" sz="1600" dirty="0">
                <a:solidFill>
                  <a:schemeClr val="bg2"/>
                </a:solidFill>
              </a:rPr>
              <a:t>решение заданий с использованием логических операций, моделей, знаково-символических средств, схем</a:t>
            </a:r>
            <a:r>
              <a:rPr lang="ru-RU" sz="1600" b="1" dirty="0"/>
              <a:t> </a:t>
            </a:r>
            <a:r>
              <a:rPr lang="ru-RU" b="1" dirty="0"/>
              <a:t> </a:t>
            </a:r>
            <a:endParaRPr lang="ru-RU" b="1" dirty="0">
              <a:solidFill>
                <a:srgbClr val="292929"/>
              </a:solidFill>
            </a:endParaRPr>
          </a:p>
        </p:txBody>
      </p:sp>
      <p:sp>
        <p:nvSpPr>
          <p:cNvPr id="35" name="AutoShape 8"/>
          <p:cNvSpPr>
            <a:spLocks noChangeArrowheads="1"/>
          </p:cNvSpPr>
          <p:nvPr/>
        </p:nvSpPr>
        <p:spPr bwMode="auto">
          <a:xfrm>
            <a:off x="186125" y="6071894"/>
            <a:ext cx="2117624" cy="571590"/>
          </a:xfrm>
          <a:prstGeom prst="roundRect">
            <a:avLst>
              <a:gd name="adj" fmla="val 16667"/>
            </a:avLst>
          </a:prstGeom>
          <a:solidFill>
            <a:srgbClr val="EEF7F8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r>
              <a:rPr lang="ru-RU" b="1" dirty="0">
                <a:solidFill>
                  <a:schemeClr val="bg2"/>
                </a:solidFill>
              </a:rPr>
              <a:t>Первая </a:t>
            </a:r>
            <a:r>
              <a:rPr lang="ru-RU" b="1" dirty="0" smtClean="0">
                <a:solidFill>
                  <a:schemeClr val="bg2"/>
                </a:solidFill>
              </a:rPr>
              <a:t>часть</a:t>
            </a:r>
          </a:p>
          <a:p>
            <a:pPr algn="ctr" eaLnBrk="1" hangingPunct="1"/>
            <a:r>
              <a:rPr lang="ru-RU" b="1" dirty="0" smtClean="0">
                <a:solidFill>
                  <a:schemeClr val="bg2"/>
                </a:solidFill>
              </a:rPr>
              <a:t>1 </a:t>
            </a:r>
            <a:r>
              <a:rPr lang="ru-RU" b="1" dirty="0">
                <a:solidFill>
                  <a:schemeClr val="bg2"/>
                </a:solidFill>
              </a:rPr>
              <a:t>урок</a:t>
            </a:r>
          </a:p>
        </p:txBody>
      </p:sp>
      <p:sp>
        <p:nvSpPr>
          <p:cNvPr id="36" name="Text Box 32"/>
          <p:cNvSpPr txBox="1">
            <a:spLocks noChangeArrowheads="1"/>
          </p:cNvSpPr>
          <p:nvPr/>
        </p:nvSpPr>
        <p:spPr bwMode="auto">
          <a:xfrm>
            <a:off x="611188" y="51577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xmlns="" val="85067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CE128C-9F0F-4DC8-8E6B-715E41FB17FA}" type="slidenum">
              <a:rPr lang="ru-RU"/>
              <a:pPr>
                <a:defRPr/>
              </a:pPr>
              <a:t>47</a:t>
            </a:fld>
            <a:endParaRPr lang="ru-RU"/>
          </a:p>
        </p:txBody>
      </p:sp>
      <p:sp>
        <p:nvSpPr>
          <p:cNvPr id="940034" name="AutoShape 2"/>
          <p:cNvSpPr>
            <a:spLocks noChangeArrowheads="1"/>
          </p:cNvSpPr>
          <p:nvPr/>
        </p:nvSpPr>
        <p:spPr bwMode="gray">
          <a:xfrm>
            <a:off x="0" y="0"/>
            <a:ext cx="9036050" cy="1052736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rPr>
              <a:t>Внутришкольный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rPr>
              <a:t> мониторинг: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+mn-cs"/>
            </a:endParaRPr>
          </a:p>
          <a:p>
            <a:pPr algn="ctr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rPr>
              <a:t>продолжение линии на работу с текстом</a:t>
            </a: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4463988" y="1556792"/>
            <a:ext cx="4392996" cy="104411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18025" y="1539852"/>
            <a:ext cx="450100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000000"/>
                </a:solidFill>
              </a:rPr>
              <a:t>Общее понимание, ориентация в тексте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поиск и выявление разного вида информации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прямые выводы и заключения на основе фактов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понимание основной идеи</a:t>
            </a:r>
          </a:p>
        </p:txBody>
      </p:sp>
      <p:sp>
        <p:nvSpPr>
          <p:cNvPr id="21" name="Скругленный прямоугольник 20"/>
          <p:cNvSpPr>
            <a:spLocks noChangeArrowheads="1"/>
          </p:cNvSpPr>
          <p:nvPr/>
        </p:nvSpPr>
        <p:spPr bwMode="auto">
          <a:xfrm>
            <a:off x="4463988" y="2798257"/>
            <a:ext cx="4429000" cy="149946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734272" y="2840322"/>
            <a:ext cx="38164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000000"/>
                </a:solidFill>
              </a:rPr>
              <a:t>Детальное понимание содержания и формы текста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анализ, интерпретация и обобщение информации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сложные выводы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оценочные суждения</a:t>
            </a:r>
          </a:p>
        </p:txBody>
      </p:sp>
      <p:sp>
        <p:nvSpPr>
          <p:cNvPr id="23" name="Скругленный прямоугольник 22"/>
          <p:cNvSpPr>
            <a:spLocks noChangeArrowheads="1"/>
          </p:cNvSpPr>
          <p:nvPr/>
        </p:nvSpPr>
        <p:spPr bwMode="auto">
          <a:xfrm>
            <a:off x="4463988" y="4473116"/>
            <a:ext cx="4428999" cy="183620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844194" y="4545124"/>
            <a:ext cx="403295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000000"/>
                </a:solidFill>
              </a:rPr>
              <a:t>Выход за рамки текста, его использование для решения разнообразных задач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без привлечения дополнительной информации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solidFill>
                  <a:srgbClr val="000000"/>
                </a:solidFill>
              </a:rPr>
              <a:t>с привлечением дополнительной информации</a:t>
            </a:r>
          </a:p>
        </p:txBody>
      </p:sp>
      <p:sp>
        <p:nvSpPr>
          <p:cNvPr id="12" name="Скругленный прямоугольник 11"/>
          <p:cNvSpPr>
            <a:spLocks noChangeArrowheads="1"/>
          </p:cNvSpPr>
          <p:nvPr/>
        </p:nvSpPr>
        <p:spPr bwMode="auto">
          <a:xfrm>
            <a:off x="123592" y="1930355"/>
            <a:ext cx="3369051" cy="2969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5000"/>
              </a:lnSpc>
            </a:pPr>
            <a:r>
              <a:rPr lang="ru-RU" sz="1600" b="1" i="1" dirty="0" smtClean="0">
                <a:solidFill>
                  <a:schemeClr val="bg2"/>
                </a:solidFill>
              </a:rPr>
              <a:t>историческая проблематика</a:t>
            </a:r>
            <a:endParaRPr lang="ru-RU" sz="1600" b="1" i="1" dirty="0">
              <a:solidFill>
                <a:schemeClr val="bg2"/>
              </a:solidFill>
            </a:endParaRPr>
          </a:p>
        </p:txBody>
      </p:sp>
      <p:pic>
        <p:nvPicPr>
          <p:cNvPr id="13" name="Рисунок 12"/>
          <p:cNvPicPr/>
          <p:nvPr/>
        </p:nvPicPr>
        <p:blipFill rotWithShape="1">
          <a:blip r:embed="rId3" cstate="email"/>
          <a:srcRect/>
          <a:stretch/>
        </p:blipFill>
        <p:spPr bwMode="auto">
          <a:xfrm>
            <a:off x="2711845" y="3622655"/>
            <a:ext cx="1414143" cy="11642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074" name="Рисунок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4377" y="2221664"/>
            <a:ext cx="1656960" cy="103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Рисунок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6258" y="2217314"/>
            <a:ext cx="825203" cy="103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Скругленный прямоугольник 17"/>
          <p:cNvSpPr>
            <a:spLocks noChangeArrowheads="1"/>
          </p:cNvSpPr>
          <p:nvPr/>
        </p:nvSpPr>
        <p:spPr bwMode="auto">
          <a:xfrm>
            <a:off x="164377" y="1498902"/>
            <a:ext cx="3398511" cy="36897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5000"/>
              </a:lnSpc>
            </a:pPr>
            <a:r>
              <a:rPr lang="ru-RU" b="1" i="1" dirty="0" smtClean="0">
                <a:solidFill>
                  <a:schemeClr val="bg2"/>
                </a:solidFill>
              </a:rPr>
              <a:t>Научно-популярные тексты</a:t>
            </a:r>
            <a:endParaRPr lang="ru-RU" b="1" i="1" dirty="0">
              <a:solidFill>
                <a:schemeClr val="bg2"/>
              </a:solidFill>
            </a:endParaRPr>
          </a:p>
        </p:txBody>
      </p:sp>
      <p:pic>
        <p:nvPicPr>
          <p:cNvPr id="25" name="Рисунок 24"/>
          <p:cNvPicPr/>
          <p:nvPr/>
        </p:nvPicPr>
        <p:blipFill rotWithShape="1">
          <a:blip r:embed="rId6" cstate="email"/>
          <a:srcRect/>
          <a:stretch/>
        </p:blipFill>
        <p:spPr bwMode="auto">
          <a:xfrm>
            <a:off x="165382" y="3646491"/>
            <a:ext cx="1640788" cy="11428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8" name="Рисунок 27"/>
          <p:cNvPicPr/>
          <p:nvPr/>
        </p:nvPicPr>
        <p:blipFill rotWithShape="1">
          <a:blip r:embed="rId7" cstate="email"/>
          <a:srcRect/>
          <a:stretch/>
        </p:blipFill>
        <p:spPr bwMode="auto">
          <a:xfrm>
            <a:off x="1808118" y="3622655"/>
            <a:ext cx="832257" cy="7446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9" name="Рисунок 28"/>
          <p:cNvPicPr/>
          <p:nvPr/>
        </p:nvPicPr>
        <p:blipFill rotWithShape="1">
          <a:blip r:embed="rId8" cstate="email"/>
          <a:srcRect/>
          <a:stretch/>
        </p:blipFill>
        <p:spPr bwMode="auto">
          <a:xfrm>
            <a:off x="1806170" y="4286872"/>
            <a:ext cx="832257" cy="5000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0" name="Скругленный прямоугольник 29"/>
          <p:cNvSpPr>
            <a:spLocks noChangeArrowheads="1"/>
          </p:cNvSpPr>
          <p:nvPr/>
        </p:nvSpPr>
        <p:spPr bwMode="auto">
          <a:xfrm>
            <a:off x="164377" y="4774468"/>
            <a:ext cx="3961611" cy="52205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5000"/>
              </a:lnSpc>
            </a:pPr>
            <a:r>
              <a:rPr lang="en-US" sz="1600" b="1" i="1" dirty="0" smtClean="0">
                <a:solidFill>
                  <a:schemeClr val="bg2"/>
                </a:solidFill>
              </a:rPr>
              <a:t>“</a:t>
            </a:r>
            <a:r>
              <a:rPr lang="ru-RU" sz="1600" b="1" i="1" dirty="0" smtClean="0">
                <a:solidFill>
                  <a:schemeClr val="bg2"/>
                </a:solidFill>
              </a:rPr>
              <a:t>Занимательные опыты</a:t>
            </a:r>
            <a:r>
              <a:rPr lang="en-US" sz="1600" b="1" i="1" dirty="0" smtClean="0">
                <a:solidFill>
                  <a:schemeClr val="bg2"/>
                </a:solidFill>
              </a:rPr>
              <a:t>”</a:t>
            </a:r>
            <a:r>
              <a:rPr lang="ru-RU" sz="1600" b="1" i="1" dirty="0" smtClean="0">
                <a:solidFill>
                  <a:schemeClr val="bg2"/>
                </a:solidFill>
              </a:rPr>
              <a:t>,</a:t>
            </a:r>
          </a:p>
          <a:p>
            <a:pPr algn="ctr">
              <a:lnSpc>
                <a:spcPct val="85000"/>
              </a:lnSpc>
            </a:pPr>
            <a:r>
              <a:rPr lang="en-US" sz="1600" b="1" i="1" dirty="0" smtClean="0">
                <a:solidFill>
                  <a:schemeClr val="bg2"/>
                </a:solidFill>
              </a:rPr>
              <a:t>“</a:t>
            </a:r>
            <a:r>
              <a:rPr lang="ru-RU" sz="1600" b="1" i="1" dirty="0" smtClean="0">
                <a:solidFill>
                  <a:schemeClr val="bg2"/>
                </a:solidFill>
              </a:rPr>
              <a:t>Удивительные животные</a:t>
            </a:r>
            <a:r>
              <a:rPr lang="en-US" sz="1600" b="1" i="1" dirty="0" smtClean="0">
                <a:solidFill>
                  <a:schemeClr val="bg2"/>
                </a:solidFill>
              </a:rPr>
              <a:t>”</a:t>
            </a:r>
            <a:endParaRPr lang="ru-RU" sz="1600" b="1" i="1" dirty="0" smtClean="0">
              <a:solidFill>
                <a:schemeClr val="bg2"/>
              </a:solidFill>
            </a:endParaRPr>
          </a:p>
        </p:txBody>
      </p:sp>
      <p:sp>
        <p:nvSpPr>
          <p:cNvPr id="31" name="Скругленный прямоугольник 30"/>
          <p:cNvSpPr>
            <a:spLocks noChangeArrowheads="1"/>
          </p:cNvSpPr>
          <p:nvPr/>
        </p:nvSpPr>
        <p:spPr bwMode="auto">
          <a:xfrm>
            <a:off x="2640375" y="2400691"/>
            <a:ext cx="1421568" cy="4537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5000"/>
              </a:lnSpc>
            </a:pPr>
            <a:r>
              <a:rPr lang="en-US" sz="1600" b="1" i="1" dirty="0" smtClean="0">
                <a:solidFill>
                  <a:schemeClr val="bg2"/>
                </a:solidFill>
              </a:rPr>
              <a:t>“</a:t>
            </a:r>
            <a:r>
              <a:rPr lang="ru-RU" sz="1600" b="1" i="1" dirty="0" smtClean="0">
                <a:solidFill>
                  <a:schemeClr val="bg2"/>
                </a:solidFill>
              </a:rPr>
              <a:t>Александр</a:t>
            </a:r>
          </a:p>
          <a:p>
            <a:pPr algn="ctr">
              <a:lnSpc>
                <a:spcPct val="85000"/>
              </a:lnSpc>
            </a:pPr>
            <a:r>
              <a:rPr lang="ru-RU" sz="1600" b="1" i="1" dirty="0" smtClean="0">
                <a:solidFill>
                  <a:schemeClr val="bg2"/>
                </a:solidFill>
              </a:rPr>
              <a:t>Невский</a:t>
            </a:r>
            <a:r>
              <a:rPr lang="en-US" sz="1600" b="1" i="1" dirty="0" smtClean="0">
                <a:solidFill>
                  <a:schemeClr val="bg2"/>
                </a:solidFill>
              </a:rPr>
              <a:t>”</a:t>
            </a:r>
            <a:endParaRPr lang="ru-RU" sz="1600" b="1" i="1" dirty="0" smtClean="0">
              <a:solidFill>
                <a:schemeClr val="bg2"/>
              </a:solidFill>
            </a:endParaRPr>
          </a:p>
        </p:txBody>
      </p:sp>
      <p:sp>
        <p:nvSpPr>
          <p:cNvPr id="32" name="Скругленный прямоугольник 31"/>
          <p:cNvSpPr>
            <a:spLocks noChangeArrowheads="1"/>
          </p:cNvSpPr>
          <p:nvPr/>
        </p:nvSpPr>
        <p:spPr bwMode="auto">
          <a:xfrm>
            <a:off x="164377" y="3391217"/>
            <a:ext cx="3961612" cy="2969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5000"/>
              </a:lnSpc>
            </a:pPr>
            <a:r>
              <a:rPr lang="ru-RU" sz="1600" b="1" i="1" dirty="0" smtClean="0">
                <a:solidFill>
                  <a:schemeClr val="bg2"/>
                </a:solidFill>
              </a:rPr>
              <a:t>естественнонаучная проблематика</a:t>
            </a:r>
            <a:endParaRPr lang="ru-RU" sz="1600" b="1" i="1" dirty="0">
              <a:solidFill>
                <a:schemeClr val="bg2"/>
              </a:solidFill>
            </a:endParaRPr>
          </a:p>
        </p:txBody>
      </p:sp>
      <p:sp>
        <p:nvSpPr>
          <p:cNvPr id="33" name="Скругленный прямоугольник 32"/>
          <p:cNvSpPr>
            <a:spLocks noChangeArrowheads="1"/>
          </p:cNvSpPr>
          <p:nvPr/>
        </p:nvSpPr>
        <p:spPr bwMode="auto">
          <a:xfrm>
            <a:off x="165382" y="5448335"/>
            <a:ext cx="3961612" cy="29699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5000"/>
              </a:lnSpc>
            </a:pPr>
            <a:r>
              <a:rPr lang="ru-RU" sz="1600" b="1" i="1" dirty="0" smtClean="0">
                <a:solidFill>
                  <a:schemeClr val="bg2"/>
                </a:solidFill>
              </a:rPr>
              <a:t>обществоведческая проблематика</a:t>
            </a:r>
            <a:endParaRPr lang="ru-RU" sz="1600" b="1" i="1" dirty="0">
              <a:solidFill>
                <a:schemeClr val="bg2"/>
              </a:solidFill>
            </a:endParaRPr>
          </a:p>
        </p:txBody>
      </p:sp>
      <p:pic>
        <p:nvPicPr>
          <p:cNvPr id="34" name="Рисунок 33"/>
          <p:cNvPicPr/>
          <p:nvPr/>
        </p:nvPicPr>
        <p:blipFill rotWithShape="1">
          <a:blip r:embed="rId9" cstate="email"/>
          <a:srcRect/>
          <a:stretch/>
        </p:blipFill>
        <p:spPr bwMode="auto">
          <a:xfrm>
            <a:off x="183341" y="5736147"/>
            <a:ext cx="1526132" cy="9941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35" name="Рисунок 34"/>
          <p:cNvPicPr/>
          <p:nvPr/>
        </p:nvPicPr>
        <p:blipFill rotWithShape="1">
          <a:blip r:embed="rId10" cstate="email"/>
          <a:srcRect/>
          <a:stretch/>
        </p:blipFill>
        <p:spPr bwMode="auto">
          <a:xfrm>
            <a:off x="1703011" y="5757293"/>
            <a:ext cx="755938" cy="9729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6" name="Скругленный прямоугольник 35"/>
          <p:cNvSpPr>
            <a:spLocks noChangeArrowheads="1"/>
          </p:cNvSpPr>
          <p:nvPr/>
        </p:nvSpPr>
        <p:spPr bwMode="auto">
          <a:xfrm>
            <a:off x="2625876" y="6006340"/>
            <a:ext cx="1032063" cy="4537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>
              <a:lnSpc>
                <a:spcPct val="85000"/>
              </a:lnSpc>
            </a:pPr>
            <a:r>
              <a:rPr lang="en-US" sz="1600" b="1" i="1" dirty="0" smtClean="0">
                <a:solidFill>
                  <a:schemeClr val="bg2"/>
                </a:solidFill>
              </a:rPr>
              <a:t>“</a:t>
            </a:r>
            <a:r>
              <a:rPr lang="ru-RU" sz="1600" b="1" i="1" dirty="0" smtClean="0">
                <a:solidFill>
                  <a:schemeClr val="bg2"/>
                </a:solidFill>
              </a:rPr>
              <a:t>Семья</a:t>
            </a:r>
            <a:r>
              <a:rPr lang="en-US" sz="1600" b="1" i="1" dirty="0" smtClean="0">
                <a:solidFill>
                  <a:schemeClr val="bg2"/>
                </a:solidFill>
              </a:rPr>
              <a:t>”</a:t>
            </a:r>
            <a:endParaRPr lang="ru-RU" sz="1600" b="1" i="1" dirty="0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79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CE128C-9F0F-4DC8-8E6B-715E41FB17FA}" type="slidenum">
              <a:rPr lang="ru-RU"/>
              <a:pPr>
                <a:defRPr/>
              </a:pPr>
              <a:t>48</a:t>
            </a:fld>
            <a:endParaRPr lang="ru-RU"/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952500" y="1343025"/>
            <a:ext cx="7272338" cy="492125"/>
          </a:xfrm>
          <a:prstGeom prst="rect">
            <a:avLst/>
          </a:prstGeom>
          <a:gradFill rotWithShape="1">
            <a:gsLst>
              <a:gs pos="0">
                <a:srgbClr val="F3F9FA"/>
              </a:gs>
              <a:gs pos="100000">
                <a:srgbClr val="EEF7F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sz="3200" b="1">
                <a:solidFill>
                  <a:srgbClr val="000000"/>
                </a:solidFill>
              </a:rPr>
              <a:t>ГРУППОВЫЕ ПРОЕКТЫ: 2012, НШ</a:t>
            </a:r>
          </a:p>
        </p:txBody>
      </p:sp>
      <p:sp>
        <p:nvSpPr>
          <p:cNvPr id="940034" name="AutoShape 2"/>
          <p:cNvSpPr>
            <a:spLocks noChangeArrowheads="1"/>
          </p:cNvSpPr>
          <p:nvPr/>
        </p:nvSpPr>
        <p:spPr bwMode="gray">
          <a:xfrm>
            <a:off x="0" y="152400"/>
            <a:ext cx="9036050" cy="1008063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defRPr/>
            </a:pPr>
            <a:r>
              <a:rPr lang="ru-RU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rPr>
              <a:t>Мониторинг оценки качества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3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+mn-cs"/>
              </a:rPr>
              <a:t>образования, 2012: групповые проекты </a:t>
            </a:r>
          </a:p>
        </p:txBody>
      </p:sp>
      <p:sp>
        <p:nvSpPr>
          <p:cNvPr id="2" name="Прямоугольник с двумя вырезанными соседними углами 1"/>
          <p:cNvSpPr/>
          <p:nvPr/>
        </p:nvSpPr>
        <p:spPr bwMode="auto">
          <a:xfrm>
            <a:off x="63500" y="1928813"/>
            <a:ext cx="2087563" cy="1331912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Познавательный</a:t>
            </a:r>
          </a:p>
          <a:p>
            <a:pPr eaLnBrk="0" hangingPunct="0">
              <a:defRPr/>
            </a:pPr>
            <a:endParaRPr lang="ru-RU" sz="8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«ЧТО МЫ ЗНАЕМ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О ЗЕМЛЕ?»</a:t>
            </a: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</p:txBody>
      </p:sp>
      <p:sp>
        <p:nvSpPr>
          <p:cNvPr id="35" name="Прямоугольник с двумя вырезанными соседними углами 34"/>
          <p:cNvSpPr/>
          <p:nvPr/>
        </p:nvSpPr>
        <p:spPr bwMode="auto">
          <a:xfrm>
            <a:off x="2386013" y="1933575"/>
            <a:ext cx="2089150" cy="1331913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Конструкторский</a:t>
            </a:r>
          </a:p>
          <a:p>
            <a:pPr eaLnBrk="0" hangingPunct="0">
              <a:defRPr/>
            </a:pPr>
            <a:endParaRPr lang="ru-RU" sz="8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«МАКЕТ ДЕТСКОЙ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ПЛОЩАДКИ»</a:t>
            </a: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</p:txBody>
      </p:sp>
      <p:sp>
        <p:nvSpPr>
          <p:cNvPr id="36" name="Прямоугольник с двумя вырезанными соседними углами 35"/>
          <p:cNvSpPr/>
          <p:nvPr/>
        </p:nvSpPr>
        <p:spPr bwMode="auto">
          <a:xfrm>
            <a:off x="4606925" y="1933575"/>
            <a:ext cx="2197100" cy="1331913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Исследовательский</a:t>
            </a:r>
          </a:p>
          <a:p>
            <a:pPr eaLnBrk="0" hangingPunct="0">
              <a:defRPr/>
            </a:pPr>
            <a:endParaRPr lang="ru-RU" sz="8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«КАК МЫ ПРОВО-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ДИМ СВОБОДНОЕ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ВРЕМЯ?»</a:t>
            </a: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</p:txBody>
      </p:sp>
      <p:sp>
        <p:nvSpPr>
          <p:cNvPr id="37" name="Прямоугольник с двумя вырезанными соседними углами 36"/>
          <p:cNvSpPr/>
          <p:nvPr/>
        </p:nvSpPr>
        <p:spPr bwMode="auto">
          <a:xfrm>
            <a:off x="6840538" y="1928813"/>
            <a:ext cx="2195512" cy="1331912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Социальный</a:t>
            </a:r>
          </a:p>
          <a:p>
            <a:pPr eaLnBrk="0" hangingPunct="0">
              <a:defRPr/>
            </a:pPr>
            <a:endParaRPr lang="ru-RU" sz="8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«ПОМОГИ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БУДУЩЕМУ</a:t>
            </a:r>
          </a:p>
          <a:p>
            <a:pPr algn="ctr" eaLnBrk="0" hangingPunct="0">
              <a:defRPr/>
            </a:pPr>
            <a:r>
              <a:rPr lang="ru-RU" sz="1600" b="1" dirty="0">
                <a:solidFill>
                  <a:schemeClr val="bg2"/>
                </a:solidFill>
                <a:latin typeface="Arial" pitchFamily="34" charset="0"/>
                <a:cs typeface="+mn-cs"/>
              </a:rPr>
              <a:t>ПЕРВОКЛАССНИКУ»</a:t>
            </a: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</p:txBody>
      </p:sp>
      <p:sp>
        <p:nvSpPr>
          <p:cNvPr id="4" name="Скругленный прямоугольник 3"/>
          <p:cNvSpPr>
            <a:spLocks noChangeArrowheads="1"/>
          </p:cNvSpPr>
          <p:nvPr/>
        </p:nvSpPr>
        <p:spPr bwMode="auto">
          <a:xfrm>
            <a:off x="63500" y="3357563"/>
            <a:ext cx="8972550" cy="12588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algn="ctr" eaLnBrk="0" hangingPunct="0"/>
            <a:r>
              <a:rPr lang="ru-RU">
                <a:solidFill>
                  <a:schemeClr val="bg2"/>
                </a:solidFill>
              </a:rPr>
              <a:t>Дети, работая в малых группах, по 4-5 человек, уточняют тему проекта,</a:t>
            </a:r>
          </a:p>
          <a:p>
            <a:pPr algn="ctr" eaLnBrk="0" hangingPunct="0"/>
            <a:r>
              <a:rPr lang="ru-RU">
                <a:solidFill>
                  <a:schemeClr val="bg2"/>
                </a:solidFill>
              </a:rPr>
              <a:t>планируют работу и готовят макет, плакат, или компьютерную презентацию,</a:t>
            </a:r>
          </a:p>
          <a:p>
            <a:pPr algn="ctr" eaLnBrk="0" hangingPunct="0"/>
            <a:r>
              <a:rPr lang="ru-RU">
                <a:solidFill>
                  <a:schemeClr val="bg2"/>
                </a:solidFill>
              </a:rPr>
              <a:t> которую представляют классу. Они отмечают стикерами наиболее понравившуюся</a:t>
            </a:r>
          </a:p>
          <a:p>
            <a:pPr algn="ctr" eaLnBrk="0" hangingPunct="0"/>
            <a:r>
              <a:rPr lang="ru-RU">
                <a:solidFill>
                  <a:schemeClr val="bg2"/>
                </a:solidFill>
              </a:rPr>
              <a:t>им работу и оценивают работу своей группы и свой вклад в работу группы.</a:t>
            </a:r>
          </a:p>
        </p:txBody>
      </p:sp>
      <p:sp>
        <p:nvSpPr>
          <p:cNvPr id="41" name="Прямоугольник с двумя вырезанными соседними углами 40"/>
          <p:cNvSpPr/>
          <p:nvPr/>
        </p:nvSpPr>
        <p:spPr bwMode="auto">
          <a:xfrm rot="10800000">
            <a:off x="63500" y="4724400"/>
            <a:ext cx="2087563" cy="116998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171450" y="4724400"/>
            <a:ext cx="1979613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1400" b="1">
                <a:solidFill>
                  <a:schemeClr val="bg2"/>
                </a:solidFill>
              </a:rPr>
              <a:t>короткий текст,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вопросы к нему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и иллюстрации,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загадки, пословицы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список литературы</a:t>
            </a:r>
            <a:endParaRPr lang="ru-RU" b="1">
              <a:solidFill>
                <a:schemeClr val="bg2"/>
              </a:solidFill>
            </a:endParaRPr>
          </a:p>
        </p:txBody>
      </p:sp>
      <p:sp>
        <p:nvSpPr>
          <p:cNvPr id="45" name="Прямоугольник с двумя вырезанными соседними углами 44"/>
          <p:cNvSpPr/>
          <p:nvPr/>
        </p:nvSpPr>
        <p:spPr bwMode="auto">
          <a:xfrm rot="10800000">
            <a:off x="2390775" y="4724400"/>
            <a:ext cx="2087563" cy="116998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</p:txBody>
      </p:sp>
      <p:sp>
        <p:nvSpPr>
          <p:cNvPr id="46" name="Прямоугольник с двумя вырезанными соседними углами 45"/>
          <p:cNvSpPr/>
          <p:nvPr/>
        </p:nvSpPr>
        <p:spPr bwMode="auto">
          <a:xfrm rot="10800000">
            <a:off x="4660900" y="4724400"/>
            <a:ext cx="2089150" cy="116998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</p:txBody>
      </p:sp>
      <p:sp>
        <p:nvSpPr>
          <p:cNvPr id="47" name="Прямоугольник с двумя вырезанными соседними углами 46"/>
          <p:cNvSpPr/>
          <p:nvPr/>
        </p:nvSpPr>
        <p:spPr bwMode="auto">
          <a:xfrm rot="10800000">
            <a:off x="6894513" y="4724400"/>
            <a:ext cx="2087562" cy="1169988"/>
          </a:xfrm>
          <a:prstGeom prst="snip2Same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/>
          <a:lstStyle/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  <a:p>
            <a:pPr eaLnBrk="0" hangingPunct="0">
              <a:defRPr/>
            </a:pPr>
            <a:endParaRPr lang="ru-RU" sz="1600" b="1" dirty="0">
              <a:solidFill>
                <a:schemeClr val="bg2"/>
              </a:solidFill>
              <a:latin typeface="Arial" pitchFamily="34" charset="0"/>
              <a:cs typeface="+mn-cs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2498725" y="4759325"/>
            <a:ext cx="18732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1400" b="1">
                <a:solidFill>
                  <a:schemeClr val="bg2"/>
                </a:solidFill>
              </a:rPr>
              <a:t>макет – рисунок,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или из ЛЕГО,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или из пластилина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+ пояснения</a:t>
            </a:r>
            <a:endParaRPr lang="ru-RU" b="1">
              <a:solidFill>
                <a:schemeClr val="bg2"/>
              </a:solidFill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664075" y="4724400"/>
            <a:ext cx="21002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ru-RU" sz="1400" b="1">
              <a:solidFill>
                <a:schemeClr val="bg2"/>
              </a:solidFill>
            </a:endParaRP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вопросы, опрос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диаграмма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текст-интерпретация </a:t>
            </a:r>
            <a:endParaRPr lang="ru-RU" b="1">
              <a:solidFill>
                <a:schemeClr val="bg2"/>
              </a:solidFill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6842125" y="4727575"/>
            <a:ext cx="21939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1400" b="1">
                <a:solidFill>
                  <a:schemeClr val="bg2"/>
                </a:solidFill>
              </a:rPr>
              <a:t>выделяют возможные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проблемы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первоклассников и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составляют план</a:t>
            </a:r>
          </a:p>
          <a:p>
            <a:pPr algn="ctr"/>
            <a:r>
              <a:rPr lang="ru-RU" sz="1400" b="1">
                <a:solidFill>
                  <a:schemeClr val="bg2"/>
                </a:solidFill>
              </a:rPr>
              <a:t>помощи/опеки </a:t>
            </a:r>
          </a:p>
        </p:txBody>
      </p:sp>
      <p:sp>
        <p:nvSpPr>
          <p:cNvPr id="7" name="Блок-схема: несколько документов 6"/>
          <p:cNvSpPr>
            <a:spLocks noChangeArrowheads="1"/>
          </p:cNvSpPr>
          <p:nvPr/>
        </p:nvSpPr>
        <p:spPr bwMode="auto">
          <a:xfrm>
            <a:off x="171450" y="6003925"/>
            <a:ext cx="8053388" cy="854075"/>
          </a:xfrm>
          <a:prstGeom prst="flowChartMultidocument">
            <a:avLst/>
          </a:prstGeom>
          <a:solidFill>
            <a:srgbClr val="FF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pPr eaLnBrk="0" hangingPunct="0"/>
            <a:r>
              <a:rPr lang="ru-RU" b="1" u="sng">
                <a:solidFill>
                  <a:schemeClr val="bg2"/>
                </a:solidFill>
              </a:rPr>
              <a:t>Наблюдаем</a:t>
            </a:r>
            <a:r>
              <a:rPr lang="ru-RU">
                <a:solidFill>
                  <a:schemeClr val="bg2"/>
                </a:solidFill>
              </a:rPr>
              <a:t>: планирование работы и ее исполнение, взаимодействие,</a:t>
            </a:r>
          </a:p>
          <a:p>
            <a:pPr eaLnBrk="0" hangingPunct="0"/>
            <a:r>
              <a:rPr lang="ru-RU">
                <a:solidFill>
                  <a:schemeClr val="bg2"/>
                </a:solidFill>
              </a:rPr>
              <a:t>конфликты, активность, инициативность  </a:t>
            </a:r>
          </a:p>
        </p:txBody>
      </p:sp>
      <p:pic>
        <p:nvPicPr>
          <p:cNvPr id="19" name="Picture 9" descr="8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7375" y="62175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3163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6D6210-740E-4B6E-AFD4-E6E5A443D7F5}" type="slidenum">
              <a:rPr lang="ru-RU"/>
              <a:pPr>
                <a:defRPr/>
              </a:pPr>
              <a:t>49</a:t>
            </a:fld>
            <a:endParaRPr lang="ru-RU" dirty="0"/>
          </a:p>
        </p:txBody>
      </p:sp>
      <p:sp>
        <p:nvSpPr>
          <p:cNvPr id="30723" name="Text Box 6"/>
          <p:cNvSpPr txBox="1">
            <a:spLocks noChangeArrowheads="1"/>
          </p:cNvSpPr>
          <p:nvPr/>
        </p:nvSpPr>
        <p:spPr bwMode="auto">
          <a:xfrm>
            <a:off x="503548" y="1348768"/>
            <a:ext cx="8280920" cy="830997"/>
          </a:xfrm>
          <a:prstGeom prst="rect">
            <a:avLst/>
          </a:prstGeom>
          <a:gradFill rotWithShape="1">
            <a:gsLst>
              <a:gs pos="0">
                <a:srgbClr val="F3F9FA"/>
              </a:gs>
              <a:gs pos="100000">
                <a:srgbClr val="EEF7F8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3200" b="1" dirty="0" smtClean="0">
                <a:solidFill>
                  <a:schemeClr val="bg2"/>
                </a:solidFill>
              </a:rPr>
              <a:t>ЛИЧНОСТНЫЕ ДЕЙСТВИЯ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только для оценки системы образования!!!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0725" name="AutoShape 2"/>
          <p:cNvSpPr>
            <a:spLocks noChangeArrowheads="1"/>
          </p:cNvSpPr>
          <p:nvPr/>
        </p:nvSpPr>
        <p:spPr bwMode="auto">
          <a:xfrm>
            <a:off x="2951820" y="2407446"/>
            <a:ext cx="2963130" cy="50323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Смыслообразование</a:t>
            </a: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: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мотивация учения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26" name="AutoShape 2"/>
          <p:cNvSpPr>
            <a:spLocks noChangeArrowheads="1"/>
          </p:cNvSpPr>
          <p:nvPr/>
        </p:nvSpPr>
        <p:spPr bwMode="auto">
          <a:xfrm>
            <a:off x="6029448" y="2385222"/>
            <a:ext cx="3114552" cy="50323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Морально-этическая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ориентация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27" name="AutoShape 2"/>
          <p:cNvSpPr>
            <a:spLocks noChangeArrowheads="1"/>
          </p:cNvSpPr>
          <p:nvPr/>
        </p:nvSpPr>
        <p:spPr bwMode="auto">
          <a:xfrm>
            <a:off x="107506" y="2955356"/>
            <a:ext cx="2726218" cy="108571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внутренняя </a:t>
            </a:r>
            <a:r>
              <a:rPr lang="ru-RU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пози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-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</a:t>
            </a:r>
            <a:r>
              <a:rPr lang="ru-RU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ция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школьника</a:t>
            </a:r>
          </a:p>
          <a:p>
            <a:pPr eaLnBrk="1" hangingPunct="1">
              <a:lnSpc>
                <a:spcPct val="75000"/>
              </a:lnSpc>
            </a:pP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(положительное отношение</a:t>
            </a:r>
          </a:p>
          <a:p>
            <a:pPr eaLnBrk="1" hangingPunct="1">
              <a:lnSpc>
                <a:spcPct val="75000"/>
              </a:lnSpc>
            </a:pP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к школе, урокам, социальным</a:t>
            </a:r>
          </a:p>
          <a:p>
            <a:pPr eaLnBrk="1" hangingPunct="1">
              <a:lnSpc>
                <a:spcPct val="75000"/>
              </a:lnSpc>
            </a:pP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нормам поведения, способам</a:t>
            </a:r>
          </a:p>
          <a:p>
            <a:pPr eaLnBrk="1" hangingPunct="1">
              <a:lnSpc>
                <a:spcPct val="75000"/>
              </a:lnSpc>
            </a:pP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оценки, коллективу)</a:t>
            </a:r>
            <a:endParaRPr lang="ru-RU" sz="1400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28" name="AutoShape 2"/>
          <p:cNvSpPr>
            <a:spLocks noChangeArrowheads="1"/>
          </p:cNvSpPr>
          <p:nvPr/>
        </p:nvSpPr>
        <p:spPr bwMode="auto">
          <a:xfrm>
            <a:off x="2948583" y="2978153"/>
            <a:ext cx="2966367" cy="6477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познавательные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мотивы </a:t>
            </a:r>
            <a:r>
              <a:rPr lang="ru-RU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(к новому</a:t>
            </a:r>
          </a:p>
          <a:p>
            <a:pPr eaLnBrk="1" hangingPunct="1">
              <a:lnSpc>
                <a:spcPct val="75000"/>
              </a:lnSpc>
            </a:pPr>
            <a:r>
              <a:rPr lang="ru-RU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содержанию)</a:t>
            </a:r>
            <a:endParaRPr lang="ru-RU" sz="1400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29" name="AutoShape 2"/>
          <p:cNvSpPr>
            <a:spLocks noChangeArrowheads="1"/>
          </p:cNvSpPr>
          <p:nvPr/>
        </p:nvSpPr>
        <p:spPr bwMode="auto">
          <a:xfrm>
            <a:off x="5990466" y="2955357"/>
            <a:ext cx="3153533" cy="869688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ориентировка на 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моральные нормы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(справедливость, </a:t>
            </a:r>
            <a:r>
              <a:rPr lang="ru-RU" sz="1400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взаимо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-</a:t>
            </a:r>
          </a:p>
          <a:p>
            <a:pPr eaLnBrk="1" hangingPunct="1">
              <a:lnSpc>
                <a:spcPct val="75000"/>
              </a:lnSpc>
            </a:pPr>
            <a:r>
              <a:rPr lang="ru-RU" sz="1400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 помощь, правдивость)</a:t>
            </a:r>
            <a:endParaRPr lang="ru-RU" sz="1400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0" name="AutoShape 2"/>
          <p:cNvSpPr>
            <a:spLocks noChangeArrowheads="1"/>
          </p:cNvSpPr>
          <p:nvPr/>
        </p:nvSpPr>
        <p:spPr bwMode="auto">
          <a:xfrm>
            <a:off x="107506" y="4134880"/>
            <a:ext cx="2726217" cy="116737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основы </a:t>
            </a:r>
            <a:r>
              <a:rPr lang="ru-RU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гражданс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-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кой</a:t>
            </a:r>
            <a:r>
              <a:rPr lang="ru-RU" sz="14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идентичности: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когнитивный, </a:t>
            </a:r>
            <a:r>
              <a:rPr lang="ru-RU" sz="1400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эмоциональ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-</a:t>
            </a:r>
          </a:p>
          <a:p>
            <a:pPr eaLnBrk="1" hangingPunct="1">
              <a:lnSpc>
                <a:spcPct val="75000"/>
              </a:lnSpc>
            </a:pPr>
            <a:r>
              <a:rPr lang="ru-RU" sz="1400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но-ценностный, деятель-</a:t>
            </a:r>
          </a:p>
          <a:p>
            <a:pPr eaLnBrk="1" hangingPunct="1">
              <a:lnSpc>
                <a:spcPct val="75000"/>
              </a:lnSpc>
            </a:pPr>
            <a:r>
              <a:rPr lang="ru-RU" sz="1400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</a:t>
            </a:r>
            <a:r>
              <a:rPr lang="ru-RU" sz="1400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ностный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компоненты</a:t>
            </a:r>
            <a:endParaRPr lang="ru-RU" sz="1400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4" name="AutoShape 2"/>
          <p:cNvSpPr>
            <a:spLocks noChangeArrowheads="1"/>
          </p:cNvSpPr>
          <p:nvPr/>
        </p:nvSpPr>
        <p:spPr bwMode="auto">
          <a:xfrm>
            <a:off x="2948025" y="3715632"/>
            <a:ext cx="2966925" cy="445207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интерес к способам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действий</a:t>
            </a:r>
            <a:endParaRPr lang="ru-RU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5" name="AutoShape 2"/>
          <p:cNvSpPr>
            <a:spLocks noChangeArrowheads="1"/>
          </p:cNvSpPr>
          <p:nvPr/>
        </p:nvSpPr>
        <p:spPr bwMode="auto">
          <a:xfrm>
            <a:off x="6037087" y="3854668"/>
            <a:ext cx="3106911" cy="7207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дифференциация</a:t>
            </a:r>
            <a:endParaRPr lang="ru-RU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  <a:p>
            <a:pPr marL="342900" indent="-342900"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конвенциональных</a:t>
            </a:r>
            <a:endParaRPr lang="ru-RU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  <a:p>
            <a:pPr marL="342900" indent="-342900"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и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моральных норм</a:t>
            </a:r>
            <a:endParaRPr lang="ru-RU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736" name="AutoShape 2"/>
          <p:cNvSpPr>
            <a:spLocks noChangeArrowheads="1"/>
          </p:cNvSpPr>
          <p:nvPr/>
        </p:nvSpPr>
        <p:spPr bwMode="auto">
          <a:xfrm>
            <a:off x="6019314" y="4649850"/>
            <a:ext cx="3124683" cy="6524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децентрация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: </a:t>
            </a:r>
            <a:r>
              <a:rPr lang="ru-RU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учёт</a:t>
            </a:r>
          </a:p>
          <a:p>
            <a:pPr eaLnBrk="1" hangingPunct="1">
              <a:lnSpc>
                <a:spcPct val="75000"/>
              </a:lnSpc>
            </a:pPr>
            <a:r>
              <a:rPr lang="ru-RU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последствий, мотивов,</a:t>
            </a:r>
          </a:p>
          <a:p>
            <a:pPr eaLnBrk="1" hangingPunct="1">
              <a:lnSpc>
                <a:spcPct val="75000"/>
              </a:lnSpc>
            </a:pPr>
            <a:r>
              <a:rPr lang="ru-RU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чувств и эмоций</a:t>
            </a:r>
            <a:endParaRPr lang="ru-RU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9" name="AutoShape 2"/>
          <p:cNvSpPr>
            <a:spLocks noChangeArrowheads="1"/>
          </p:cNvSpPr>
          <p:nvPr/>
        </p:nvSpPr>
        <p:spPr bwMode="gray">
          <a:xfrm>
            <a:off x="215900" y="152400"/>
            <a:ext cx="8712200" cy="1008063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образования: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метапредметные</a:t>
            </a:r>
            <a:r>
              <a:rPr lang="ru-RU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результаты</a:t>
            </a: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107505" y="2401889"/>
            <a:ext cx="2726216" cy="503237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Самоопределение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107506" y="5373216"/>
            <a:ext cx="2726218" cy="97210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самооценка: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</a:t>
            </a:r>
            <a:r>
              <a:rPr lang="ru-RU" sz="1400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дифференцированность</a:t>
            </a:r>
            <a:endParaRPr lang="ru-RU" sz="1400" dirty="0" smtClean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  <a:p>
            <a:pPr eaLnBrk="1" hangingPunct="1">
              <a:lnSpc>
                <a:spcPct val="75000"/>
              </a:lnSpc>
            </a:pP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 оценок, </a:t>
            </a:r>
            <a:r>
              <a:rPr lang="ru-RU" sz="1400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рефлексивность</a:t>
            </a:r>
            <a:endParaRPr lang="ru-RU" sz="1400" dirty="0" smtClean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  <a:p>
            <a:pPr eaLnBrk="1" hangingPunct="1">
              <a:lnSpc>
                <a:spcPct val="75000"/>
              </a:lnSpc>
            </a:pPr>
            <a:r>
              <a:rPr lang="ru-RU" sz="1400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адекватность суждений об</a:t>
            </a:r>
          </a:p>
          <a:p>
            <a:pPr eaLnBrk="1" hangingPunct="1">
              <a:lnSpc>
                <a:spcPct val="75000"/>
              </a:lnSpc>
            </a:pPr>
            <a:r>
              <a:rPr lang="ru-RU" sz="1400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успехах/неуспехах в учёбе</a:t>
            </a:r>
            <a:r>
              <a:rPr lang="ru-RU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endParaRPr lang="ru-RU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1" name="AutoShape 2"/>
          <p:cNvSpPr>
            <a:spLocks noChangeArrowheads="1"/>
          </p:cNvSpPr>
          <p:nvPr/>
        </p:nvSpPr>
        <p:spPr bwMode="auto">
          <a:xfrm>
            <a:off x="2972805" y="4215031"/>
            <a:ext cx="2958355" cy="48607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социальные мотивы</a:t>
            </a:r>
          </a:p>
          <a:p>
            <a:pPr eaLnBrk="1" hangingPunct="1">
              <a:lnSpc>
                <a:spcPct val="75000"/>
              </a:lnSpc>
            </a:pP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 (стремление быть полезным)</a:t>
            </a:r>
            <a:endParaRPr lang="ru-RU" sz="1400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2" name="AutoShape 2"/>
          <p:cNvSpPr>
            <a:spLocks noChangeArrowheads="1"/>
          </p:cNvSpPr>
          <p:nvPr/>
        </p:nvSpPr>
        <p:spPr bwMode="auto">
          <a:xfrm>
            <a:off x="2972805" y="4761806"/>
            <a:ext cx="2958355" cy="311596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учебные мотивы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 </a:t>
            </a:r>
            <a:endParaRPr lang="ru-RU" sz="1400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3" name="AutoShape 2"/>
          <p:cNvSpPr>
            <a:spLocks noChangeArrowheads="1"/>
          </p:cNvSpPr>
          <p:nvPr/>
        </p:nvSpPr>
        <p:spPr bwMode="auto">
          <a:xfrm>
            <a:off x="2989015" y="5144461"/>
            <a:ext cx="2958355" cy="45751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мотивация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достижения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 </a:t>
            </a:r>
            <a:endParaRPr lang="ru-RU" sz="1400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2988271" y="5637150"/>
            <a:ext cx="2958355" cy="45751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стремление к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</a:t>
            </a:r>
            <a:r>
              <a:rPr lang="ru-RU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самооизменению</a:t>
            </a:r>
            <a:r>
              <a:rPr lang="ru-RU" sz="14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 </a:t>
            </a:r>
            <a:endParaRPr lang="ru-RU" sz="1400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5" name="AutoShape 2"/>
          <p:cNvSpPr>
            <a:spLocks noChangeArrowheads="1"/>
          </p:cNvSpPr>
          <p:nvPr/>
        </p:nvSpPr>
        <p:spPr bwMode="auto">
          <a:xfrm>
            <a:off x="2979490" y="6127923"/>
            <a:ext cx="2958355" cy="45751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основы </a:t>
            </a:r>
            <a:r>
              <a:rPr lang="ru-RU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проектиро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-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</a:t>
            </a:r>
            <a:r>
              <a:rPr lang="ru-RU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вания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будущего</a:t>
            </a:r>
            <a:r>
              <a:rPr lang="ru-RU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 </a:t>
            </a:r>
            <a:endParaRPr lang="ru-RU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6037087" y="5373216"/>
            <a:ext cx="3106909" cy="6524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принятие решений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 на основе </a:t>
            </a:r>
            <a:r>
              <a:rPr lang="ru-RU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соотнесе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-</a:t>
            </a:r>
          </a:p>
          <a:p>
            <a:pPr eaLnBrk="1" hangingPunct="1">
              <a:lnSpc>
                <a:spcPct val="75000"/>
              </a:lnSpc>
            </a:pPr>
            <a:r>
              <a:rPr lang="ru-RU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   </a:t>
            </a:r>
            <a:r>
              <a:rPr lang="ru-RU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ния</a:t>
            </a: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ряда норм</a:t>
            </a:r>
            <a:endParaRPr lang="ru-RU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7" name="AutoShape 2"/>
          <p:cNvSpPr>
            <a:spLocks noChangeArrowheads="1"/>
          </p:cNvSpPr>
          <p:nvPr/>
        </p:nvSpPr>
        <p:spPr bwMode="auto">
          <a:xfrm>
            <a:off x="6037088" y="6030478"/>
            <a:ext cx="3106908" cy="3262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адекватность оценки</a:t>
            </a:r>
            <a:endParaRPr lang="ru-RU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8" name="AutoShape 2"/>
          <p:cNvSpPr>
            <a:spLocks noChangeArrowheads="1"/>
          </p:cNvSpPr>
          <p:nvPr/>
        </p:nvSpPr>
        <p:spPr bwMode="auto">
          <a:xfrm>
            <a:off x="6037088" y="6422333"/>
            <a:ext cx="3106908" cy="3262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marL="342900" indent="-342900" eaLnBrk="1" hangingPunct="1">
              <a:lnSpc>
                <a:spcPct val="75000"/>
              </a:lnSpc>
              <a:buFontTx/>
              <a:buChar char="•"/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аргументированность</a:t>
            </a:r>
            <a:endParaRPr lang="ru-RU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006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B61E04-E511-4C8C-A3D1-FDDCB78E9AF2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sz="2400">
              <a:latin typeface="Times New Roman" pitchFamily="18" charset="0"/>
            </a:endParaRPr>
          </a:p>
        </p:txBody>
      </p:sp>
      <p:sp>
        <p:nvSpPr>
          <p:cNvPr id="2" name="Равнобедренный треугольник 1"/>
          <p:cNvSpPr/>
          <p:nvPr/>
        </p:nvSpPr>
        <p:spPr bwMode="auto">
          <a:xfrm>
            <a:off x="550268" y="1559341"/>
            <a:ext cx="7956884" cy="5226086"/>
          </a:xfrm>
          <a:prstGeom prst="triangle">
            <a:avLst/>
          </a:prstGeom>
          <a:solidFill>
            <a:schemeClr val="accent3">
              <a:lumMod val="9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6433606"/>
            <a:ext cx="8111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spc="100" dirty="0" smtClean="0"/>
              <a:t>система оценки достижения планируемых результатов </a:t>
            </a:r>
            <a:endParaRPr lang="ru-RU" b="1" i="1" spc="100" dirty="0"/>
          </a:p>
        </p:txBody>
      </p:sp>
      <p:sp>
        <p:nvSpPr>
          <p:cNvPr id="4" name="Скругленный прямоугольник 3"/>
          <p:cNvSpPr/>
          <p:nvPr/>
        </p:nvSpPr>
        <p:spPr bwMode="auto">
          <a:xfrm>
            <a:off x="2268000" y="1620000"/>
            <a:ext cx="4950804" cy="486054"/>
          </a:xfrm>
          <a:prstGeom prst="round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cap="all" dirty="0" smtClean="0">
                <a:solidFill>
                  <a:schemeClr val="bg2"/>
                </a:solidFill>
                <a:latin typeface="Arial" charset="0"/>
              </a:rPr>
              <a:t>ФГОС: </a:t>
            </a:r>
            <a:r>
              <a:rPr kumimoji="0" lang="ru-RU" sz="1800" b="1" i="0" u="none" strike="noStrike" cap="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Требования к результатам</a:t>
            </a:r>
          </a:p>
        </p:txBody>
      </p:sp>
      <p:sp>
        <p:nvSpPr>
          <p:cNvPr id="36" name="Скругленный прямоугольник 35"/>
          <p:cNvSpPr/>
          <p:nvPr/>
        </p:nvSpPr>
        <p:spPr bwMode="auto">
          <a:xfrm>
            <a:off x="2268075" y="2089269"/>
            <a:ext cx="1522834" cy="702078"/>
          </a:xfrm>
          <a:prstGeom prst="round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1600" b="1" i="0" u="none" strike="noStrike" cap="sm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Портрет</a:t>
            </a:r>
          </a:p>
          <a:p>
            <a:pPr algn="ctr"/>
            <a:r>
              <a:rPr kumimoji="0" lang="ru-RU" sz="1600" b="1" i="0" u="none" strike="noStrike" cap="sm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выпускника</a:t>
            </a:r>
          </a:p>
        </p:txBody>
      </p:sp>
      <p:sp>
        <p:nvSpPr>
          <p:cNvPr id="37" name="Скругленный прямоугольник 36"/>
          <p:cNvSpPr/>
          <p:nvPr/>
        </p:nvSpPr>
        <p:spPr bwMode="auto">
          <a:xfrm>
            <a:off x="3772830" y="2089269"/>
            <a:ext cx="3456000" cy="702078"/>
          </a:xfrm>
          <a:prstGeom prst="round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kumimoji="0" lang="ru-RU" sz="1600" b="1" i="0" u="none" strike="noStrike" cap="sm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Ведущие целевые установки ООП</a:t>
            </a:r>
          </a:p>
          <a:p>
            <a:pPr algn="ctr"/>
            <a:r>
              <a:rPr kumimoji="0" lang="ru-RU" sz="1400" b="1" i="0" u="none" strike="noStrike" cap="sm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(требования к личностным, </a:t>
            </a:r>
            <a:r>
              <a:rPr kumimoji="0" lang="ru-RU" sz="1400" b="1" i="0" u="none" strike="noStrike" cap="small" normalizeH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метапред</a:t>
            </a:r>
            <a:r>
              <a:rPr kumimoji="0" lang="ru-RU" sz="1400" b="1" i="0" u="none" strike="noStrike" cap="sm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-</a:t>
            </a:r>
          </a:p>
          <a:p>
            <a:pPr algn="ctr"/>
            <a:r>
              <a:rPr kumimoji="0" lang="ru-RU" sz="1400" b="1" i="0" u="none" strike="noStrike" cap="small" normalizeH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метным</a:t>
            </a:r>
            <a:r>
              <a:rPr kumimoji="0" lang="ru-RU" sz="1400" b="1" i="0" u="none" strike="noStrike" cap="sm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и предметным результатам)</a:t>
            </a:r>
          </a:p>
        </p:txBody>
      </p:sp>
      <p:sp>
        <p:nvSpPr>
          <p:cNvPr id="5" name="Рамка 4"/>
          <p:cNvSpPr/>
          <p:nvPr/>
        </p:nvSpPr>
        <p:spPr bwMode="auto">
          <a:xfrm>
            <a:off x="2836522" y="2767426"/>
            <a:ext cx="3384376" cy="972000"/>
          </a:xfrm>
          <a:prstGeom prst="frame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09360" y="2857060"/>
            <a:ext cx="4572000" cy="798680"/>
          </a:xfrm>
          <a:prstGeom prst="rect">
            <a:avLst/>
          </a:prstGeom>
          <a:ln>
            <a:noFill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r>
              <a:rPr lang="ru-RU" b="1" i="1" dirty="0">
                <a:latin typeface="Arial" charset="0"/>
              </a:rPr>
              <a:t>Система </a:t>
            </a:r>
            <a:r>
              <a:rPr lang="ru-RU" b="1" i="1" dirty="0" smtClean="0">
                <a:latin typeface="Arial" charset="0"/>
              </a:rPr>
              <a:t>оценки</a:t>
            </a:r>
          </a:p>
          <a:p>
            <a:pPr algn="ctr">
              <a:lnSpc>
                <a:spcPct val="85000"/>
              </a:lnSpc>
            </a:pPr>
            <a:r>
              <a:rPr lang="ru-RU" b="1" i="1" dirty="0" smtClean="0">
                <a:latin typeface="Arial" charset="0"/>
              </a:rPr>
              <a:t>качества </a:t>
            </a:r>
            <a:r>
              <a:rPr lang="ru-RU" b="1" i="1" dirty="0">
                <a:latin typeface="Arial" charset="0"/>
              </a:rPr>
              <a:t>образования:</a:t>
            </a:r>
          </a:p>
          <a:p>
            <a:pPr algn="ctr">
              <a:lnSpc>
                <a:spcPct val="85000"/>
              </a:lnSpc>
            </a:pPr>
            <a:r>
              <a:rPr lang="ru-RU" i="1" dirty="0">
                <a:latin typeface="Arial" charset="0"/>
              </a:rPr>
              <a:t>нормативы и инструменты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2016000" y="3744000"/>
            <a:ext cx="5184000" cy="46655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sm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Планируемые результаты (ПР)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: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личностные,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метапредметные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, предметные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015716" y="4272352"/>
            <a:ext cx="516682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400" b="1" i="1" dirty="0">
                <a:latin typeface="Arial" charset="0"/>
              </a:rPr>
              <a:t>Система оценки</a:t>
            </a:r>
            <a:r>
              <a:rPr lang="ru-RU" sz="1400" b="1" i="1" dirty="0" smtClean="0">
                <a:latin typeface="Arial" charset="0"/>
              </a:rPr>
              <a:t>: </a:t>
            </a:r>
            <a:r>
              <a:rPr lang="ru-RU" sz="1400" b="1" i="1" dirty="0" err="1" smtClean="0">
                <a:latin typeface="Arial" charset="0"/>
              </a:rPr>
              <a:t>операционализация</a:t>
            </a:r>
            <a:r>
              <a:rPr lang="ru-RU" sz="1400" b="1" i="1" dirty="0" smtClean="0">
                <a:latin typeface="Arial" charset="0"/>
              </a:rPr>
              <a:t> </a:t>
            </a:r>
            <a:r>
              <a:rPr lang="ru-RU" sz="1400" b="1" i="1" dirty="0">
                <a:latin typeface="Arial" charset="0"/>
              </a:rPr>
              <a:t>ПР, </a:t>
            </a:r>
            <a:r>
              <a:rPr lang="ru-RU" sz="1400" b="1" i="1" dirty="0" err="1" smtClean="0">
                <a:latin typeface="Arial" charset="0"/>
              </a:rPr>
              <a:t>крите-риальная</a:t>
            </a:r>
            <a:r>
              <a:rPr lang="ru-RU" sz="1400" b="1" i="1" dirty="0" smtClean="0">
                <a:latin typeface="Arial" charset="0"/>
              </a:rPr>
              <a:t> </a:t>
            </a:r>
            <a:r>
              <a:rPr lang="ru-RU" sz="1400" b="1" i="1" dirty="0">
                <a:latin typeface="Arial" charset="0"/>
              </a:rPr>
              <a:t>база, примеры заданий, спецификации и демонстрационные версии итоговых </a:t>
            </a:r>
            <a:r>
              <a:rPr lang="ru-RU" sz="1400" b="1" i="1" dirty="0" smtClean="0">
                <a:latin typeface="Arial" charset="0"/>
              </a:rPr>
              <a:t> и мониторинговых работ </a:t>
            </a:r>
          </a:p>
        </p:txBody>
      </p:sp>
      <p:sp>
        <p:nvSpPr>
          <p:cNvPr id="43" name="Рамка 42"/>
          <p:cNvSpPr/>
          <p:nvPr/>
        </p:nvSpPr>
        <p:spPr bwMode="auto">
          <a:xfrm>
            <a:off x="2016000" y="4141532"/>
            <a:ext cx="5184000" cy="979656"/>
          </a:xfrm>
          <a:prstGeom prst="fram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 bwMode="auto">
          <a:xfrm>
            <a:off x="1511660" y="5022267"/>
            <a:ext cx="6048672" cy="305286"/>
          </a:xfrm>
          <a:prstGeom prst="roundRect">
            <a:avLst/>
          </a:prstGeom>
          <a:solidFill>
            <a:schemeClr val="tx2">
              <a:lumMod val="75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sm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Примерные программы (учебные, междисциплинарные)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 bwMode="auto">
          <a:xfrm>
            <a:off x="1151620" y="5330631"/>
            <a:ext cx="6660740" cy="305286"/>
          </a:xfrm>
          <a:prstGeom prst="roundRect">
            <a:avLst/>
          </a:prstGeom>
          <a:solidFill>
            <a:schemeClr val="tx2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small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Рабочие программы и УМК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grpSp>
        <p:nvGrpSpPr>
          <p:cNvPr id="9" name="Группа 45"/>
          <p:cNvGrpSpPr/>
          <p:nvPr/>
        </p:nvGrpSpPr>
        <p:grpSpPr>
          <a:xfrm>
            <a:off x="1198340" y="5635917"/>
            <a:ext cx="6794040" cy="493383"/>
            <a:chOff x="1170121" y="3420382"/>
            <a:chExt cx="5022705" cy="350952"/>
          </a:xfrm>
          <a:noFill/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1170121" y="3420382"/>
              <a:ext cx="5022705" cy="35095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8" name="Скругленный прямоугольник 4"/>
            <p:cNvSpPr/>
            <p:nvPr/>
          </p:nvSpPr>
          <p:spPr>
            <a:xfrm>
              <a:off x="1187253" y="3437513"/>
              <a:ext cx="4872488" cy="333821"/>
            </a:xfrm>
            <a:prstGeom prst="rect">
              <a:avLst/>
            </a:prstGeom>
            <a:grp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Система тематических ПР, </a:t>
              </a:r>
              <a:r>
                <a:rPr lang="ru-RU" sz="1400" b="1" i="1" kern="12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критериальная</a:t>
              </a:r>
              <a:r>
                <a:rPr lang="ru-RU" sz="1400" b="1" i="1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база, примеры обучающих и проверочных заданий, примеры тематических проверочных работ</a:t>
              </a:r>
              <a:endParaRPr lang="ru-RU" sz="1400" b="1" i="1" kern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3" name="Скругленный прямоугольник 52"/>
          <p:cNvSpPr/>
          <p:nvPr/>
        </p:nvSpPr>
        <p:spPr bwMode="auto">
          <a:xfrm>
            <a:off x="395536" y="6128320"/>
            <a:ext cx="8208912" cy="305286"/>
          </a:xfrm>
          <a:prstGeom prst="roundRect">
            <a:avLst/>
          </a:prstGeom>
          <a:solidFill>
            <a:srgbClr val="CCFF3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cap="small" dirty="0" smtClean="0">
                <a:solidFill>
                  <a:schemeClr val="bg2"/>
                </a:solidFill>
                <a:latin typeface="Arial" charset="0"/>
              </a:rPr>
              <a:t>Образовательный процесс: </a:t>
            </a:r>
            <a:r>
              <a:rPr lang="ru-RU" sz="1200" b="1" i="1" dirty="0" smtClean="0">
                <a:solidFill>
                  <a:schemeClr val="bg2"/>
                </a:solidFill>
                <a:latin typeface="Arial" charset="0"/>
              </a:rPr>
              <a:t>цели урока, обучающие задания, текущая оценочная деятельность</a:t>
            </a:r>
            <a:endParaRPr kumimoji="0" lang="ru-RU" sz="1200" b="0" i="1" u="none" strike="noStrike" normalizeH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54" name="Стрелка углом 53"/>
          <p:cNvSpPr/>
          <p:nvPr/>
        </p:nvSpPr>
        <p:spPr bwMode="auto">
          <a:xfrm>
            <a:off x="148518" y="2024845"/>
            <a:ext cx="1049822" cy="4408762"/>
          </a:xfrm>
          <a:prstGeom prst="bentArrow">
            <a:avLst>
              <a:gd name="adj1" fmla="val 25000"/>
              <a:gd name="adj2" fmla="val 24471"/>
              <a:gd name="adj3" fmla="val 20767"/>
              <a:gd name="adj4" fmla="val 49570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16200000">
            <a:off x="-994950" y="4066517"/>
            <a:ext cx="25643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bg2"/>
                </a:solidFill>
              </a:rPr>
              <a:t>Обратная связь и коррекция</a:t>
            </a:r>
            <a:endParaRPr lang="ru-RU" sz="1400" dirty="0">
              <a:solidFill>
                <a:schemeClr val="bg2"/>
              </a:solidFill>
            </a:endParaRPr>
          </a:p>
        </p:txBody>
      </p:sp>
      <p:sp>
        <p:nvSpPr>
          <p:cNvPr id="56" name="Стрелка углом 55"/>
          <p:cNvSpPr/>
          <p:nvPr/>
        </p:nvSpPr>
        <p:spPr bwMode="auto">
          <a:xfrm rot="10800000">
            <a:off x="8057102" y="1559340"/>
            <a:ext cx="900100" cy="524359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1104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 rot="5400000">
            <a:off x="6369891" y="3803301"/>
            <a:ext cx="48976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chemeClr val="bg2"/>
                </a:solidFill>
              </a:rPr>
              <a:t>Последовательное  уточнение, детализация и ориентация ОП</a:t>
            </a:r>
            <a:endParaRPr lang="ru-RU" sz="1200" b="1" dirty="0">
              <a:solidFill>
                <a:schemeClr val="bg2"/>
              </a:solidFill>
            </a:endParaRPr>
          </a:p>
        </p:txBody>
      </p:sp>
      <p:sp>
        <p:nvSpPr>
          <p:cNvPr id="11" name="Овал 10"/>
          <p:cNvSpPr/>
          <p:nvPr/>
        </p:nvSpPr>
        <p:spPr bwMode="auto">
          <a:xfrm>
            <a:off x="287228" y="5580000"/>
            <a:ext cx="8401756" cy="9360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AutoShape 5"/>
          <p:cNvSpPr>
            <a:spLocks noChangeArrowheads="1"/>
          </p:cNvSpPr>
          <p:nvPr/>
        </p:nvSpPr>
        <p:spPr bwMode="gray">
          <a:xfrm>
            <a:off x="-1" y="152401"/>
            <a:ext cx="9144001" cy="936339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Внутренние механизмы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реализации требований ФГОС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8" name="Прямоугольная выноска 27"/>
          <p:cNvSpPr/>
          <p:nvPr/>
        </p:nvSpPr>
        <p:spPr bwMode="auto">
          <a:xfrm>
            <a:off x="133575" y="1319861"/>
            <a:ext cx="1944216" cy="692031"/>
          </a:xfrm>
          <a:prstGeom prst="wedgeRectCallout">
            <a:avLst>
              <a:gd name="adj1" fmla="val 70693"/>
              <a:gd name="adj2" fmla="val 264581"/>
            </a:avLst>
          </a:prstGeom>
          <a:solidFill>
            <a:schemeClr val="tx1">
              <a:lumMod val="85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В настоящее время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нет</a:t>
            </a:r>
            <a:r>
              <a:rPr kumimoji="0" lang="ru-RU" sz="1400" b="0" i="1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нормативных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документов </a:t>
            </a:r>
          </a:p>
        </p:txBody>
      </p:sp>
      <p:sp>
        <p:nvSpPr>
          <p:cNvPr id="27" name="Прямоугольная выноска 26"/>
          <p:cNvSpPr/>
          <p:nvPr/>
        </p:nvSpPr>
        <p:spPr bwMode="auto">
          <a:xfrm>
            <a:off x="7290380" y="1088740"/>
            <a:ext cx="1404000" cy="1768320"/>
          </a:xfrm>
          <a:prstGeom prst="wedgeRectCallout">
            <a:avLst>
              <a:gd name="adj1" fmla="val -64444"/>
              <a:gd name="adj2" fmla="val 204284"/>
            </a:avLst>
          </a:prstGeom>
          <a:solidFill>
            <a:schemeClr val="tx1">
              <a:lumMod val="85000"/>
            </a:schemeClr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Отсутствует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инструмен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-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тальное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 и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методическое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обеспечение,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rPr>
              <a:t>согласованное с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i="1" dirty="0" smtClean="0">
                <a:solidFill>
                  <a:srgbClr val="FF0000"/>
                </a:solidFill>
                <a:latin typeface="Arial" charset="0"/>
              </a:rPr>
              <a:t>итоговыми ПР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24720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ext Box 19"/>
          <p:cNvSpPr txBox="1">
            <a:spLocks noChangeArrowheads="1"/>
          </p:cNvSpPr>
          <p:nvPr/>
        </p:nvSpPr>
        <p:spPr bwMode="auto">
          <a:xfrm>
            <a:off x="88898" y="1736812"/>
            <a:ext cx="2628000" cy="954107"/>
          </a:xfrm>
          <a:prstGeom prst="rect">
            <a:avLst/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chemeClr val="bg2"/>
                </a:solidFill>
              </a:rPr>
              <a:t>Личностная самооценка</a:t>
            </a:r>
          </a:p>
        </p:txBody>
      </p:sp>
      <p:pic>
        <p:nvPicPr>
          <p:cNvPr id="8196" name="Picture 2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9811" y="1736813"/>
            <a:ext cx="6192143" cy="457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21"/>
          <p:cNvSpPr txBox="1">
            <a:spLocks noChangeArrowheads="1"/>
          </p:cNvSpPr>
          <p:nvPr/>
        </p:nvSpPr>
        <p:spPr bwMode="auto">
          <a:xfrm>
            <a:off x="86666" y="3801988"/>
            <a:ext cx="262800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i="1" dirty="0">
                <a:solidFill>
                  <a:schemeClr val="bg2"/>
                </a:solidFill>
              </a:rPr>
              <a:t>Методика</a:t>
            </a:r>
          </a:p>
          <a:p>
            <a:pPr algn="ctr" eaLnBrk="1" hangingPunct="1"/>
            <a:r>
              <a:rPr lang="ru-RU" sz="2400" b="1" i="1" dirty="0" err="1" smtClean="0">
                <a:solidFill>
                  <a:schemeClr val="bg2"/>
                </a:solidFill>
              </a:rPr>
              <a:t>Дембо</a:t>
            </a:r>
            <a:r>
              <a:rPr lang="ru-RU" sz="2400" b="1" i="1" dirty="0" smtClean="0">
                <a:solidFill>
                  <a:schemeClr val="bg2"/>
                </a:solidFill>
              </a:rPr>
              <a:t>-Рубинштейн</a:t>
            </a:r>
            <a:endParaRPr lang="ru-RU" sz="2400" b="1" i="1" dirty="0">
              <a:solidFill>
                <a:schemeClr val="bg2"/>
              </a:solidFill>
            </a:endParaRPr>
          </a:p>
        </p:txBody>
      </p:sp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15900" y="152400"/>
            <a:ext cx="8712200" cy="1008063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Инструментарий для оценки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личностных результатов (1)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055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ChangeArrowheads="1"/>
          </p:cNvSpPr>
          <p:nvPr/>
        </p:nvSpPr>
        <p:spPr bwMode="auto">
          <a:xfrm>
            <a:off x="428625" y="188913"/>
            <a:ext cx="86074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80000"/>
              </a:lnSpc>
            </a:pP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171" name="Text Box 4"/>
          <p:cNvSpPr txBox="1">
            <a:spLocks noChangeArrowheads="1"/>
          </p:cNvSpPr>
          <p:nvPr/>
        </p:nvSpPr>
        <p:spPr bwMode="auto">
          <a:xfrm>
            <a:off x="5529281" y="1376772"/>
            <a:ext cx="3239840" cy="1477328"/>
          </a:xfrm>
          <a:prstGeom prst="rect">
            <a:avLst/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000" b="1" dirty="0">
                <a:solidFill>
                  <a:schemeClr val="bg2"/>
                </a:solidFill>
              </a:rPr>
              <a:t>Отношения,</a:t>
            </a:r>
          </a:p>
          <a:p>
            <a:pPr algn="ctr" eaLnBrk="1" hangingPunct="1"/>
            <a:r>
              <a:rPr lang="ru-RU" sz="3000" b="1" dirty="0">
                <a:solidFill>
                  <a:schemeClr val="bg2"/>
                </a:solidFill>
              </a:rPr>
              <a:t>мотивы, интересы</a:t>
            </a: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5529281" y="3212976"/>
            <a:ext cx="323984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i="1" dirty="0">
                <a:solidFill>
                  <a:schemeClr val="bg2"/>
                </a:solidFill>
              </a:rPr>
              <a:t>Методика</a:t>
            </a:r>
          </a:p>
          <a:p>
            <a:pPr algn="ctr" eaLnBrk="1" hangingPunct="1"/>
            <a:r>
              <a:rPr lang="ru-RU" sz="2400" b="1" i="1" dirty="0">
                <a:solidFill>
                  <a:schemeClr val="bg2"/>
                </a:solidFill>
              </a:rPr>
              <a:t>«Настроение»</a:t>
            </a:r>
          </a:p>
        </p:txBody>
      </p:sp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1802" y="1232756"/>
            <a:ext cx="4588185" cy="543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2"/>
          <p:cNvSpPr>
            <a:spLocks noChangeArrowheads="1"/>
          </p:cNvSpPr>
          <p:nvPr/>
        </p:nvSpPr>
        <p:spPr bwMode="gray">
          <a:xfrm>
            <a:off x="215900" y="152401"/>
            <a:ext cx="8712200" cy="900336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Инструментарий для оценки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личностных результатов (2)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301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5877069" y="1412776"/>
            <a:ext cx="2592388" cy="1384300"/>
          </a:xfrm>
          <a:prstGeom prst="rect">
            <a:avLst/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800" b="1" dirty="0" smtClean="0">
                <a:solidFill>
                  <a:schemeClr val="bg2"/>
                </a:solidFill>
              </a:rPr>
              <a:t>Структура </a:t>
            </a:r>
            <a:r>
              <a:rPr lang="ru-RU" sz="2800" b="1" dirty="0">
                <a:solidFill>
                  <a:schemeClr val="bg2"/>
                </a:solidFill>
              </a:rPr>
              <a:t>и динамика мотивации</a:t>
            </a:r>
          </a:p>
        </p:txBody>
      </p:sp>
      <p:sp>
        <p:nvSpPr>
          <p:cNvPr id="9220" name="Text Box 5"/>
          <p:cNvSpPr txBox="1">
            <a:spLocks noChangeArrowheads="1"/>
          </p:cNvSpPr>
          <p:nvPr/>
        </p:nvSpPr>
        <p:spPr bwMode="auto">
          <a:xfrm>
            <a:off x="5877069" y="3169766"/>
            <a:ext cx="2740840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i="1" dirty="0" smtClean="0">
                <a:solidFill>
                  <a:schemeClr val="bg2"/>
                </a:solidFill>
              </a:rPr>
              <a:t>Методика «Что тебе больше подходит?»</a:t>
            </a:r>
            <a:endParaRPr lang="ru-RU" sz="2400" b="1" i="1" dirty="0">
              <a:solidFill>
                <a:schemeClr val="bg2"/>
              </a:solidFill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457" y="1088740"/>
            <a:ext cx="4747917" cy="5483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15900" y="152401"/>
            <a:ext cx="8712200" cy="792324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Инструментарий для оценки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личностных результатов (3)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" name="Picture 9" descr="8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9000" y="6027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7262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5978859" y="1377950"/>
            <a:ext cx="2592388" cy="1384300"/>
          </a:xfrm>
          <a:prstGeom prst="rect">
            <a:avLst/>
          </a:prstGeom>
          <a:solidFill>
            <a:srgbClr val="CCCC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chemeClr val="bg2"/>
                </a:solidFill>
              </a:rPr>
              <a:t>Морально-этические нормы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6123818" y="3392996"/>
            <a:ext cx="2447429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2400" b="1" i="1" dirty="0">
                <a:solidFill>
                  <a:schemeClr val="bg2"/>
                </a:solidFill>
              </a:rPr>
              <a:t>Методика «Моральные дилеммы: как поступить»</a:t>
            </a:r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3" y="857250"/>
            <a:ext cx="5000625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2"/>
          <p:cNvSpPr>
            <a:spLocks noChangeArrowheads="1"/>
          </p:cNvSpPr>
          <p:nvPr/>
        </p:nvSpPr>
        <p:spPr bwMode="gray">
          <a:xfrm>
            <a:off x="215900" y="152401"/>
            <a:ext cx="8712200" cy="792324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Инструментарий для оценки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личностных результатов (4)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" name="Picture 9" descr="8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7375" y="62175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0842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6D6210-740E-4B6E-AFD4-E6E5A443D7F5}" type="slidenum">
              <a:rPr lang="ru-RU"/>
              <a:pPr>
                <a:defRPr/>
              </a:pPr>
              <a:t>54</a:t>
            </a:fld>
            <a:endParaRPr lang="ru-RU" dirty="0"/>
          </a:p>
        </p:txBody>
      </p:sp>
      <p:sp>
        <p:nvSpPr>
          <p:cNvPr id="29" name="AutoShape 2"/>
          <p:cNvSpPr>
            <a:spLocks noChangeArrowheads="1"/>
          </p:cNvSpPr>
          <p:nvPr/>
        </p:nvSpPr>
        <p:spPr bwMode="gray">
          <a:xfrm>
            <a:off x="71500" y="152401"/>
            <a:ext cx="9001000" cy="50429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Личностные результаты: некоторые факты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755576" y="944724"/>
            <a:ext cx="7992888" cy="684076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Самоопределение: </a:t>
            </a:r>
            <a:r>
              <a:rPr lang="ru-RU" sz="2000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сформированность</a:t>
            </a:r>
            <a:endParaRPr lang="ru-RU" sz="2000" b="1" dirty="0" smtClean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внутренней позиции школьника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80000" y="1980000"/>
            <a:ext cx="7920000" cy="4680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Гордятся тем, что они уже большие и учатся в школе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6" name="AutoShape 2"/>
          <p:cNvSpPr>
            <a:spLocks noChangeArrowheads="1"/>
          </p:cNvSpPr>
          <p:nvPr/>
        </p:nvSpPr>
        <p:spPr bwMode="auto">
          <a:xfrm>
            <a:off x="8172400" y="1980000"/>
            <a:ext cx="792088" cy="46805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88%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9" name="AutoShape 2"/>
          <p:cNvSpPr>
            <a:spLocks noChangeArrowheads="1"/>
          </p:cNvSpPr>
          <p:nvPr/>
        </p:nvSpPr>
        <p:spPr bwMode="auto">
          <a:xfrm>
            <a:off x="179512" y="2664000"/>
            <a:ext cx="7920000" cy="468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Предпочли бы быть дошкольниками  и не ходить в школу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0" name="AutoShape 2"/>
          <p:cNvSpPr>
            <a:spLocks noChangeArrowheads="1"/>
          </p:cNvSpPr>
          <p:nvPr/>
        </p:nvSpPr>
        <p:spPr bwMode="auto">
          <a:xfrm>
            <a:off x="8172000" y="2664000"/>
            <a:ext cx="792000" cy="46805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11%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2" name="AutoShape 2"/>
          <p:cNvSpPr>
            <a:spLocks noChangeArrowheads="1"/>
          </p:cNvSpPr>
          <p:nvPr/>
        </p:nvSpPr>
        <p:spPr bwMode="auto">
          <a:xfrm>
            <a:off x="8172400" y="3528000"/>
            <a:ext cx="792088" cy="46805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77%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3" name="AutoShape 2"/>
          <p:cNvSpPr>
            <a:spLocks noChangeArrowheads="1"/>
          </p:cNvSpPr>
          <p:nvPr/>
        </p:nvSpPr>
        <p:spPr bwMode="auto">
          <a:xfrm>
            <a:off x="180000" y="3528000"/>
            <a:ext cx="7920000" cy="432048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Нравится </a:t>
            </a:r>
            <a:r>
              <a:rPr lang="ru-RU" sz="2000" b="1" u="sng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учиться</a:t>
            </a: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в школе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>
            <a:off x="180000" y="4176000"/>
            <a:ext cx="7920000" cy="46805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 школе есть и другие интересные дела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5" name="AutoShape 2"/>
          <p:cNvSpPr>
            <a:spLocks noChangeArrowheads="1"/>
          </p:cNvSpPr>
          <p:nvPr/>
        </p:nvSpPr>
        <p:spPr bwMode="auto">
          <a:xfrm>
            <a:off x="8172000" y="4176000"/>
            <a:ext cx="792000" cy="46805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21%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6" name="AutoShape 2"/>
          <p:cNvSpPr>
            <a:spLocks noChangeArrowheads="1"/>
          </p:cNvSpPr>
          <p:nvPr/>
        </p:nvSpPr>
        <p:spPr bwMode="auto">
          <a:xfrm>
            <a:off x="180000" y="5076000"/>
            <a:ext cx="7920000" cy="5400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Преимущественно радостное настроение при мыслях и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рассказах о школе, одноклассниках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7" name="AutoShape 2"/>
          <p:cNvSpPr>
            <a:spLocks noChangeArrowheads="1"/>
          </p:cNvSpPr>
          <p:nvPr/>
        </p:nvSpPr>
        <p:spPr bwMode="auto">
          <a:xfrm>
            <a:off x="8172000" y="5076000"/>
            <a:ext cx="792088" cy="5400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60%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179512" y="5832000"/>
            <a:ext cx="7920000" cy="540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Преимущественно тревожное настроение при мыслях и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рассказах о школе, одноклассниках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0" name="AutoShape 2"/>
          <p:cNvSpPr>
            <a:spLocks noChangeArrowheads="1"/>
          </p:cNvSpPr>
          <p:nvPr/>
        </p:nvSpPr>
        <p:spPr bwMode="auto">
          <a:xfrm>
            <a:off x="8172400" y="5832000"/>
            <a:ext cx="756084" cy="5400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4-5%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46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6D6210-740E-4B6E-AFD4-E6E5A443D7F5}" type="slidenum">
              <a:rPr lang="ru-RU"/>
              <a:pPr>
                <a:defRPr/>
              </a:pPr>
              <a:t>55</a:t>
            </a:fld>
            <a:endParaRPr lang="ru-RU" dirty="0"/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180000" y="944724"/>
            <a:ext cx="8784000" cy="18720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</a:pPr>
            <a:r>
              <a:rPr lang="ru-RU" sz="2000" b="1" u="sng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Мотивация</a:t>
            </a: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:</a:t>
            </a: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высокий уровень познавательных и учебных мотивов,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сформированность</a:t>
            </a: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внутренней позиции школьника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демонстрирует примерно 25 - 30% выпускников НШ</a:t>
            </a:r>
          </a:p>
          <a:p>
            <a:pPr eaLnBrk="1" hangingPunct="1">
              <a:lnSpc>
                <a:spcPct val="80000"/>
              </a:lnSpc>
            </a:pPr>
            <a:endParaRPr lang="ru-RU" sz="800" b="1" dirty="0" smtClean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внешние мотивы (</a:t>
            </a:r>
            <a:r>
              <a:rPr lang="ru-RU" sz="20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награда, особенно </a:t>
            </a: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похвала или недовольство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учителя</a:t>
            </a:r>
            <a:r>
              <a:rPr lang="ru-RU" sz="20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, похвала родителей, мотивы избегания неудач,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 престижа, безопасности</a:t>
            </a: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) значимы для 25 – 80% школьников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179512" y="3024000"/>
            <a:ext cx="7920000" cy="4680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Нравится узнавать на уроках что-то новое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6" name="AutoShape 2"/>
          <p:cNvSpPr>
            <a:spLocks noChangeArrowheads="1"/>
          </p:cNvSpPr>
          <p:nvPr/>
        </p:nvSpPr>
        <p:spPr bwMode="auto">
          <a:xfrm>
            <a:off x="8172000" y="3024000"/>
            <a:ext cx="792088" cy="46805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73%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9" name="AutoShape 2"/>
          <p:cNvSpPr>
            <a:spLocks noChangeArrowheads="1"/>
          </p:cNvSpPr>
          <p:nvPr/>
        </p:nvSpPr>
        <p:spPr bwMode="auto">
          <a:xfrm>
            <a:off x="179512" y="3672000"/>
            <a:ext cx="7920000" cy="46805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Больше нравятся знакомые задания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0" name="AutoShape 2"/>
          <p:cNvSpPr>
            <a:spLocks noChangeArrowheads="1"/>
          </p:cNvSpPr>
          <p:nvPr/>
        </p:nvSpPr>
        <p:spPr bwMode="auto">
          <a:xfrm>
            <a:off x="8172000" y="3672000"/>
            <a:ext cx="792000" cy="46805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26%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2" name="AutoShape 2"/>
          <p:cNvSpPr>
            <a:spLocks noChangeArrowheads="1"/>
          </p:cNvSpPr>
          <p:nvPr/>
        </p:nvSpPr>
        <p:spPr bwMode="auto">
          <a:xfrm>
            <a:off x="8172000" y="4320000"/>
            <a:ext cx="792088" cy="46805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33%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3" name="AutoShape 2"/>
          <p:cNvSpPr>
            <a:spLocks noChangeArrowheads="1"/>
          </p:cNvSpPr>
          <p:nvPr/>
        </p:nvSpPr>
        <p:spPr bwMode="auto">
          <a:xfrm>
            <a:off x="179512" y="4320000"/>
            <a:ext cx="7920000" cy="4680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Нравится, когда учитель дает сложные задания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>
            <a:off x="180000" y="4968000"/>
            <a:ext cx="7920000" cy="46805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 4-м классе также интересно учиться, как и в 1-м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5" name="AutoShape 2"/>
          <p:cNvSpPr>
            <a:spLocks noChangeArrowheads="1"/>
          </p:cNvSpPr>
          <p:nvPr/>
        </p:nvSpPr>
        <p:spPr bwMode="auto">
          <a:xfrm>
            <a:off x="8172000" y="4968000"/>
            <a:ext cx="792000" cy="46805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77%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180000" y="5616000"/>
            <a:ext cx="7920000" cy="50405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Очень беспокоит, что учитель будет недоволен, если они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не справятся с контрольной работой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0" name="AutoShape 2"/>
          <p:cNvSpPr>
            <a:spLocks noChangeArrowheads="1"/>
          </p:cNvSpPr>
          <p:nvPr/>
        </p:nvSpPr>
        <p:spPr bwMode="auto">
          <a:xfrm>
            <a:off x="8172400" y="5616000"/>
            <a:ext cx="792000" cy="468052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79%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gray">
          <a:xfrm>
            <a:off x="71500" y="152401"/>
            <a:ext cx="9001000" cy="50429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Личностные результаты: некоторые факты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8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6D6210-740E-4B6E-AFD4-E6E5A443D7F5}" type="slidenum">
              <a:rPr lang="ru-RU"/>
              <a:pPr>
                <a:defRPr/>
              </a:pPr>
              <a:t>56</a:t>
            </a:fld>
            <a:endParaRPr lang="ru-RU" dirty="0"/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143508" y="944724"/>
            <a:ext cx="8856984" cy="504056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«Рейтинг» предметов глазами школьников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52000" y="2952000"/>
            <a:ext cx="3672408" cy="54006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Физкультура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6" name="AutoShape 2"/>
          <p:cNvSpPr>
            <a:spLocks noChangeArrowheads="1"/>
          </p:cNvSpPr>
          <p:nvPr/>
        </p:nvSpPr>
        <p:spPr bwMode="auto">
          <a:xfrm>
            <a:off x="5076056" y="2952000"/>
            <a:ext cx="792088" cy="54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81%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0" name="AutoShape 2"/>
          <p:cNvSpPr>
            <a:spLocks noChangeArrowheads="1"/>
          </p:cNvSpPr>
          <p:nvPr/>
        </p:nvSpPr>
        <p:spPr bwMode="auto">
          <a:xfrm>
            <a:off x="7560332" y="2952000"/>
            <a:ext cx="792000" cy="54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4%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4536000" y="1764000"/>
            <a:ext cx="2232000" cy="7200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преимущественно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радостное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настроение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840252" y="1764000"/>
            <a:ext cx="2232000" cy="72008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преимущественно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тревожное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настроение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251520" y="1908000"/>
            <a:ext cx="3672408" cy="54006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Учебный предмет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251520" y="3708000"/>
            <a:ext cx="3672408" cy="54006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Чтение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9" name="AutoShape 2"/>
          <p:cNvSpPr>
            <a:spLocks noChangeArrowheads="1"/>
          </p:cNvSpPr>
          <p:nvPr/>
        </p:nvSpPr>
        <p:spPr bwMode="auto">
          <a:xfrm>
            <a:off x="252000" y="4464000"/>
            <a:ext cx="3672408" cy="54006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Математика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252000" y="5220000"/>
            <a:ext cx="3672408" cy="54006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Окружающий мир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5076056" y="3708000"/>
            <a:ext cx="792088" cy="54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61%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5076056" y="4464000"/>
            <a:ext cx="792088" cy="54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62%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5076000" y="5220000"/>
            <a:ext cx="792088" cy="54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58%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4" name="AutoShape 2"/>
          <p:cNvSpPr>
            <a:spLocks noChangeArrowheads="1"/>
          </p:cNvSpPr>
          <p:nvPr/>
        </p:nvSpPr>
        <p:spPr bwMode="auto">
          <a:xfrm>
            <a:off x="7560000" y="3708000"/>
            <a:ext cx="792000" cy="54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4%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auto">
          <a:xfrm>
            <a:off x="7560000" y="4464000"/>
            <a:ext cx="792000" cy="54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8%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1" name="AutoShape 2"/>
          <p:cNvSpPr>
            <a:spLocks noChangeArrowheads="1"/>
          </p:cNvSpPr>
          <p:nvPr/>
        </p:nvSpPr>
        <p:spPr bwMode="auto">
          <a:xfrm>
            <a:off x="7560332" y="5220000"/>
            <a:ext cx="792000" cy="54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8%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2" name="AutoShape 2"/>
          <p:cNvSpPr>
            <a:spLocks noChangeArrowheads="1"/>
          </p:cNvSpPr>
          <p:nvPr/>
        </p:nvSpPr>
        <p:spPr bwMode="auto">
          <a:xfrm>
            <a:off x="252000" y="5976000"/>
            <a:ext cx="3672408" cy="54006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Русский язык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3" name="AutoShape 2"/>
          <p:cNvSpPr>
            <a:spLocks noChangeArrowheads="1"/>
          </p:cNvSpPr>
          <p:nvPr/>
        </p:nvSpPr>
        <p:spPr bwMode="auto">
          <a:xfrm>
            <a:off x="5076056" y="5976000"/>
            <a:ext cx="792088" cy="540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41%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4" name="AutoShape 2"/>
          <p:cNvSpPr>
            <a:spLocks noChangeArrowheads="1"/>
          </p:cNvSpPr>
          <p:nvPr/>
        </p:nvSpPr>
        <p:spPr bwMode="auto">
          <a:xfrm>
            <a:off x="7560332" y="5976000"/>
            <a:ext cx="792000" cy="54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11%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5" name="AutoShape 2"/>
          <p:cNvSpPr>
            <a:spLocks noChangeArrowheads="1"/>
          </p:cNvSpPr>
          <p:nvPr/>
        </p:nvSpPr>
        <p:spPr bwMode="gray">
          <a:xfrm>
            <a:off x="71500" y="152401"/>
            <a:ext cx="9001000" cy="50429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Личностные результаты: некоторые факты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14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30508" y="6359400"/>
            <a:ext cx="1905000" cy="457200"/>
          </a:xfrm>
        </p:spPr>
        <p:txBody>
          <a:bodyPr/>
          <a:lstStyle/>
          <a:p>
            <a:pPr>
              <a:defRPr/>
            </a:pPr>
            <a:fld id="{2C6D6210-740E-4B6E-AFD4-E6E5A443D7F5}" type="slidenum">
              <a:rPr lang="ru-RU"/>
              <a:pPr>
                <a:defRPr/>
              </a:pPr>
              <a:t>57</a:t>
            </a:fld>
            <a:endParaRPr lang="ru-RU" dirty="0"/>
          </a:p>
        </p:txBody>
      </p:sp>
      <p:sp>
        <p:nvSpPr>
          <p:cNvPr id="28" name="AutoShape 2"/>
          <p:cNvSpPr>
            <a:spLocks noChangeArrowheads="1"/>
          </p:cNvSpPr>
          <p:nvPr/>
        </p:nvSpPr>
        <p:spPr bwMode="auto">
          <a:xfrm>
            <a:off x="143508" y="936000"/>
            <a:ext cx="8892000" cy="504056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Уровень тревожности повседневных ситуаций на уроке и в школе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51520" y="2520000"/>
            <a:ext cx="3888000" cy="36004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Учитель делает замечание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26" name="AutoShape 2"/>
          <p:cNvSpPr>
            <a:spLocks noChangeArrowheads="1"/>
          </p:cNvSpPr>
          <p:nvPr/>
        </p:nvSpPr>
        <p:spPr bwMode="auto">
          <a:xfrm>
            <a:off x="7560000" y="2520000"/>
            <a:ext cx="792000" cy="36004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2%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0" name="AutoShape 2"/>
          <p:cNvSpPr>
            <a:spLocks noChangeArrowheads="1"/>
          </p:cNvSpPr>
          <p:nvPr/>
        </p:nvSpPr>
        <p:spPr bwMode="auto">
          <a:xfrm>
            <a:off x="5256000" y="2520000"/>
            <a:ext cx="792000" cy="36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66%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6840000" y="1548000"/>
            <a:ext cx="2160000" cy="7200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преимущественно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радостное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настроение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4535996" y="1548000"/>
            <a:ext cx="2232000" cy="72008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преимущественно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тревожное</a:t>
            </a:r>
          </a:p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настроение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17" name="AutoShape 2"/>
          <p:cNvSpPr>
            <a:spLocks noChangeArrowheads="1"/>
          </p:cNvSpPr>
          <p:nvPr/>
        </p:nvSpPr>
        <p:spPr bwMode="auto">
          <a:xfrm>
            <a:off x="251520" y="1692000"/>
            <a:ext cx="3960000" cy="54006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Ситуация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6" name="AutoShape 2"/>
          <p:cNvSpPr>
            <a:spLocks noChangeArrowheads="1"/>
          </p:cNvSpPr>
          <p:nvPr/>
        </p:nvSpPr>
        <p:spPr bwMode="auto">
          <a:xfrm>
            <a:off x="251520" y="3024000"/>
            <a:ext cx="3888000" cy="36004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Не получается задание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7" name="AutoShape 2"/>
          <p:cNvSpPr>
            <a:spLocks noChangeArrowheads="1"/>
          </p:cNvSpPr>
          <p:nvPr/>
        </p:nvSpPr>
        <p:spPr bwMode="auto">
          <a:xfrm>
            <a:off x="5256000" y="3024000"/>
            <a:ext cx="792000" cy="36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46%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8" name="AutoShape 2"/>
          <p:cNvSpPr>
            <a:spLocks noChangeArrowheads="1"/>
          </p:cNvSpPr>
          <p:nvPr/>
        </p:nvSpPr>
        <p:spPr bwMode="auto">
          <a:xfrm>
            <a:off x="7560000" y="3024000"/>
            <a:ext cx="792000" cy="36004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3%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9" name="AutoShape 2"/>
          <p:cNvSpPr>
            <a:spLocks noChangeArrowheads="1"/>
          </p:cNvSpPr>
          <p:nvPr/>
        </p:nvSpPr>
        <p:spPr bwMode="auto">
          <a:xfrm>
            <a:off x="251520" y="3528000"/>
            <a:ext cx="3888000" cy="4680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Выполнение домашнего</a:t>
            </a:r>
          </a:p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задания на «продлёнке»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1" name="AutoShape 2"/>
          <p:cNvSpPr>
            <a:spLocks noChangeArrowheads="1"/>
          </p:cNvSpPr>
          <p:nvPr/>
        </p:nvSpPr>
        <p:spPr bwMode="auto">
          <a:xfrm>
            <a:off x="5256000" y="3528000"/>
            <a:ext cx="792000" cy="468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25%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2" name="AutoShape 2"/>
          <p:cNvSpPr>
            <a:spLocks noChangeArrowheads="1"/>
          </p:cNvSpPr>
          <p:nvPr/>
        </p:nvSpPr>
        <p:spPr bwMode="auto">
          <a:xfrm>
            <a:off x="7560332" y="3528000"/>
            <a:ext cx="792000" cy="4680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34%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3" name="AutoShape 2"/>
          <p:cNvSpPr>
            <a:spLocks noChangeArrowheads="1"/>
          </p:cNvSpPr>
          <p:nvPr/>
        </p:nvSpPr>
        <p:spPr bwMode="auto">
          <a:xfrm>
            <a:off x="251520" y="4140000"/>
            <a:ext cx="3888000" cy="36004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Контрольная работа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4" name="AutoShape 2"/>
          <p:cNvSpPr>
            <a:spLocks noChangeArrowheads="1"/>
          </p:cNvSpPr>
          <p:nvPr/>
        </p:nvSpPr>
        <p:spPr bwMode="auto">
          <a:xfrm>
            <a:off x="5256000" y="4140000"/>
            <a:ext cx="792000" cy="36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18%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5" name="AutoShape 2"/>
          <p:cNvSpPr>
            <a:spLocks noChangeArrowheads="1"/>
          </p:cNvSpPr>
          <p:nvPr/>
        </p:nvSpPr>
        <p:spPr bwMode="auto">
          <a:xfrm>
            <a:off x="7560332" y="4140000"/>
            <a:ext cx="792000" cy="36004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35%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7" name="AutoShape 2"/>
          <p:cNvSpPr>
            <a:spLocks noChangeArrowheads="1"/>
          </p:cNvSpPr>
          <p:nvPr/>
        </p:nvSpPr>
        <p:spPr bwMode="auto">
          <a:xfrm>
            <a:off x="252000" y="4644000"/>
            <a:ext cx="3888000" cy="36004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Вызывают к доске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8" name="AutoShape 2"/>
          <p:cNvSpPr>
            <a:spLocks noChangeArrowheads="1"/>
          </p:cNvSpPr>
          <p:nvPr/>
        </p:nvSpPr>
        <p:spPr bwMode="auto">
          <a:xfrm>
            <a:off x="5256000" y="4644000"/>
            <a:ext cx="792000" cy="36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11%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7560332" y="4644000"/>
            <a:ext cx="792000" cy="36004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38%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0" name="AutoShape 2"/>
          <p:cNvSpPr>
            <a:spLocks noChangeArrowheads="1"/>
          </p:cNvSpPr>
          <p:nvPr/>
        </p:nvSpPr>
        <p:spPr bwMode="auto">
          <a:xfrm>
            <a:off x="252000" y="5148000"/>
            <a:ext cx="3888000" cy="36004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Учитель задает вопрос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5256000" y="5148000"/>
            <a:ext cx="792000" cy="36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6%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252000" y="5688000"/>
            <a:ext cx="3888000" cy="36004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Изучаем новый материал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3" name="AutoShape 2"/>
          <p:cNvSpPr>
            <a:spLocks noChangeArrowheads="1"/>
          </p:cNvSpPr>
          <p:nvPr/>
        </p:nvSpPr>
        <p:spPr bwMode="auto">
          <a:xfrm>
            <a:off x="252000" y="6228000"/>
            <a:ext cx="3888000" cy="36004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Отменяют уроки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4" name="AutoShape 2"/>
          <p:cNvSpPr>
            <a:spLocks noChangeArrowheads="1"/>
          </p:cNvSpPr>
          <p:nvPr/>
        </p:nvSpPr>
        <p:spPr bwMode="auto">
          <a:xfrm>
            <a:off x="7560000" y="5148000"/>
            <a:ext cx="792000" cy="36004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40%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5" name="AutoShape 2"/>
          <p:cNvSpPr>
            <a:spLocks noChangeArrowheads="1"/>
          </p:cNvSpPr>
          <p:nvPr/>
        </p:nvSpPr>
        <p:spPr bwMode="auto">
          <a:xfrm>
            <a:off x="5256000" y="5688000"/>
            <a:ext cx="792000" cy="36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4%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6" name="AutoShape 2"/>
          <p:cNvSpPr>
            <a:spLocks noChangeArrowheads="1"/>
          </p:cNvSpPr>
          <p:nvPr/>
        </p:nvSpPr>
        <p:spPr bwMode="auto">
          <a:xfrm>
            <a:off x="7560000" y="5688000"/>
            <a:ext cx="756000" cy="36004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66%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7" name="AutoShape 2"/>
          <p:cNvSpPr>
            <a:spLocks noChangeArrowheads="1"/>
          </p:cNvSpPr>
          <p:nvPr/>
        </p:nvSpPr>
        <p:spPr bwMode="auto">
          <a:xfrm>
            <a:off x="5256000" y="6228000"/>
            <a:ext cx="792000" cy="360000"/>
          </a:xfrm>
          <a:prstGeom prst="roundRect">
            <a:avLst>
              <a:gd name="adj" fmla="val 16667"/>
            </a:avLst>
          </a:prstGeom>
          <a:solidFill>
            <a:schemeClr val="accent4">
              <a:lumMod val="9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8%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58" name="AutoShape 2"/>
          <p:cNvSpPr>
            <a:spLocks noChangeArrowheads="1"/>
          </p:cNvSpPr>
          <p:nvPr/>
        </p:nvSpPr>
        <p:spPr bwMode="auto">
          <a:xfrm>
            <a:off x="7560000" y="6228000"/>
            <a:ext cx="792000" cy="36004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>
              <a:lnSpc>
                <a:spcPct val="70000"/>
              </a:lnSpc>
            </a:pPr>
            <a:r>
              <a:rPr lang="ru-RU" sz="2000" b="1" dirty="0" smtClean="0">
                <a:solidFill>
                  <a:schemeClr val="bg2"/>
                </a:solidFill>
                <a:latin typeface="Tahoma" pitchFamily="34" charset="0"/>
                <a:cs typeface="Arial" pitchFamily="34" charset="0"/>
              </a:rPr>
              <a:t>68%</a:t>
            </a:r>
            <a:endParaRPr lang="ru-RU" sz="2000" b="1" dirty="0">
              <a:solidFill>
                <a:schemeClr val="bg2"/>
              </a:solidFill>
              <a:latin typeface="Tahoma" pitchFamily="34" charset="0"/>
              <a:cs typeface="Arial" pitchFamily="34" charset="0"/>
            </a:endParaRPr>
          </a:p>
        </p:txBody>
      </p:sp>
      <p:sp>
        <p:nvSpPr>
          <p:cNvPr id="33" name="AutoShape 2"/>
          <p:cNvSpPr>
            <a:spLocks noChangeArrowheads="1"/>
          </p:cNvSpPr>
          <p:nvPr/>
        </p:nvSpPr>
        <p:spPr bwMode="gray">
          <a:xfrm>
            <a:off x="71500" y="152401"/>
            <a:ext cx="9001000" cy="50429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Личностные результаты: некоторые факты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2" name="Picture 9" descr="8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6600" y="632632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7062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75463" y="6359525"/>
            <a:ext cx="1905000" cy="4572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1B31E29-FCB5-4196-924E-CD245B78A69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58</a:t>
            </a:fld>
            <a:endParaRPr lang="ru-RU" altLang="ru-RU" sz="1400" smtClean="0"/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>
              <a:latin typeface="Times New Roman" pitchFamily="18" charset="0"/>
            </a:endParaRP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gray">
          <a:xfrm>
            <a:off x="76553" y="0"/>
            <a:ext cx="8995947" cy="1268760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Общее описание измерителя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динамики читательской грамотности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«Тяни-Толкай»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3" name="Picture 3" descr="тяни-толкай2а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59832" y="2204864"/>
            <a:ext cx="2489200" cy="3263900"/>
          </a:xfrm>
          <a:noFill/>
          <a:ln w="57150" cmpd="thickThin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252000" y="3644900"/>
            <a:ext cx="237490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66"/>
                </a:solidFill>
                <a:latin typeface="Arial Black"/>
              </a:rPr>
              <a:t>PIRLS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66"/>
                </a:solidFill>
                <a:latin typeface="Arial Black"/>
              </a:rPr>
              <a:t>+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66"/>
                </a:solidFill>
                <a:latin typeface="Arial Black"/>
              </a:rPr>
              <a:t>вопросы 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66"/>
                </a:solidFill>
                <a:latin typeface="Arial Black"/>
              </a:rPr>
              <a:t>PISA-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66"/>
                </a:solidFill>
                <a:latin typeface="Arial Black"/>
              </a:rPr>
              <a:t>подобные</a:t>
            </a:r>
          </a:p>
        </p:txBody>
      </p:sp>
      <p:sp>
        <p:nvSpPr>
          <p:cNvPr id="15" name="WordArt 5"/>
          <p:cNvSpPr>
            <a:spLocks noChangeArrowheads="1" noChangeShapeType="1" noTextEdit="1"/>
          </p:cNvSpPr>
          <p:nvPr/>
        </p:nvSpPr>
        <p:spPr bwMode="auto">
          <a:xfrm>
            <a:off x="6010488" y="3660775"/>
            <a:ext cx="2449512" cy="1655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 Black"/>
              </a:rPr>
              <a:t>PISA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 Black"/>
              </a:rPr>
              <a:t>+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 Black"/>
              </a:rPr>
              <a:t>вопросы 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 Black"/>
              </a:rPr>
              <a:t>PIRLS-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Arial Black"/>
              </a:rPr>
              <a:t>подобные</a:t>
            </a: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52000" y="5580000"/>
            <a:ext cx="2340000" cy="9001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 eaLnBrk="0" hangingPunct="0"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обучение</a:t>
            </a:r>
          </a:p>
          <a:p>
            <a:pPr algn="ctr" eaLnBrk="0" hangingPunct="0"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чтению</a:t>
            </a:r>
            <a:endParaRPr lang="ru-RU" sz="2400" i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2592000" y="5580000"/>
            <a:ext cx="2340000" cy="9001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чтение</a:t>
            </a:r>
          </a:p>
          <a:p>
            <a:pPr algn="ctr"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для обучения</a:t>
            </a:r>
            <a:endParaRPr lang="ru-RU" sz="2400" i="1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4932000" y="5580000"/>
            <a:ext cx="3528000" cy="9001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0000" tIns="46800" rIns="90000" bIns="46800" anchor="ctr"/>
          <a:lstStyle/>
          <a:p>
            <a:pPr algn="ctr"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чтение для решения</a:t>
            </a:r>
          </a:p>
          <a:p>
            <a:pPr algn="ctr">
              <a:defRPr/>
            </a:pPr>
            <a:r>
              <a:rPr lang="ru-RU" sz="2400" i="1" dirty="0" smtClean="0">
                <a:solidFill>
                  <a:schemeClr val="bg2"/>
                </a:solidFill>
                <a:latin typeface="Arial" charset="0"/>
              </a:rPr>
              <a:t>собственных задач</a:t>
            </a:r>
            <a:endParaRPr lang="ru-RU" sz="2400" i="1" dirty="0">
              <a:solidFill>
                <a:schemeClr val="bg2"/>
              </a:solidFill>
              <a:latin typeface="Arial" charset="0"/>
            </a:endParaRPr>
          </a:p>
        </p:txBody>
      </p:sp>
      <p:pic>
        <p:nvPicPr>
          <p:cNvPr id="11" name="Picture 9" descr="8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19000" y="60270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22749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43713" y="6297613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8944C59-8A0F-43E8-A50B-39917F91E03A}" type="slidenum">
              <a:rPr lang="ru-RU" b="0" smtClean="0"/>
              <a:pPr eaLnBrk="1" hangingPunct="1"/>
              <a:t>59</a:t>
            </a:fld>
            <a:endParaRPr lang="ru-RU" b="0" smtClean="0"/>
          </a:p>
        </p:txBody>
      </p:sp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165100" y="935038"/>
            <a:ext cx="4249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dirty="0"/>
              <a:t>Высокое качество презентаций</a:t>
            </a:r>
          </a:p>
        </p:txBody>
      </p:sp>
      <p:pic>
        <p:nvPicPr>
          <p:cNvPr id="17417" name="Рисунок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532" y="1484784"/>
            <a:ext cx="3486518" cy="237626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Рисунок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6049" y="1897330"/>
            <a:ext cx="3240423" cy="25037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Рисунок 1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179022"/>
            <a:ext cx="3227264" cy="236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Рисунок 1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548" y="4380114"/>
            <a:ext cx="3528392" cy="228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199530" y="130175"/>
            <a:ext cx="7097539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 smtClean="0">
                <a:solidFill>
                  <a:schemeClr val="tx2"/>
                </a:solidFill>
              </a:rPr>
              <a:t>Групповой проект. Результаты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gray">
          <a:xfrm>
            <a:off x="215900" y="152401"/>
            <a:ext cx="8604572" cy="50429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Групповой  проект. Обращение к ИКТ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8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144000" y="2052716"/>
            <a:ext cx="1584174" cy="648072"/>
          </a:xfrm>
          <a:prstGeom prst="rect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Внешние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факторы</a:t>
            </a: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872000" y="2056202"/>
            <a:ext cx="2844317" cy="648072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Контекст и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нормативная база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 bwMode="auto">
          <a:xfrm>
            <a:off x="144000" y="3883296"/>
            <a:ext cx="1584175" cy="648072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Региональные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программы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поддержки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 bwMode="auto">
          <a:xfrm>
            <a:off x="144000" y="4641220"/>
            <a:ext cx="1584175" cy="648072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Нормативы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финансирования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553" y="2819915"/>
            <a:ext cx="1818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/>
              <a:t>Уровень региона</a:t>
            </a:r>
            <a:endParaRPr lang="ru-RU" sz="1400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2149354" y="2806371"/>
            <a:ext cx="24482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/>
              <a:t>Уровень школы/учителя</a:t>
            </a:r>
            <a:endParaRPr lang="ru-RU" sz="1400" b="1" i="1" dirty="0"/>
          </a:p>
        </p:txBody>
      </p:sp>
      <p:sp>
        <p:nvSpPr>
          <p:cNvPr id="17" name="Блок-схема: альтернативный процесс 16"/>
          <p:cNvSpPr/>
          <p:nvPr/>
        </p:nvSpPr>
        <p:spPr bwMode="auto">
          <a:xfrm>
            <a:off x="1908000" y="3215851"/>
            <a:ext cx="2657626" cy="432048"/>
          </a:xfrm>
          <a:prstGeom prst="flowChartAlternateProcess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Целевые и содержательные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установки ООП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 bwMode="auto">
          <a:xfrm>
            <a:off x="1908000" y="3819071"/>
            <a:ext cx="2641674" cy="432048"/>
          </a:xfrm>
          <a:prstGeom prst="flowChartAlternateProcess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Доступ к ИКТ и техническая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поддержка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 bwMode="auto">
          <a:xfrm>
            <a:off x="1908000" y="4369278"/>
            <a:ext cx="2641674" cy="432048"/>
          </a:xfrm>
          <a:prstGeom prst="flowChartAlternateProcess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Школьные традиции и 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поддержка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 bwMode="auto">
          <a:xfrm>
            <a:off x="1908000" y="4930859"/>
            <a:ext cx="2641674" cy="432048"/>
          </a:xfrm>
          <a:prstGeom prst="flowChartAlternateProcess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Квалификация кадров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 bwMode="auto">
          <a:xfrm>
            <a:off x="1908000" y="5495617"/>
            <a:ext cx="2649558" cy="432048"/>
          </a:xfrm>
          <a:prstGeom prst="flowChartAlternateProcess">
            <a:avLst/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Позиционирование учителя</a:t>
            </a: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4883088" y="2056202"/>
            <a:ext cx="2052228" cy="648072"/>
          </a:xfrm>
          <a:prstGeom prst="rect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Практика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62854" y="2819915"/>
            <a:ext cx="17641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/>
              <a:t>Уровень класса</a:t>
            </a:r>
            <a:endParaRPr lang="ru-RU" sz="1400" b="1" i="1" dirty="0"/>
          </a:p>
        </p:txBody>
      </p:sp>
      <p:sp>
        <p:nvSpPr>
          <p:cNvPr id="24" name="Блок-схема: альтернативный процесс 23"/>
          <p:cNvSpPr/>
          <p:nvPr/>
        </p:nvSpPr>
        <p:spPr bwMode="auto">
          <a:xfrm>
            <a:off x="4883088" y="3215851"/>
            <a:ext cx="2088232" cy="86400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Инновационные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2"/>
                </a:solidFill>
              </a:rPr>
              <a:t>практики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обучения</a:t>
            </a:r>
          </a:p>
        </p:txBody>
      </p:sp>
      <p:sp>
        <p:nvSpPr>
          <p:cNvPr id="25" name="Прямоугольник 24"/>
          <p:cNvSpPr/>
          <p:nvPr/>
        </p:nvSpPr>
        <p:spPr bwMode="auto">
          <a:xfrm>
            <a:off x="7151086" y="2056202"/>
            <a:ext cx="1799946" cy="648072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Результаты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87344" y="2773018"/>
            <a:ext cx="17636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/>
              <a:t>Уровень ученика</a:t>
            </a:r>
            <a:endParaRPr lang="ru-RU" sz="1400" b="1" i="1" dirty="0"/>
          </a:p>
        </p:txBody>
      </p:sp>
      <p:sp>
        <p:nvSpPr>
          <p:cNvPr id="27" name="Блок-схема: альтернативный процесс 26"/>
          <p:cNvSpPr/>
          <p:nvPr/>
        </p:nvSpPr>
        <p:spPr bwMode="auto">
          <a:xfrm>
            <a:off x="7132234" y="3215851"/>
            <a:ext cx="1836204" cy="864000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Личностные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</a:pPr>
            <a:r>
              <a:rPr lang="ru-RU" sz="1600" b="1" dirty="0" err="1" smtClean="0">
                <a:solidFill>
                  <a:schemeClr val="bg2"/>
                </a:solidFill>
              </a:rPr>
              <a:t>Метапредметные</a:t>
            </a:r>
            <a:endParaRPr lang="ru-RU" sz="1600" b="1" dirty="0" smtClean="0">
              <a:solidFill>
                <a:schemeClr val="bg2"/>
              </a:solidFill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bg2"/>
                </a:solidFill>
              </a:rPr>
              <a:t>Предметные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28" name="Блок-схема: альтернативный процесс 27"/>
          <p:cNvSpPr/>
          <p:nvPr/>
        </p:nvSpPr>
        <p:spPr bwMode="auto">
          <a:xfrm>
            <a:off x="4752000" y="4320000"/>
            <a:ext cx="468000" cy="198932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Вовлечение в учеб-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err="1" smtClean="0">
                <a:solidFill>
                  <a:schemeClr val="bg2"/>
                </a:solidFill>
              </a:rPr>
              <a:t>ную</a:t>
            </a:r>
            <a:r>
              <a:rPr lang="ru-RU" sz="1400" b="1" dirty="0" smtClean="0">
                <a:solidFill>
                  <a:schemeClr val="bg2"/>
                </a:solidFill>
              </a:rPr>
              <a:t> деятельность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</a:endParaRPr>
          </a:p>
        </p:txBody>
      </p:sp>
      <p:sp>
        <p:nvSpPr>
          <p:cNvPr id="32" name="Блок-схема: альтернативный процесс 31"/>
          <p:cNvSpPr/>
          <p:nvPr/>
        </p:nvSpPr>
        <p:spPr bwMode="auto">
          <a:xfrm>
            <a:off x="5256000" y="4320000"/>
            <a:ext cx="468000" cy="198932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Совместная учебная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</a:rPr>
              <a:t>деятельность</a:t>
            </a:r>
          </a:p>
        </p:txBody>
      </p:sp>
      <p:sp>
        <p:nvSpPr>
          <p:cNvPr id="33" name="Блок-схема: альтернативный процесс 32"/>
          <p:cNvSpPr/>
          <p:nvPr/>
        </p:nvSpPr>
        <p:spPr bwMode="auto">
          <a:xfrm>
            <a:off x="5760000" y="4320000"/>
            <a:ext cx="468000" cy="198932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Формирующая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оценка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 bwMode="auto">
          <a:xfrm>
            <a:off x="7114206" y="4320000"/>
            <a:ext cx="468000" cy="198932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bg2"/>
                </a:solidFill>
              </a:rPr>
              <a:t>Индивидуализация</a:t>
            </a:r>
          </a:p>
          <a:p>
            <a:pPr algn="ctr">
              <a:lnSpc>
                <a:spcPct val="80000"/>
              </a:lnSpc>
            </a:pPr>
            <a:r>
              <a:rPr lang="ru-RU" sz="1400" b="1" dirty="0">
                <a:solidFill>
                  <a:schemeClr val="bg2"/>
                </a:solidFill>
              </a:rPr>
              <a:t>обучения</a:t>
            </a:r>
          </a:p>
        </p:txBody>
      </p:sp>
      <p:sp>
        <p:nvSpPr>
          <p:cNvPr id="39" name="Левая круглая скобка 38"/>
          <p:cNvSpPr/>
          <p:nvPr/>
        </p:nvSpPr>
        <p:spPr bwMode="auto">
          <a:xfrm>
            <a:off x="1840274" y="3126264"/>
            <a:ext cx="309080" cy="2938658"/>
          </a:xfrm>
          <a:prstGeom prst="leftBracke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1" name="Прямая со стрелкой 40"/>
          <p:cNvCxnSpPr/>
          <p:nvPr/>
        </p:nvCxnSpPr>
        <p:spPr bwMode="auto">
          <a:xfrm>
            <a:off x="1692042" y="4146608"/>
            <a:ext cx="148232" cy="27160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 bwMode="auto">
          <a:xfrm flipV="1">
            <a:off x="1727382" y="4365186"/>
            <a:ext cx="125538" cy="54704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Левая круглая скобка 47"/>
          <p:cNvSpPr/>
          <p:nvPr/>
        </p:nvSpPr>
        <p:spPr bwMode="auto">
          <a:xfrm rot="5400000">
            <a:off x="6670243" y="2287109"/>
            <a:ext cx="334184" cy="4262205"/>
          </a:xfrm>
          <a:prstGeom prst="leftBracke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Левая круглая скобка 48"/>
          <p:cNvSpPr/>
          <p:nvPr/>
        </p:nvSpPr>
        <p:spPr bwMode="auto">
          <a:xfrm rot="10800000">
            <a:off x="4380069" y="3142774"/>
            <a:ext cx="309080" cy="2922148"/>
          </a:xfrm>
          <a:prstGeom prst="leftBracke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0" name="Прямая со стрелкой 49"/>
          <p:cNvCxnSpPr/>
          <p:nvPr/>
        </p:nvCxnSpPr>
        <p:spPr bwMode="auto">
          <a:xfrm flipV="1">
            <a:off x="5963052" y="4068164"/>
            <a:ext cx="0" cy="204287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 bwMode="auto">
          <a:xfrm flipV="1">
            <a:off x="8712460" y="4068164"/>
            <a:ext cx="1" cy="182955"/>
          </a:xfrm>
          <a:prstGeom prst="straightConnector1">
            <a:avLst/>
          </a:prstGeom>
          <a:ln w="38100">
            <a:solidFill>
              <a:srgbClr val="FFFF00"/>
            </a:solidFill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 bwMode="auto">
          <a:xfrm>
            <a:off x="4693189" y="3647899"/>
            <a:ext cx="216000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 bwMode="auto">
          <a:xfrm>
            <a:off x="6971344" y="3717032"/>
            <a:ext cx="216000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Блок-схема: альтернативный процесс 63"/>
          <p:cNvSpPr/>
          <p:nvPr/>
        </p:nvSpPr>
        <p:spPr bwMode="auto">
          <a:xfrm rot="5400000">
            <a:off x="6702190" y="4454584"/>
            <a:ext cx="270288" cy="4221183"/>
          </a:xfrm>
          <a:prstGeom prst="flowChartAlternateProcess">
            <a:avLst/>
          </a:prstGeom>
          <a:solidFill>
            <a:srgbClr val="FF33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1">
                    <a:lumMod val="95000"/>
                  </a:schemeClr>
                </a:solidFill>
              </a:rPr>
              <a:t>Использование ИКТ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</a:endParaRPr>
          </a:p>
        </p:txBody>
      </p:sp>
      <p:sp>
        <p:nvSpPr>
          <p:cNvPr id="67" name="Блок-схема: альтернативный процесс 66"/>
          <p:cNvSpPr/>
          <p:nvPr/>
        </p:nvSpPr>
        <p:spPr bwMode="auto">
          <a:xfrm rot="5400000">
            <a:off x="2988000" y="0"/>
            <a:ext cx="577928" cy="2811475"/>
          </a:xfrm>
          <a:prstGeom prst="flowChartAlternateProcess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chemeClr val="bg2"/>
                </a:solidFill>
              </a:rPr>
              <a:t>Планируемый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chemeClr val="bg2"/>
                </a:solidFill>
              </a:rPr>
              <a:t>уровень</a:t>
            </a:r>
          </a:p>
        </p:txBody>
      </p:sp>
      <p:sp>
        <p:nvSpPr>
          <p:cNvPr id="68" name="Блок-схема: альтернативный процесс 67"/>
          <p:cNvSpPr/>
          <p:nvPr/>
        </p:nvSpPr>
        <p:spPr bwMode="auto">
          <a:xfrm rot="5400000">
            <a:off x="5671041" y="306463"/>
            <a:ext cx="536841" cy="209767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chemeClr val="bg2"/>
                </a:solidFill>
              </a:rPr>
              <a:t>Реализуемый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chemeClr val="bg2"/>
                </a:solidFill>
              </a:rPr>
              <a:t>уровень</a:t>
            </a:r>
          </a:p>
        </p:txBody>
      </p:sp>
      <p:sp>
        <p:nvSpPr>
          <p:cNvPr id="40" name="Блок-схема: альтернативный процесс 39"/>
          <p:cNvSpPr/>
          <p:nvPr/>
        </p:nvSpPr>
        <p:spPr bwMode="auto">
          <a:xfrm rot="5400000">
            <a:off x="7791341" y="446620"/>
            <a:ext cx="536840" cy="1817352"/>
          </a:xfrm>
          <a:prstGeom prst="flowChartAlternateProcess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chemeClr val="bg2"/>
                </a:solidFill>
              </a:rPr>
              <a:t>Достигаемый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chemeClr val="bg2"/>
                </a:solidFill>
              </a:rPr>
              <a:t>уровень</a:t>
            </a:r>
          </a:p>
        </p:txBody>
      </p:sp>
      <p:sp>
        <p:nvSpPr>
          <p:cNvPr id="47" name="AutoShape 2"/>
          <p:cNvSpPr>
            <a:spLocks noChangeArrowheads="1"/>
          </p:cNvSpPr>
          <p:nvPr/>
        </p:nvSpPr>
        <p:spPr bwMode="gray">
          <a:xfrm>
            <a:off x="76553" y="116633"/>
            <a:ext cx="8995947" cy="648071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Реализация на уровне школы: модель</a:t>
            </a:r>
            <a:endParaRPr lang="ru-RU" sz="36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1" name="Блок-схема: альтернативный процесс 50"/>
          <p:cNvSpPr/>
          <p:nvPr/>
        </p:nvSpPr>
        <p:spPr bwMode="auto">
          <a:xfrm rot="5400000">
            <a:off x="648000" y="576000"/>
            <a:ext cx="577927" cy="1598215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 smtClean="0">
                <a:solidFill>
                  <a:schemeClr val="bg2"/>
                </a:solidFill>
              </a:rPr>
              <a:t>Внешние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i="1" dirty="0">
                <a:solidFill>
                  <a:schemeClr val="bg2"/>
                </a:solidFill>
              </a:rPr>
              <a:t>у</a:t>
            </a:r>
            <a:r>
              <a:rPr lang="ru-RU" sz="1400" b="1" i="1" dirty="0" smtClean="0">
                <a:solidFill>
                  <a:schemeClr val="bg2"/>
                </a:solidFill>
              </a:rPr>
              <a:t>словия</a:t>
            </a:r>
            <a:endParaRPr lang="ru-RU" sz="800" b="1" i="1" dirty="0">
              <a:solidFill>
                <a:schemeClr val="bg2"/>
              </a:solidFill>
            </a:endParaRPr>
          </a:p>
        </p:txBody>
      </p:sp>
      <p:cxnSp>
        <p:nvCxnSpPr>
          <p:cNvPr id="53" name="Прямая со стрелкой 52"/>
          <p:cNvCxnSpPr/>
          <p:nvPr/>
        </p:nvCxnSpPr>
        <p:spPr bwMode="auto">
          <a:xfrm flipV="1">
            <a:off x="1675177" y="4396836"/>
            <a:ext cx="181962" cy="1303681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Блок-схема: альтернативный процесс 43"/>
          <p:cNvSpPr/>
          <p:nvPr/>
        </p:nvSpPr>
        <p:spPr bwMode="auto">
          <a:xfrm>
            <a:off x="7740352" y="4292106"/>
            <a:ext cx="468000" cy="198932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Интеграция 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знаний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</a:endParaRPr>
          </a:p>
        </p:txBody>
      </p:sp>
      <p:sp>
        <p:nvSpPr>
          <p:cNvPr id="46" name="Блок-схема: альтернативный процесс 45"/>
          <p:cNvSpPr/>
          <p:nvPr/>
        </p:nvSpPr>
        <p:spPr bwMode="auto">
          <a:xfrm>
            <a:off x="144000" y="5362907"/>
            <a:ext cx="1584175" cy="648072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Внешняя оценка</a:t>
            </a:r>
          </a:p>
        </p:txBody>
      </p:sp>
      <p:sp>
        <p:nvSpPr>
          <p:cNvPr id="55" name="Блок-схема: альтернативный процесс 54"/>
          <p:cNvSpPr/>
          <p:nvPr/>
        </p:nvSpPr>
        <p:spPr bwMode="auto">
          <a:xfrm>
            <a:off x="8096215" y="4320000"/>
            <a:ext cx="813733" cy="198932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Учебные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</a:rPr>
              <a:t>задания для 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формирования </a:t>
            </a:r>
            <a:r>
              <a:rPr lang="ru-RU" sz="1400" b="1" dirty="0" err="1" smtClean="0">
                <a:solidFill>
                  <a:schemeClr val="bg2"/>
                </a:solidFill>
              </a:rPr>
              <a:t>лич</a:t>
            </a:r>
            <a:r>
              <a:rPr lang="ru-RU" sz="1400" b="1" dirty="0" smtClean="0">
                <a:solidFill>
                  <a:schemeClr val="bg2"/>
                </a:solidFill>
              </a:rPr>
              <a:t>-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</a:rPr>
              <a:t>ностных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</a:rPr>
              <a:t> и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</a:rPr>
              <a:t> </a:t>
            </a:r>
            <a:r>
              <a:rPr kumimoji="0" lang="ru-RU" sz="1400" b="1" i="0" u="none" strike="noStrike" cap="none" normalizeH="0" dirty="0" err="1" smtClean="0">
                <a:ln>
                  <a:noFill/>
                </a:ln>
                <a:solidFill>
                  <a:schemeClr val="bg2"/>
                </a:solidFill>
                <a:effectLst/>
              </a:rPr>
              <a:t>метапред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</a:rPr>
              <a:t>-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dirty="0" err="1" smtClean="0">
                <a:ln>
                  <a:noFill/>
                </a:ln>
                <a:solidFill>
                  <a:schemeClr val="bg2"/>
                </a:solidFill>
                <a:effectLst/>
              </a:rPr>
              <a:t>метных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</a:rPr>
              <a:t> действий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</a:endParaRPr>
          </a:p>
        </p:txBody>
      </p:sp>
      <p:sp>
        <p:nvSpPr>
          <p:cNvPr id="56" name="Блок-схема: альтернативный процесс 55"/>
          <p:cNvSpPr/>
          <p:nvPr/>
        </p:nvSpPr>
        <p:spPr bwMode="auto">
          <a:xfrm>
            <a:off x="6264953" y="4320000"/>
            <a:ext cx="814391" cy="1989320"/>
          </a:xfrm>
          <a:prstGeom prst="flowChartAlternateProcess">
            <a:avLst/>
          </a:prstGeom>
          <a:solidFill>
            <a:srgbClr val="FFC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Ориентация на </a:t>
            </a:r>
            <a:r>
              <a:rPr lang="ru-RU" sz="1400" b="1" dirty="0" err="1" smtClean="0">
                <a:solidFill>
                  <a:schemeClr val="bg2"/>
                </a:solidFill>
              </a:rPr>
              <a:t>пла</a:t>
            </a:r>
            <a:r>
              <a:rPr lang="ru-RU" sz="1400" b="1" dirty="0" smtClean="0">
                <a:solidFill>
                  <a:schemeClr val="bg2"/>
                </a:solidFill>
              </a:rPr>
              <a:t>-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err="1" smtClean="0">
                <a:solidFill>
                  <a:schemeClr val="bg2"/>
                </a:solidFill>
              </a:rPr>
              <a:t>нируемые</a:t>
            </a:r>
            <a:r>
              <a:rPr lang="ru-RU" sz="1400" b="1" dirty="0" smtClean="0">
                <a:solidFill>
                  <a:schemeClr val="bg2"/>
                </a:solidFill>
              </a:rPr>
              <a:t> результаты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/>
                </a:solidFill>
              </a:rPr>
              <a:t>и систему оценки их</a:t>
            </a:r>
          </a:p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</a:rPr>
              <a:t>достижения</a:t>
            </a:r>
          </a:p>
        </p:txBody>
      </p:sp>
      <p:sp>
        <p:nvSpPr>
          <p:cNvPr id="52" name="Блок-схема: альтернативный процесс 51"/>
          <p:cNvSpPr/>
          <p:nvPr/>
        </p:nvSpPr>
        <p:spPr bwMode="auto">
          <a:xfrm>
            <a:off x="143207" y="3142773"/>
            <a:ext cx="1584175" cy="676297"/>
          </a:xfrm>
          <a:prstGeom prst="flowChartAlternateProcess">
            <a:avLst/>
          </a:prstGeom>
          <a:solidFill>
            <a:schemeClr val="tx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Подготовка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 и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переподготовка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baseline="0" dirty="0" smtClean="0">
                <a:solidFill>
                  <a:schemeClr val="bg2"/>
                </a:solidFill>
                <a:latin typeface="Arial" charset="0"/>
              </a:rPr>
              <a:t>кадров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cxnSp>
        <p:nvCxnSpPr>
          <p:cNvPr id="58" name="Прямая со стрелкой 57"/>
          <p:cNvCxnSpPr>
            <a:stCxn id="52" idx="3"/>
          </p:cNvCxnSpPr>
          <p:nvPr/>
        </p:nvCxnSpPr>
        <p:spPr bwMode="auto">
          <a:xfrm>
            <a:off x="1727382" y="3480922"/>
            <a:ext cx="112892" cy="937289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4309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43713" y="6297613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8944C59-8A0F-43E8-A50B-39917F91E03A}" type="slidenum">
              <a:rPr lang="ru-RU" b="0" smtClean="0"/>
              <a:pPr eaLnBrk="1" hangingPunct="1"/>
              <a:t>60</a:t>
            </a:fld>
            <a:endParaRPr lang="ru-RU" b="0" smtClean="0"/>
          </a:p>
        </p:txBody>
      </p:sp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165100" y="831850"/>
            <a:ext cx="4249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dirty="0"/>
              <a:t>Высокое качество презентаций</a:t>
            </a:r>
          </a:p>
        </p:txBody>
      </p:sp>
      <p:pic>
        <p:nvPicPr>
          <p:cNvPr id="17421" name="Рисунок 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00150"/>
            <a:ext cx="3028871" cy="2432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Рисунок 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5876" y="1592796"/>
            <a:ext cx="2908863" cy="2498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3" name="Рисунок 1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596" y="4097328"/>
            <a:ext cx="3366742" cy="2536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4" name="Рисунок 1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0052" y="4338100"/>
            <a:ext cx="3060340" cy="2295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199530" y="130175"/>
            <a:ext cx="7097539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 smtClean="0">
                <a:solidFill>
                  <a:schemeClr val="tx2"/>
                </a:solidFill>
              </a:rPr>
              <a:t>Групповой проект. Результаты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gray">
          <a:xfrm>
            <a:off x="215900" y="152401"/>
            <a:ext cx="8604572" cy="50429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Групповой  проект. Обращение к ИКТ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7067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43713" y="6297613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22C2C5A-CFCC-4C88-A848-3D0F3D9D3C00}" type="slidenum">
              <a:rPr lang="ru-RU" b="0" smtClean="0"/>
              <a:pPr eaLnBrk="1" hangingPunct="1"/>
              <a:t>61</a:t>
            </a:fld>
            <a:endParaRPr lang="ru-RU" b="0" smtClean="0"/>
          </a:p>
        </p:txBody>
      </p:sp>
      <p:sp>
        <p:nvSpPr>
          <p:cNvPr id="18439" name="TextBox 11"/>
          <p:cNvSpPr txBox="1">
            <a:spLocks noChangeArrowheads="1"/>
          </p:cNvSpPr>
          <p:nvPr/>
        </p:nvSpPr>
        <p:spPr bwMode="auto">
          <a:xfrm>
            <a:off x="212755" y="872716"/>
            <a:ext cx="4975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dirty="0"/>
              <a:t>Владение графическими редакторами </a:t>
            </a:r>
          </a:p>
        </p:txBody>
      </p:sp>
      <p:pic>
        <p:nvPicPr>
          <p:cNvPr id="18440" name="Рисунок 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540" y="1268702"/>
            <a:ext cx="3202497" cy="24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Рисунок 1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9972" y="1269255"/>
            <a:ext cx="3357986" cy="251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Рисунок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1154" y="3963144"/>
            <a:ext cx="3508076" cy="263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11" descr="D:\2_РАБОТА\Групповые проекты\Калининградская область проекты\390189 МБОУ Большаковская СОШ\390189 МБОУ Большаковская СОШ\4б результат фото\DSC0005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548" y="3969060"/>
            <a:ext cx="3408378" cy="2556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AutoShape 2"/>
          <p:cNvSpPr>
            <a:spLocks noChangeArrowheads="1"/>
          </p:cNvSpPr>
          <p:nvPr/>
        </p:nvSpPr>
        <p:spPr bwMode="gray">
          <a:xfrm>
            <a:off x="215900" y="152401"/>
            <a:ext cx="8604572" cy="504292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Групповой  проект. Обращение к ИКТ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1" name="Picture 9" descr="8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236455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91225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36812"/>
            <a:ext cx="8820980" cy="7325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Основные потери в умении </a:t>
            </a:r>
            <a:r>
              <a:rPr lang="ru-RU" altLang="ru-RU" sz="2600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пользоваться</a:t>
            </a:r>
            <a:r>
              <a:rPr lang="ru-RU" altLang="ru-RU" sz="2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полученными знаниями и навыками смыслового чтения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107504" y="1"/>
            <a:ext cx="8892988" cy="1628799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Достижение предметных результатов: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Характер проблем в выполнении заданий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базового уровня (выполнение менее 65%)</a:t>
            </a:r>
            <a:endParaRPr lang="ru-RU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787" y="2600908"/>
            <a:ext cx="2736000" cy="39487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Русский язык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определять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наличие в словах изученных 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орфограмм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дополнять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 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текста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восстанавливая пропущенные пункты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применять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знание 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признаков родственных слов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находить в </a:t>
            </a:r>
            <a:r>
              <a:rPr lang="ru-RU" alt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предложе-нии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подлежащее</a:t>
            </a:r>
          </a:p>
          <a:p>
            <a:pPr>
              <a:lnSpc>
                <a:spcPct val="8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находить в словах однозначно </a:t>
            </a:r>
            <a:r>
              <a:rPr lang="ru-RU" alt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выделя-емые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морфемы</a:t>
            </a:r>
            <a:endParaRPr lang="ru-RU" altLang="ru-RU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32787" y="2600908"/>
            <a:ext cx="2808000" cy="39918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Математика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применять изученные понятия для решения практических задач (геометрия, </a:t>
            </a:r>
            <a:r>
              <a:rPr lang="ru-RU" alt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арифмети-ческие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действия, текс-</a:t>
            </a:r>
            <a:r>
              <a:rPr lang="ru-RU" alt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товые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задачи)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составлять </a:t>
            </a:r>
            <a:r>
              <a:rPr lang="ru-RU" alt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арифмети-ческую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модель </a:t>
            </a:r>
            <a:r>
              <a:rPr lang="ru-RU" alt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предло-женной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ситуации (</a:t>
            </a:r>
            <a:r>
              <a:rPr lang="ru-RU" alt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ариф-метические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действия, текстовые задачи)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применять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знание </a:t>
            </a:r>
            <a:r>
              <a:rPr lang="ru-RU" altLang="ru-RU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по-зиционной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записи числа при сравнении чисел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ru-RU" alt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44878" y="2600908"/>
            <a:ext cx="3384000" cy="39918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ru-RU" altLang="ru-RU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Окружающий мир</a:t>
            </a: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использовать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естественнонауч-ные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тексты с целью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поиска </a:t>
            </a:r>
            <a:r>
              <a:rPr lang="ru-RU" alt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из-влечения информации</a:t>
            </a:r>
            <a:r>
              <a:rPr lang="ru-RU" alt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ответов</a:t>
            </a:r>
          </a:p>
          <a:p>
            <a:pPr>
              <a:lnSpc>
                <a:spcPct val="80000"/>
              </a:lnSpc>
              <a:spcAft>
                <a:spcPts val="400"/>
              </a:spcAft>
            </a:pP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alt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вопросы, для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объяснений, для решения практической задачи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использовать </a:t>
            </a:r>
            <a:r>
              <a:rPr lang="ru-RU" alt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готовые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модели для </a:t>
            </a:r>
            <a:r>
              <a:rPr lang="ru-RU" alt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объяснения явлений или выявления свойств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объектов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использовать простейшее 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лабо-раторное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оборудование при про-ведении опытов, наблюдений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соотносить </a:t>
            </a:r>
            <a:r>
              <a:rPr lang="ru-RU" alt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изученные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природ-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ные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объекты и явления с их описаниями или 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характерными свойствами; выявлять характер-</a:t>
            </a:r>
            <a:r>
              <a:rPr lang="ru-RU" altLang="ru-RU" sz="16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ные</a:t>
            </a:r>
            <a:r>
              <a:rPr lang="ru-RU" alt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свойства, взаимосвязи, приводить примеры </a:t>
            </a:r>
          </a:p>
        </p:txBody>
      </p:sp>
    </p:spTree>
    <p:extLst>
      <p:ext uri="{BB962C8B-B14F-4D97-AF65-F5344CB8AC3E}">
        <p14:creationId xmlns:p14="http://schemas.microsoft.com/office/powerpoint/2010/main" xmlns="" val="60527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36812"/>
            <a:ext cx="8820980" cy="73250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altLang="ru-RU" sz="2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Основные потери в умении </a:t>
            </a:r>
            <a:r>
              <a:rPr lang="ru-RU" altLang="ru-RU" sz="2600" u="sng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пользоваться</a:t>
            </a:r>
            <a:r>
              <a:rPr lang="ru-RU" altLang="ru-RU" sz="2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полученными знаниями и навыками смыслового чтения</a:t>
            </a: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gray">
          <a:xfrm>
            <a:off x="107504" y="1"/>
            <a:ext cx="8892988" cy="1628799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качества начального образования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Достижение предметных результатов: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Характер проблем в выполнении заданий</a:t>
            </a:r>
          </a:p>
          <a:p>
            <a:pPr algn="ctr" eaLnBrk="1" hangingPunct="1">
              <a:lnSpc>
                <a:spcPct val="85000"/>
              </a:lnSpc>
              <a:defRPr/>
            </a:pPr>
            <a:r>
              <a:rPr lang="ru-RU" sz="2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повышенного уровня (выполнение менее 30%)</a:t>
            </a:r>
            <a:endParaRPr lang="ru-RU" sz="2400" b="1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786" y="2600908"/>
            <a:ext cx="3035053" cy="399186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Русский язык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определять и доказывать 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наличие в 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словах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изученных 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орфограмм, осознанно применять изученные правила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составлять небольшой связный текст на основе прочитанного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находить в словах однозначно выделяемые морфемы и выделять слова с одинаковым морфемным составом</a:t>
            </a: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различать омонимичные слова разных частям речи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239852" y="2600908"/>
            <a:ext cx="3047352" cy="39241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ru-RU" alt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Математика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работа с текстовыми задачами:</a:t>
            </a:r>
          </a:p>
          <a:p>
            <a:pPr>
              <a:lnSpc>
                <a:spcPct val="80000"/>
              </a:lnSpc>
              <a:spcAft>
                <a:spcPts val="40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понимать сюжетную или практическую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ситуацию, описанную в задаче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>
              <a:lnSpc>
                <a:spcPct val="80000"/>
              </a:lnSpc>
              <a:spcAft>
                <a:spcPts val="40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моделировать ее, учитывая все условия,</a:t>
            </a:r>
          </a:p>
          <a:p>
            <a:pPr>
              <a:lnSpc>
                <a:spcPct val="80000"/>
              </a:lnSpc>
              <a:spcAft>
                <a:spcPts val="40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планировать ход решения,</a:t>
            </a:r>
          </a:p>
          <a:p>
            <a:pPr>
              <a:lnSpc>
                <a:spcPct val="80000"/>
              </a:lnSpc>
              <a:spcAft>
                <a:spcPts val="400"/>
              </a:spcAft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записывать решение (объяснение), получать результат (или выбирать ответ и пояснять его)</a:t>
            </a: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ru-RU" alt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08204" y="2600908"/>
            <a:ext cx="2620674" cy="391184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Aft>
                <a:spcPts val="600"/>
              </a:spcAft>
            </a:pPr>
            <a:r>
              <a:rPr lang="ru-RU" altLang="ru-RU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Окружающий мир</a:t>
            </a: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описывать </a:t>
            </a:r>
            <a:r>
              <a:rPr lang="ru-RU" altLang="ru-RU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основе предложенного плана изученные объекты и явления живой и неживой </a:t>
            </a:r>
            <a:r>
              <a:rPr lang="ru-RU" alt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природы</a:t>
            </a: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alt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alt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alt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altLang="ru-RU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spcAft>
                <a:spcPts val="0"/>
              </a:spcAft>
            </a:pPr>
            <a:endParaRPr lang="ru-RU" alt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9" descr="8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40227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6866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9"/>
          <p:cNvPicPr>
            <a:picLocks noChangeAspect="1" noChangeArrowheads="1"/>
          </p:cNvPicPr>
          <p:nvPr/>
        </p:nvPicPr>
        <p:blipFill rotWithShape="1">
          <a:blip r:embed="rId2" cstate="email">
            <a:lum bright="-4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151" t="68085" r="41167" b="104"/>
          <a:stretch/>
        </p:blipFill>
        <p:spPr bwMode="auto">
          <a:xfrm>
            <a:off x="4834024" y="3674678"/>
            <a:ext cx="42068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0776D9B-18A4-488C-A02F-D3DF177484C4}" type="slidenum">
              <a:rPr lang="ru-RU" b="0" smtClean="0"/>
              <a:pPr eaLnBrk="1" hangingPunct="1"/>
              <a:t>66</a:t>
            </a:fld>
            <a:endParaRPr lang="ru-RU" b="0" smtClean="0"/>
          </a:p>
        </p:txBody>
      </p:sp>
      <p:pic>
        <p:nvPicPr>
          <p:cNvPr id="11270" name="Рисунок 6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8120" b="38142"/>
          <a:stretch>
            <a:fillRect/>
          </a:stretch>
        </p:blipFill>
        <p:spPr bwMode="auto">
          <a:xfrm>
            <a:off x="34417" y="2133178"/>
            <a:ext cx="575945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Рисунок 7"/>
          <p:cNvPicPr>
            <a:picLocks noChangeAspect="1" noChangeArrowheads="1"/>
          </p:cNvPicPr>
          <p:nvPr/>
        </p:nvPicPr>
        <p:blipFill>
          <a:blip r:embed="rId2" cstate="email">
            <a:lum bright="-4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347" b="78087"/>
          <a:stretch>
            <a:fillRect/>
          </a:stretch>
        </p:blipFill>
        <p:spPr bwMode="auto">
          <a:xfrm>
            <a:off x="15838" y="1412453"/>
            <a:ext cx="8567738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2"/>
          <p:cNvSpPr>
            <a:spLocks noChangeArrowheads="1"/>
          </p:cNvSpPr>
          <p:nvPr/>
        </p:nvSpPr>
        <p:spPr bwMode="gray">
          <a:xfrm>
            <a:off x="4403" y="138758"/>
            <a:ext cx="9036496" cy="1057994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Способность выдвинуть собственную идею</a:t>
            </a:r>
          </a:p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 и удерживать замысел проекта: пример 1</a:t>
            </a:r>
            <a:endParaRPr lang="ru-RU" sz="3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143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F00D7E-66EE-491B-9E7D-D995F455AD91}" type="slidenum">
              <a:rPr lang="ru-RU" b="0" smtClean="0"/>
              <a:pPr eaLnBrk="1" hangingPunct="1"/>
              <a:t>67</a:t>
            </a:fld>
            <a:endParaRPr lang="ru-RU" b="0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107950" y="1412875"/>
            <a:ext cx="6480175" cy="18161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400" dirty="0"/>
              <a:t>По результатам работы подготовьте и оформите плакат или компьютерную презентацию, содержащие: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400" dirty="0"/>
              <a:t>заголовок к вашему плану помощи;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400" dirty="0"/>
              <a:t>выделенные вами проблемы первоклассников (не более </a:t>
            </a:r>
            <a:r>
              <a:rPr lang="ru-RU" sz="1400" u="sng" dirty="0"/>
              <a:t>трёх</a:t>
            </a:r>
            <a:r>
              <a:rPr lang="ru-RU" sz="1400" dirty="0"/>
              <a:t>);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400" dirty="0"/>
              <a:t>план помощи по каждой из выделенных вами проблем;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400" dirty="0"/>
              <a:t>иллюстрации или отрывки из стихотворений к выделенным вами проблемам или к вашему плану (можно подобрать готовые, а можно нарисовать самим)</a:t>
            </a:r>
          </a:p>
        </p:txBody>
      </p:sp>
      <p:pic>
        <p:nvPicPr>
          <p:cNvPr id="12294" name="Рисунок 8"/>
          <p:cNvPicPr>
            <a:picLocks noChangeAspect="1" noChangeArrowheads="1"/>
          </p:cNvPicPr>
          <p:nvPr/>
        </p:nvPicPr>
        <p:blipFill>
          <a:blip r:embed="rId2" cstate="email">
            <a:lum bright="-4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215"/>
          <a:stretch>
            <a:fillRect/>
          </a:stretch>
        </p:blipFill>
        <p:spPr bwMode="auto">
          <a:xfrm>
            <a:off x="110071" y="3429000"/>
            <a:ext cx="6624637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Рисунок 10"/>
          <p:cNvPicPr preferRelativeResize="0"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950" y="1512000"/>
            <a:ext cx="1440000" cy="10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Рисунок 1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000" y="2736000"/>
            <a:ext cx="1440000" cy="1080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Рисунок 12"/>
          <p:cNvPicPr preferRelativeResize="0"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092000" y="3996000"/>
            <a:ext cx="1440000" cy="10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Рисунок 13"/>
          <p:cNvPicPr preferRelativeResize="0"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000" y="5220000"/>
            <a:ext cx="1440000" cy="10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2"/>
          <p:cNvSpPr>
            <a:spLocks noChangeArrowheads="1"/>
          </p:cNvSpPr>
          <p:nvPr/>
        </p:nvSpPr>
        <p:spPr bwMode="gray">
          <a:xfrm>
            <a:off x="4403" y="138758"/>
            <a:ext cx="9036496" cy="1057994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Способность выдвинуть собственную идею</a:t>
            </a:r>
          </a:p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 и удерживать замысел проекта: пример 2</a:t>
            </a:r>
            <a:endParaRPr lang="ru-RU" sz="3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912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F00D7E-66EE-491B-9E7D-D995F455AD91}" type="slidenum">
              <a:rPr lang="ru-RU" b="0" smtClean="0"/>
              <a:pPr eaLnBrk="1" hangingPunct="1"/>
              <a:t>68</a:t>
            </a:fld>
            <a:endParaRPr lang="ru-RU" b="0" smtClean="0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gray">
          <a:xfrm>
            <a:off x="4403" y="138758"/>
            <a:ext cx="9036496" cy="697954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Качество планирования</a:t>
            </a:r>
            <a:endParaRPr lang="ru-RU" sz="3000" b="1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9735" y="1088740"/>
            <a:ext cx="89967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Познавательный проект </a:t>
            </a:r>
            <a:r>
              <a:rPr lang="en-US" sz="2800" b="1" dirty="0" smtClean="0">
                <a:solidFill>
                  <a:srgbClr val="FFFF00"/>
                </a:solidFill>
              </a:rPr>
              <a:t>“</a:t>
            </a:r>
            <a:r>
              <a:rPr lang="ru-RU" sz="2800" b="1" dirty="0" smtClean="0">
                <a:solidFill>
                  <a:srgbClr val="FFFF00"/>
                </a:solidFill>
              </a:rPr>
              <a:t>Что мы знаем о Земле</a:t>
            </a:r>
            <a:r>
              <a:rPr lang="en-US" sz="2800" b="1" dirty="0" smtClean="0">
                <a:solidFill>
                  <a:srgbClr val="FFFF00"/>
                </a:solidFill>
              </a:rPr>
              <a:t>”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12" name="Рисунок 12"/>
          <p:cNvPicPr>
            <a:picLocks noChangeAspect="1" noChangeArrowheads="1"/>
          </p:cNvPicPr>
          <p:nvPr/>
        </p:nvPicPr>
        <p:blipFill>
          <a:blip r:embed="rId2" cstate="email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113" t="49854" r="6664" b="25526"/>
          <a:stretch>
            <a:fillRect/>
          </a:stretch>
        </p:blipFill>
        <p:spPr bwMode="auto">
          <a:xfrm>
            <a:off x="215516" y="2043621"/>
            <a:ext cx="5401448" cy="2484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0" descr="D:\2_РАБОТА\1_ТЕКУЩАЯ РАБОТА\00_Ковалева_тендер\Материалы_2-й этап\результаты\Групповые проекты\Калининградская область проекты\390183 МАОУ СОШ п. Донское\390183 МАОУ СОШ п. Донское\МАОУ СОШ Донское\scan 006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9974" y="3969060"/>
            <a:ext cx="4860925" cy="256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ая выноска 3"/>
          <p:cNvSpPr/>
          <p:nvPr/>
        </p:nvSpPr>
        <p:spPr bwMode="auto">
          <a:xfrm>
            <a:off x="323528" y="5347220"/>
            <a:ext cx="1476164" cy="864096"/>
          </a:xfrm>
          <a:prstGeom prst="wedgeRectCallout">
            <a:avLst>
              <a:gd name="adj1" fmla="val 59085"/>
              <a:gd name="adj2" fmla="val -155757"/>
            </a:avLst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50%</a:t>
            </a:r>
          </a:p>
        </p:txBody>
      </p:sp>
      <p:sp>
        <p:nvSpPr>
          <p:cNvPr id="14" name="Прямоугольная выноска 13"/>
          <p:cNvSpPr/>
          <p:nvPr/>
        </p:nvSpPr>
        <p:spPr bwMode="auto">
          <a:xfrm>
            <a:off x="7380312" y="2421799"/>
            <a:ext cx="1476164" cy="864096"/>
          </a:xfrm>
          <a:prstGeom prst="wedgeRectCallout">
            <a:avLst>
              <a:gd name="adj1" fmla="val -87387"/>
              <a:gd name="adj2" fmla="val 126433"/>
            </a:avLst>
          </a:prstGeom>
          <a:solidFill>
            <a:schemeClr val="tx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11%</a:t>
            </a:r>
          </a:p>
        </p:txBody>
      </p:sp>
    </p:spTree>
    <p:extLst>
      <p:ext uri="{BB962C8B-B14F-4D97-AF65-F5344CB8AC3E}">
        <p14:creationId xmlns:p14="http://schemas.microsoft.com/office/powerpoint/2010/main" xmlns="" val="295248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F00D7E-66EE-491B-9E7D-D995F455AD91}" type="slidenum">
              <a:rPr lang="ru-RU" b="0" smtClean="0"/>
              <a:pPr eaLnBrk="1" hangingPunct="1"/>
              <a:t>69</a:t>
            </a:fld>
            <a:endParaRPr lang="ru-RU" b="0" smtClean="0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gray">
          <a:xfrm>
            <a:off x="4403" y="138758"/>
            <a:ext cx="9036496" cy="625946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Качество планирования</a:t>
            </a:r>
            <a:endParaRPr lang="ru-RU" sz="3000" b="1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3840" y="1016732"/>
            <a:ext cx="8306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Конструкторский проект </a:t>
            </a:r>
            <a:r>
              <a:rPr lang="en-US" sz="2800" b="1" dirty="0" smtClean="0">
                <a:solidFill>
                  <a:srgbClr val="FFFF00"/>
                </a:solidFill>
              </a:rPr>
              <a:t>“</a:t>
            </a:r>
            <a:r>
              <a:rPr lang="ru-RU" sz="2800" b="1" dirty="0" smtClean="0">
                <a:solidFill>
                  <a:srgbClr val="FFFF00"/>
                </a:solidFill>
              </a:rPr>
              <a:t>Детская площадка</a:t>
            </a:r>
            <a:r>
              <a:rPr lang="en-US" sz="2800" b="1" dirty="0" smtClean="0">
                <a:solidFill>
                  <a:srgbClr val="FFFF00"/>
                </a:solidFill>
              </a:rPr>
              <a:t>”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8" descr="D:\2_РАБОТА\1_ТЕКУЩАЯ РАБОТА\00_Ковалева_тендер\Материалы_2-й этап\результаты\Групповые проекты\Калининградская область проекты\390160 МБОУ СОШ г. Пионерский\390160 МБОУ СОШ г. Пионерский\Пионерский\scan 044.jpg"/>
          <p:cNvPicPr>
            <a:picLocks noChangeAspect="1" noChangeArrowheads="1"/>
          </p:cNvPicPr>
          <p:nvPr/>
        </p:nvPicPr>
        <p:blipFill>
          <a:blip r:embed="rId2" cstate="email">
            <a:biLevel thresh="5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993900"/>
            <a:ext cx="4886325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7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4">
                <a:tint val="45000"/>
                <a:satMod val="400000"/>
              </a:schemeClr>
            </a:duotone>
            <a:lum bright="-4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40" r="9370" b="30328"/>
          <a:stretch>
            <a:fillRect/>
          </a:stretch>
        </p:blipFill>
        <p:spPr bwMode="auto">
          <a:xfrm>
            <a:off x="3563938" y="4616450"/>
            <a:ext cx="5292725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ая выноска 6"/>
          <p:cNvSpPr/>
          <p:nvPr/>
        </p:nvSpPr>
        <p:spPr bwMode="auto">
          <a:xfrm>
            <a:off x="323528" y="5347220"/>
            <a:ext cx="1476164" cy="864096"/>
          </a:xfrm>
          <a:prstGeom prst="wedgeRectCallout">
            <a:avLst>
              <a:gd name="adj1" fmla="val 59085"/>
              <a:gd name="adj2" fmla="val -155757"/>
            </a:avLst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60%</a:t>
            </a:r>
          </a:p>
        </p:txBody>
      </p:sp>
      <p:sp>
        <p:nvSpPr>
          <p:cNvPr id="8" name="Прямоугольная выноска 7"/>
          <p:cNvSpPr/>
          <p:nvPr/>
        </p:nvSpPr>
        <p:spPr bwMode="auto">
          <a:xfrm>
            <a:off x="7380312" y="2960948"/>
            <a:ext cx="1476164" cy="864096"/>
          </a:xfrm>
          <a:prstGeom prst="wedgeRectCallout">
            <a:avLst>
              <a:gd name="adj1" fmla="val -117714"/>
              <a:gd name="adj2" fmla="val 145172"/>
            </a:avLst>
          </a:prstGeom>
          <a:solidFill>
            <a:schemeClr val="tx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10%</a:t>
            </a:r>
          </a:p>
        </p:txBody>
      </p:sp>
    </p:spTree>
    <p:extLst>
      <p:ext uri="{BB962C8B-B14F-4D97-AF65-F5344CB8AC3E}">
        <p14:creationId xmlns:p14="http://schemas.microsoft.com/office/powerpoint/2010/main" xmlns="" val="251235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AutoShape 2"/>
          <p:cNvSpPr>
            <a:spLocks noChangeArrowheads="1"/>
          </p:cNvSpPr>
          <p:nvPr/>
        </p:nvSpPr>
        <p:spPr bwMode="gray">
          <a:xfrm>
            <a:off x="395536" y="116633"/>
            <a:ext cx="8497424" cy="900099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Основные 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выводы по </a:t>
            </a: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результатам </a:t>
            </a:r>
            <a:endParaRPr lang="ru-RU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мониторинговых исследований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180000" y="1152000"/>
            <a:ext cx="8748000" cy="792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Сущностных </a:t>
            </a:r>
            <a:r>
              <a:rPr lang="ru-RU" sz="28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изменений, </a:t>
            </a:r>
            <a:r>
              <a:rPr lang="ru-RU" sz="28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отвечающих </a:t>
            </a:r>
            <a:r>
              <a:rPr lang="ru-RU" sz="28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смыслу стан-</a:t>
            </a:r>
          </a:p>
          <a:p>
            <a:pPr>
              <a:lnSpc>
                <a:spcPct val="80000"/>
              </a:lnSpc>
            </a:pPr>
            <a:r>
              <a:rPr lang="ru-RU" sz="2800" dirty="0" err="1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дарта</a:t>
            </a:r>
            <a:r>
              <a:rPr lang="ru-RU" sz="28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8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практике </a:t>
            </a:r>
            <a:r>
              <a:rPr lang="ru-RU" sz="2800" dirty="0" smtClean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 школы пока </a:t>
            </a:r>
            <a:r>
              <a:rPr lang="ru-RU" sz="28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произошло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Arial" charset="0"/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 bwMode="auto">
          <a:xfrm>
            <a:off x="180000" y="2052000"/>
            <a:ext cx="8748000" cy="1944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Начальная школа демонстрирует способность к</a:t>
            </a:r>
          </a:p>
          <a:p>
            <a:pPr>
              <a:lnSpc>
                <a:spcPct val="80000"/>
              </a:lnSpc>
            </a:pPr>
            <a:r>
              <a:rPr lang="ru-RU" sz="2800" dirty="0" err="1" smtClean="0">
                <a:solidFill>
                  <a:schemeClr val="bg2"/>
                </a:solidFill>
                <a:latin typeface="Arial" charset="0"/>
              </a:rPr>
              <a:t>самоизменению</a:t>
            </a: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 </a:t>
            </a:r>
            <a:r>
              <a:rPr lang="ru-RU" sz="2800" dirty="0">
                <a:solidFill>
                  <a:schemeClr val="bg2"/>
                </a:solidFill>
                <a:latin typeface="Arial" charset="0"/>
              </a:rPr>
              <a:t>в </a:t>
            </a: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условиях предъявления ей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новых образцов </a:t>
            </a:r>
            <a:r>
              <a:rPr lang="ru-RU" sz="2800" i="1" dirty="0" smtClean="0">
                <a:solidFill>
                  <a:schemeClr val="bg2"/>
                </a:solidFill>
                <a:latin typeface="Arial" charset="0"/>
              </a:rPr>
              <a:t>контрольно-оценочной</a:t>
            </a: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 деятель-</a:t>
            </a:r>
          </a:p>
          <a:p>
            <a:pPr>
              <a:lnSpc>
                <a:spcPct val="80000"/>
              </a:lnSpc>
            </a:pPr>
            <a:r>
              <a:rPr lang="ru-RU" sz="2800" dirty="0" err="1" smtClean="0">
                <a:solidFill>
                  <a:schemeClr val="bg2"/>
                </a:solidFill>
                <a:latin typeface="Arial" charset="0"/>
              </a:rPr>
              <a:t>ности</a:t>
            </a: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 (по учебным предметам и смысловому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чтению) и </a:t>
            </a:r>
            <a:r>
              <a:rPr lang="ru-RU" sz="2800" i="1" dirty="0" smtClean="0">
                <a:solidFill>
                  <a:schemeClr val="bg2"/>
                </a:solidFill>
                <a:latin typeface="Arial" charset="0"/>
              </a:rPr>
              <a:t>обучающих техник </a:t>
            </a: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(проекты, ИКТ)</a:t>
            </a:r>
            <a:endParaRPr lang="ru-RU" sz="2800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0" name="Скругленный прямоугольник 59"/>
          <p:cNvSpPr/>
          <p:nvPr/>
        </p:nvSpPr>
        <p:spPr bwMode="auto">
          <a:xfrm>
            <a:off x="180000" y="4104000"/>
            <a:ext cx="8748000" cy="1512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2"/>
                </a:solidFill>
                <a:latin typeface="Arial" charset="0"/>
              </a:rPr>
              <a:t>Наибольшие </a:t>
            </a: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наблюдаемые сегодня позитивные</a:t>
            </a:r>
          </a:p>
          <a:p>
            <a:pPr>
              <a:lnSpc>
                <a:spcPct val="80000"/>
              </a:lnSpc>
            </a:pPr>
            <a:r>
              <a:rPr lang="ru-RU" sz="2800" dirty="0">
                <a:solidFill>
                  <a:schemeClr val="bg2"/>
                </a:solidFill>
                <a:latin typeface="Arial" charset="0"/>
              </a:rPr>
              <a:t>изменения связаны </a:t>
            </a: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с усилением ориентации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учебного процесса на достижение планируемых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результатов и интеграцией ИКТ в учебный процесс</a:t>
            </a:r>
            <a:endParaRPr lang="ru-RU" sz="2800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 bwMode="auto">
          <a:xfrm>
            <a:off x="180000" y="5724000"/>
            <a:ext cx="8748000" cy="104400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5"/>
          </a:lnRef>
          <a:fillRef idx="1003">
            <a:schemeClr val="lt1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Зафиксирована </a:t>
            </a:r>
            <a:r>
              <a:rPr lang="ru-RU" sz="2800" dirty="0">
                <a:solidFill>
                  <a:schemeClr val="bg2"/>
                </a:solidFill>
                <a:latin typeface="Arial" charset="0"/>
              </a:rPr>
              <a:t>негативная </a:t>
            </a: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массовая тенденция: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исходная селекция учащихся в рамках одной и той</a:t>
            </a:r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chemeClr val="bg2"/>
                </a:solidFill>
                <a:latin typeface="Arial" charset="0"/>
              </a:rPr>
              <a:t>же параллели</a:t>
            </a:r>
            <a:endParaRPr lang="ru-RU" sz="2800" dirty="0">
              <a:solidFill>
                <a:schemeClr val="bg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0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9" grpId="0" animBg="1"/>
      <p:bldP spid="60" grpId="0" animBg="1"/>
      <p:bldP spid="62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F00D7E-66EE-491B-9E7D-D995F455AD91}" type="slidenum">
              <a:rPr lang="ru-RU" b="0" smtClean="0"/>
              <a:pPr eaLnBrk="1" hangingPunct="1"/>
              <a:t>70</a:t>
            </a:fld>
            <a:endParaRPr lang="ru-RU" b="0" smtClean="0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gray">
          <a:xfrm>
            <a:off x="4403" y="138758"/>
            <a:ext cx="9036496" cy="625946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Качество планирования</a:t>
            </a:r>
            <a:endParaRPr lang="ru-RU" sz="3000" b="1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515" y="926721"/>
            <a:ext cx="73137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Социальный проект </a:t>
            </a:r>
            <a:r>
              <a:rPr lang="en-US" sz="2800" b="1" dirty="0" smtClean="0">
                <a:solidFill>
                  <a:srgbClr val="FFFF00"/>
                </a:solidFill>
              </a:rPr>
              <a:t>“</a:t>
            </a:r>
            <a:r>
              <a:rPr lang="ru-RU" sz="2800" b="1" dirty="0" smtClean="0">
                <a:solidFill>
                  <a:srgbClr val="FFFF00"/>
                </a:solidFill>
              </a:rPr>
              <a:t>Помоги будущему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первокласснику</a:t>
            </a:r>
            <a:r>
              <a:rPr lang="en-US" sz="2800" b="1" dirty="0" smtClean="0">
                <a:solidFill>
                  <a:srgbClr val="FFFF00"/>
                </a:solidFill>
              </a:rPr>
              <a:t>”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6" descr="D:\2_РАБОТА\1_ТЕКУЩАЯ РАБОТА\00_Ковалева_тендер\Материалы_2-й этап\результаты\Групповые проекты\Калининградская область проекты\390181 МАОУ СОШ №1 г. Светлогрск\390181 МАОУ СОШ №1 г. Светлогрск\СОШ №1 Светлогорск\4б\scan 017.jpg"/>
          <p:cNvPicPr>
            <a:picLocks noChangeAspect="1" noChangeArrowheads="1"/>
          </p:cNvPicPr>
          <p:nvPr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238" y="1989138"/>
            <a:ext cx="4400413" cy="2800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D:\2_РАБОТА\1_ТЕКУЩАЯ РАБОТА\00_Ковалева_тендер\Материалы_2-й этап\результаты\Групповые проекты\Челябинская область проекты полная версия\Миасс_4ГП_кабинет 25\Миасс_4ГП_кабинет 25\Миасс_4ГП_кабинет 25\Группа 4_0402\Лист планирования_группа4.jpg"/>
          <p:cNvPicPr/>
          <p:nvPr/>
        </p:nvPicPr>
        <p:blipFill rotWithShape="1"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733739" y="2708920"/>
            <a:ext cx="4154599" cy="15967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 descr="D:\2_РАБОТА\1_ТЕКУЩАЯ РАБОТА\00_Ковалева_тендер\Материалы_2-й этап\результаты\Групповые проекты\Челябинская область проекты полная версия\Миасс_4ГП_кабинет 27\Миасс_4ГП_кабинет 27\Миасс_4ГП_кабинет 27\Группа 7_0401\Лист планирования_группа7.jpg"/>
          <p:cNvPicPr/>
          <p:nvPr/>
        </p:nvPicPr>
        <p:blipFill rotWithShape="1">
          <a:blip r:embed="rId4" cstate="email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  <a14:imgEffect>
                      <a14:saturation sat="66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211960" y="4917843"/>
            <a:ext cx="4667250" cy="1866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8" name="Прямоугольная выноска 7"/>
          <p:cNvSpPr/>
          <p:nvPr/>
        </p:nvSpPr>
        <p:spPr bwMode="auto">
          <a:xfrm>
            <a:off x="395536" y="5347220"/>
            <a:ext cx="1188132" cy="864096"/>
          </a:xfrm>
          <a:prstGeom prst="wedgeRectCallout">
            <a:avLst>
              <a:gd name="adj1" fmla="val 67903"/>
              <a:gd name="adj2" fmla="val -111665"/>
            </a:avLst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41%</a:t>
            </a:r>
          </a:p>
        </p:txBody>
      </p:sp>
      <p:sp>
        <p:nvSpPr>
          <p:cNvPr id="9" name="Прямоугольная выноска 8"/>
          <p:cNvSpPr/>
          <p:nvPr/>
        </p:nvSpPr>
        <p:spPr bwMode="auto">
          <a:xfrm>
            <a:off x="7529313" y="1448780"/>
            <a:ext cx="1476164" cy="864096"/>
          </a:xfrm>
          <a:prstGeom prst="wedgeRectCallout">
            <a:avLst>
              <a:gd name="adj1" fmla="val -67384"/>
              <a:gd name="adj2" fmla="val 93363"/>
            </a:avLst>
          </a:prstGeom>
          <a:solidFill>
            <a:srgbClr val="CC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44%</a:t>
            </a:r>
          </a:p>
        </p:txBody>
      </p:sp>
      <p:sp>
        <p:nvSpPr>
          <p:cNvPr id="10" name="Прямоугольная выноска 9"/>
          <p:cNvSpPr/>
          <p:nvPr/>
        </p:nvSpPr>
        <p:spPr bwMode="auto">
          <a:xfrm>
            <a:off x="2699792" y="5342284"/>
            <a:ext cx="1172622" cy="864096"/>
          </a:xfrm>
          <a:prstGeom prst="wedgeRectCallout">
            <a:avLst>
              <a:gd name="adj1" fmla="val 75642"/>
              <a:gd name="adj2" fmla="val 81238"/>
            </a:avLst>
          </a:prstGeom>
          <a:solidFill>
            <a:schemeClr val="tx1">
              <a:lumMod val="6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13%</a:t>
            </a:r>
          </a:p>
        </p:txBody>
      </p:sp>
    </p:spTree>
    <p:extLst>
      <p:ext uri="{BB962C8B-B14F-4D97-AF65-F5344CB8AC3E}">
        <p14:creationId xmlns:p14="http://schemas.microsoft.com/office/powerpoint/2010/main" xmlns="" val="382097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AF00D7E-66EE-491B-9E7D-D995F455AD91}" type="slidenum">
              <a:rPr lang="ru-RU" b="0" smtClean="0"/>
              <a:pPr eaLnBrk="1" hangingPunct="1"/>
              <a:t>71</a:t>
            </a:fld>
            <a:endParaRPr lang="ru-RU" b="0" smtClean="0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gray">
          <a:xfrm>
            <a:off x="4403" y="224644"/>
            <a:ext cx="9036496" cy="528997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Качество планирования</a:t>
            </a:r>
            <a:endParaRPr lang="ru-RU" sz="3000" b="1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516" y="1088740"/>
            <a:ext cx="794185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Исследовательский проект. Опрос </a:t>
            </a:r>
            <a:r>
              <a:rPr lang="en-US" sz="2800" b="1" dirty="0" smtClean="0">
                <a:solidFill>
                  <a:srgbClr val="FFFF00"/>
                </a:solidFill>
              </a:rPr>
              <a:t>“</a:t>
            </a:r>
            <a:r>
              <a:rPr lang="ru-RU" sz="2800" b="1" dirty="0" smtClean="0">
                <a:solidFill>
                  <a:srgbClr val="FFFF00"/>
                </a:solidFill>
              </a:rPr>
              <a:t>Как мы</a:t>
            </a:r>
          </a:p>
          <a:p>
            <a:r>
              <a:rPr lang="ru-RU" sz="2800" b="1" dirty="0" smtClean="0">
                <a:solidFill>
                  <a:srgbClr val="FFFF00"/>
                </a:solidFill>
              </a:rPr>
              <a:t>проводим свободное время</a:t>
            </a:r>
            <a:r>
              <a:rPr lang="en-US" sz="2800" b="1" dirty="0" smtClean="0">
                <a:solidFill>
                  <a:srgbClr val="FFFF00"/>
                </a:solidFill>
              </a:rPr>
              <a:t>”</a:t>
            </a:r>
            <a:endParaRPr lang="ru-RU" sz="2800" b="1" dirty="0">
              <a:solidFill>
                <a:srgbClr val="FFFF00"/>
              </a:solidFill>
            </a:endParaRPr>
          </a:p>
        </p:txBody>
      </p:sp>
      <p:pic>
        <p:nvPicPr>
          <p:cNvPr id="5" name="Рисунок 13"/>
          <p:cNvPicPr>
            <a:picLocks noChangeAspect="1" noChangeArrowheads="1"/>
          </p:cNvPicPr>
          <p:nvPr/>
        </p:nvPicPr>
        <p:blipFill>
          <a:blip r:embed="rId2" cstate="email">
            <a:grayscl/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11" t="63512" r="16995" b="2841"/>
          <a:stretch>
            <a:fillRect/>
          </a:stretch>
        </p:blipFill>
        <p:spPr bwMode="auto">
          <a:xfrm>
            <a:off x="215516" y="2564904"/>
            <a:ext cx="4786313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8" descr="D:\2_РАБОТА\1_ТЕКУЩАЯ РАБОТА\00_Ковалева_тендер\Материалы_2-й этап\результаты\Групповые проекты\Калининградская область проекты\390177 МБОУ СОШ №2 п. Взморье\390177 МБОУ СОШ №2 п. Взморье\МБОУ СОШ №2 Взморье\л1\scan 013.jpg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8975" y="4027488"/>
            <a:ext cx="4581525" cy="26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ая выноска 6"/>
          <p:cNvSpPr/>
          <p:nvPr/>
        </p:nvSpPr>
        <p:spPr bwMode="auto">
          <a:xfrm>
            <a:off x="395536" y="5785942"/>
            <a:ext cx="1188132" cy="864096"/>
          </a:xfrm>
          <a:prstGeom prst="wedgeRectCallout">
            <a:avLst>
              <a:gd name="adj1" fmla="val 72713"/>
              <a:gd name="adj2" fmla="val -84107"/>
            </a:avLst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45%</a:t>
            </a:r>
          </a:p>
        </p:txBody>
      </p:sp>
      <p:sp>
        <p:nvSpPr>
          <p:cNvPr id="8" name="Прямоугольная выноска 7"/>
          <p:cNvSpPr/>
          <p:nvPr/>
        </p:nvSpPr>
        <p:spPr bwMode="auto">
          <a:xfrm>
            <a:off x="7056276" y="2780928"/>
            <a:ext cx="1476164" cy="864096"/>
          </a:xfrm>
          <a:prstGeom prst="wedgeRectCallout">
            <a:avLst>
              <a:gd name="adj1" fmla="val -67384"/>
              <a:gd name="adj2" fmla="val 93363"/>
            </a:avLst>
          </a:prstGeom>
          <a:solidFill>
            <a:srgbClr val="CC99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Arial" charset="0"/>
              </a:rPr>
              <a:t>36%</a:t>
            </a:r>
          </a:p>
        </p:txBody>
      </p:sp>
    </p:spTree>
    <p:extLst>
      <p:ext uri="{BB962C8B-B14F-4D97-AF65-F5344CB8AC3E}">
        <p14:creationId xmlns:p14="http://schemas.microsoft.com/office/powerpoint/2010/main" xmlns="" val="422061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1B02038-6755-426B-9E8F-640E86994EBF}" type="slidenum">
              <a:rPr lang="ru-RU" b="0" smtClean="0"/>
              <a:pPr eaLnBrk="1" hangingPunct="1"/>
              <a:t>72</a:t>
            </a:fld>
            <a:endParaRPr lang="ru-RU" b="0" smtClean="0"/>
          </a:p>
        </p:txBody>
      </p:sp>
      <p:pic>
        <p:nvPicPr>
          <p:cNvPr id="15365" name="Рисунок 14" descr="D:\2_РАБОТА\1_ТЕКУЩАЯ РАБОТА\00_Ковалева_тендер\Материалы_2-й этап\результаты\Групповые проекты\Калининградская область проекты\390160 МБОУ СОШ г. Пионерский\390160 МБОУ СОШ г. Пионерский\Пионерский\scan 03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49" y="1648978"/>
            <a:ext cx="7705725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15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313" b="32788"/>
          <a:stretch>
            <a:fillRect/>
          </a:stretch>
        </p:blipFill>
        <p:spPr bwMode="auto">
          <a:xfrm>
            <a:off x="1827560" y="4005064"/>
            <a:ext cx="703421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Рисунок 16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1867" b="32686"/>
          <a:stretch>
            <a:fillRect/>
          </a:stretch>
        </p:blipFill>
        <p:spPr bwMode="auto">
          <a:xfrm>
            <a:off x="323850" y="5272757"/>
            <a:ext cx="6769100" cy="117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вал 2"/>
          <p:cNvSpPr/>
          <p:nvPr/>
        </p:nvSpPr>
        <p:spPr>
          <a:xfrm>
            <a:off x="6988174" y="3807978"/>
            <a:ext cx="1273175" cy="15128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260475" y="5193196"/>
            <a:ext cx="5832475" cy="15113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AutoShape 2"/>
          <p:cNvSpPr>
            <a:spLocks noChangeArrowheads="1"/>
          </p:cNvSpPr>
          <p:nvPr/>
        </p:nvSpPr>
        <p:spPr bwMode="gray">
          <a:xfrm>
            <a:off x="4403" y="138758"/>
            <a:ext cx="9036496" cy="1130002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Оценка качества начального образования:</a:t>
            </a:r>
          </a:p>
          <a:p>
            <a:pPr algn="ctr">
              <a:lnSpc>
                <a:spcPct val="90000"/>
              </a:lnSpc>
            </a:pPr>
            <a:r>
              <a:rPr lang="ru-RU" sz="3000" b="1" dirty="0" smtClean="0">
                <a:solidFill>
                  <a:schemeClr val="tx2"/>
                </a:solidFill>
              </a:rPr>
              <a:t>умение управлять временем (примеры)</a:t>
            </a:r>
            <a:endParaRPr lang="ru-RU" sz="3000" b="1" dirty="0">
              <a:solidFill>
                <a:srgbClr val="FFFF00"/>
              </a:solidFill>
            </a:endParaRPr>
          </a:p>
        </p:txBody>
      </p:sp>
      <p:pic>
        <p:nvPicPr>
          <p:cNvPr id="9" name="Picture 9" descr="8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0113" y="640227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670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0228C12-768A-41E9-8671-208A457672A5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73</a:t>
            </a:fld>
            <a:endParaRPr lang="ru-RU" altLang="ru-RU" sz="1400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7305761"/>
              </p:ext>
            </p:extLst>
          </p:nvPr>
        </p:nvGraphicFramePr>
        <p:xfrm>
          <a:off x="239849" y="1880828"/>
          <a:ext cx="8685213" cy="465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328"/>
                <a:gridCol w="3384593"/>
                <a:gridCol w="3428292"/>
              </a:tblGrid>
              <a:tr h="67907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Группа умений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Хорошо освоенные умения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Плохо освоенные умения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716" marB="4571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3572">
                <a:tc>
                  <a:txBody>
                    <a:bodyPr/>
                    <a:lstStyle/>
                    <a:p>
                      <a:pPr algn="l" eaLnBrk="1" hangingPunct="1"/>
                      <a:r>
                        <a:rPr lang="ru-RU" altLang="ru-RU" sz="1600" b="1" dirty="0" smtClean="0"/>
                        <a:t>Общее понимание текста</a:t>
                      </a:r>
                      <a:endParaRPr lang="ru-RU" altLang="ru-RU" sz="1600" b="1" dirty="0"/>
                    </a:p>
                  </a:txBody>
                  <a:tcPr marL="91446" marR="9144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определение главной мысли (84%)</a:t>
                      </a:r>
                    </a:p>
                    <a:p>
                      <a:pPr marL="0" indent="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выбор утверждения на основе текста (84,</a:t>
                      </a:r>
                      <a:r>
                        <a:rPr lang="ru-RU" sz="1400" baseline="0" dirty="0" smtClean="0"/>
                        <a:t> 87%)</a:t>
                      </a:r>
                    </a:p>
                    <a:p>
                      <a:pPr marL="0" indent="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baseline="0" dirty="0" smtClean="0"/>
                        <a:t>выявление информации, явно  заданной в тексте (86%) </a:t>
                      </a:r>
                      <a:endParaRPr lang="ru-RU" sz="1400" dirty="0" smtClean="0"/>
                    </a:p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endParaRPr lang="ru-RU" sz="1400" dirty="0"/>
                    </a:p>
                  </a:txBody>
                  <a:tcPr marL="91446" marR="9144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определение типа информационного источника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(46%)</a:t>
                      </a:r>
                    </a:p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выявление</a:t>
                      </a:r>
                      <a:r>
                        <a:rPr lang="ru-RU" sz="1400" baseline="0" dirty="0" smtClean="0"/>
                        <a:t> неявно заданной информации - в сноске (50%)</a:t>
                      </a:r>
                      <a:endParaRPr lang="ru-RU" sz="1400" dirty="0" smtClean="0"/>
                    </a:p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сопоставление содержания </a:t>
                      </a:r>
                      <a:r>
                        <a:rPr lang="ru-RU" sz="1400" u="sng" dirty="0" smtClean="0"/>
                        <a:t>трёх</a:t>
                      </a:r>
                      <a:r>
                        <a:rPr lang="ru-RU" sz="1400" dirty="0" smtClean="0"/>
                        <a:t> текстов (53%)</a:t>
                      </a:r>
                      <a:endParaRPr lang="ru-RU" sz="1400" dirty="0"/>
                    </a:p>
                  </a:txBody>
                  <a:tcPr marL="91446" marR="9144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642">
                <a:tc>
                  <a:txBody>
                    <a:bodyPr/>
                    <a:lstStyle/>
                    <a:p>
                      <a:pPr algn="l" eaLnBrk="1" hangingPunct="1"/>
                      <a:r>
                        <a:rPr lang="ru-RU" altLang="ru-RU" sz="1600" b="1" dirty="0" smtClean="0"/>
                        <a:t>Детальное понимание текст</a:t>
                      </a:r>
                      <a:r>
                        <a:rPr lang="ru-RU" altLang="ru-RU" sz="1800" b="1" dirty="0" smtClean="0"/>
                        <a:t>а</a:t>
                      </a:r>
                      <a:endParaRPr lang="ru-RU" altLang="ru-RU" sz="1800" b="1" dirty="0"/>
                    </a:p>
                  </a:txBody>
                  <a:tcPr marL="91446" marR="9144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обоснование вывода автора - один довод на основе текста/фото (84%)</a:t>
                      </a:r>
                    </a:p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определение смысла выражения на основе текста (82%)</a:t>
                      </a:r>
                    </a:p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определение назначения отдельных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элементов текста (76%)</a:t>
                      </a:r>
                    </a:p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определение</a:t>
                      </a:r>
                      <a:r>
                        <a:rPr lang="ru-RU" sz="1400" baseline="0" dirty="0" smtClean="0"/>
                        <a:t> значения слова (62%)</a:t>
                      </a:r>
                      <a:endParaRPr lang="ru-RU" sz="1400" dirty="0"/>
                    </a:p>
                  </a:txBody>
                  <a:tcPr marL="91446" marR="9144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объяснения на основе текста, уста-</a:t>
                      </a:r>
                      <a:r>
                        <a:rPr lang="ru-RU" sz="1400" dirty="0" err="1" smtClean="0"/>
                        <a:t>новление</a:t>
                      </a:r>
                      <a:r>
                        <a:rPr lang="ru-RU" sz="1400" dirty="0" smtClean="0"/>
                        <a:t> причинно-следственных связей в тексте (15%)</a:t>
                      </a:r>
                    </a:p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пояснение смысла обобщенного понятия (26%)</a:t>
                      </a:r>
                    </a:p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выявление фактов, на лежащих в основе вывода (45%)</a:t>
                      </a:r>
                    </a:p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сопоставление информации из текста и иллюстрации (52%)</a:t>
                      </a:r>
                      <a:endParaRPr lang="ru-RU" sz="1400" dirty="0"/>
                    </a:p>
                  </a:txBody>
                  <a:tcPr marL="91446" marR="9144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2258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Интерпретация текста, выход за рамки</a:t>
                      </a:r>
                      <a:r>
                        <a:rPr lang="ru-RU" sz="1600" b="1" baseline="0" dirty="0" smtClean="0"/>
                        <a:t> текста</a:t>
                      </a:r>
                      <a:endParaRPr lang="ru-RU" sz="1600" b="1" dirty="0"/>
                    </a:p>
                  </a:txBody>
                  <a:tcPr marL="91446" marR="9144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задания с явно</a:t>
                      </a:r>
                      <a:r>
                        <a:rPr lang="ru-RU" sz="1400" baseline="0" dirty="0" smtClean="0"/>
                        <a:t> выраженной гуманитарной составляющей, основанные на привлечении личного опыта  (50-70%)</a:t>
                      </a:r>
                      <a:endParaRPr lang="ru-RU" sz="1400" dirty="0"/>
                    </a:p>
                  </a:txBody>
                  <a:tcPr marL="91446" marR="9144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-36000">
                        <a:lnSpc>
                          <a:spcPct val="9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ru-RU" sz="1400" dirty="0" smtClean="0"/>
                        <a:t>задания, требующие привлечения</a:t>
                      </a:r>
                      <a:r>
                        <a:rPr lang="ru-RU" sz="1400" baseline="0" dirty="0" smtClean="0"/>
                        <a:t> знаний и умений из других предметов (исторических знаний, расчетов, естественнонаучных знаний) (10-30%)</a:t>
                      </a:r>
                      <a:endParaRPr lang="ru-RU" sz="1400" dirty="0"/>
                    </a:p>
                  </a:txBody>
                  <a:tcPr marL="91446" marR="91446" marT="45716" marB="4571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Овал 1"/>
          <p:cNvSpPr/>
          <p:nvPr/>
        </p:nvSpPr>
        <p:spPr>
          <a:xfrm>
            <a:off x="5521362" y="5614988"/>
            <a:ext cx="3405188" cy="9366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AutoShape 2"/>
          <p:cNvSpPr>
            <a:spLocks noChangeArrowheads="1"/>
          </p:cNvSpPr>
          <p:nvPr/>
        </p:nvSpPr>
        <p:spPr bwMode="gray">
          <a:xfrm>
            <a:off x="1005" y="260648"/>
            <a:ext cx="9036496" cy="1332148"/>
          </a:xfrm>
          <a:prstGeom prst="roundRect">
            <a:avLst>
              <a:gd name="adj" fmla="val 46389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tx2"/>
                </a:solidFill>
              </a:rPr>
              <a:t>Оценка качества начального</a:t>
            </a:r>
          </a:p>
          <a:p>
            <a:pPr algn="ctr">
              <a:lnSpc>
                <a:spcPct val="90000"/>
              </a:lnSpc>
            </a:pPr>
            <a:r>
              <a:rPr lang="ru-RU" sz="3200" b="1" dirty="0" smtClean="0">
                <a:solidFill>
                  <a:schemeClr val="tx2"/>
                </a:solidFill>
              </a:rPr>
              <a:t>образования. </a:t>
            </a:r>
            <a:r>
              <a:rPr lang="ru-RU" altLang="ru-RU" sz="3200" b="1" dirty="0" smtClean="0">
                <a:solidFill>
                  <a:srgbClr val="FFFF00"/>
                </a:solidFill>
              </a:rPr>
              <a:t>Успешность выполнения</a:t>
            </a:r>
          </a:p>
          <a:p>
            <a:pPr algn="ctr">
              <a:lnSpc>
                <a:spcPct val="90000"/>
              </a:lnSpc>
            </a:pPr>
            <a:r>
              <a:rPr lang="ru-RU" altLang="ru-RU" sz="3200" b="1" dirty="0" smtClean="0">
                <a:solidFill>
                  <a:srgbClr val="FFFF00"/>
                </a:solidFill>
              </a:rPr>
              <a:t>отдельных </a:t>
            </a:r>
            <a:r>
              <a:rPr lang="ru-RU" altLang="ru-RU" sz="3200" b="1" dirty="0">
                <a:solidFill>
                  <a:srgbClr val="FFFF00"/>
                </a:solidFill>
              </a:rPr>
              <a:t>заданий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364088" y="3753036"/>
            <a:ext cx="3562462" cy="10801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562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3A645E-1F25-46C5-BCD9-56EA8908D746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9813925" y="6518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 sz="2400">
              <a:latin typeface="Times New Roman" pitchFamily="18" charset="0"/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620688"/>
            <a:ext cx="9144000" cy="5508612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chemeClr val="tx2"/>
                </a:solidFill>
                <a:latin typeface="Arial" pitchFamily="34" charset="0"/>
              </a:rPr>
              <a:t>2. Предварительные итоги</a:t>
            </a:r>
          </a:p>
          <a:p>
            <a:pPr marL="400050" lvl="1" indent="0">
              <a:buNone/>
            </a:pPr>
            <a:r>
              <a:rPr lang="ru-RU" b="1" dirty="0" smtClean="0">
                <a:solidFill>
                  <a:schemeClr val="tx2"/>
                </a:solidFill>
                <a:latin typeface="Arial" pitchFamily="34" charset="0"/>
              </a:rPr>
              <a:t>  </a:t>
            </a:r>
          </a:p>
          <a:p>
            <a:pPr marL="400050" lvl="1" indent="0"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</a:rPr>
              <a:t> Подходы к комплексной оценке качества</a:t>
            </a:r>
          </a:p>
          <a:p>
            <a:pPr marL="40005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3200" b="1" dirty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</a:rPr>
              <a:t>начального общего образования</a:t>
            </a:r>
          </a:p>
          <a:p>
            <a:pPr marL="1085850" lvl="2">
              <a:lnSpc>
                <a:spcPct val="90000"/>
              </a:lnSpc>
              <a:spcBef>
                <a:spcPts val="0"/>
              </a:spcBef>
            </a:pP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</a:rPr>
              <a:t>Российский </a:t>
            </a:r>
            <a:r>
              <a:rPr lang="ru-RU" sz="2200" b="1" dirty="0">
                <a:solidFill>
                  <a:srgbClr val="FFFF00"/>
                </a:solidFill>
                <a:latin typeface="Arial" pitchFamily="34" charset="0"/>
              </a:rPr>
              <a:t>мониторинг комплексной оценки качества образования в начальной школе, 2013 (руководитель – </a:t>
            </a:r>
            <a:r>
              <a:rPr lang="ru-RU" sz="2200" b="1" dirty="0" err="1">
                <a:solidFill>
                  <a:srgbClr val="FFFF00"/>
                </a:solidFill>
                <a:latin typeface="Arial" pitchFamily="34" charset="0"/>
              </a:rPr>
              <a:t>Г.С.Ковалева</a:t>
            </a:r>
            <a:r>
              <a:rPr lang="ru-RU" sz="2200" b="1" dirty="0">
                <a:solidFill>
                  <a:srgbClr val="FFFF00"/>
                </a:solidFill>
                <a:latin typeface="Arial" pitchFamily="34" charset="0"/>
              </a:rPr>
              <a:t>, РАО)</a:t>
            </a:r>
          </a:p>
          <a:p>
            <a:pPr marL="1085850" lvl="2">
              <a:lnSpc>
                <a:spcPct val="90000"/>
              </a:lnSpc>
              <a:spcBef>
                <a:spcPts val="0"/>
              </a:spcBef>
            </a:pP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</a:rPr>
              <a:t>Мониторинг стартовой готовности к обучению, 2007-2013 (руководитель – </a:t>
            </a:r>
            <a:r>
              <a:rPr lang="ru-RU" sz="2200" dirty="0" err="1" smtClean="0">
                <a:solidFill>
                  <a:srgbClr val="FFFF00"/>
                </a:solidFill>
                <a:latin typeface="Arial" pitchFamily="34" charset="0"/>
              </a:rPr>
              <a:t>Г.С.Ковалева</a:t>
            </a:r>
            <a:r>
              <a:rPr lang="ru-RU" sz="2200" dirty="0" smtClean="0">
                <a:solidFill>
                  <a:srgbClr val="FFFF00"/>
                </a:solidFill>
                <a:latin typeface="Arial" pitchFamily="34" charset="0"/>
              </a:rPr>
              <a:t>, РАО)</a:t>
            </a:r>
          </a:p>
          <a:p>
            <a:pPr marL="857250" lvl="2" indent="0">
              <a:lnSpc>
                <a:spcPct val="90000"/>
              </a:lnSpc>
              <a:spcBef>
                <a:spcPts val="0"/>
              </a:spcBef>
              <a:buNone/>
            </a:pPr>
            <a:endParaRPr lang="ru-RU" sz="2200" dirty="0" smtClean="0">
              <a:solidFill>
                <a:srgbClr val="FFFF00"/>
              </a:solidFill>
              <a:latin typeface="Arial" pitchFamily="34" charset="0"/>
            </a:endParaRPr>
          </a:p>
          <a:p>
            <a:pPr marL="400050" lvl="1" indent="0">
              <a:lnSpc>
                <a:spcPct val="90000"/>
              </a:lnSpc>
              <a:spcBef>
                <a:spcPts val="0"/>
              </a:spcBef>
              <a:buNone/>
            </a:pPr>
            <a:endParaRPr lang="ru-RU" sz="3200" b="1" dirty="0">
              <a:solidFill>
                <a:srgbClr val="FFFF00"/>
              </a:solidFill>
              <a:latin typeface="Arial" pitchFamily="34" charset="0"/>
            </a:endParaRPr>
          </a:p>
          <a:p>
            <a:pPr marL="40005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</a:p>
          <a:p>
            <a:pPr marL="400050" lvl="1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</a:rPr>
              <a:t>    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endParaRPr lang="ru-RU" sz="3600" b="1" dirty="0">
              <a:solidFill>
                <a:schemeClr val="tx2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02348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1056241" y="1328455"/>
            <a:ext cx="5472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ru-RU" sz="3200" dirty="0" smtClean="0">
                <a:solidFill>
                  <a:schemeClr val="bg2"/>
                </a:solidFill>
              </a:rPr>
              <a:t>Требования ФГОС</a:t>
            </a:r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691194" y="2002944"/>
            <a:ext cx="5472000" cy="504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ru-RU" sz="3200" smtClean="0">
                <a:solidFill>
                  <a:schemeClr val="bg2"/>
                </a:solidFill>
              </a:rPr>
              <a:t>Планируемые результаты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2303748" y="2681426"/>
            <a:ext cx="5472000" cy="504000"/>
          </a:xfrm>
          <a:prstGeom prst="rect">
            <a:avLst/>
          </a:prstGeom>
          <a:solidFill>
            <a:schemeClr val="accent5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ru-RU" sz="3200" dirty="0" smtClean="0">
                <a:solidFill>
                  <a:schemeClr val="bg2"/>
                </a:solidFill>
              </a:rPr>
              <a:t>Кодификатор</a:t>
            </a:r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1702248" y="4475461"/>
            <a:ext cx="3852000" cy="504000"/>
          </a:xfrm>
          <a:prstGeom prst="rect">
            <a:avLst/>
          </a:prstGeom>
          <a:solidFill>
            <a:schemeClr val="accent5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ru-RU" sz="3200" smtClean="0">
                <a:solidFill>
                  <a:schemeClr val="bg2"/>
                </a:solidFill>
              </a:rPr>
              <a:t>Спецификация</a:t>
            </a:r>
          </a:p>
        </p:txBody>
      </p:sp>
      <p:sp>
        <p:nvSpPr>
          <p:cNvPr id="3080" name="Text Box 6"/>
          <p:cNvSpPr txBox="1">
            <a:spLocks noChangeArrowheads="1"/>
          </p:cNvSpPr>
          <p:nvPr/>
        </p:nvSpPr>
        <p:spPr bwMode="auto">
          <a:xfrm>
            <a:off x="2303748" y="5114857"/>
            <a:ext cx="3852000" cy="504000"/>
          </a:xfrm>
          <a:prstGeom prst="rect">
            <a:avLst/>
          </a:prstGeom>
          <a:solidFill>
            <a:schemeClr val="accent5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ru-RU" sz="3200" dirty="0" smtClean="0">
                <a:solidFill>
                  <a:schemeClr val="bg2"/>
                </a:solidFill>
              </a:rPr>
              <a:t>Демоверсии</a:t>
            </a:r>
          </a:p>
        </p:txBody>
      </p:sp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1118152" y="3830212"/>
            <a:ext cx="3852000" cy="504000"/>
          </a:xfrm>
          <a:prstGeom prst="rect">
            <a:avLst/>
          </a:prstGeom>
          <a:solidFill>
            <a:schemeClr val="accent5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ru-RU" sz="3200" smtClean="0">
                <a:solidFill>
                  <a:schemeClr val="bg2"/>
                </a:solidFill>
              </a:rPr>
              <a:t>Процедуры</a:t>
            </a:r>
          </a:p>
        </p:txBody>
      </p:sp>
      <p:sp>
        <p:nvSpPr>
          <p:cNvPr id="615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43713" y="6297613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BE893A3-4BCA-44E4-9ED1-CD94CEFC8934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64773" y="1319810"/>
            <a:ext cx="648072" cy="18702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</a:rPr>
              <a:t>Нормативная основа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64773" y="3828888"/>
            <a:ext cx="648072" cy="2660452"/>
          </a:xfrm>
          <a:prstGeom prst="rect">
            <a:avLst/>
          </a:prstGeom>
          <a:solidFill>
            <a:schemeClr val="accent5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</a:rPr>
              <a:t>Измерители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915816" y="5769260"/>
            <a:ext cx="3852000" cy="792000"/>
          </a:xfrm>
          <a:prstGeom prst="rect">
            <a:avLst/>
          </a:prstGeom>
          <a:solidFill>
            <a:schemeClr val="accent5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  <a:defRPr/>
            </a:pPr>
            <a:r>
              <a:rPr lang="ru-RU" sz="3200" dirty="0" smtClean="0">
                <a:solidFill>
                  <a:schemeClr val="bg2"/>
                </a:solidFill>
              </a:rPr>
              <a:t>Материалы для фиксации данных</a:t>
            </a:r>
          </a:p>
        </p:txBody>
      </p:sp>
      <p:sp>
        <p:nvSpPr>
          <p:cNvPr id="15" name="AutoShape 2"/>
          <p:cNvSpPr>
            <a:spLocks noChangeArrowheads="1"/>
          </p:cNvSpPr>
          <p:nvPr/>
        </p:nvSpPr>
        <p:spPr bwMode="gray">
          <a:xfrm>
            <a:off x="395536" y="116633"/>
            <a:ext cx="8497424" cy="612067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Общий алгоритм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655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1ddcee94a0a772d51881880b0878782d7555b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B2B2B2"/>
            </a:gs>
            <a:gs pos="50000">
              <a:srgbClr val="FFFFCC"/>
            </a:gs>
            <a:gs pos="100000">
              <a:srgbClr val="B2B2B2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B2B2B2"/>
            </a:gs>
            <a:gs pos="50000">
              <a:srgbClr val="FFFFCC"/>
            </a:gs>
            <a:gs pos="100000">
              <a:srgbClr val="B2B2B2"/>
            </a:gs>
          </a:gsLst>
          <a:lin ang="5400000" scaled="1"/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16641</TotalTime>
  <Words>4495</Words>
  <Application>Microsoft Office PowerPoint</Application>
  <PresentationFormat>Экран (4:3)</PresentationFormat>
  <Paragraphs>1251</Paragraphs>
  <Slides>74</Slides>
  <Notes>36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74</vt:i4>
      </vt:variant>
    </vt:vector>
  </HeadingPairs>
  <TitlesOfParts>
    <vt:vector size="76" baseType="lpstr">
      <vt:lpstr>Оформление по умолчанию</vt:lpstr>
      <vt:lpstr>Chart</vt:lpstr>
      <vt:lpstr>Что изменил новый школьный стандарт: замысел, реализация и первые итоги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Внимание! Опасность?!</vt:lpstr>
      <vt:lpstr>Слайд 28</vt:lpstr>
      <vt:lpstr>И напоследок – О воспитании</vt:lpstr>
      <vt:lpstr>Слайд 30</vt:lpstr>
      <vt:lpstr>Слайд 31</vt:lpstr>
      <vt:lpstr>Слайд 32</vt:lpstr>
      <vt:lpstr>Спасибо за внимание!</vt:lpstr>
      <vt:lpstr>Слайд 34</vt:lpstr>
      <vt:lpstr>Слайд 35</vt:lpstr>
      <vt:lpstr>Слайд 36</vt:lpstr>
      <vt:lpstr>Становление и развитие учебной самостоятельности школьников: литература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Мониторинг качества образования</dc:title>
  <dc:creator>SL</dc:creator>
  <cp:lastModifiedBy>Metod</cp:lastModifiedBy>
  <cp:revision>935</cp:revision>
  <cp:lastPrinted>2012-10-24T08:23:20Z</cp:lastPrinted>
  <dcterms:created xsi:type="dcterms:W3CDTF">2000-10-10T11:53:38Z</dcterms:created>
  <dcterms:modified xsi:type="dcterms:W3CDTF">2014-04-22T08:30:14Z</dcterms:modified>
</cp:coreProperties>
</file>