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12"/>
  </p:notesMasterIdLst>
  <p:sldIdLst>
    <p:sldId id="324" r:id="rId4"/>
    <p:sldId id="325" r:id="rId5"/>
    <p:sldId id="313" r:id="rId6"/>
    <p:sldId id="323" r:id="rId7"/>
    <p:sldId id="316" r:id="rId8"/>
    <p:sldId id="343" r:id="rId9"/>
    <p:sldId id="344" r:id="rId10"/>
    <p:sldId id="341" r:id="rId11"/>
  </p:sldIdLst>
  <p:sldSz cx="9144000" cy="5143500" type="screen16x9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0205"/>
    <a:srgbClr val="EAE7EE"/>
    <a:srgbClr val="FFFFFF"/>
    <a:srgbClr val="D8ECCB"/>
    <a:srgbClr val="64B22F"/>
    <a:srgbClr val="52A1C3"/>
    <a:srgbClr val="0074A7"/>
    <a:srgbClr val="FEEDDF"/>
    <a:srgbClr val="0073A8"/>
    <a:srgbClr val="F0F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6403" autoAdjust="0"/>
  </p:normalViewPr>
  <p:slideViewPr>
    <p:cSldViewPr>
      <p:cViewPr varScale="1">
        <p:scale>
          <a:sx n="146" d="100"/>
          <a:sy n="146" d="100"/>
        </p:scale>
        <p:origin x="600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5"/>
            <a:ext cx="2950475" cy="498771"/>
          </a:xfrm>
          <a:prstGeom prst="rect">
            <a:avLst/>
          </a:prstGeom>
        </p:spPr>
        <p:txBody>
          <a:bodyPr vert="horz" lIns="92295" tIns="46150" rIns="92295" bIns="4615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40" y="5"/>
            <a:ext cx="2950475" cy="498771"/>
          </a:xfrm>
          <a:prstGeom prst="rect">
            <a:avLst/>
          </a:prstGeom>
        </p:spPr>
        <p:txBody>
          <a:bodyPr vert="horz" lIns="92295" tIns="46150" rIns="92295" bIns="46150" rtlCol="0"/>
          <a:lstStyle>
            <a:lvl1pPr algn="r">
              <a:defRPr sz="1200"/>
            </a:lvl1pPr>
          </a:lstStyle>
          <a:p>
            <a:fld id="{4EF014B8-E910-4D24-AFE3-04D3F0C347A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5" tIns="46150" rIns="92295" bIns="4615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1"/>
            <a:ext cx="5447030" cy="3914239"/>
          </a:xfrm>
          <a:prstGeom prst="rect">
            <a:avLst/>
          </a:prstGeom>
        </p:spPr>
        <p:txBody>
          <a:bodyPr vert="horz" lIns="92295" tIns="46150" rIns="92295" bIns="4615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2156"/>
            <a:ext cx="2950475" cy="498770"/>
          </a:xfrm>
          <a:prstGeom prst="rect">
            <a:avLst/>
          </a:prstGeom>
        </p:spPr>
        <p:txBody>
          <a:bodyPr vert="horz" lIns="92295" tIns="46150" rIns="92295" bIns="4615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40" y="9442156"/>
            <a:ext cx="2950475" cy="498770"/>
          </a:xfrm>
          <a:prstGeom prst="rect">
            <a:avLst/>
          </a:prstGeom>
        </p:spPr>
        <p:txBody>
          <a:bodyPr vert="horz" lIns="92295" tIns="46150" rIns="92295" bIns="46150" rtlCol="0" anchor="b"/>
          <a:lstStyle>
            <a:lvl1pPr algn="r">
              <a:defRPr sz="1200"/>
            </a:lvl1pPr>
          </a:lstStyle>
          <a:p>
            <a:fld id="{3D0FA186-E46C-462A-BFAC-8019311EC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82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9300"/>
            <a:ext cx="6630988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426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32655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7838" indent="-286406" defTabSz="1032655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0399" indent="-227534" defTabSz="1032655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11832" indent="-227534" defTabSz="1032655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73263" indent="-227534" defTabSz="1032655">
              <a:spcBef>
                <a:spcPct val="30000"/>
              </a:spcBef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31513" indent="-227534" defTabSz="1032655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89763" indent="-227534" defTabSz="1032655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48014" indent="-227534" defTabSz="1032655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06262" indent="-227534" defTabSz="1032655" eaLnBrk="0" fontAlgn="base" hangingPunct="0">
              <a:spcBef>
                <a:spcPct val="3000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B5F52E-7ECA-4248-BA9A-9223E9A7A836}" type="slidenum">
              <a:rPr lang="ru-RU" altLang="ru-RU" sz="12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67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93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A186-E46C-462A-BFAC-8019311ECFA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7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15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870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358" y="1081"/>
            <a:ext cx="9142642" cy="514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9"/>
          <p:cNvSpPr txBox="1"/>
          <p:nvPr userDrawn="1"/>
        </p:nvSpPr>
        <p:spPr>
          <a:xfrm>
            <a:off x="5926767" y="3845478"/>
            <a:ext cx="923088" cy="282930"/>
          </a:xfrm>
          <a:prstGeom prst="rect">
            <a:avLst/>
          </a:prstGeom>
          <a:noFill/>
        </p:spPr>
        <p:txBody>
          <a:bodyPr lIns="71152" tIns="35575" rIns="71152" bIns="35575"/>
          <a:lstStyle/>
          <a:p>
            <a:pPr defTabSz="811652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77" y="1205166"/>
            <a:ext cx="7320689" cy="3621940"/>
          </a:xfrm>
        </p:spPr>
        <p:txBody>
          <a:bodyPr/>
          <a:lstStyle>
            <a:lvl1pPr marL="282879" indent="0">
              <a:buFontTx/>
              <a:buNone/>
              <a:defRPr b="1">
                <a:latin typeface="+mj-lt"/>
              </a:defRPr>
            </a:lvl1pPr>
            <a:lvl2pPr marL="280414" indent="2485">
              <a:defRPr>
                <a:latin typeface="+mj-lt"/>
              </a:defRPr>
            </a:lvl2pPr>
            <a:lvl3pPr marL="489181" indent="-202591">
              <a:tabLst/>
              <a:defRPr>
                <a:latin typeface="+mj-lt"/>
              </a:defRPr>
            </a:lvl3pPr>
            <a:lvl4pPr marL="0" indent="280414">
              <a:lnSpc>
                <a:spcPts val="1409"/>
              </a:lnSpc>
              <a:spcBef>
                <a:spcPts val="313"/>
              </a:spcBef>
              <a:defRPr>
                <a:latin typeface="+mj-lt"/>
              </a:defRPr>
            </a:lvl4pPr>
            <a:lvl5pPr>
              <a:lnSpc>
                <a:spcPts val="1409"/>
              </a:lnSpc>
              <a:spcBef>
                <a:spcPts val="313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2635" y="375816"/>
            <a:ext cx="7337192" cy="829352"/>
          </a:xfrm>
        </p:spPr>
        <p:txBody>
          <a:bodyPr/>
          <a:lstStyle>
            <a:lvl1pPr marL="0" marR="0" indent="0" defTabSz="81165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lvl="0"/>
            <a:r>
              <a:rPr lang="ru-RU" noProof="0" dirty="0"/>
              <a:t>Click to edit Master title style</a:t>
            </a: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ECBC4-7BBA-4DD0-868A-C733834574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06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4" indent="0" algn="ctr">
              <a:buNone/>
              <a:defRPr sz="1500"/>
            </a:lvl2pPr>
            <a:lvl3pPr marL="685747" indent="0" algn="ctr">
              <a:buNone/>
              <a:defRPr sz="1400"/>
            </a:lvl3pPr>
            <a:lvl4pPr marL="1028621" indent="0" algn="ctr">
              <a:buNone/>
              <a:defRPr sz="1200"/>
            </a:lvl4pPr>
            <a:lvl5pPr marL="1371494" indent="0" algn="ctr">
              <a:buNone/>
              <a:defRPr sz="1200"/>
            </a:lvl5pPr>
            <a:lvl6pPr marL="1714368" indent="0" algn="ctr">
              <a:buNone/>
              <a:defRPr sz="1200"/>
            </a:lvl6pPr>
            <a:lvl7pPr marL="2057241" indent="0" algn="ctr">
              <a:buNone/>
              <a:defRPr sz="1200"/>
            </a:lvl7pPr>
            <a:lvl8pPr marL="2400115" indent="0" algn="ctr">
              <a:buNone/>
              <a:defRPr sz="1200"/>
            </a:lvl8pPr>
            <a:lvl9pPr marL="2742989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879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179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59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86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3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47" indent="0">
              <a:buNone/>
              <a:defRPr sz="1400" b="1"/>
            </a:lvl3pPr>
            <a:lvl4pPr marL="1028621" indent="0">
              <a:buNone/>
              <a:defRPr sz="1200" b="1"/>
            </a:lvl4pPr>
            <a:lvl5pPr marL="1371494" indent="0">
              <a:buNone/>
              <a:defRPr sz="1200" b="1"/>
            </a:lvl5pPr>
            <a:lvl6pPr marL="1714368" indent="0">
              <a:buNone/>
              <a:defRPr sz="1200" b="1"/>
            </a:lvl6pPr>
            <a:lvl7pPr marL="2057241" indent="0">
              <a:buNone/>
              <a:defRPr sz="1200" b="1"/>
            </a:lvl7pPr>
            <a:lvl8pPr marL="2400115" indent="0">
              <a:buNone/>
              <a:defRPr sz="1200" b="1"/>
            </a:lvl8pPr>
            <a:lvl9pPr marL="2742989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3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4" indent="0">
              <a:buNone/>
              <a:defRPr sz="1500" b="1"/>
            </a:lvl2pPr>
            <a:lvl3pPr marL="685747" indent="0">
              <a:buNone/>
              <a:defRPr sz="1400" b="1"/>
            </a:lvl3pPr>
            <a:lvl4pPr marL="1028621" indent="0">
              <a:buNone/>
              <a:defRPr sz="1200" b="1"/>
            </a:lvl4pPr>
            <a:lvl5pPr marL="1371494" indent="0">
              <a:buNone/>
              <a:defRPr sz="1200" b="1"/>
            </a:lvl5pPr>
            <a:lvl6pPr marL="1714368" indent="0">
              <a:buNone/>
              <a:defRPr sz="1200" b="1"/>
            </a:lvl6pPr>
            <a:lvl7pPr marL="2057241" indent="0">
              <a:buNone/>
              <a:defRPr sz="1200" b="1"/>
            </a:lvl7pPr>
            <a:lvl8pPr marL="2400115" indent="0">
              <a:buNone/>
              <a:defRPr sz="1200" b="1"/>
            </a:lvl8pPr>
            <a:lvl9pPr marL="2742989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6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15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7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067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100"/>
            </a:lvl2pPr>
            <a:lvl3pPr marL="685747" indent="0">
              <a:buNone/>
              <a:defRPr sz="900"/>
            </a:lvl3pPr>
            <a:lvl4pPr marL="1028621" indent="0">
              <a:buNone/>
              <a:defRPr sz="800"/>
            </a:lvl4pPr>
            <a:lvl5pPr marL="1371494" indent="0">
              <a:buNone/>
              <a:defRPr sz="800"/>
            </a:lvl5pPr>
            <a:lvl6pPr marL="1714368" indent="0">
              <a:buNone/>
              <a:defRPr sz="800"/>
            </a:lvl6pPr>
            <a:lvl7pPr marL="2057241" indent="0">
              <a:buNone/>
              <a:defRPr sz="800"/>
            </a:lvl7pPr>
            <a:lvl8pPr marL="2400115" indent="0">
              <a:buNone/>
              <a:defRPr sz="800"/>
            </a:lvl8pPr>
            <a:lvl9pPr marL="274298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58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2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74" indent="0">
              <a:buNone/>
              <a:defRPr sz="2100"/>
            </a:lvl2pPr>
            <a:lvl3pPr marL="685747" indent="0">
              <a:buNone/>
              <a:defRPr sz="1800"/>
            </a:lvl3pPr>
            <a:lvl4pPr marL="1028621" indent="0">
              <a:buNone/>
              <a:defRPr sz="1500"/>
            </a:lvl4pPr>
            <a:lvl5pPr marL="1371494" indent="0">
              <a:buNone/>
              <a:defRPr sz="1500"/>
            </a:lvl5pPr>
            <a:lvl6pPr marL="1714368" indent="0">
              <a:buNone/>
              <a:defRPr sz="1500"/>
            </a:lvl6pPr>
            <a:lvl7pPr marL="2057241" indent="0">
              <a:buNone/>
              <a:defRPr sz="1500"/>
            </a:lvl7pPr>
            <a:lvl8pPr marL="2400115" indent="0">
              <a:buNone/>
              <a:defRPr sz="1500"/>
            </a:lvl8pPr>
            <a:lvl9pPr marL="2742989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4" indent="0">
              <a:buNone/>
              <a:defRPr sz="1100"/>
            </a:lvl2pPr>
            <a:lvl3pPr marL="685747" indent="0">
              <a:buNone/>
              <a:defRPr sz="900"/>
            </a:lvl3pPr>
            <a:lvl4pPr marL="1028621" indent="0">
              <a:buNone/>
              <a:defRPr sz="800"/>
            </a:lvl4pPr>
            <a:lvl5pPr marL="1371494" indent="0">
              <a:buNone/>
              <a:defRPr sz="800"/>
            </a:lvl5pPr>
            <a:lvl6pPr marL="1714368" indent="0">
              <a:buNone/>
              <a:defRPr sz="800"/>
            </a:lvl6pPr>
            <a:lvl7pPr marL="2057241" indent="0">
              <a:buNone/>
              <a:defRPr sz="800"/>
            </a:lvl7pPr>
            <a:lvl8pPr marL="2400115" indent="0">
              <a:buNone/>
              <a:defRPr sz="800"/>
            </a:lvl8pPr>
            <a:lvl9pPr marL="274298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96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22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5"/>
            <a:ext cx="1971675" cy="435887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5800725" cy="435887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D380-C941-480E-9AB9-FE70DDF806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49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599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1080"/>
            <a:ext cx="9142643" cy="514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5926767" y="3845477"/>
            <a:ext cx="923088" cy="28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1935" tIns="30968" rIns="61935" bIns="30968"/>
          <a:lstStyle>
            <a:lvl1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defTabSz="1041400" eaLnBrk="0" hangingPunct="0"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082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654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26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79850" indent="-222250" defTabSz="10414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61" y="1205173"/>
            <a:ext cx="7320689" cy="3621939"/>
          </a:xfrm>
        </p:spPr>
        <p:txBody>
          <a:bodyPr/>
          <a:lstStyle>
            <a:lvl1pPr marL="246221" indent="0">
              <a:buFontTx/>
              <a:buNone/>
              <a:defRPr b="1">
                <a:latin typeface="+mj-lt"/>
              </a:defRPr>
            </a:lvl1pPr>
            <a:lvl2pPr marL="244070" indent="2159">
              <a:defRPr>
                <a:latin typeface="+mj-lt"/>
              </a:defRPr>
            </a:lvl2pPr>
            <a:lvl3pPr marL="425782" indent="-176334">
              <a:tabLst/>
              <a:defRPr>
                <a:latin typeface="+mj-lt"/>
              </a:defRPr>
            </a:lvl3pPr>
            <a:lvl4pPr marL="0" indent="244070">
              <a:lnSpc>
                <a:spcPts val="1224"/>
              </a:lnSpc>
              <a:spcBef>
                <a:spcPts val="272"/>
              </a:spcBef>
              <a:defRPr>
                <a:latin typeface="+mj-lt"/>
              </a:defRPr>
            </a:lvl4pPr>
            <a:lvl5pPr>
              <a:lnSpc>
                <a:spcPts val="1224"/>
              </a:lnSpc>
              <a:spcBef>
                <a:spcPts val="272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2635" y="375821"/>
            <a:ext cx="7337192" cy="829352"/>
          </a:xfrm>
        </p:spPr>
        <p:txBody>
          <a:bodyPr/>
          <a:lstStyle>
            <a:lvl1pPr marL="0" marR="0" indent="0" defTabSz="7064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3700"/>
            </a:lvl1pPr>
          </a:lstStyle>
          <a:p>
            <a:pPr lvl="0"/>
            <a:r>
              <a:rPr lang="en-US" noProof="0" dirty="0"/>
              <a:t>Образец заголовка</a:t>
            </a:r>
            <a:endParaRPr lang="ru-RU" noProof="0" dirty="0"/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50882-61F9-42BD-B096-ACA4CE250D1C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14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207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996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212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2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471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8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072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875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9039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01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9933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89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7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3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28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9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461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8B58-0240-412E-8F1A-E0B715D73500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C66B1-805C-4F0F-8CD9-0EBD8597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9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5773" tIns="32886" rIns="65773" bIns="32886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5773" tIns="32886" rIns="65773" bIns="3288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/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718239"/>
              <a:t>3/30/2022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5773" tIns="32886" rIns="65773" bIns="328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718239">
              <a:defRPr/>
            </a:pPr>
            <a:fld id="{500C75FB-29DB-479D-90FD-07DD74D6740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718239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685747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7" indent="-171437" algn="l" defTabSz="68574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0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4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58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1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5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78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1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25" indent="-171437" algn="l" defTabSz="68574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4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7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1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4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68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1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15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89" algn="l" defTabSz="6857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8B58-0240-412E-8F1A-E0B715D73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C66B1-805C-4F0F-8CD9-0EBD8597ED1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92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0"/>
            <a:ext cx="9140469" cy="5143500"/>
          </a:xfrm>
          <a:prstGeom prst="rect">
            <a:avLst/>
          </a:prstGeom>
          <a:solidFill>
            <a:schemeClr val="bg1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482" tIns="42248" rIns="84482" bIns="42248" anchor="ctr"/>
          <a:lstStyle/>
          <a:p>
            <a:pPr algn="ctr" defTabSz="844393">
              <a:defRPr/>
            </a:pP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241670" name="TextBox 4"/>
          <p:cNvSpPr txBox="1">
            <a:spLocks noChangeArrowheads="1"/>
          </p:cNvSpPr>
          <p:nvPr/>
        </p:nvSpPr>
        <p:spPr bwMode="auto">
          <a:xfrm>
            <a:off x="3635896" y="4011910"/>
            <a:ext cx="5328592" cy="8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104E72"/>
                </a:solidFill>
              </a:rPr>
              <a:t>Начальник отдела налогообложения доходов физических лиц и администрирования страховых взносов УФНС России по Республике Крым </a:t>
            </a:r>
            <a:r>
              <a:rPr lang="ru-RU" altLang="ru-RU" sz="1600" b="1" dirty="0">
                <a:solidFill>
                  <a:srgbClr val="104E72"/>
                </a:solidFill>
              </a:rPr>
              <a:t>Королев Сергей Николаевич</a:t>
            </a:r>
          </a:p>
        </p:txBody>
      </p:sp>
      <p:sp>
        <p:nvSpPr>
          <p:cNvPr id="241671" name="TextBox 42"/>
          <p:cNvSpPr txBox="1">
            <a:spLocks noChangeArrowheads="1"/>
          </p:cNvSpPr>
          <p:nvPr/>
        </p:nvSpPr>
        <p:spPr bwMode="auto">
          <a:xfrm>
            <a:off x="2870531" y="1275606"/>
            <a:ext cx="6021949" cy="105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3200" b="1" dirty="0">
                <a:solidFill>
                  <a:schemeClr val="accent2"/>
                </a:solidFill>
                <a:cs typeface="Aharoni" panose="02010803020104030203" pitchFamily="2" charset="-79"/>
              </a:rPr>
              <a:t>НДФЛ: </a:t>
            </a:r>
            <a:r>
              <a:rPr lang="ru-RU" altLang="ru-RU" sz="3200" b="1" dirty="0">
                <a:solidFill>
                  <a:srgbClr val="104E72"/>
                </a:solidFill>
                <a:cs typeface="Aharoni" panose="02010803020104030203" pitchFamily="2" charset="-79"/>
              </a:rPr>
              <a:t>ДЕКЛАРИРУЕМ ДОХОДЫ И ВЫЧЕТЫ</a:t>
            </a:r>
          </a:p>
        </p:txBody>
      </p:sp>
      <p:pic>
        <p:nvPicPr>
          <p:cNvPr id="9" name="Рисунок 6" descr="C:\Users\panova_ea\Desktop\ФНС\Новая папка\word\jpg\true-logo-FN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56" y="195486"/>
            <a:ext cx="227082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677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7534"/>
            <a:ext cx="9144000" cy="6359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cap="all" dirty="0">
                <a:solidFill>
                  <a:srgbClr val="FF0000"/>
                </a:solidFill>
              </a:rPr>
              <a:t>Обязаны ли Вы подать декларацию 3-ндфл?</a:t>
            </a:r>
            <a:r>
              <a:rPr lang="ru-RU" sz="28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" name="TextBox 42"/>
          <p:cNvSpPr txBox="1">
            <a:spLocks noChangeArrowheads="1"/>
          </p:cNvSpPr>
          <p:nvPr/>
        </p:nvSpPr>
        <p:spPr bwMode="auto">
          <a:xfrm>
            <a:off x="323528" y="135420"/>
            <a:ext cx="3456384" cy="35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18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НДФЛ:</a:t>
            </a:r>
            <a:r>
              <a:rPr lang="ru-RU" altLang="ru-RU" sz="1800" b="1" dirty="0">
                <a:solidFill>
                  <a:srgbClr val="104E72"/>
                </a:solidFill>
                <a:cs typeface="Aharoni" panose="02010803020104030203" pitchFamily="2" charset="-79"/>
              </a:rPr>
              <a:t> ДЕКЛАРИРУЕМ ДОХОДЫ.</a:t>
            </a:r>
          </a:p>
        </p:txBody>
      </p:sp>
      <p:pic>
        <p:nvPicPr>
          <p:cNvPr id="1026" name="Picture 2" descr="i3FU3MAO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t="17593" r="59570" b="29318"/>
          <a:stretch>
            <a:fillRect/>
          </a:stretch>
        </p:blipFill>
        <p:spPr bwMode="auto">
          <a:xfrm>
            <a:off x="342697" y="1510578"/>
            <a:ext cx="1440160" cy="71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8" name="Picture 4" descr="i3FU3MAO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76" t="15918" r="18553" b="31068"/>
          <a:stretch>
            <a:fillRect/>
          </a:stretch>
        </p:blipFill>
        <p:spPr bwMode="auto">
          <a:xfrm>
            <a:off x="323528" y="2355726"/>
            <a:ext cx="1451248" cy="73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9" name="Picture 5" descr="CvHY0pQW8AAkf_u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16" y="3219822"/>
            <a:ext cx="144016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07743" y="2339464"/>
            <a:ext cx="663662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/>
              <a:t>- </a:t>
            </a:r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доходы от продажи ценных бумаг;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доходы от источников за пределами нашей страны; 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выигрыши, выплачиваемые организаторами  лотерей, тотализаторов и других основанных на риске игр;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вознаграждение в качестве наследников авторского права;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вознаграждение от физических лиц, не являющихся налоговыми агентами, по  договорам гражданско-правового характера.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07743" y="1510578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доходы от продажи жилья и другого имущества, находившегося в собственности менее 5 лет;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доходы от продажи транспортных средств, находившихся в собственности менее 3 лет;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доходы от сдачи внаем (аренду) квартиры (дома, комнаты и т.п.);</a:t>
            </a:r>
          </a:p>
          <a:p>
            <a:r>
              <a:rPr lang="ru-RU" sz="135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- доходы от сдачи в аренду автомобиля, гаража, участка земли и другого имущества;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07743" y="3793708"/>
            <a:ext cx="550627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! </a:t>
            </a:r>
            <a:r>
              <a:rPr lang="ru-RU" sz="1300" b="1" i="1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Полный перечень доходов приведен в статье 208 НК РФ.</a:t>
            </a:r>
            <a:endParaRPr lang="ru-RU" sz="13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4346873"/>
            <a:ext cx="2871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r>
              <a:rPr lang="ru-RU" sz="1400" b="1" dirty="0"/>
              <a:t>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МАЯ –</a:t>
            </a:r>
            <a:r>
              <a:rPr lang="ru-RU" sz="1400" b="1" dirty="0"/>
              <a:t> срок подачи 3-НДФЛ</a:t>
            </a:r>
            <a:endParaRPr lang="ru-RU" sz="1400" dirty="0"/>
          </a:p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ru-RU" sz="1400" b="1" dirty="0"/>
              <a:t>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</a:t>
            </a:r>
            <a:r>
              <a:rPr lang="ru-RU" sz="1400" b="1" dirty="0"/>
              <a:t> – срок уплаты налога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4063549"/>
            <a:ext cx="785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Сроки:</a:t>
            </a:r>
            <a:endParaRPr lang="ru-RU" sz="16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3214" y="4063549"/>
            <a:ext cx="23919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Как подать декларацию:</a:t>
            </a:r>
            <a:endParaRPr lang="ru-RU" sz="16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3214" y="4362541"/>
            <a:ext cx="593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- В эл/виде: </a:t>
            </a:r>
            <a:r>
              <a:rPr lang="ru-RU" sz="1300" dirty="0">
                <a:latin typeface="Calibri" panose="020F0502020204030204" pitchFamily="34" charset="0"/>
                <a:cs typeface="Aharoni" panose="02010803020104030203" pitchFamily="2" charset="-79"/>
              </a:rPr>
              <a:t>ЛК, ТКС ч/з оператора ЭДО</a:t>
            </a:r>
            <a:r>
              <a:rPr lang="en-US" sz="1300" dirty="0">
                <a:latin typeface="Calibri" panose="020F0502020204030204" pitchFamily="34" charset="0"/>
                <a:cs typeface="Aharoni" panose="02010803020104030203" pitchFamily="2" charset="-79"/>
              </a:rPr>
              <a:t> </a:t>
            </a:r>
            <a:r>
              <a:rPr lang="en-US" sz="1000" i="1" dirty="0">
                <a:latin typeface="Calibri" panose="020F0502020204030204" pitchFamily="34" charset="0"/>
                <a:cs typeface="Aharoni" panose="02010803020104030203" pitchFamily="2" charset="-79"/>
              </a:rPr>
              <a:t>(</a:t>
            </a:r>
            <a:r>
              <a:rPr lang="ru-RU" sz="1000" i="1" dirty="0">
                <a:latin typeface="Calibri" panose="020F0502020204030204" pitchFamily="34" charset="0"/>
                <a:cs typeface="Aharoni" panose="02010803020104030203" pitchFamily="2" charset="-79"/>
              </a:rPr>
              <a:t> с эл/подписью)</a:t>
            </a:r>
            <a:r>
              <a:rPr lang="ru-RU" sz="1300" dirty="0">
                <a:latin typeface="Calibri" panose="020F0502020204030204" pitchFamily="34" charset="0"/>
                <a:cs typeface="Aharoni" panose="02010803020104030203" pitchFamily="2" charset="-79"/>
              </a:rPr>
              <a:t>, </a:t>
            </a:r>
            <a:r>
              <a:rPr lang="en-US" sz="1300" dirty="0" err="1">
                <a:latin typeface="Calibri" panose="020F0502020204030204" pitchFamily="34" charset="0"/>
                <a:cs typeface="Aharoni" panose="02010803020104030203" pitchFamily="2" charset="-79"/>
              </a:rPr>
              <a:t>Gosuslugi</a:t>
            </a:r>
            <a:r>
              <a:rPr lang="ru-RU" sz="1300" dirty="0">
                <a:latin typeface="Calibri" panose="020F0502020204030204" pitchFamily="34" charset="0"/>
                <a:cs typeface="Aharoni" panose="02010803020104030203" pitchFamily="2" charset="-79"/>
              </a:rPr>
              <a:t>.</a:t>
            </a:r>
            <a:r>
              <a:rPr lang="en-US" sz="1300" dirty="0" err="1">
                <a:latin typeface="Calibri" panose="020F0502020204030204" pitchFamily="34" charset="0"/>
                <a:cs typeface="Aharoni" panose="02010803020104030203" pitchFamily="2" charset="-79"/>
              </a:rPr>
              <a:t>ru</a:t>
            </a:r>
            <a:r>
              <a:rPr lang="ru-RU" sz="1300" dirty="0">
                <a:latin typeface="Calibri" panose="020F0502020204030204" pitchFamily="34" charset="0"/>
                <a:cs typeface="Aharoni" panose="02010803020104030203" pitchFamily="2" charset="-79"/>
              </a:rPr>
              <a:t> </a:t>
            </a:r>
            <a:r>
              <a:rPr lang="en-US" sz="1000" i="1" dirty="0">
                <a:latin typeface="Calibri" panose="020F0502020204030204" pitchFamily="34" charset="0"/>
                <a:cs typeface="Aharoni" panose="02010803020104030203" pitchFamily="2" charset="-79"/>
              </a:rPr>
              <a:t>(</a:t>
            </a:r>
            <a:r>
              <a:rPr lang="ru-RU" sz="1000" i="1" dirty="0">
                <a:latin typeface="Calibri" panose="020F0502020204030204" pitchFamily="34" charset="0"/>
                <a:cs typeface="Aharoni" panose="02010803020104030203" pitchFamily="2" charset="-79"/>
              </a:rPr>
              <a:t> с эл/подписью)</a:t>
            </a:r>
            <a:endParaRPr lang="ru-RU" sz="1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Aharoni" panose="02010803020104030203" pitchFamily="2" charset="-79"/>
            </a:endParaRPr>
          </a:p>
          <a:p>
            <a:r>
              <a:rPr lang="ru-RU" sz="13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- В бум/виде: </a:t>
            </a:r>
            <a:r>
              <a:rPr lang="ru-RU" sz="1300" dirty="0">
                <a:latin typeface="Calibri" panose="020F0502020204030204" pitchFamily="34" charset="0"/>
                <a:cs typeface="Aharoni" panose="02010803020104030203" pitchFamily="2" charset="-79"/>
              </a:rPr>
              <a:t>лично, по почте, МФЦ, ч/з </a:t>
            </a:r>
            <a:r>
              <a:rPr lang="ru-RU" sz="1300" dirty="0" err="1">
                <a:latin typeface="Calibri" panose="020F0502020204030204" pitchFamily="34" charset="0"/>
                <a:cs typeface="Aharoni" panose="02010803020104030203" pitchFamily="2" charset="-79"/>
              </a:rPr>
              <a:t>уполн.представителя</a:t>
            </a:r>
            <a:endParaRPr lang="ru-RU" sz="1300" dirty="0">
              <a:latin typeface="Calibri" panose="020F05020202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2048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" y="2381967"/>
            <a:ext cx="3073022" cy="2761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88499"/>
            <a:ext cx="8568952" cy="11471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Налоговый вычет </a:t>
            </a:r>
            <a:r>
              <a:rPr lang="ru-RU" sz="1800" b="1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– </a:t>
            </a:r>
            <a:r>
              <a:rPr lang="ru-RU" sz="180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это льгота, предоставляемая гражданам РФ и выражающаяся либо в возврате части истраченных на определенные нужды средств (покупка жилья, оплата лечения, обучения и т.п.), либо в уменьшении суммы налога, подлежащего уплате в бюджет по определенным основаниям.</a:t>
            </a:r>
            <a:endParaRPr lang="ru-RU" sz="1800" b="1" dirty="0">
              <a:solidFill>
                <a:srgbClr val="104E72"/>
              </a:solidFill>
              <a:latin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" name="TextBox 42"/>
          <p:cNvSpPr txBox="1">
            <a:spLocks noChangeArrowheads="1"/>
          </p:cNvSpPr>
          <p:nvPr/>
        </p:nvSpPr>
        <p:spPr bwMode="auto">
          <a:xfrm>
            <a:off x="323528" y="135420"/>
            <a:ext cx="3456384" cy="35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18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НДФЛ:</a:t>
            </a:r>
            <a:r>
              <a:rPr lang="ru-RU" altLang="ru-RU" sz="1800" b="1" dirty="0">
                <a:solidFill>
                  <a:srgbClr val="104E72"/>
                </a:solidFill>
                <a:cs typeface="Aharoni" panose="02010803020104030203" pitchFamily="2" charset="-79"/>
              </a:rPr>
              <a:t> ДЕКЛАРИРУЕМ ВЫЧЕТЫ.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261013" y="1563638"/>
            <a:ext cx="6768752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!</a:t>
            </a:r>
            <a:r>
              <a:rPr lang="ru-RU" sz="1800" b="1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 Для получения налогового вычета </a:t>
            </a:r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НЕОБХОДИМО</a:t>
            </a:r>
            <a:r>
              <a:rPr lang="ru-RU" sz="1800" b="1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: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Быть налоговым резидентом РФ </a:t>
            </a:r>
          </a:p>
          <a:p>
            <a:pPr marL="0" indent="0" algn="just">
              <a:buNone/>
            </a:pP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(пребывать на территории РФ более 183 дней в году)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Получать доходы, с которых удерживается НДФЛ </a:t>
            </a:r>
            <a:r>
              <a:rPr lang="ru-RU" sz="1800" b="1" dirty="0">
                <a:solidFill>
                  <a:srgbClr val="FF000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по ставке 13%</a:t>
            </a:r>
            <a:r>
              <a:rPr lang="ru-RU" sz="1800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10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505" y="1923678"/>
            <a:ext cx="359984" cy="3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505" y="2478609"/>
            <a:ext cx="359984" cy="3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927576" y="3027761"/>
            <a:ext cx="3456384" cy="28118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haroni" panose="02010803020104030203" pitchFamily="2" charset="-79"/>
              </a:rPr>
              <a:t>! </a:t>
            </a:r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Aharoni" panose="02010803020104030203" pitchFamily="2" charset="-79"/>
              </a:rPr>
              <a:t>ВИДЫ</a:t>
            </a:r>
            <a:r>
              <a:rPr lang="ru-RU" sz="1800" b="1" dirty="0">
                <a:solidFill>
                  <a:srgbClr val="104E72"/>
                </a:solidFill>
                <a:latin typeface="Calibri" panose="020F0502020204030204" pitchFamily="34" charset="0"/>
                <a:ea typeface="+mn-ea"/>
                <a:cs typeface="Aharoni" panose="02010803020104030203" pitchFamily="2" charset="-79"/>
              </a:rPr>
              <a:t> налоговых вычетов: </a:t>
            </a:r>
          </a:p>
        </p:txBody>
      </p:sp>
      <p:pic>
        <p:nvPicPr>
          <p:cNvPr id="13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80" y="3364262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23788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16" y="4659504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510" y="3649862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0000-08-137\Pictures\Значки для презентаций\flat_20141016_163648244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541" y="4003328"/>
            <a:ext cx="2880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4377515" y="4194632"/>
            <a:ext cx="3561039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Профессиональные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(ст.221 НК РФ)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824548" y="4489284"/>
            <a:ext cx="3491725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Инвестиционные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(ст.219.1 НК РФ)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69957" y="3857066"/>
            <a:ext cx="3241400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Имущественные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(ст.220 НК РФ)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71486" y="3525940"/>
            <a:ext cx="2871492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Социальные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(ст.219 НК РФ)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11925" y="3224450"/>
            <a:ext cx="293721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04E72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Стандартные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(ст.218 НК РФ)</a:t>
            </a:r>
          </a:p>
        </p:txBody>
      </p:sp>
    </p:spTree>
    <p:extLst>
      <p:ext uri="{BB962C8B-B14F-4D97-AF65-F5344CB8AC3E}">
        <p14:creationId xmlns:p14="http://schemas.microsoft.com/office/powerpoint/2010/main" val="102019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54521"/>
              </p:ext>
            </p:extLst>
          </p:nvPr>
        </p:nvGraphicFramePr>
        <p:xfrm>
          <a:off x="323693" y="484643"/>
          <a:ext cx="8640796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5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1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554"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СТАНДАРТНЫЙ</a:t>
                      </a:r>
                      <a:r>
                        <a:rPr lang="ru-RU" sz="1600" b="1" kern="1200" dirty="0">
                          <a:solidFill>
                            <a:srgbClr val="104E72"/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 НАЛОГОВЫЙ ВЫЧЕТ </a:t>
                      </a:r>
                      <a:r>
                        <a:rPr lang="ru-RU" sz="1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НА ДЕТЕЙ (</a:t>
                      </a:r>
                      <a:r>
                        <a:rPr lang="ru-RU" sz="1600" b="1" i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ст. 218</a:t>
                      </a:r>
                      <a:r>
                        <a:rPr lang="ru-RU" sz="1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)</a:t>
                      </a:r>
                    </a:p>
                    <a:p>
                      <a:pPr algn="l"/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Налоговый вычет производится </a:t>
                      </a:r>
                      <a:r>
                        <a:rPr lang="ru-RU" sz="11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каждого ребенка в возрасте до 18 лет</a:t>
                      </a: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а также на каждого учащегося очной формы обучения, аспиранта, ординатора, интерна, студента, курсанта в возрасте до 24 лет.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rgbClr val="104E72"/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Размер вычета</a:t>
                      </a:r>
                    </a:p>
                    <a:p>
                      <a:pPr algn="ctr"/>
                      <a:r>
                        <a:rPr lang="ru-RU" sz="1200" b="1" kern="1200" dirty="0">
                          <a:solidFill>
                            <a:srgbClr val="104E72"/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 (в 2021 году)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rgbClr val="104E72"/>
                          </a:solidFill>
                          <a:latin typeface="+mn-lt"/>
                          <a:ea typeface="+mn-ea"/>
                          <a:cs typeface="Aharoni" panose="02010803020104030203" pitchFamily="2" charset="-79"/>
                        </a:rPr>
                        <a:t>Порог для применения вычета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747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На первого и второго ребенка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1 400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+mn-lt"/>
                          <a:cs typeface="Times New Roman" pitchFamily="18" charset="0"/>
                        </a:rPr>
                        <a:t>350 000 руб. 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703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На третьего и каждого последующего ребенка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3 000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55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На каждого ребенка-инвалида до 18 лет (учащегося-инвалида I или II группы до </a:t>
                      </a:r>
                    </a:p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24 лет) для опекуна, попечителя, приемного родителя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6 000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55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На каждого ребенка-инвалида до 18 лет (учащегося-инвалида I или II группы до </a:t>
                      </a:r>
                    </a:p>
                    <a:p>
                      <a:pPr algn="just"/>
                      <a:r>
                        <a:rPr lang="ru-RU" sz="1200" dirty="0">
                          <a:latin typeface="+mn-lt"/>
                          <a:cs typeface="Times New Roman" pitchFamily="18" charset="0"/>
                        </a:rPr>
                        <a:t>24 лет) для родителя, усыновителя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12 000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600046" y="4721721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cs typeface="Times New Roman" pitchFamily="18" charset="0"/>
              </a:rPr>
              <a:t>4</a:t>
            </a:r>
          </a:p>
        </p:txBody>
      </p:sp>
      <p:sp>
        <p:nvSpPr>
          <p:cNvPr id="5" name="TextBox 42"/>
          <p:cNvSpPr txBox="1">
            <a:spLocks noChangeArrowheads="1"/>
          </p:cNvSpPr>
          <p:nvPr/>
        </p:nvSpPr>
        <p:spPr bwMode="auto">
          <a:xfrm>
            <a:off x="323528" y="135420"/>
            <a:ext cx="3456384" cy="25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4015" tIns="37013" rIns="74015" bIns="37013">
            <a:spAutoFit/>
          </a:bodyPr>
          <a:lstStyle>
            <a:lvl1pPr defTabSz="1027113">
              <a:spcBef>
                <a:spcPct val="20000"/>
              </a:spcBef>
              <a:buFont typeface="+mj-lt"/>
              <a:defRPr sz="4600">
                <a:solidFill>
                  <a:srgbClr val="005AA9"/>
                </a:solidFill>
                <a:latin typeface="Calibri" panose="020F0502020204030204" pitchFamily="34" charset="0"/>
              </a:defRPr>
            </a:lvl1pPr>
            <a:lvl2pPr marL="742950" indent="-285750" defTabSz="1027113">
              <a:spcBef>
                <a:spcPct val="20000"/>
              </a:spcBef>
              <a:buFont typeface="Arial" panose="020B0604020202020204" pitchFamily="34" charset="0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2pPr>
            <a:lvl3pPr marL="1143000" indent="-228600" defTabSz="1027113">
              <a:spcBef>
                <a:spcPct val="20000"/>
              </a:spcBef>
              <a:buFont typeface="Arial" panose="020B0604020202020204" pitchFamily="34" charset="0"/>
              <a:buChar char="•"/>
              <a:defRPr sz="2900">
                <a:solidFill>
                  <a:srgbClr val="504F53"/>
                </a:solidFill>
                <a:latin typeface="Calibri" panose="020F0502020204030204" pitchFamily="34" charset="0"/>
              </a:defRPr>
            </a:lvl3pPr>
            <a:lvl4pPr marL="1600200" indent="-228600" algn="just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rgbClr val="504F53"/>
                </a:solidFill>
                <a:latin typeface="Calibri" panose="020F0502020204030204" pitchFamily="34" charset="0"/>
              </a:defRPr>
            </a:lvl4pPr>
            <a:lvl5pPr marL="2057400" indent="-228600" defTabSz="1027113">
              <a:lnSpc>
                <a:spcPts val="2263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5pPr>
            <a:lvl6pPr marL="25146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6pPr>
            <a:lvl7pPr marL="29718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7pPr>
            <a:lvl8pPr marL="34290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8pPr>
            <a:lvl9pPr marL="3886200" indent="-228600" defTabSz="1027113" eaLnBrk="0" fontAlgn="base" hangingPunct="0">
              <a:lnSpc>
                <a:spcPts val="2263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8D8C9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104E72"/>
                </a:solidFill>
                <a:latin typeface="+mn-lt"/>
                <a:cs typeface="Aharoni" panose="02010803020104030203" pitchFamily="2" charset="-79"/>
              </a:rPr>
              <a:t>НДФЛ: ДЕКЛАРИРУЕМ ВЫЧЕТЫ.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7461" y="2824493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СТАНДАРТНЫЙ</a:t>
            </a:r>
            <a:r>
              <a:rPr lang="ru-RU" sz="1600" b="1" dirty="0">
                <a:solidFill>
                  <a:srgbClr val="104E72"/>
                </a:solidFill>
                <a:cs typeface="Aharoni" panose="02010803020104030203" pitchFamily="2" charset="-79"/>
              </a:rPr>
              <a:t> НАЛОГОВЫЙ ВЫЧЕТ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cs typeface="Aharoni" panose="02010803020104030203" pitchFamily="2" charset="-79"/>
              </a:rPr>
              <a:t>НА НАЛОГОПЛАТЕЛЬЩИКА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3193825"/>
            <a:ext cx="2520280" cy="295849"/>
          </a:xfrm>
          <a:prstGeom prst="roundRect">
            <a:avLst/>
          </a:prstGeom>
          <a:solidFill>
            <a:srgbClr val="D25D0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3 000 руб. ежемесячно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55946" y="3193825"/>
            <a:ext cx="2520280" cy="295849"/>
          </a:xfrm>
          <a:prstGeom prst="roundRect">
            <a:avLst/>
          </a:prstGeom>
          <a:solidFill>
            <a:srgbClr val="D25D08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500 руб. ежемесячно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7461" y="3579862"/>
            <a:ext cx="3888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cs typeface="Times New Roman" pitchFamily="18" charset="0"/>
              </a:rPr>
              <a:t>- Пострадавшим от катастрофы на Чернобыльской АЭС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Инвалидам ВОВ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Инвалидам из числа военнослужащих, ставших инвалидами I, II, III групп  вследствие ранения, контузии, увечья, полученных при защите СССР, РФ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59973" y="3594494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cs typeface="Times New Roman" pitchFamily="18" charset="0"/>
              </a:rPr>
              <a:t>- Героям СССР и РФ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Участникам ВОВ, блокадникам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Инвалидам с детства, а также инвалидам I и II группы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Родителям и супругам военнослужащих, погибших при защите СССР, РФ</a:t>
            </a:r>
          </a:p>
          <a:p>
            <a:pPr lvl="0"/>
            <a:r>
              <a:rPr lang="ru-RU" sz="1200" dirty="0">
                <a:cs typeface="Times New Roman" pitchFamily="18" charset="0"/>
              </a:rPr>
              <a:t>- Гражданам, принимавшим участие по решению органов государственной власти в боевых действиях на территории РФ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20273" y="3014773"/>
            <a:ext cx="20162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cs typeface="Calibri" pitchFamily="34" charset="0"/>
              </a:rPr>
              <a:t>!</a:t>
            </a:r>
            <a:r>
              <a:rPr lang="ru-RU" sz="1200" b="1" dirty="0">
                <a:cs typeface="Calibri" pitchFamily="34" charset="0"/>
              </a:rPr>
              <a:t> Документы: </a:t>
            </a:r>
            <a:r>
              <a:rPr lang="ru-RU" sz="1200" dirty="0">
                <a:cs typeface="Calibri" pitchFamily="34" charset="0"/>
              </a:rPr>
              <a:t>заявление на имя работодателя + копия документа-основание права на льготу</a:t>
            </a:r>
          </a:p>
        </p:txBody>
      </p:sp>
    </p:spTree>
    <p:extLst>
      <p:ext uri="{BB962C8B-B14F-4D97-AF65-F5344CB8AC3E}">
        <p14:creationId xmlns:p14="http://schemas.microsoft.com/office/powerpoint/2010/main" val="262113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11510"/>
            <a:ext cx="5256584" cy="360039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СОЦИАЛЬНЫЕ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itchFamily="18" charset="0"/>
              </a:rPr>
              <a:t> НАЛОГОВЫЕ ВЫЧЕТЫ (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ст. 219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itchFamily="18" charset="0"/>
              </a:rPr>
              <a:t>)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3478"/>
            <a:ext cx="23236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НДФЛ: ДЕКЛАРИРУЕМ ВЫЧЕТЫ.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29183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</a:t>
            </a:r>
            <a:r>
              <a:rPr lang="ru-RU" sz="1100" b="1" dirty="0">
                <a:latin typeface="Calibri" pitchFamily="34" charset="0"/>
                <a:cs typeface="Calibri" pitchFamily="34" charset="0"/>
              </a:rPr>
              <a:t> Документы – приложение к декларации по ф.3-НДФЛ: </a:t>
            </a:r>
          </a:p>
          <a:p>
            <a:pPr marL="171450" indent="-171450">
              <a:buFontTx/>
              <a:buChar char="-"/>
            </a:pPr>
            <a:r>
              <a:rPr lang="ru-RU" sz="1100" b="1" dirty="0">
                <a:latin typeface="Calibri" pitchFamily="34" charset="0"/>
                <a:cs typeface="Calibri" pitchFamily="34" charset="0"/>
              </a:rPr>
              <a:t>На лечение: </a:t>
            </a:r>
            <a:r>
              <a:rPr lang="ru-RU" sz="1100" dirty="0">
                <a:latin typeface="Calibri" pitchFamily="34" charset="0"/>
                <a:cs typeface="Calibri" pitchFamily="34" charset="0"/>
              </a:rPr>
              <a:t>справка о доходах по ф.2-НДФЛ, копии документов на родство (если оплачивали не за себя), договор с медучреждением (с реквизитами лицензии или ее копией), справки из медучреждения с обоснованием дорогостоящего лечения + об оплате услуг, копии платежных документов</a:t>
            </a:r>
          </a:p>
          <a:p>
            <a:pPr marL="171450" indent="-171450">
              <a:buFontTx/>
              <a:buChar char="-"/>
            </a:pPr>
            <a:endParaRPr lang="ru-RU" sz="600" b="1" dirty="0"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b="1" dirty="0">
                <a:latin typeface="Calibri" pitchFamily="34" charset="0"/>
                <a:cs typeface="Calibri" pitchFamily="34" charset="0"/>
              </a:rPr>
              <a:t>На обучение: </a:t>
            </a:r>
            <a:r>
              <a:rPr lang="ru-RU" sz="1100" dirty="0">
                <a:latin typeface="Calibri" pitchFamily="34" charset="0"/>
                <a:cs typeface="Calibri" pitchFamily="34" charset="0"/>
              </a:rPr>
              <a:t>справка о доходах по ф.2-НДФЛ, копия договора с образовательным учреждением (с реквизитами лицензии или ее копией), справка из образовательного учреждения о подтверждении очной формы обучения, копии платежных документов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569103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</a:t>
            </a:r>
            <a:r>
              <a:rPr lang="ru-RU" sz="1100" b="1" dirty="0">
                <a:latin typeface="Calibri" pitchFamily="34" charset="0"/>
                <a:cs typeface="Calibri" pitchFamily="34" charset="0"/>
              </a:rPr>
              <a:t> Документы для получения социального вычета у работодателя: </a:t>
            </a:r>
            <a:r>
              <a:rPr lang="ru-RU" sz="1100" dirty="0">
                <a:latin typeface="Calibri" pitchFamily="34" charset="0"/>
                <a:cs typeface="Calibri" pitchFamily="34" charset="0"/>
              </a:rPr>
              <a:t>заявление + уведомление из налогового органа о подтверждении права на вычет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926129"/>
              </p:ext>
            </p:extLst>
          </p:nvPr>
        </p:nvGraphicFramePr>
        <p:xfrm>
          <a:off x="302840" y="771550"/>
          <a:ext cx="8571384" cy="2375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7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3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93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u="none" strike="noStrike" dirty="0">
                          <a:effectLst/>
                        </a:rPr>
                        <a:t>ВИД социального вычета</a:t>
                      </a:r>
                      <a:endParaRPr lang="ru-RU" sz="1300" b="1" i="0" u="none" strike="noStrike" dirty="0">
                        <a:solidFill>
                          <a:srgbClr val="E46C0A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u="none" strike="noStrike">
                          <a:effectLst/>
                        </a:rPr>
                        <a:t>ПРЕДЕЛЬНЫЙ РАЗМЕР вычета</a:t>
                      </a:r>
                      <a:endParaRPr lang="ru-RU" sz="1300" b="1" i="0" u="none" strike="noStrike">
                        <a:solidFill>
                          <a:srgbClr val="E46C0A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82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Затраты на обучение детей, ближайших родственников (брат/сестра) налогоплательщика (очная форма обучения)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В размере фактических расходов, но не более 50 000 рублей в год на каждого ребенка в общей сумме на обоих родителей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94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Затраты на свое обучение (любая форма обучения)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В размере фактических расходов, но не более 120 000 руб. в год.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83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Затраты на лечение свое, детей, ближайших родственников(родители, дети, супруги)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В размере фактических расходов, но не более 120 000 руб. в год  (по «обычному» лечению) и фактических расходов (по «дорогостоящему» лечению)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8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Сумма уплаченных взносов по договорам НПО и на накопительную часть пенсии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>
                          <a:effectLst/>
                        </a:rPr>
                        <a:t>Не более 120 000 руб.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8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dirty="0">
                          <a:effectLst/>
                        </a:rPr>
                        <a:t>Затраты на физкультурно - оздоровительные услуги (за себя, детей)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u="none" strike="noStrike" dirty="0">
                          <a:effectLst/>
                        </a:rPr>
                        <a:t>Не более 120 000 руб.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97" marR="8997" marT="8997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14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23478"/>
            <a:ext cx="23236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b="1" dirty="0">
                <a:solidFill>
                  <a:srgbClr val="104E72"/>
                </a:solidFill>
                <a:cs typeface="Aharoni" panose="02010803020104030203" pitchFamily="2" charset="-79"/>
              </a:rPr>
              <a:t>НДФЛ: ДЕКЛАРИРУЕМ ВЫЧЕТЫ.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23987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ИМУЩЕСТВЕННЫЕ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НАЛОГОВЫЕ ВЫЧЕТЫ (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ст. 220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)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974568"/>
              </p:ext>
            </p:extLst>
          </p:nvPr>
        </p:nvGraphicFramePr>
        <p:xfrm>
          <a:off x="263104" y="783996"/>
          <a:ext cx="861112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1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0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5586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Aharoni" panose="02010803020104030203" pitchFamily="2" charset="-79"/>
                        </a:rPr>
                        <a:t>ВИД </a:t>
                      </a:r>
                      <a:r>
                        <a:rPr lang="ru-RU" sz="14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Aharoni" panose="02010803020104030203" pitchFamily="2" charset="-79"/>
                        </a:rPr>
                        <a:t>имущественного вычета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Aharoni" panose="02010803020104030203" pitchFamily="2" charset="-79"/>
                        </a:rPr>
                        <a:t>ПРЕДЕЛЬНЫЙ РАЗМЕР </a:t>
                      </a:r>
                      <a:r>
                        <a:rPr lang="ru-RU" sz="1400" b="1" kern="1200" dirty="0">
                          <a:solidFill>
                            <a:srgbClr val="104E72"/>
                          </a:solidFill>
                          <a:latin typeface="Calibri" panose="020F0502020204030204" pitchFamily="34" charset="0"/>
                          <a:ea typeface="+mn-ea"/>
                          <a:cs typeface="Aharoni" panose="02010803020104030203" pitchFamily="2" charset="-79"/>
                        </a:rPr>
                        <a:t>вычета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18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Доход от продажи домов, квартир, дач, земельных участков находившегося в собственности менее предельного</a:t>
                      </a:r>
                      <a:r>
                        <a:rPr lang="ru-RU" sz="1200" baseline="0" dirty="0">
                          <a:latin typeface="+mj-lt"/>
                          <a:cs typeface="Times New Roman" pitchFamily="18" charset="0"/>
                        </a:rPr>
                        <a:t> срока владения (3 года, 5 лет)</a:t>
                      </a:r>
                      <a:endParaRPr lang="ru-RU" sz="12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Не более 1 млн. руб. или документы, подтверждающие понесенные расходы на приобретение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Доход от продажи иного имущества, находившегося в собственности не менее  предельного</a:t>
                      </a:r>
                      <a:r>
                        <a:rPr lang="ru-RU" sz="1200" baseline="0" dirty="0">
                          <a:latin typeface="+mj-lt"/>
                          <a:cs typeface="Times New Roman" pitchFamily="18" charset="0"/>
                        </a:rPr>
                        <a:t> срока владения (3 года)</a:t>
                      </a:r>
                      <a:endParaRPr lang="ru-RU" sz="12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Не более 250 тыс.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062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Затраты на строительство или приобретение дома, квартиры или долей в них 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 Не более 2 млн.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107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Расходы на погашение процентов по целевым займам (ипотечный кредит)</a:t>
                      </a:r>
                    </a:p>
                  </a:txBody>
                  <a:tcPr marL="82321" marR="823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+mj-lt"/>
                          <a:cs typeface="Times New Roman" pitchFamily="18" charset="0"/>
                        </a:rPr>
                        <a:t>Не более 3 млн. руб.</a:t>
                      </a: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51519" y="2859201"/>
            <a:ext cx="862270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</a:t>
            </a:r>
            <a:r>
              <a:rPr lang="ru-RU" sz="1100" b="1" dirty="0">
                <a:latin typeface="Calibri" pitchFamily="34" charset="0"/>
                <a:cs typeface="Calibri" pitchFamily="34" charset="0"/>
              </a:rPr>
              <a:t> Документы – приложение к декларации по ф.3-НДФЛ: </a:t>
            </a:r>
            <a:r>
              <a:rPr lang="ru-RU" sz="1100" dirty="0">
                <a:latin typeface="Calibri" pitchFamily="34" charset="0"/>
                <a:cs typeface="Calibri" pitchFamily="34" charset="0"/>
              </a:rPr>
              <a:t>справка о доходах по ф.2-НДФЛ, выписка из ЕГРН о зарегистрированных правах либо свидетельства о государственной регистрации права на имущество, договор купли-продажи на имущество, кредитный договор и справка о сумме уплаченных процентов (если жилье покупалось в ипотеку), копии платёжных документов, свидетельство о браке, письменное соглашение о договорённости сторон - участников по распределению вычета между ними ( в случае если жильё куплено в совместную собственность), акт приема-передачи по Договору долевого участия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3527" y="3797920"/>
            <a:ext cx="8352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!</a:t>
            </a:r>
            <a:r>
              <a:rPr lang="ru-RU" sz="1100" b="1" dirty="0">
                <a:latin typeface="Calibri" pitchFamily="34" charset="0"/>
                <a:cs typeface="Calibri" pitchFamily="34" charset="0"/>
              </a:rPr>
              <a:t> Документы для получения социального вычета у работодателя: </a:t>
            </a:r>
            <a:r>
              <a:rPr lang="ru-RU" sz="1100" dirty="0">
                <a:latin typeface="Calibri" pitchFamily="34" charset="0"/>
                <a:cs typeface="Calibri" pitchFamily="34" charset="0"/>
              </a:rPr>
              <a:t>заявление + уведомление из налогового органа о подтверждении права на вычет</a:t>
            </a:r>
          </a:p>
        </p:txBody>
      </p:sp>
    </p:spTree>
    <p:extLst>
      <p:ext uri="{BB962C8B-B14F-4D97-AF65-F5344CB8AC3E}">
        <p14:creationId xmlns:p14="http://schemas.microsoft.com/office/powerpoint/2010/main" val="3089229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96574"/>
            <a:ext cx="4536503" cy="119713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налогоплательщикам получить социальный налоговый вычет по НДФЛ в части расходов на физкультурно-оздоровительные услуги, фактически произведенные ими с               1 января 2022 года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120 тыс. руб. за год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3" y="123478"/>
            <a:ext cx="3742379" cy="82809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ВЫЧЕТ ЗА ФИЗКУЛЬТУРНО-ОЗДОРОВИТЕЛЬНЫЕ УСЛУГИ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 Федеральным законом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05.04.2021 №88-ФЗ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509701" y="4625443"/>
            <a:ext cx="226368" cy="273844"/>
          </a:xfrm>
        </p:spPr>
        <p:txBody>
          <a:bodyPr/>
          <a:lstStyle/>
          <a:p>
            <a:pPr>
              <a:defRPr/>
            </a:pPr>
            <a:r>
              <a:rPr lang="ru-RU" dirty="0"/>
              <a:t>7</a:t>
            </a:r>
          </a:p>
        </p:txBody>
      </p:sp>
      <p:pic>
        <p:nvPicPr>
          <p:cNvPr id="1026" name="Picture 2" descr="E:\Физкульту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978" y="195485"/>
            <a:ext cx="3861048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1485975" y="2427734"/>
            <a:ext cx="2664296" cy="594067"/>
          </a:xfrm>
          <a:prstGeom prst="downArrow">
            <a:avLst>
              <a:gd name="adj1" fmla="val 50000"/>
              <a:gd name="adj2" fmla="val 49075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815286"/>
            <a:ext cx="848531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доходов, облагаемых по ставке 13%</a:t>
            </a:r>
          </a:p>
          <a:p>
            <a:pPr marL="285750" indent="-285750" algn="just">
              <a:buFontTx/>
              <a:buChar char="-"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резидента РФ</a:t>
            </a:r>
          </a:p>
          <a:p>
            <a:pPr marL="285750" indent="-285750" algn="just">
              <a:buFontTx/>
              <a:buChar char="-"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физкультурно-спортивная организация (индивидуальный предприниматель) и оплаченные физкультурно-оздоровительные услуги должны быть включены в соответствующие перечни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395536" y="4011910"/>
            <a:ext cx="7969384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2022 год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Минспортом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утвержден перечень спортивных организаций и ИП. В списке 3 836 организаций и предпринимателей,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Республике Крым 16 спортивных организаций и ИП.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141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604448" y="4721720"/>
            <a:ext cx="539552" cy="4217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355726"/>
            <a:ext cx="648072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Благодарю за внимание!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298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5193</TotalTime>
  <Words>1246</Words>
  <Application>Microsoft Office PowerPoint</Application>
  <PresentationFormat>Экран (16:9)</PresentationFormat>
  <Paragraphs>114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! ВИДЫ налоговых вычетов: </vt:lpstr>
      <vt:lpstr>Презентация PowerPoint</vt:lpstr>
      <vt:lpstr>СОЦИАЛЬНЫЕ НАЛОГОВЫЕ ВЫЧЕТЫ (ст. 219)</vt:lpstr>
      <vt:lpstr>Презентация PowerPoint</vt:lpstr>
      <vt:lpstr>ВЫЧЕТ ЗА ФИЗКУЛЬТУРНО-ОЗДОРОВИТЕЛЬНЫЕ УСЛУГИ введен Федеральным законом от 05.04.2021 №88-ФЗ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Сальников Дмитрий Сергеевич</dc:creator>
  <cp:lastModifiedBy>user</cp:lastModifiedBy>
  <cp:revision>378</cp:revision>
  <cp:lastPrinted>2020-11-27T07:16:22Z</cp:lastPrinted>
  <dcterms:created xsi:type="dcterms:W3CDTF">2017-11-01T10:41:22Z</dcterms:created>
  <dcterms:modified xsi:type="dcterms:W3CDTF">2022-03-30T13:15:26Z</dcterms:modified>
</cp:coreProperties>
</file>