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handoutMasterIdLst>
    <p:handoutMasterId r:id="rId12"/>
  </p:handoutMasterIdLst>
  <p:sldIdLst>
    <p:sldId id="324" r:id="rId3"/>
    <p:sldId id="336" r:id="rId4"/>
    <p:sldId id="337" r:id="rId5"/>
    <p:sldId id="342" r:id="rId6"/>
    <p:sldId id="338" r:id="rId7"/>
    <p:sldId id="339" r:id="rId8"/>
    <p:sldId id="340" r:id="rId9"/>
    <p:sldId id="341" r:id="rId10"/>
  </p:sldIdLst>
  <p:sldSz cx="9144000" cy="5143500" type="screen16x9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0205"/>
    <a:srgbClr val="EAE7EE"/>
    <a:srgbClr val="FFFFFF"/>
    <a:srgbClr val="D8ECCB"/>
    <a:srgbClr val="64B22F"/>
    <a:srgbClr val="52A1C3"/>
    <a:srgbClr val="0074A7"/>
    <a:srgbClr val="FEEDDF"/>
    <a:srgbClr val="0073A8"/>
    <a:srgbClr val="F0F7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6403" autoAdjust="0"/>
  </p:normalViewPr>
  <p:slideViewPr>
    <p:cSldViewPr>
      <p:cViewPr varScale="1">
        <p:scale>
          <a:sx n="146" d="100"/>
          <a:sy n="146" d="100"/>
        </p:scale>
        <p:origin x="600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18" cy="497047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063" y="0"/>
            <a:ext cx="2951118" cy="497047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r">
              <a:defRPr sz="1200"/>
            </a:lvl1pPr>
          </a:lstStyle>
          <a:p>
            <a:fld id="{D1CC5017-FFF7-4A29-B177-B1B6759B3997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2281"/>
            <a:ext cx="2951118" cy="497047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063" y="9442281"/>
            <a:ext cx="2951118" cy="497047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r">
              <a:defRPr sz="1200"/>
            </a:lvl1pPr>
          </a:lstStyle>
          <a:p>
            <a:fld id="{69343409-2DEC-4EAF-83B8-EC3B0CCBF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508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950475" cy="498772"/>
          </a:xfrm>
          <a:prstGeom prst="rect">
            <a:avLst/>
          </a:prstGeom>
        </p:spPr>
        <p:txBody>
          <a:bodyPr vert="horz" lIns="92317" tIns="46160" rIns="92317" bIns="4616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9" y="4"/>
            <a:ext cx="2950475" cy="498772"/>
          </a:xfrm>
          <a:prstGeom prst="rect">
            <a:avLst/>
          </a:prstGeom>
        </p:spPr>
        <p:txBody>
          <a:bodyPr vert="horz" lIns="92317" tIns="46160" rIns="92317" bIns="46160" rtlCol="0"/>
          <a:lstStyle>
            <a:lvl1pPr algn="r">
              <a:defRPr sz="1200"/>
            </a:lvl1pPr>
          </a:lstStyle>
          <a:p>
            <a:fld id="{4EF014B8-E910-4D24-AFE3-04D3F0C347A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423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17" tIns="46160" rIns="92317" bIns="4616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84071"/>
            <a:ext cx="5447030" cy="3914239"/>
          </a:xfrm>
          <a:prstGeom prst="rect">
            <a:avLst/>
          </a:prstGeom>
        </p:spPr>
        <p:txBody>
          <a:bodyPr vert="horz" lIns="92317" tIns="46160" rIns="92317" bIns="4616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2155"/>
            <a:ext cx="2950475" cy="498771"/>
          </a:xfrm>
          <a:prstGeom prst="rect">
            <a:avLst/>
          </a:prstGeom>
        </p:spPr>
        <p:txBody>
          <a:bodyPr vert="horz" lIns="92317" tIns="46160" rIns="92317" bIns="4616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9" y="9442155"/>
            <a:ext cx="2950475" cy="498771"/>
          </a:xfrm>
          <a:prstGeom prst="rect">
            <a:avLst/>
          </a:prstGeom>
        </p:spPr>
        <p:txBody>
          <a:bodyPr vert="horz" lIns="92317" tIns="46160" rIns="92317" bIns="46160" rtlCol="0" anchor="b"/>
          <a:lstStyle>
            <a:lvl1pPr algn="r">
              <a:defRPr sz="1200"/>
            </a:lvl1pPr>
          </a:lstStyle>
          <a:p>
            <a:fld id="{3D0FA186-E46C-462A-BFAC-8019311ECF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282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8900" y="749300"/>
            <a:ext cx="6630988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26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2426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32900">
              <a:spcBef>
                <a:spcPct val="30000"/>
              </a:spcBef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8015" indent="-286473" defTabSz="1032900">
              <a:spcBef>
                <a:spcPct val="30000"/>
              </a:spcBef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50672" indent="-227588" defTabSz="1032900">
              <a:spcBef>
                <a:spcPct val="30000"/>
              </a:spcBef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12216" indent="-227588" defTabSz="1032900">
              <a:spcBef>
                <a:spcPct val="30000"/>
              </a:spcBef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73755" indent="-227588" defTabSz="1032900">
              <a:spcBef>
                <a:spcPct val="30000"/>
              </a:spcBef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32115" indent="-227588" defTabSz="1032900" eaLnBrk="0" fontAlgn="base" hangingPunct="0">
              <a:spcBef>
                <a:spcPct val="3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90472" indent="-227588" defTabSz="1032900" eaLnBrk="0" fontAlgn="base" hangingPunct="0">
              <a:spcBef>
                <a:spcPct val="3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48833" indent="-227588" defTabSz="1032900" eaLnBrk="0" fontAlgn="base" hangingPunct="0">
              <a:spcBef>
                <a:spcPct val="3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907190" indent="-227588" defTabSz="1032900" eaLnBrk="0" fontAlgn="base" hangingPunct="0">
              <a:spcBef>
                <a:spcPct val="3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EB5F52E-7ECA-4248-BA9A-9223E9A7A836}" type="slidenum">
              <a:rPr lang="ru-RU" altLang="ru-RU" sz="120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lang="ru-RU" altLang="ru-RU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267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FA186-E46C-462A-BFAC-8019311ECFA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577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FA186-E46C-462A-BFAC-8019311ECFA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577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FA186-E46C-462A-BFAC-8019311ECFAC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577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FA186-E46C-462A-BFAC-8019311ECFAC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577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FA186-E46C-462A-BFAC-8019311ECFAC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5779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FA186-E46C-462A-BFAC-8019311ECFAC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577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150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41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870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1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74" indent="0" algn="ctr">
              <a:buNone/>
              <a:defRPr sz="1500"/>
            </a:lvl2pPr>
            <a:lvl3pPr marL="685747" indent="0" algn="ctr">
              <a:buNone/>
              <a:defRPr sz="1400"/>
            </a:lvl3pPr>
            <a:lvl4pPr marL="1028621" indent="0" algn="ctr">
              <a:buNone/>
              <a:defRPr sz="1200"/>
            </a:lvl4pPr>
            <a:lvl5pPr marL="1371494" indent="0" algn="ctr">
              <a:buNone/>
              <a:defRPr sz="1200"/>
            </a:lvl5pPr>
            <a:lvl6pPr marL="1714368" indent="0" algn="ctr">
              <a:buNone/>
              <a:defRPr sz="1200"/>
            </a:lvl6pPr>
            <a:lvl7pPr marL="2057241" indent="0" algn="ctr">
              <a:buNone/>
              <a:defRPr sz="1200"/>
            </a:lvl7pPr>
            <a:lvl8pPr marL="2400115" indent="0" algn="ctr">
              <a:buNone/>
              <a:defRPr sz="1200"/>
            </a:lvl8pPr>
            <a:lvl9pPr marL="2742989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D380-C941-480E-9AB9-FE70DDF806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879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D380-C941-480E-9AB9-FE70DDF806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1795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7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4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2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9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6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4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8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D380-C941-480E-9AB9-FE70DDF806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459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D380-C941-480E-9AB9-FE70DDF806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6867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273844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260873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4" indent="0">
              <a:buNone/>
              <a:defRPr sz="1500" b="1"/>
            </a:lvl2pPr>
            <a:lvl3pPr marL="685747" indent="0">
              <a:buNone/>
              <a:defRPr sz="1400" b="1"/>
            </a:lvl3pPr>
            <a:lvl4pPr marL="1028621" indent="0">
              <a:buNone/>
              <a:defRPr sz="1200" b="1"/>
            </a:lvl4pPr>
            <a:lvl5pPr marL="1371494" indent="0">
              <a:buNone/>
              <a:defRPr sz="1200" b="1"/>
            </a:lvl5pPr>
            <a:lvl6pPr marL="1714368" indent="0">
              <a:buNone/>
              <a:defRPr sz="1200" b="1"/>
            </a:lvl6pPr>
            <a:lvl7pPr marL="2057241" indent="0">
              <a:buNone/>
              <a:defRPr sz="1200" b="1"/>
            </a:lvl7pPr>
            <a:lvl8pPr marL="2400115" indent="0">
              <a:buNone/>
              <a:defRPr sz="1200" b="1"/>
            </a:lvl8pPr>
            <a:lvl9pPr marL="2742989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3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4" indent="0">
              <a:buNone/>
              <a:defRPr sz="1500" b="1"/>
            </a:lvl2pPr>
            <a:lvl3pPr marL="685747" indent="0">
              <a:buNone/>
              <a:defRPr sz="1400" b="1"/>
            </a:lvl3pPr>
            <a:lvl4pPr marL="1028621" indent="0">
              <a:buNone/>
              <a:defRPr sz="1200" b="1"/>
            </a:lvl4pPr>
            <a:lvl5pPr marL="1371494" indent="0">
              <a:buNone/>
              <a:defRPr sz="1200" b="1"/>
            </a:lvl5pPr>
            <a:lvl6pPr marL="1714368" indent="0">
              <a:buNone/>
              <a:defRPr sz="1200" b="1"/>
            </a:lvl6pPr>
            <a:lvl7pPr marL="2057241" indent="0">
              <a:buNone/>
              <a:defRPr sz="1200" b="1"/>
            </a:lvl7pPr>
            <a:lvl8pPr marL="2400115" indent="0">
              <a:buNone/>
              <a:defRPr sz="1200" b="1"/>
            </a:lvl8pPr>
            <a:lvl9pPr marL="2742989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D380-C941-480E-9AB9-FE70DDF806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7658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D380-C941-480E-9AB9-FE70DDF806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0150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D380-C941-480E-9AB9-FE70DDF806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9718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7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2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7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74" indent="0">
              <a:buNone/>
              <a:defRPr sz="1100"/>
            </a:lvl2pPr>
            <a:lvl3pPr marL="685747" indent="0">
              <a:buNone/>
              <a:defRPr sz="900"/>
            </a:lvl3pPr>
            <a:lvl4pPr marL="1028621" indent="0">
              <a:buNone/>
              <a:defRPr sz="800"/>
            </a:lvl4pPr>
            <a:lvl5pPr marL="1371494" indent="0">
              <a:buNone/>
              <a:defRPr sz="800"/>
            </a:lvl5pPr>
            <a:lvl6pPr marL="1714368" indent="0">
              <a:buNone/>
              <a:defRPr sz="800"/>
            </a:lvl6pPr>
            <a:lvl7pPr marL="2057241" indent="0">
              <a:buNone/>
              <a:defRPr sz="800"/>
            </a:lvl7pPr>
            <a:lvl8pPr marL="2400115" indent="0">
              <a:buNone/>
              <a:defRPr sz="800"/>
            </a:lvl8pPr>
            <a:lvl9pPr marL="2742989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D380-C941-480E-9AB9-FE70DDF806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358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6067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7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2" y="740570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874" indent="0">
              <a:buNone/>
              <a:defRPr sz="2100"/>
            </a:lvl2pPr>
            <a:lvl3pPr marL="685747" indent="0">
              <a:buNone/>
              <a:defRPr sz="1800"/>
            </a:lvl3pPr>
            <a:lvl4pPr marL="1028621" indent="0">
              <a:buNone/>
              <a:defRPr sz="1500"/>
            </a:lvl4pPr>
            <a:lvl5pPr marL="1371494" indent="0">
              <a:buNone/>
              <a:defRPr sz="1500"/>
            </a:lvl5pPr>
            <a:lvl6pPr marL="1714368" indent="0">
              <a:buNone/>
              <a:defRPr sz="1500"/>
            </a:lvl6pPr>
            <a:lvl7pPr marL="2057241" indent="0">
              <a:buNone/>
              <a:defRPr sz="1500"/>
            </a:lvl7pPr>
            <a:lvl8pPr marL="2400115" indent="0">
              <a:buNone/>
              <a:defRPr sz="1500"/>
            </a:lvl8pPr>
            <a:lvl9pPr marL="2742989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7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74" indent="0">
              <a:buNone/>
              <a:defRPr sz="1100"/>
            </a:lvl2pPr>
            <a:lvl3pPr marL="685747" indent="0">
              <a:buNone/>
              <a:defRPr sz="900"/>
            </a:lvl3pPr>
            <a:lvl4pPr marL="1028621" indent="0">
              <a:buNone/>
              <a:defRPr sz="800"/>
            </a:lvl4pPr>
            <a:lvl5pPr marL="1371494" indent="0">
              <a:buNone/>
              <a:defRPr sz="800"/>
            </a:lvl5pPr>
            <a:lvl6pPr marL="1714368" indent="0">
              <a:buNone/>
              <a:defRPr sz="800"/>
            </a:lvl6pPr>
            <a:lvl7pPr marL="2057241" indent="0">
              <a:buNone/>
              <a:defRPr sz="800"/>
            </a:lvl7pPr>
            <a:lvl8pPr marL="2400115" indent="0">
              <a:buNone/>
              <a:defRPr sz="800"/>
            </a:lvl8pPr>
            <a:lvl9pPr marL="2742989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D380-C941-480E-9AB9-FE70DDF806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7961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D380-C941-480E-9AB9-FE70DDF806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3229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5"/>
            <a:ext cx="1971675" cy="435887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5"/>
            <a:ext cx="5800725" cy="435887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D380-C941-480E-9AB9-FE70DDF806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499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5998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" y="1080"/>
            <a:ext cx="9142643" cy="5142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5926767" y="3845477"/>
            <a:ext cx="923088" cy="282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1935" tIns="30968" rIns="61935" bIns="30968"/>
          <a:lstStyle>
            <a:lvl1pPr defTabSz="10414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1pPr>
            <a:lvl2pPr defTabSz="10414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2pPr>
            <a:lvl3pPr defTabSz="10414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3pPr>
            <a:lvl4pPr defTabSz="10414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defTabSz="10414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08250" indent="-22225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65450" indent="-22225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2650" indent="-22225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79850" indent="-22225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z="14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2661" y="1205173"/>
            <a:ext cx="7320689" cy="3621939"/>
          </a:xfrm>
        </p:spPr>
        <p:txBody>
          <a:bodyPr/>
          <a:lstStyle>
            <a:lvl1pPr marL="246221" indent="0">
              <a:buFontTx/>
              <a:buNone/>
              <a:defRPr b="1">
                <a:latin typeface="+mj-lt"/>
              </a:defRPr>
            </a:lvl1pPr>
            <a:lvl2pPr marL="244070" indent="2159">
              <a:defRPr>
                <a:latin typeface="+mj-lt"/>
              </a:defRPr>
            </a:lvl2pPr>
            <a:lvl3pPr marL="425782" indent="-176334">
              <a:tabLst/>
              <a:defRPr>
                <a:latin typeface="+mj-lt"/>
              </a:defRPr>
            </a:lvl3pPr>
            <a:lvl4pPr marL="0" indent="244070">
              <a:lnSpc>
                <a:spcPts val="1224"/>
              </a:lnSpc>
              <a:spcBef>
                <a:spcPts val="272"/>
              </a:spcBef>
              <a:defRPr>
                <a:latin typeface="+mj-lt"/>
              </a:defRPr>
            </a:lvl4pPr>
            <a:lvl5pPr>
              <a:lnSpc>
                <a:spcPts val="1224"/>
              </a:lnSpc>
              <a:spcBef>
                <a:spcPts val="272"/>
              </a:spcBef>
              <a:buNone/>
              <a:defRPr>
                <a:latin typeface="+mj-lt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822635" y="375821"/>
            <a:ext cx="7337192" cy="829352"/>
          </a:xfrm>
        </p:spPr>
        <p:txBody>
          <a:bodyPr/>
          <a:lstStyle>
            <a:lvl1pPr marL="0" marR="0" indent="0" defTabSz="7064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3700"/>
            </a:lvl1pPr>
          </a:lstStyle>
          <a:p>
            <a:pPr lvl="0"/>
            <a:r>
              <a:rPr lang="en-US" noProof="0" dirty="0"/>
              <a:t>Образец заголовка</a:t>
            </a:r>
            <a:endParaRPr lang="ru-RU" noProof="0" dirty="0"/>
          </a:p>
        </p:txBody>
      </p:sp>
      <p:sp>
        <p:nvSpPr>
          <p:cNvPr id="6" name="Номер слайда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50882-61F9-42BD-B096-ACA4CE250D1C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914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347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077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737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283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097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461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67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092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5773" tIns="32886" rIns="65773" bIns="32886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5773" tIns="32886" rIns="65773" bIns="32886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5773" tIns="32886" rIns="65773" bIns="328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718239"/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 defTabSz="718239"/>
              <a:t>3/30/2022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5773" tIns="32886" rIns="65773" bIns="328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718239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5773" tIns="32886" rIns="65773" bIns="328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718239">
              <a:defRPr/>
            </a:pPr>
            <a:fld id="{500C75FB-29DB-479D-90FD-07DD74D6740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718239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855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defTabSz="685747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7" indent="-171437" algn="l" defTabSz="68574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10" indent="-171437" algn="l" defTabSz="68574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84" indent="-171437" algn="l" defTabSz="68574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58" indent="-171437" algn="l" defTabSz="68574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31" indent="-171437" algn="l" defTabSz="68574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05" indent="-171437" algn="l" defTabSz="68574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78" indent="-171437" algn="l" defTabSz="68574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51" indent="-171437" algn="l" defTabSz="68574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25" indent="-171437" algn="l" defTabSz="68574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4" algn="l" defTabSz="6857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47" algn="l" defTabSz="6857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1" algn="l" defTabSz="6857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4" algn="l" defTabSz="6857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68" algn="l" defTabSz="6857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1" algn="l" defTabSz="6857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15" algn="l" defTabSz="6857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89" algn="l" defTabSz="6857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31" y="-7476"/>
            <a:ext cx="9140469" cy="5143500"/>
          </a:xfrm>
          <a:prstGeom prst="rect">
            <a:avLst/>
          </a:prstGeom>
          <a:solidFill>
            <a:schemeClr val="bg1">
              <a:lumMod val="75000"/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482" tIns="42248" rIns="84482" bIns="42248" anchor="ctr"/>
          <a:lstStyle/>
          <a:p>
            <a:pPr algn="ctr" defTabSz="844393">
              <a:defRPr/>
            </a:pPr>
            <a:endParaRPr lang="ru-RU" sz="2000" dirty="0">
              <a:solidFill>
                <a:prstClr val="white"/>
              </a:solidFill>
            </a:endParaRPr>
          </a:p>
        </p:txBody>
      </p:sp>
      <p:sp>
        <p:nvSpPr>
          <p:cNvPr id="241670" name="TextBox 4"/>
          <p:cNvSpPr txBox="1">
            <a:spLocks noChangeArrowheads="1"/>
          </p:cNvSpPr>
          <p:nvPr/>
        </p:nvSpPr>
        <p:spPr bwMode="auto">
          <a:xfrm>
            <a:off x="4788024" y="4143165"/>
            <a:ext cx="4176465" cy="81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4015" tIns="37013" rIns="74015" bIns="37013">
            <a:spAutoFit/>
          </a:bodyPr>
          <a:lstStyle>
            <a:lvl1pPr defTabSz="1027113">
              <a:spcBef>
                <a:spcPct val="20000"/>
              </a:spcBef>
              <a:buFont typeface="+mj-lt"/>
              <a:defRPr sz="4600">
                <a:solidFill>
                  <a:srgbClr val="005AA9"/>
                </a:solidFill>
                <a:latin typeface="Calibri" panose="020F0502020204030204" pitchFamily="34" charset="0"/>
              </a:defRPr>
            </a:lvl1pPr>
            <a:lvl2pPr marL="742950" indent="-285750" defTabSz="1027113">
              <a:spcBef>
                <a:spcPct val="20000"/>
              </a:spcBef>
              <a:buFont typeface="Arial" panose="020B0604020202020204" pitchFamily="34" charset="0"/>
              <a:defRPr sz="2900">
                <a:solidFill>
                  <a:srgbClr val="504F53"/>
                </a:solidFill>
                <a:latin typeface="Calibri" panose="020F0502020204030204" pitchFamily="34" charset="0"/>
              </a:defRPr>
            </a:lvl2pPr>
            <a:lvl3pPr marL="1143000" indent="-228600" defTabSz="1027113"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504F53"/>
                </a:solidFill>
                <a:latin typeface="Calibri" panose="020F0502020204030204" pitchFamily="34" charset="0"/>
              </a:defRPr>
            </a:lvl3pPr>
            <a:lvl4pPr marL="1600200" indent="-228600" algn="just" defTabSz="1027113">
              <a:lnSpc>
                <a:spcPts val="2263"/>
              </a:lnSpc>
              <a:spcBef>
                <a:spcPts val="500"/>
              </a:spcBef>
              <a:buFont typeface="Arial" panose="020B0604020202020204" pitchFamily="34" charset="0"/>
              <a:defRPr sz="2000">
                <a:solidFill>
                  <a:srgbClr val="504F53"/>
                </a:solidFill>
                <a:latin typeface="Calibri" panose="020F0502020204030204" pitchFamily="34" charset="0"/>
              </a:defRPr>
            </a:lvl4pPr>
            <a:lvl5pPr marL="2057400" indent="-228600" defTabSz="1027113">
              <a:lnSpc>
                <a:spcPts val="2263"/>
              </a:lnSpc>
              <a:spcBef>
                <a:spcPts val="500"/>
              </a:spcBef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5pPr>
            <a:lvl6pPr marL="25146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6pPr>
            <a:lvl7pPr marL="29718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7pPr>
            <a:lvl8pPr marL="34290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8pPr>
            <a:lvl9pPr marL="38862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rgbClr val="104E72"/>
                </a:solidFill>
              </a:rPr>
              <a:t>Начальник отдела налогообложения имущества УФНС России по Республике Крым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104E72"/>
                </a:solidFill>
              </a:rPr>
              <a:t>Грудницкий Артем Георгиевич</a:t>
            </a:r>
          </a:p>
        </p:txBody>
      </p:sp>
      <p:sp>
        <p:nvSpPr>
          <p:cNvPr id="241671" name="TextBox 42"/>
          <p:cNvSpPr txBox="1">
            <a:spLocks noChangeArrowheads="1"/>
          </p:cNvSpPr>
          <p:nvPr/>
        </p:nvSpPr>
        <p:spPr bwMode="auto">
          <a:xfrm>
            <a:off x="2950757" y="1019674"/>
            <a:ext cx="5869716" cy="1552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4015" tIns="37013" rIns="74015" bIns="37013">
            <a:spAutoFit/>
          </a:bodyPr>
          <a:lstStyle>
            <a:lvl1pPr defTabSz="1027113">
              <a:spcBef>
                <a:spcPct val="20000"/>
              </a:spcBef>
              <a:buFont typeface="+mj-lt"/>
              <a:defRPr sz="4600">
                <a:solidFill>
                  <a:srgbClr val="005AA9"/>
                </a:solidFill>
                <a:latin typeface="Calibri" panose="020F0502020204030204" pitchFamily="34" charset="0"/>
              </a:defRPr>
            </a:lvl1pPr>
            <a:lvl2pPr marL="742950" indent="-285750" defTabSz="1027113">
              <a:spcBef>
                <a:spcPct val="20000"/>
              </a:spcBef>
              <a:buFont typeface="Arial" panose="020B0604020202020204" pitchFamily="34" charset="0"/>
              <a:defRPr sz="2900">
                <a:solidFill>
                  <a:srgbClr val="504F53"/>
                </a:solidFill>
                <a:latin typeface="Calibri" panose="020F0502020204030204" pitchFamily="34" charset="0"/>
              </a:defRPr>
            </a:lvl2pPr>
            <a:lvl3pPr marL="1143000" indent="-228600" defTabSz="1027113"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504F53"/>
                </a:solidFill>
                <a:latin typeface="Calibri" panose="020F0502020204030204" pitchFamily="34" charset="0"/>
              </a:defRPr>
            </a:lvl3pPr>
            <a:lvl4pPr marL="1600200" indent="-228600" algn="just" defTabSz="1027113">
              <a:lnSpc>
                <a:spcPts val="2263"/>
              </a:lnSpc>
              <a:spcBef>
                <a:spcPts val="500"/>
              </a:spcBef>
              <a:buFont typeface="Arial" panose="020B0604020202020204" pitchFamily="34" charset="0"/>
              <a:defRPr sz="2000">
                <a:solidFill>
                  <a:srgbClr val="504F53"/>
                </a:solidFill>
                <a:latin typeface="Calibri" panose="020F0502020204030204" pitchFamily="34" charset="0"/>
              </a:defRPr>
            </a:lvl4pPr>
            <a:lvl5pPr marL="2057400" indent="-228600" defTabSz="1027113">
              <a:lnSpc>
                <a:spcPts val="2263"/>
              </a:lnSpc>
              <a:spcBef>
                <a:spcPts val="500"/>
              </a:spcBef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5pPr>
            <a:lvl6pPr marL="25146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6pPr>
            <a:lvl7pPr marL="29718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7pPr>
            <a:lvl8pPr marL="34290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8pPr>
            <a:lvl9pPr marL="38862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ru-RU" altLang="ru-RU" sz="3200" b="1" dirty="0">
                <a:solidFill>
                  <a:schemeClr val="accent2"/>
                </a:solidFill>
                <a:cs typeface="Aharoni" panose="02010803020104030203" pitchFamily="2" charset="-79"/>
              </a:rPr>
              <a:t>НАЛОГООБЛОЖЕНИЯ ИМУЩЕСТВА</a:t>
            </a:r>
          </a:p>
          <a:p>
            <a:pPr algn="ctr">
              <a:spcBef>
                <a:spcPct val="0"/>
              </a:spcBef>
            </a:pPr>
            <a:r>
              <a:rPr lang="ru-RU" altLang="ru-RU" sz="3200" b="1" dirty="0">
                <a:solidFill>
                  <a:schemeClr val="accent2"/>
                </a:solidFill>
                <a:cs typeface="Aharoni" panose="02010803020104030203" pitchFamily="2" charset="-79"/>
              </a:rPr>
              <a:t> ГРАЖДАН РЕСПУБЛИКИ КРЫМ</a:t>
            </a:r>
            <a:endParaRPr lang="ru-RU" altLang="ru-RU" sz="3200" b="1" dirty="0">
              <a:solidFill>
                <a:srgbClr val="104E72"/>
              </a:solidFill>
              <a:cs typeface="Aharoni" panose="02010803020104030203" pitchFamily="2" charset="-79"/>
            </a:endParaRPr>
          </a:p>
        </p:txBody>
      </p:sp>
      <p:pic>
        <p:nvPicPr>
          <p:cNvPr id="9" name="Рисунок 6" descr="C:\Users\panova_ea\Desktop\ФНС\Новая папка\word\jpg\true-logo-FN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55526"/>
            <a:ext cx="2019200" cy="2176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2677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346" y="41214"/>
            <a:ext cx="1825124" cy="746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85888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A8C8E"/>
                  </a:outerShdw>
                </a:effectLst>
              </a14:hiddenEffects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6012160" y="915566"/>
            <a:ext cx="2862064" cy="82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r>
              <a:rPr lang="ru-RU" sz="1200" dirty="0">
                <a:solidFill>
                  <a:schemeClr val="bg1"/>
                </a:solidFill>
              </a:rPr>
              <a:t>МЕСТНЫЙ НАЛОГ</a:t>
            </a:r>
          </a:p>
          <a:p>
            <a:pPr algn="ctr"/>
            <a:endParaRPr lang="ru-RU" sz="1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419872" y="915566"/>
            <a:ext cx="2448272" cy="82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r>
              <a:rPr lang="ru-RU" sz="1200" dirty="0">
                <a:solidFill>
                  <a:schemeClr val="bg1"/>
                </a:solidFill>
              </a:rPr>
              <a:t>МЕСТНЫЙ НАЛОГ</a:t>
            </a:r>
          </a:p>
          <a:p>
            <a:pPr algn="ctr"/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604448" y="4721720"/>
            <a:ext cx="539552" cy="42177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5136"/>
            <a:ext cx="48406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b="1" dirty="0">
                <a:solidFill>
                  <a:schemeClr val="accent6">
                    <a:lumMod val="75000"/>
                  </a:schemeClr>
                </a:solidFill>
                <a:cs typeface="Aharoni" panose="02010803020104030203" pitchFamily="2" charset="-79"/>
              </a:rPr>
              <a:t>ИМУЩЕСТВЕННЫЕ НАЛОГИ </a:t>
            </a:r>
            <a:r>
              <a:rPr lang="ru-RU" altLang="ru-RU" b="1" dirty="0">
                <a:solidFill>
                  <a:srgbClr val="104E72"/>
                </a:solidFill>
                <a:cs typeface="Aharoni" panose="02010803020104030203" pitchFamily="2" charset="-79"/>
              </a:rPr>
              <a:t>ФИЗИЧЕСКИХ ЛИЦ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915566"/>
            <a:ext cx="2808312" cy="82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r>
              <a:rPr lang="ru-RU" sz="1200" dirty="0">
                <a:solidFill>
                  <a:schemeClr val="bg1"/>
                </a:solidFill>
              </a:rPr>
              <a:t>РЕГИОНАЛЬНЫЙ НАЛОГ</a:t>
            </a:r>
          </a:p>
          <a:p>
            <a:pPr algn="ctr"/>
            <a:endParaRPr lang="ru-RU" sz="1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627534"/>
            <a:ext cx="2736304" cy="828000"/>
          </a:xfrm>
          <a:prstGeom prst="rect">
            <a:avLst/>
          </a:prstGeom>
          <a:solidFill>
            <a:srgbClr val="D25D08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Arial Narrow" panose="020B0606020202030204" pitchFamily="34" charset="0"/>
              </a:rPr>
              <a:t>ТРАНСПОРТНЫЙ НАЛОГ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563887" y="627534"/>
            <a:ext cx="2376265" cy="828000"/>
          </a:xfrm>
          <a:prstGeom prst="rect">
            <a:avLst/>
          </a:prstGeom>
          <a:solidFill>
            <a:srgbClr val="D25D08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Arial Narrow" panose="020B0606020202030204" pitchFamily="34" charset="0"/>
              </a:rPr>
              <a:t>ЗЕМЕЛЬНЫЙ НАЛОГ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156176" y="627534"/>
            <a:ext cx="2808311" cy="828000"/>
          </a:xfrm>
          <a:prstGeom prst="rect">
            <a:avLst/>
          </a:prstGeom>
          <a:solidFill>
            <a:srgbClr val="D25D08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Arial Narrow" panose="020B0606020202030204" pitchFamily="34" charset="0"/>
              </a:rPr>
              <a:t>НАЛОГ НА ИМУЩЕСТВО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9511" y="1923678"/>
            <a:ext cx="1124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НАЛОГОВЫЕ</a:t>
            </a:r>
          </a:p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СТАВКИ: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8285" y="2571750"/>
            <a:ext cx="8162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РАСЧЕТ </a:t>
            </a:r>
          </a:p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НАЛОГА: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2219" y="3274243"/>
            <a:ext cx="1173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НАЛОГОВЫЙ </a:t>
            </a:r>
          </a:p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ПЕРИОД: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79512" y="3821721"/>
            <a:ext cx="8467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СРОК </a:t>
            </a:r>
          </a:p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УПЛАТЫ: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9512" y="4406496"/>
            <a:ext cx="12057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КТО </a:t>
            </a:r>
          </a:p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УПЛАЧИВАЕТ: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518111" y="1939066"/>
            <a:ext cx="21208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dirty="0"/>
              <a:t>устанавливаются законами Субъекта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23928" y="198388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1400" b="1" dirty="0"/>
              <a:t>устанавливаются нормативно-правовыми актами  муниципальных образований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10273" y="2572725"/>
            <a:ext cx="74801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/>
              <a:t>Налоги исчисляются налоговыми органами на основании сведений, </a:t>
            </a:r>
          </a:p>
          <a:p>
            <a:pPr lvl="0" algn="ctr"/>
            <a:r>
              <a:rPr lang="ru-RU" sz="1400" b="1" dirty="0"/>
              <a:t>поступающих из рег. органов. Налоговое уведомление на уплату направляется налогоплательщику в ЛК или по почте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07929" y="3389659"/>
            <a:ext cx="15679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400" b="1" dirty="0"/>
              <a:t>Календарный год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705614" y="3929442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1400" b="1" dirty="0"/>
              <a:t>Не позднее 1 декабря года, следующего за отчетным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241459" y="4406496"/>
            <a:ext cx="20162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prstClr val="black"/>
                </a:solidFill>
                <a:cs typeface="Arial" charset="0"/>
              </a:rPr>
              <a:t>ФЛ - владельцы транспортных средств</a:t>
            </a:r>
            <a:endParaRPr lang="ru-RU" sz="14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923928" y="4363414"/>
            <a:ext cx="22322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prstClr val="black"/>
                </a:solidFill>
                <a:cs typeface="Arial" charset="0"/>
              </a:rPr>
              <a:t>ФЛ - правообладатель земельных участков</a:t>
            </a:r>
            <a:endParaRPr lang="ru-RU" sz="14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6355346" y="4406496"/>
            <a:ext cx="20039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prstClr val="black"/>
                </a:solidFill>
                <a:cs typeface="Arial" charset="0"/>
              </a:rPr>
              <a:t>ФЛ – правообладатель недвижимости</a:t>
            </a:r>
            <a:endParaRPr lang="ru-RU" sz="1400" b="1" dirty="0"/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989" y="105919"/>
            <a:ext cx="854714" cy="524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85888B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A8C8E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5148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604448" y="4721720"/>
            <a:ext cx="539552" cy="42177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6702" y="182516"/>
            <a:ext cx="32971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1200" b="1" dirty="0">
                <a:solidFill>
                  <a:schemeClr val="accent6">
                    <a:lumMod val="75000"/>
                  </a:schemeClr>
                </a:solidFill>
                <a:cs typeface="Aharoni" panose="02010803020104030203" pitchFamily="2" charset="-79"/>
              </a:rPr>
              <a:t>ИМУЩЕСТВЕННЫЕ НАЛОГИ </a:t>
            </a:r>
            <a:r>
              <a:rPr lang="ru-RU" altLang="ru-RU" sz="1200" b="1" dirty="0">
                <a:solidFill>
                  <a:srgbClr val="104E72"/>
                </a:solidFill>
                <a:cs typeface="Aharoni" panose="02010803020104030203" pitchFamily="2" charset="-79"/>
              </a:rPr>
              <a:t>ФИЗИЧЕСКИХ ЛИЦ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60955" y="728401"/>
            <a:ext cx="2808312" cy="82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r>
              <a:rPr lang="ru-RU" sz="1200" dirty="0">
                <a:solidFill>
                  <a:schemeClr val="bg1"/>
                </a:solidFill>
              </a:rPr>
              <a:t>РЕГИОНАЛЬНЫЙ НАЛОГ</a:t>
            </a:r>
          </a:p>
          <a:p>
            <a:pPr algn="ctr"/>
            <a:endParaRPr lang="ru-RU" sz="1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471860"/>
            <a:ext cx="2736304" cy="828000"/>
          </a:xfrm>
          <a:prstGeom prst="rect">
            <a:avLst/>
          </a:prstGeom>
          <a:solidFill>
            <a:srgbClr val="D25D08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Arial Narrow" panose="020B0606020202030204" pitchFamily="34" charset="0"/>
              </a:rPr>
              <a:t>ТРАНСПОРТНЫЙ НАЛОГ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635896" y="320562"/>
            <a:ext cx="5472608" cy="720080"/>
          </a:xfrm>
          <a:prstGeom prst="rect">
            <a:avLst/>
          </a:prstGeom>
        </p:spPr>
        <p:txBody>
          <a:bodyPr vert="horz" wrap="square" lIns="81617" tIns="40809" rIns="81617" bIns="40809" rtlCol="0" anchor="ctr">
            <a:noAutofit/>
          </a:bodyPr>
          <a:lstStyle/>
          <a:p>
            <a:pPr defTabSz="816174">
              <a:spcBef>
                <a:spcPct val="0"/>
              </a:spcBef>
            </a:pPr>
            <a:r>
              <a:rPr lang="ru-RU" sz="1500" dirty="0">
                <a:solidFill>
                  <a:prstClr val="black"/>
                </a:solidFill>
                <a:cs typeface="Arial" charset="0"/>
              </a:rPr>
              <a:t>Введен на территории Республики Крым </a:t>
            </a:r>
            <a:r>
              <a:rPr lang="ru-RU" sz="1500" dirty="0">
                <a:solidFill>
                  <a:srgbClr val="FF0000"/>
                </a:solidFill>
                <a:cs typeface="Arial" charset="0"/>
              </a:rPr>
              <a:t>с 2015 года                </a:t>
            </a:r>
            <a:r>
              <a:rPr lang="ru-RU" sz="1500" dirty="0">
                <a:solidFill>
                  <a:prstClr val="black"/>
                </a:solidFill>
                <a:cs typeface="Arial" charset="0"/>
              </a:rPr>
              <a:t>Законом от 19.11.2014 № 8-ЗРК/2014 «О транспортном налоге» </a:t>
            </a:r>
            <a:endParaRPr lang="ru-RU" sz="15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9329" y="3467892"/>
            <a:ext cx="232845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16174">
              <a:spcBef>
                <a:spcPts val="470"/>
              </a:spcBef>
              <a:spcAft>
                <a:spcPts val="470"/>
              </a:spcAft>
            </a:pPr>
            <a:r>
              <a:rPr lang="ru-RU" sz="1400" dirty="0">
                <a:solidFill>
                  <a:prstClr val="black"/>
                </a:solidFill>
                <a:cs typeface="Arial" charset="0"/>
              </a:rPr>
              <a:t>мощность двигателя транспортного средства в лошадиных силах </a:t>
            </a:r>
            <a:endParaRPr lang="ru-RU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315415" y="1564250"/>
            <a:ext cx="1803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ОБЪЕКТ </a:t>
            </a:r>
          </a:p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НАЛОГООБЛОЖЕНИЯ: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99329" y="1995686"/>
            <a:ext cx="29699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prstClr val="black"/>
                </a:solidFill>
                <a:cs typeface="Arial" charset="0"/>
              </a:rPr>
              <a:t>автобусы, автомобили, мотоциклы, мотороллеры, яхты, катера, моторные лодки и другие средства водного и воздушного транспорта</a:t>
            </a:r>
            <a:endParaRPr lang="ru-RU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315415" y="2944672"/>
            <a:ext cx="10919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НАЛОГОВАЯ</a:t>
            </a:r>
          </a:p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БАЗА:</a:t>
            </a:r>
          </a:p>
        </p:txBody>
      </p:sp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391020"/>
              </p:ext>
            </p:extLst>
          </p:nvPr>
        </p:nvGraphicFramePr>
        <p:xfrm>
          <a:off x="1331640" y="4184478"/>
          <a:ext cx="6957923" cy="7072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29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9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10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51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94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551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877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Транспортный налог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0000FF"/>
                          </a:solidFill>
                          <a:effectLst/>
                        </a:rPr>
                        <a:t>=</a:t>
                      </a:r>
                      <a:endParaRPr lang="ru-RU" sz="7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300" dirty="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</a:rPr>
                        <a:t>л.с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FF"/>
                          </a:solidFill>
                          <a:effectLst/>
                        </a:rPr>
                        <a:t>X</a:t>
                      </a:r>
                      <a:endParaRPr lang="ru-RU" sz="7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ставка налога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, %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!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Учитывается количество месяцев владения в году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, 12/12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315415" y="4406357"/>
            <a:ext cx="81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РАСЧЕТ: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3272220" y="1142401"/>
            <a:ext cx="5526360" cy="2780682"/>
          </a:xfrm>
          <a:prstGeom prst="rect">
            <a:avLst/>
          </a:prstGeom>
        </p:spPr>
        <p:txBody>
          <a:bodyPr wrap="square" lIns="71550" tIns="35775" rIns="71550" bIns="35775">
            <a:spAutoFit/>
          </a:bodyPr>
          <a:lstStyle/>
          <a:p>
            <a:pPr defTabSz="803057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prstClr val="black"/>
                </a:solidFill>
                <a:cs typeface="Arial" charset="0"/>
              </a:rPr>
              <a:t>         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ЛЬГОТА: </a:t>
            </a:r>
            <a:r>
              <a:rPr lang="ru-RU" sz="1600" b="1" dirty="0">
                <a:solidFill>
                  <a:prstClr val="black"/>
                </a:solidFill>
                <a:cs typeface="Arial" charset="0"/>
              </a:rPr>
              <a:t>полное освобождение от уплаты на одно ТС </a:t>
            </a:r>
            <a:r>
              <a:rPr lang="ru-RU" sz="1600" dirty="0">
                <a:solidFill>
                  <a:prstClr val="black"/>
                </a:solidFill>
                <a:cs typeface="Arial" charset="0"/>
              </a:rPr>
              <a:t>с мощностью двигателя </a:t>
            </a:r>
            <a:r>
              <a:rPr lang="ru-RU" sz="1600" dirty="0">
                <a:solidFill>
                  <a:srgbClr val="FF0000"/>
                </a:solidFill>
                <a:cs typeface="Arial" charset="0"/>
              </a:rPr>
              <a:t>до 150 ЛС </a:t>
            </a:r>
            <a:r>
              <a:rPr lang="ru-RU" sz="1600" dirty="0">
                <a:solidFill>
                  <a:prstClr val="black"/>
                </a:solidFill>
                <a:cs typeface="Arial" charset="0"/>
              </a:rPr>
              <a:t>включительно.</a:t>
            </a:r>
          </a:p>
          <a:p>
            <a:pPr defTabSz="803057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       ЛЬГОТНИКИ:</a:t>
            </a:r>
          </a:p>
          <a:p>
            <a:pPr marL="171450" indent="-171450" defTabSz="803057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b="1" dirty="0">
                <a:solidFill>
                  <a:prstClr val="black"/>
                </a:solidFill>
                <a:cs typeface="Arial" charset="0"/>
              </a:rPr>
              <a:t>Герои </a:t>
            </a:r>
            <a:r>
              <a:rPr lang="ru-RU" sz="1600" dirty="0">
                <a:solidFill>
                  <a:prstClr val="black"/>
                </a:solidFill>
                <a:cs typeface="Arial" charset="0"/>
              </a:rPr>
              <a:t>СССР, Герои РФ, Герои Соц. Труда; </a:t>
            </a:r>
          </a:p>
          <a:p>
            <a:pPr marL="171450" indent="-171450" defTabSz="803057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b="1" dirty="0">
                <a:solidFill>
                  <a:prstClr val="black"/>
                </a:solidFill>
                <a:cs typeface="Arial" charset="0"/>
              </a:rPr>
              <a:t>Участники</a:t>
            </a:r>
            <a:r>
              <a:rPr lang="ru-RU" sz="1600" dirty="0">
                <a:solidFill>
                  <a:prstClr val="black"/>
                </a:solidFill>
                <a:cs typeface="Arial" charset="0"/>
              </a:rPr>
              <a:t> ВОВ и боевых действий; </a:t>
            </a:r>
          </a:p>
          <a:p>
            <a:pPr marL="171450" indent="-171450" defTabSz="803057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b="1" dirty="0">
                <a:solidFill>
                  <a:prstClr val="black"/>
                </a:solidFill>
                <a:cs typeface="Arial" charset="0"/>
              </a:rPr>
              <a:t>Инвалиды</a:t>
            </a:r>
            <a:r>
              <a:rPr lang="ru-RU" sz="1600" dirty="0">
                <a:solidFill>
                  <a:prstClr val="black"/>
                </a:solidFill>
                <a:cs typeface="Arial" charset="0"/>
              </a:rPr>
              <a:t> 1 и 2 групп, инвалиды с детства 1 и 2 групп, один из родителей ребенка-инвалида;</a:t>
            </a:r>
          </a:p>
          <a:p>
            <a:pPr marL="171450" indent="-171450" defTabSz="803057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dirty="0">
                <a:solidFill>
                  <a:prstClr val="black"/>
                </a:solidFill>
                <a:cs typeface="Arial" charset="0"/>
              </a:rPr>
              <a:t>Один из родителей в </a:t>
            </a:r>
            <a:r>
              <a:rPr lang="ru-RU" sz="1600" b="1" dirty="0">
                <a:solidFill>
                  <a:prstClr val="black"/>
                </a:solidFill>
                <a:cs typeface="Arial" charset="0"/>
              </a:rPr>
              <a:t>многодетной семье </a:t>
            </a:r>
            <a:r>
              <a:rPr lang="ru-RU" sz="1600" dirty="0">
                <a:solidFill>
                  <a:srgbClr val="FF0000"/>
                </a:solidFill>
                <a:cs typeface="Arial" charset="0"/>
              </a:rPr>
              <a:t>(1 авто до 200лс)</a:t>
            </a:r>
            <a:r>
              <a:rPr lang="ru-RU" sz="1600" dirty="0">
                <a:cs typeface="Arial" charset="0"/>
              </a:rPr>
              <a:t>;</a:t>
            </a:r>
            <a:r>
              <a:rPr lang="ru-RU" sz="1600" dirty="0">
                <a:solidFill>
                  <a:srgbClr val="FF0000"/>
                </a:solidFill>
                <a:cs typeface="Arial" charset="0"/>
              </a:rPr>
              <a:t> </a:t>
            </a:r>
          </a:p>
          <a:p>
            <a:pPr marL="171450" indent="-171450" defTabSz="803057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b="1" dirty="0">
                <a:solidFill>
                  <a:prstClr val="black"/>
                </a:solidFill>
                <a:cs typeface="Arial" charset="0"/>
              </a:rPr>
              <a:t>Участники ликвидации катастрофы </a:t>
            </a:r>
            <a:r>
              <a:rPr lang="ru-RU" sz="1600" dirty="0">
                <a:solidFill>
                  <a:prstClr val="black"/>
                </a:solidFill>
                <a:cs typeface="Arial" charset="0"/>
              </a:rPr>
              <a:t>на «Чернобыльской АЭС», ПО «Маяк», подвергшиеся воздействию вследствие ядерных испытаний на «Семипалатинском полигоне»</a:t>
            </a:r>
          </a:p>
        </p:txBody>
      </p:sp>
    </p:spTree>
    <p:extLst>
      <p:ext uri="{BB962C8B-B14F-4D97-AF65-F5344CB8AC3E}">
        <p14:creationId xmlns:p14="http://schemas.microsoft.com/office/powerpoint/2010/main" val="3886093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0220"/>
            <a:ext cx="8229600" cy="421555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Aharoni" panose="02010803020104030203" pitchFamily="2" charset="-79"/>
              </a:rPr>
              <a:t>СТАВКИ ТРАНСПОРТНОГО НАЛОГА </a:t>
            </a:r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Aharoni" panose="02010803020104030203" pitchFamily="2" charset="-79"/>
              </a:rPr>
              <a:t>НА 2018 - 2021 ГГ.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455522"/>
              </p:ext>
            </p:extLst>
          </p:nvPr>
        </p:nvGraphicFramePr>
        <p:xfrm>
          <a:off x="251520" y="483517"/>
          <a:ext cx="4392488" cy="4484242"/>
        </p:xfrm>
        <a:graphic>
          <a:graphicData uri="http://schemas.openxmlformats.org/drawingml/2006/table">
            <a:tbl>
              <a:tblPr/>
              <a:tblGrid>
                <a:gridCol w="3384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7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0679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569B"/>
                          </a:solidFill>
                          <a:effectLst/>
                          <a:latin typeface="Arial"/>
                        </a:rPr>
                        <a:t>Наименование объекта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569B"/>
                          </a:solidFill>
                          <a:effectLst/>
                          <a:latin typeface="Arial"/>
                        </a:rPr>
                        <a:t>налогообложения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700" b="1" kern="1400" dirty="0">
                          <a:solidFill>
                            <a:srgbClr val="00569B"/>
                          </a:solidFill>
                          <a:effectLst/>
                          <a:latin typeface="Arial"/>
                        </a:rPr>
                        <a:t>Налоговая ставка</a:t>
                      </a:r>
                      <a:endParaRPr lang="ru-RU" sz="7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700" b="1" kern="1400" dirty="0">
                          <a:solidFill>
                            <a:srgbClr val="00569B"/>
                          </a:solidFill>
                          <a:effectLst/>
                          <a:latin typeface="Arial"/>
                        </a:rPr>
                        <a:t>(в рублях)</a:t>
                      </a:r>
                      <a:endParaRPr lang="ru-RU" sz="7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ru-RU" sz="700" kern="1400" dirty="0">
                          <a:solidFill>
                            <a:srgbClr val="85888B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863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Автомобили легковые с мощностью двигателя (с каждой </a:t>
                      </a:r>
                      <a:r>
                        <a:rPr lang="ru-RU" sz="800" kern="14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.):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434446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7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863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до 100 </a:t>
                      </a:r>
                      <a:r>
                        <a:rPr lang="ru-RU" sz="800" kern="1400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. (до 73,55 кВт) включительно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5,0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7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2892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свыше 100 </a:t>
                      </a:r>
                      <a:r>
                        <a:rPr lang="ru-RU" sz="800" kern="1400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. до 150 </a:t>
                      </a:r>
                      <a:r>
                        <a:rPr lang="ru-RU" sz="800" kern="1400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. (свыше 73,55 кВт до 110,33 кВт) включительно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7,0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7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2892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свыше 150 </a:t>
                      </a:r>
                      <a:r>
                        <a:rPr lang="ru-RU" sz="800" kern="1400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. до 200 </a:t>
                      </a:r>
                      <a:r>
                        <a:rPr lang="ru-RU" sz="800" kern="1400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. (свыше 110,33 кВт до 147,1 кВт) включительно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30,0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7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2892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свыше 200 </a:t>
                      </a:r>
                      <a:r>
                        <a:rPr lang="ru-RU" sz="800" kern="1400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. до 250 </a:t>
                      </a:r>
                      <a:r>
                        <a:rPr lang="ru-RU" sz="800" kern="1400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. (свыше 147,1 кВт до 183,9 кВт) включительно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75,0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7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2892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свыше 250 л.с. (свыше 183,9 кВт)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100,0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7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2892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Мотоциклы и мотороллеры с мощностью двигателя л.с.):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434446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7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2892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до 20 </a:t>
                      </a:r>
                      <a:r>
                        <a:rPr lang="ru-RU" sz="800" kern="1400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. (до 14,7 кВт) включительно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4,0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7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2892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свыше 20 </a:t>
                      </a:r>
                      <a:r>
                        <a:rPr lang="ru-RU" sz="800" kern="1400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. до 35 </a:t>
                      </a:r>
                      <a:r>
                        <a:rPr lang="ru-RU" sz="800" kern="1400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. (свыше 14,7 кВт до 25,74 кВт) включительно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6,0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7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2892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свыше 35 л.с. (свыше 25,74 кВт)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15,0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7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2892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Автобусы с мощностью двигателя (с каждой </a:t>
                      </a:r>
                      <a:r>
                        <a:rPr lang="ru-RU" sz="800" kern="14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.):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7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2892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до 200 л.с. (до 147,1 кВт) включительно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20,0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7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2892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свыше 200 </a:t>
                      </a:r>
                      <a:r>
                        <a:rPr lang="ru-RU" sz="800" kern="1400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. (свыше 147,1 кВт)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25,0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kern="1400" dirty="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7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5301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Автомобили грузовые с мощностью двигателя (с каждой </a:t>
                      </a:r>
                      <a:r>
                        <a:rPr lang="ru-RU" sz="800" kern="14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.):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7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6560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до 100 </a:t>
                      </a:r>
                      <a:r>
                        <a:rPr lang="ru-RU" sz="800" kern="1400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. (до 73,55 кВт) включительно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14,0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7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свыше 100 </a:t>
                      </a:r>
                      <a:r>
                        <a:rPr lang="ru-RU" sz="800" kern="1400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. до 150 </a:t>
                      </a:r>
                      <a:r>
                        <a:rPr lang="ru-RU" sz="800" kern="1400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. (свыше 73,55 кВт до 110,33 кВт) включительно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25,0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7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5301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свыше 150 </a:t>
                      </a:r>
                      <a:r>
                        <a:rPr lang="ru-RU" sz="800" kern="1400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. до 200 </a:t>
                      </a:r>
                      <a:r>
                        <a:rPr lang="ru-RU" sz="800" kern="1400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. (свыше 110,33 кВт до 147,1 кВт) включительно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30,0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7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3051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свыше 200 </a:t>
                      </a:r>
                      <a:r>
                        <a:rPr lang="ru-RU" sz="800" kern="1400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. до 250 </a:t>
                      </a:r>
                      <a:r>
                        <a:rPr lang="ru-RU" sz="800" kern="1400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. (свыше 147,1 кВт до 183,9 кВт) включительно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35,0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7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3774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свыше 250 </a:t>
                      </a:r>
                      <a:r>
                        <a:rPr lang="ru-RU" sz="800" kern="1400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. (свыше 183,9 кВт)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40,0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7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5" name="Control 1"/>
          <p:cNvSpPr>
            <a:spLocks noChangeArrowheads="1" noChangeShapeType="1"/>
          </p:cNvSpPr>
          <p:nvPr/>
        </p:nvSpPr>
        <p:spPr bwMode="auto">
          <a:xfrm>
            <a:off x="7575550" y="2449513"/>
            <a:ext cx="2819400" cy="4803775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A8C8E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788569"/>
              </p:ext>
            </p:extLst>
          </p:nvPr>
        </p:nvGraphicFramePr>
        <p:xfrm>
          <a:off x="4572000" y="486368"/>
          <a:ext cx="4104456" cy="4461646"/>
        </p:xfrm>
        <a:graphic>
          <a:graphicData uri="http://schemas.openxmlformats.org/drawingml/2006/table">
            <a:tbl>
              <a:tblPr/>
              <a:tblGrid>
                <a:gridCol w="3024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6950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569B"/>
                          </a:solidFill>
                          <a:effectLst/>
                          <a:latin typeface="Arial"/>
                        </a:rPr>
                        <a:t>Наименование объекта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569B"/>
                          </a:solidFill>
                          <a:effectLst/>
                          <a:latin typeface="Arial"/>
                        </a:rPr>
                        <a:t>налогообложения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700" b="1" kern="1400" dirty="0">
                          <a:solidFill>
                            <a:srgbClr val="00569B"/>
                          </a:solidFill>
                          <a:effectLst/>
                          <a:latin typeface="Arial"/>
                        </a:rPr>
                        <a:t>Налоговая ставка</a:t>
                      </a:r>
                      <a:endParaRPr lang="ru-RU" sz="7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700" b="1" kern="1400" dirty="0">
                          <a:solidFill>
                            <a:srgbClr val="00569B"/>
                          </a:solidFill>
                          <a:effectLst/>
                          <a:latin typeface="Arial"/>
                        </a:rPr>
                        <a:t>(в рублях)</a:t>
                      </a:r>
                      <a:endParaRPr lang="ru-RU" sz="7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25839" marR="25839" marT="42515" marB="425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4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288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Другие самоходные транспортные средства, машины и механизмы на пневматическом и гусеничном ходу (с каждой </a:t>
                      </a:r>
                      <a:r>
                        <a:rPr lang="ru-RU" sz="800" kern="14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.)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10,0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00" kern="1400" dirty="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4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380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Снегоходы, мотосани с мощностью двигателя (с каждой л.с.):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4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8280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до 50 </a:t>
                      </a:r>
                      <a:r>
                        <a:rPr lang="ru-RU" sz="800" kern="1400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. (до 36,77 кВт) включительно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25,0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4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8280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свыше 50 л.с. (свыше 36,77 кВт)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50,0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4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6288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Катера, моторные лодки и другие водные транспортные средства с мощностью двигателя (с каждой лошадиной силы):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4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8280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до 100 </a:t>
                      </a:r>
                      <a:r>
                        <a:rPr lang="ru-RU" sz="800" kern="1400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. (до 73,55 кВт) включительно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20,0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4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8280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свыше 100 л.с. (свыше 73,55 кВт)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50,0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4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7588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Яхты и другие парусно-моторные суда с мощностью двигателя (с каждой </a:t>
                      </a:r>
                      <a:r>
                        <a:rPr lang="ru-RU" sz="800" kern="14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.):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00" kern="1400" dirty="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4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8280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>
                          <a:solidFill>
                            <a:srgbClr val="00569B"/>
                          </a:solidFill>
                          <a:effectLst/>
                          <a:latin typeface="Times New Roman"/>
                        </a:rPr>
                        <a:t>до 100 л.с. (до 73,55 кВт) включительно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 dirty="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30,0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4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8280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00569B"/>
                          </a:solidFill>
                          <a:effectLst/>
                          <a:latin typeface="Times New Roman"/>
                        </a:rPr>
                        <a:t>свыше 100 </a:t>
                      </a:r>
                      <a:r>
                        <a:rPr lang="ru-RU" sz="800" kern="1400" dirty="0" err="1">
                          <a:solidFill>
                            <a:srgbClr val="00569B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00569B"/>
                          </a:solidFill>
                          <a:effectLst/>
                          <a:latin typeface="Times New Roman"/>
                        </a:rPr>
                        <a:t>. (свыше 73,55 кВт)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150,0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4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6380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Гидроциклы с мощностью двигателя (с каждой лошадиной силы):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4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8280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>
                          <a:solidFill>
                            <a:srgbClr val="00569B"/>
                          </a:solidFill>
                          <a:effectLst/>
                          <a:latin typeface="Times New Roman"/>
                        </a:rPr>
                        <a:t>до 100 л.с. (до 73,55 кВт) включительно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100,0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4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8280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>
                          <a:solidFill>
                            <a:srgbClr val="00569B"/>
                          </a:solidFill>
                          <a:effectLst/>
                          <a:latin typeface="Times New Roman"/>
                        </a:rPr>
                        <a:t>свыше 100 л.с. (свыше 73,55 кВт)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200,0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4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506895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Несамоходные (буксируемые) суда, для которых определяется валовая вместимость (с каждой регистровой тонны валовой вместимости)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30,0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00" kern="140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4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48637">
                <a:tc>
                  <a:txBody>
                    <a:bodyPr/>
                    <a:lstStyle/>
                    <a:p>
                      <a:pPr marR="0" indent="0" algn="just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kern="1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Самолеты, вертолеты и иные воздушные суда, имеющие двигатели (с каждой </a:t>
                      </a:r>
                      <a:r>
                        <a:rPr lang="ru-RU" sz="800" kern="14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л.с</a:t>
                      </a:r>
                      <a:r>
                        <a:rPr lang="ru-RU" sz="800" kern="1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.).</a:t>
                      </a:r>
                      <a:endParaRPr lang="ru-RU" sz="8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400">
                          <a:solidFill>
                            <a:srgbClr val="0066B3"/>
                          </a:solidFill>
                          <a:effectLst/>
                          <a:latin typeface="Arial"/>
                        </a:rPr>
                        <a:t>50,0</a:t>
                      </a:r>
                      <a:endParaRPr lang="ru-RU" sz="800" kern="140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300" kern="1400" dirty="0">
                          <a:solidFill>
                            <a:srgbClr val="85888B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ru-RU" sz="400" kern="1400" dirty="0">
                        <a:solidFill>
                          <a:srgbClr val="85888B"/>
                        </a:solidFill>
                        <a:effectLst/>
                        <a:latin typeface="Calibri"/>
                      </a:endParaRPr>
                    </a:p>
                  </a:txBody>
                  <a:tcPr marL="17415" marR="17415" marT="28655" marB="2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7" name="Control 2"/>
          <p:cNvSpPr>
            <a:spLocks noChangeArrowheads="1" noChangeShapeType="1"/>
          </p:cNvSpPr>
          <p:nvPr/>
        </p:nvSpPr>
        <p:spPr bwMode="auto">
          <a:xfrm>
            <a:off x="11299825" y="1463675"/>
            <a:ext cx="2922588" cy="6986588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A8C8E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F79FF7D-690E-4B61-B3D7-D6D7508CBD10}"/>
              </a:ext>
            </a:extLst>
          </p:cNvPr>
          <p:cNvSpPr/>
          <p:nvPr/>
        </p:nvSpPr>
        <p:spPr>
          <a:xfrm>
            <a:off x="8604448" y="4721720"/>
            <a:ext cx="539552" cy="42177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9219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604448" y="4721720"/>
            <a:ext cx="539552" cy="42177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6702" y="182516"/>
            <a:ext cx="32971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1200" b="1" dirty="0">
                <a:solidFill>
                  <a:srgbClr val="F79646">
                    <a:lumMod val="75000"/>
                  </a:srgbClr>
                </a:solidFill>
                <a:cs typeface="Aharoni" panose="02010803020104030203" pitchFamily="2" charset="-79"/>
              </a:rPr>
              <a:t>ИМУЩЕСТВЕННЫЕ НАЛОГИ </a:t>
            </a:r>
            <a:r>
              <a:rPr lang="ru-RU" altLang="ru-RU" sz="1200" b="1" dirty="0">
                <a:solidFill>
                  <a:srgbClr val="104E72"/>
                </a:solidFill>
                <a:cs typeface="Aharoni" panose="02010803020104030203" pitchFamily="2" charset="-79"/>
              </a:rPr>
              <a:t>ФИЗИЧЕСКИХ ЛИЦ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60955" y="728401"/>
            <a:ext cx="2808312" cy="82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prstClr val="white"/>
              </a:solidFill>
            </a:endParaRPr>
          </a:p>
          <a:p>
            <a:pPr algn="ctr"/>
            <a:endParaRPr lang="ru-RU" sz="1200" dirty="0">
              <a:solidFill>
                <a:prstClr val="white"/>
              </a:solidFill>
            </a:endParaRPr>
          </a:p>
          <a:p>
            <a:pPr algn="ctr"/>
            <a:endParaRPr lang="ru-RU" sz="1200" dirty="0">
              <a:solidFill>
                <a:prstClr val="white"/>
              </a:solidFill>
            </a:endParaRPr>
          </a:p>
          <a:p>
            <a:pPr algn="ctr"/>
            <a:endParaRPr lang="ru-RU" sz="1200" dirty="0">
              <a:solidFill>
                <a:prstClr val="white"/>
              </a:solidFill>
            </a:endParaRPr>
          </a:p>
          <a:p>
            <a:r>
              <a:rPr lang="ru-RU" sz="1200" dirty="0">
                <a:solidFill>
                  <a:prstClr val="white"/>
                </a:solidFill>
              </a:rPr>
              <a:t>МЕСТНЫЙ НАЛОГ</a:t>
            </a:r>
          </a:p>
          <a:p>
            <a:pPr algn="ctr"/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471860"/>
            <a:ext cx="2736304" cy="828000"/>
          </a:xfrm>
          <a:prstGeom prst="rect">
            <a:avLst/>
          </a:prstGeom>
          <a:solidFill>
            <a:srgbClr val="D25D08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prstClr val="white"/>
                </a:solidFill>
                <a:latin typeface="Arial Narrow" panose="020B0606020202030204" pitchFamily="34" charset="0"/>
              </a:rPr>
              <a:t>ЗЕМЕЛЬНЫЙ НАЛОГ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76391" y="267494"/>
            <a:ext cx="5532113" cy="720080"/>
          </a:xfrm>
          <a:prstGeom prst="rect">
            <a:avLst/>
          </a:prstGeom>
        </p:spPr>
        <p:txBody>
          <a:bodyPr vert="horz" wrap="square" lIns="81617" tIns="40809" rIns="81617" bIns="40809" rtlCol="0" anchor="ctr">
            <a:noAutofit/>
          </a:bodyPr>
          <a:lstStyle/>
          <a:p>
            <a:pPr defTabSz="816174">
              <a:spcBef>
                <a:spcPct val="0"/>
              </a:spcBef>
            </a:pPr>
            <a:r>
              <a:rPr lang="ru-RU" sz="1500" dirty="0">
                <a:solidFill>
                  <a:prstClr val="black"/>
                </a:solidFill>
                <a:cs typeface="Arial" charset="0"/>
              </a:rPr>
              <a:t>Введен </a:t>
            </a:r>
            <a:r>
              <a:rPr lang="ru-RU" sz="1500" dirty="0">
                <a:solidFill>
                  <a:srgbClr val="FF0000"/>
                </a:solidFill>
                <a:cs typeface="Arial" charset="0"/>
              </a:rPr>
              <a:t>с 2017 года </a:t>
            </a:r>
            <a:r>
              <a:rPr lang="ru-RU" sz="1500" dirty="0">
                <a:solidFill>
                  <a:prstClr val="black"/>
                </a:solidFill>
                <a:cs typeface="Arial" charset="0"/>
              </a:rPr>
              <a:t>на территориях 265 муниципальных образований Республики Крым нормативными правовыми актами представительных органов муниципальных образований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99329" y="3467892"/>
            <a:ext cx="2328455" cy="1018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16174">
              <a:spcBef>
                <a:spcPct val="0"/>
              </a:spcBef>
            </a:pPr>
            <a:r>
              <a:rPr lang="ru-RU" sz="1400" dirty="0">
                <a:solidFill>
                  <a:prstClr val="black"/>
                </a:solidFill>
                <a:cs typeface="Arial" charset="0"/>
              </a:rPr>
              <a:t>С 2020 года - </a:t>
            </a:r>
            <a:r>
              <a:rPr lang="ru-RU" sz="1400" dirty="0">
                <a:cs typeface="Arial" charset="0"/>
              </a:rPr>
              <a:t>кадастровая стоимость земельного участка</a:t>
            </a:r>
          </a:p>
          <a:p>
            <a:pPr defTabSz="816174">
              <a:spcBef>
                <a:spcPts val="470"/>
              </a:spcBef>
              <a:spcAft>
                <a:spcPts val="470"/>
              </a:spcAft>
            </a:pP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5415" y="1564250"/>
            <a:ext cx="1803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F79646">
                    <a:lumMod val="75000"/>
                  </a:srgbClr>
                </a:solidFill>
                <a:latin typeface="Arial Narrow" panose="020B0606020202030204" pitchFamily="34" charset="0"/>
              </a:rPr>
              <a:t>ОБЪЕКТ </a:t>
            </a:r>
          </a:p>
          <a:p>
            <a:r>
              <a:rPr lang="ru-RU" sz="1400" dirty="0">
                <a:solidFill>
                  <a:srgbClr val="F79646">
                    <a:lumMod val="75000"/>
                  </a:srgbClr>
                </a:solidFill>
                <a:latin typeface="Arial Narrow" panose="020B0606020202030204" pitchFamily="34" charset="0"/>
              </a:rPr>
              <a:t>НАЛОГООБЛОЖЕНИЯ: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99329" y="1995686"/>
            <a:ext cx="28817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prstClr val="black"/>
                </a:solidFill>
                <a:cs typeface="Arial" charset="0"/>
              </a:rPr>
              <a:t>земельные участки, расположенные в пределах муниципального образования, на территории которого введен налог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5415" y="2944672"/>
            <a:ext cx="10919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F79646">
                    <a:lumMod val="75000"/>
                  </a:srgbClr>
                </a:solidFill>
                <a:latin typeface="Arial Narrow" panose="020B0606020202030204" pitchFamily="34" charset="0"/>
              </a:rPr>
              <a:t>НАЛОГОВАЯ</a:t>
            </a:r>
          </a:p>
          <a:p>
            <a:r>
              <a:rPr lang="ru-RU" sz="1400" dirty="0">
                <a:solidFill>
                  <a:srgbClr val="F79646">
                    <a:lumMod val="75000"/>
                  </a:srgbClr>
                </a:solidFill>
                <a:latin typeface="Arial Narrow" panose="020B0606020202030204" pitchFamily="34" charset="0"/>
              </a:rPr>
              <a:t>БАЗА: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15415" y="4560245"/>
            <a:ext cx="81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F79646">
                    <a:lumMod val="75000"/>
                  </a:srgbClr>
                </a:solidFill>
                <a:latin typeface="Arial Narrow" panose="020B0606020202030204" pitchFamily="34" charset="0"/>
              </a:rPr>
              <a:t>РАСЧЕТ: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3181071" y="1130887"/>
            <a:ext cx="5714526" cy="3119237"/>
          </a:xfrm>
          <a:prstGeom prst="rect">
            <a:avLst/>
          </a:prstGeom>
        </p:spPr>
        <p:txBody>
          <a:bodyPr wrap="square" lIns="71550" tIns="35775" rIns="71550" bIns="35775">
            <a:spAutoFit/>
          </a:bodyPr>
          <a:lstStyle/>
          <a:p>
            <a:pPr indent="177800" defTabSz="803057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ЛЬГОТА:</a:t>
            </a:r>
            <a:r>
              <a:rPr lang="ru-RU" sz="1200" b="1" dirty="0">
                <a:solidFill>
                  <a:srgbClr val="F79646">
                    <a:lumMod val="75000"/>
                  </a:srgbClr>
                </a:solidFill>
                <a:latin typeface="Arial Narrow" panose="020B0606020202030204" pitchFamily="34" charset="0"/>
              </a:rPr>
              <a:t> </a:t>
            </a:r>
            <a:r>
              <a:rPr lang="ru-RU" sz="1400" b="1" dirty="0">
                <a:solidFill>
                  <a:srgbClr val="FF0000"/>
                </a:solidFill>
                <a:cs typeface="Arial" charset="0"/>
              </a:rPr>
              <a:t>Налоговый вычет (6 соток с одного ЗУ)</a:t>
            </a:r>
            <a:r>
              <a:rPr lang="ru-RU" sz="1400" dirty="0">
                <a:solidFill>
                  <a:srgbClr val="FF0000"/>
                </a:solidFill>
                <a:cs typeface="Arial" charset="0"/>
              </a:rPr>
              <a:t>: </a:t>
            </a:r>
          </a:p>
          <a:p>
            <a:pPr indent="177800" defTabSz="803057" fontAlgn="base"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srgbClr val="FF0000"/>
              </a:solidFill>
              <a:cs typeface="Arial" charset="0"/>
            </a:endParaRPr>
          </a:p>
          <a:p>
            <a:pPr indent="177800" defTabSz="803057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ЛЬГОТНИКИ:</a:t>
            </a:r>
            <a:endParaRPr lang="ru-RU" sz="1400" dirty="0">
              <a:solidFill>
                <a:srgbClr val="FF0000"/>
              </a:solidFill>
              <a:cs typeface="Arial" charset="0"/>
            </a:endParaRPr>
          </a:p>
          <a:p>
            <a:pPr marL="171450" indent="-171450" defTabSz="803057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300" b="1" dirty="0">
                <a:solidFill>
                  <a:prstClr val="black"/>
                </a:solidFill>
                <a:cs typeface="Arial" charset="0"/>
              </a:rPr>
              <a:t>Герои СССР, Герои РФ</a:t>
            </a:r>
            <a:r>
              <a:rPr lang="ru-RU" sz="1300" dirty="0">
                <a:solidFill>
                  <a:prstClr val="black"/>
                </a:solidFill>
                <a:cs typeface="Arial" charset="0"/>
              </a:rPr>
              <a:t>, полные кавалеры ордена Славы;</a:t>
            </a:r>
          </a:p>
          <a:p>
            <a:pPr marL="171450" indent="-171450" defTabSz="803057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300" b="1" dirty="0">
                <a:solidFill>
                  <a:prstClr val="black"/>
                </a:solidFill>
                <a:cs typeface="Arial" charset="0"/>
              </a:rPr>
              <a:t>Ветераны и инвалидов ВОВ</a:t>
            </a:r>
            <a:r>
              <a:rPr lang="ru-RU" sz="1300" dirty="0">
                <a:solidFill>
                  <a:prstClr val="black"/>
                </a:solidFill>
                <a:cs typeface="Arial" charset="0"/>
              </a:rPr>
              <a:t>, а также ветераны и инвалиды боевых действий;</a:t>
            </a:r>
          </a:p>
          <a:p>
            <a:pPr marL="171450" indent="-171450" defTabSz="803057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300" b="1" dirty="0"/>
              <a:t>Военнослужащие</a:t>
            </a:r>
            <a:r>
              <a:rPr lang="ru-RU" sz="1300" dirty="0"/>
              <a:t>;</a:t>
            </a:r>
          </a:p>
          <a:p>
            <a:pPr marL="171450" indent="-171450" defTabSz="803057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300" b="1" dirty="0">
                <a:solidFill>
                  <a:prstClr val="black"/>
                </a:solidFill>
                <a:cs typeface="Arial" charset="0"/>
              </a:rPr>
              <a:t>Инвалиды 1 и 2 групп инвалидности</a:t>
            </a:r>
            <a:r>
              <a:rPr lang="ru-RU" sz="1300" dirty="0">
                <a:solidFill>
                  <a:prstClr val="black"/>
                </a:solidFill>
                <a:cs typeface="Arial" charset="0"/>
              </a:rPr>
              <a:t>, </a:t>
            </a:r>
            <a:r>
              <a:rPr lang="ru-RU" sz="1300" dirty="0"/>
              <a:t>инвалиды с детства, дети-инвалиды;</a:t>
            </a:r>
          </a:p>
          <a:p>
            <a:pPr marL="171450" indent="-171450" defTabSz="803057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300" b="1" dirty="0">
                <a:solidFill>
                  <a:prstClr val="black"/>
                </a:solidFill>
                <a:cs typeface="Arial" charset="0"/>
              </a:rPr>
              <a:t>Участники ликвидации катастрофы </a:t>
            </a:r>
            <a:r>
              <a:rPr lang="ru-RU" sz="1300" dirty="0">
                <a:solidFill>
                  <a:prstClr val="black"/>
                </a:solidFill>
                <a:cs typeface="Arial" charset="0"/>
              </a:rPr>
              <a:t>на «Чернобыльской АЭС», ПО «Маяк», подвергшиеся воздействию вследствие ядерных испытаний на «Семипалатинском полигоне», лица, перенесшие лучевую болезнь; </a:t>
            </a:r>
          </a:p>
          <a:p>
            <a:pPr marL="171450" indent="-171450" defTabSz="803057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300" b="1" dirty="0">
                <a:solidFill>
                  <a:prstClr val="black"/>
                </a:solidFill>
                <a:cs typeface="Arial" charset="0"/>
              </a:rPr>
              <a:t>пенсионеры</a:t>
            </a:r>
            <a:r>
              <a:rPr lang="ru-RU" sz="1300" dirty="0">
                <a:solidFill>
                  <a:prstClr val="black"/>
                </a:solidFill>
                <a:cs typeface="Arial" charset="0"/>
              </a:rPr>
              <a:t>, лица </a:t>
            </a:r>
            <a:r>
              <a:rPr lang="ru-RU" sz="1300" b="1" dirty="0" err="1">
                <a:solidFill>
                  <a:prstClr val="black"/>
                </a:solidFill>
                <a:cs typeface="Arial" charset="0"/>
              </a:rPr>
              <a:t>предпенсионного</a:t>
            </a:r>
            <a:r>
              <a:rPr lang="ru-RU" sz="1300" b="1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ru-RU" sz="1300" dirty="0">
                <a:solidFill>
                  <a:prstClr val="black"/>
                </a:solidFill>
                <a:cs typeface="Arial" charset="0"/>
              </a:rPr>
              <a:t>возраста </a:t>
            </a:r>
          </a:p>
          <a:p>
            <a:pPr marL="171450" indent="-171450" defTabSz="803057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300" dirty="0">
                <a:solidFill>
                  <a:prstClr val="black"/>
                </a:solidFill>
                <a:cs typeface="Arial" charset="0"/>
              </a:rPr>
              <a:t>Один из родителей в </a:t>
            </a:r>
            <a:r>
              <a:rPr lang="ru-RU" sz="1300" b="1" dirty="0">
                <a:solidFill>
                  <a:prstClr val="black"/>
                </a:solidFill>
                <a:cs typeface="Arial" charset="0"/>
              </a:rPr>
              <a:t>многодетной семье </a:t>
            </a:r>
            <a:r>
              <a:rPr lang="ru-RU" sz="1300" dirty="0">
                <a:solidFill>
                  <a:prstClr val="black"/>
                </a:solidFill>
                <a:cs typeface="Arial" charset="0"/>
              </a:rPr>
              <a:t>.</a:t>
            </a:r>
          </a:p>
          <a:p>
            <a:pPr defTabSz="803057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>
                <a:solidFill>
                  <a:srgbClr val="7030A0"/>
                </a:solidFill>
                <a:cs typeface="Arial" charset="0"/>
              </a:rPr>
              <a:t>Органы местного самоуправления  вправе устанавливать дополнительные льготы (вычеты)</a:t>
            </a: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509490"/>
              </p:ext>
            </p:extLst>
          </p:nvPr>
        </p:nvGraphicFramePr>
        <p:xfrm>
          <a:off x="931675" y="4312976"/>
          <a:ext cx="7672773" cy="6196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2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9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92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46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47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083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621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3044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204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8472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51531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4167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Земельный налог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0000FF"/>
                          </a:solidFill>
                          <a:effectLst/>
                        </a:rPr>
                        <a:t>=</a:t>
                      </a:r>
                      <a:endParaRPr lang="ru-RU" sz="7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endParaRPr lang="en-US" sz="2400" baseline="0" dirty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Кадастровая стоимость </a:t>
                      </a:r>
                      <a:endParaRPr lang="en-US" sz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9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034256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Налоговый вычет</a:t>
                      </a: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FF"/>
                          </a:solidFill>
                          <a:effectLst/>
                        </a:rPr>
                        <a:t>X</a:t>
                      </a:r>
                      <a:endParaRPr lang="ru-RU" sz="7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ставка налога, %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!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Учитывается</a:t>
                      </a:r>
                      <a:r>
                        <a:rPr lang="ru-RU" sz="11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кол-во месяцев владения в году, 12/12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6107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604448" y="4721720"/>
            <a:ext cx="539552" cy="42177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6702" y="182516"/>
            <a:ext cx="32971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1200" b="1" dirty="0">
                <a:solidFill>
                  <a:srgbClr val="F79646">
                    <a:lumMod val="75000"/>
                  </a:srgbClr>
                </a:solidFill>
                <a:cs typeface="Aharoni" panose="02010803020104030203" pitchFamily="2" charset="-79"/>
              </a:rPr>
              <a:t>ИМУЩЕСТВЕННЫЕ НАЛОГИ </a:t>
            </a:r>
            <a:r>
              <a:rPr lang="ru-RU" altLang="ru-RU" sz="1200" b="1" dirty="0">
                <a:solidFill>
                  <a:srgbClr val="104E72"/>
                </a:solidFill>
                <a:cs typeface="Aharoni" panose="02010803020104030203" pitchFamily="2" charset="-79"/>
              </a:rPr>
              <a:t>ФИЗИЧЕСКИХ ЛИЦ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60955" y="728401"/>
            <a:ext cx="2808312" cy="82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prstClr val="white"/>
              </a:solidFill>
            </a:endParaRPr>
          </a:p>
          <a:p>
            <a:pPr algn="ctr"/>
            <a:endParaRPr lang="ru-RU" sz="1200" dirty="0">
              <a:solidFill>
                <a:prstClr val="white"/>
              </a:solidFill>
            </a:endParaRPr>
          </a:p>
          <a:p>
            <a:pPr algn="ctr"/>
            <a:endParaRPr lang="ru-RU" sz="1200" dirty="0">
              <a:solidFill>
                <a:prstClr val="white"/>
              </a:solidFill>
            </a:endParaRPr>
          </a:p>
          <a:p>
            <a:pPr algn="ctr"/>
            <a:endParaRPr lang="ru-RU" sz="1200" dirty="0">
              <a:solidFill>
                <a:prstClr val="white"/>
              </a:solidFill>
            </a:endParaRPr>
          </a:p>
          <a:p>
            <a:r>
              <a:rPr lang="ru-RU" sz="1200" dirty="0">
                <a:solidFill>
                  <a:prstClr val="white"/>
                </a:solidFill>
              </a:rPr>
              <a:t>МЕСТНЫЙ НАЛОГ</a:t>
            </a:r>
          </a:p>
          <a:p>
            <a:pPr algn="ctr"/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471860"/>
            <a:ext cx="2736304" cy="828000"/>
          </a:xfrm>
          <a:prstGeom prst="rect">
            <a:avLst/>
          </a:prstGeom>
          <a:solidFill>
            <a:srgbClr val="D25D08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prstClr val="white"/>
                </a:solidFill>
                <a:latin typeface="Arial Narrow" panose="020B0606020202030204" pitchFamily="34" charset="0"/>
              </a:rPr>
              <a:t>НАЛОГ НА ИМУЩЕСТВО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07542" y="420048"/>
            <a:ext cx="5456945" cy="720080"/>
          </a:xfrm>
          <a:prstGeom prst="rect">
            <a:avLst/>
          </a:prstGeom>
        </p:spPr>
        <p:txBody>
          <a:bodyPr vert="horz" wrap="square" lIns="81617" tIns="40809" rIns="81617" bIns="40809" rtlCol="0" anchor="ctr">
            <a:noAutofit/>
          </a:bodyPr>
          <a:lstStyle/>
          <a:p>
            <a:pPr defTabSz="816174">
              <a:spcBef>
                <a:spcPct val="0"/>
              </a:spcBef>
            </a:pPr>
            <a:r>
              <a:rPr lang="ru-RU" sz="1500" dirty="0">
                <a:solidFill>
                  <a:prstClr val="black"/>
                </a:solidFill>
                <a:cs typeface="Arial" charset="0"/>
              </a:rPr>
              <a:t>Введен </a:t>
            </a:r>
            <a:r>
              <a:rPr lang="ru-RU" sz="1500" dirty="0">
                <a:solidFill>
                  <a:srgbClr val="FF0000"/>
                </a:solidFill>
                <a:cs typeface="Arial" charset="0"/>
              </a:rPr>
              <a:t>с 2020 года </a:t>
            </a:r>
            <a:r>
              <a:rPr lang="ru-RU" sz="1500" dirty="0">
                <a:solidFill>
                  <a:prstClr val="black"/>
                </a:solidFill>
                <a:cs typeface="Arial" charset="0"/>
              </a:rPr>
              <a:t>на территориях 265 муниципальных образований Республики Крым нормативными правовыми актами представительных органов муниципальных образований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59340" y="2849263"/>
            <a:ext cx="33205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16174">
              <a:spcBef>
                <a:spcPct val="0"/>
              </a:spcBef>
            </a:pPr>
            <a:r>
              <a:rPr lang="ru-RU" sz="1400" dirty="0">
                <a:solidFill>
                  <a:prstClr val="black"/>
                </a:solidFill>
                <a:cs typeface="Arial" charset="0"/>
              </a:rPr>
              <a:t>кадастровая стоимость объекта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5415" y="1564250"/>
            <a:ext cx="1803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F79646">
                    <a:lumMod val="75000"/>
                  </a:srgbClr>
                </a:solidFill>
                <a:latin typeface="Arial Narrow" panose="020B0606020202030204" pitchFamily="34" charset="0"/>
              </a:rPr>
              <a:t>ОБЪЕКТ </a:t>
            </a:r>
          </a:p>
          <a:p>
            <a:r>
              <a:rPr lang="ru-RU" sz="1400" dirty="0">
                <a:solidFill>
                  <a:srgbClr val="F79646">
                    <a:lumMod val="75000"/>
                  </a:srgbClr>
                </a:solidFill>
                <a:latin typeface="Arial Narrow" panose="020B0606020202030204" pitchFamily="34" charset="0"/>
              </a:rPr>
              <a:t>НАЛОГООБЛОЖЕНИЯ: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73929" y="2051108"/>
            <a:ext cx="278590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03057" fontAlgn="base">
              <a:spcBef>
                <a:spcPct val="0"/>
              </a:spcBef>
              <a:spcAft>
                <a:spcPct val="0"/>
              </a:spcAft>
            </a:pPr>
            <a:r>
              <a:rPr lang="ru-RU" sz="1300" dirty="0">
                <a:solidFill>
                  <a:prstClr val="black"/>
                </a:solidFill>
                <a:cs typeface="Arial" charset="0"/>
              </a:rPr>
              <a:t>жилой дом; квартира, комната; гараж, машино-место; единый недвижимый комплекс; объект незавершенного строительства; иные здание, строение, сооружение, помещение</a:t>
            </a:r>
            <a:endParaRPr lang="ru-RU" sz="1300" b="1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92346" y="2846985"/>
            <a:ext cx="1803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F79646">
                    <a:lumMod val="75000"/>
                  </a:srgbClr>
                </a:solidFill>
                <a:latin typeface="Arial Narrow" panose="020B0606020202030204" pitchFamily="34" charset="0"/>
              </a:rPr>
              <a:t>НАЛОГОВАЯ БАЗА: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15415" y="3462539"/>
            <a:ext cx="81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F79646">
                    <a:lumMod val="75000"/>
                  </a:srgbClr>
                </a:solidFill>
                <a:latin typeface="Arial Narrow" panose="020B0606020202030204" pitchFamily="34" charset="0"/>
              </a:rPr>
              <a:t>РАСЧЕТ: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91880" y="1227376"/>
            <a:ext cx="1173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F79646">
                    <a:lumMod val="75000"/>
                  </a:srgbClr>
                </a:solidFill>
                <a:latin typeface="Arial Narrow" panose="020B0606020202030204" pitchFamily="34" charset="0"/>
              </a:rPr>
              <a:t>НАЛОГОВЫЙ </a:t>
            </a:r>
          </a:p>
          <a:p>
            <a:r>
              <a:rPr lang="ru-RU" sz="1400" dirty="0">
                <a:solidFill>
                  <a:srgbClr val="F79646">
                    <a:lumMod val="75000"/>
                  </a:srgbClr>
                </a:solidFill>
                <a:latin typeface="Arial Narrow" panose="020B0606020202030204" pitchFamily="34" charset="0"/>
              </a:rPr>
              <a:t>ВЫЧЕТ: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084658" y="1199010"/>
            <a:ext cx="344604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03057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>
                <a:solidFill>
                  <a:prstClr val="black"/>
                </a:solidFill>
                <a:cs typeface="Arial" charset="0"/>
              </a:rPr>
              <a:t>На каждый объект: </a:t>
            </a:r>
          </a:p>
          <a:p>
            <a:pPr defTabSz="803057" fontAlgn="base">
              <a:spcBef>
                <a:spcPct val="0"/>
              </a:spcBef>
              <a:spcAft>
                <a:spcPct val="0"/>
              </a:spcAft>
            </a:pPr>
            <a:r>
              <a:rPr lang="ru-RU" sz="1300" dirty="0">
                <a:solidFill>
                  <a:prstClr val="black"/>
                </a:solidFill>
                <a:cs typeface="Arial" charset="0"/>
              </a:rPr>
              <a:t>Квартира   - Кадастровая стоимость </a:t>
            </a:r>
            <a:r>
              <a:rPr lang="ru-RU" sz="1300" dirty="0">
                <a:solidFill>
                  <a:srgbClr val="FF0000"/>
                </a:solidFill>
                <a:cs typeface="Arial" charset="0"/>
              </a:rPr>
              <a:t>20 </a:t>
            </a:r>
            <a:r>
              <a:rPr lang="ru-RU" sz="1300" dirty="0" err="1">
                <a:solidFill>
                  <a:srgbClr val="FF0000"/>
                </a:solidFill>
                <a:cs typeface="Arial" charset="0"/>
              </a:rPr>
              <a:t>кв</a:t>
            </a:r>
            <a:r>
              <a:rPr lang="ru-RU" sz="1300" dirty="0">
                <a:solidFill>
                  <a:srgbClr val="FF0000"/>
                </a:solidFill>
                <a:cs typeface="Arial" charset="0"/>
              </a:rPr>
              <a:t> м</a:t>
            </a:r>
          </a:p>
          <a:p>
            <a:pPr marL="1588" defTabSz="803057" fontAlgn="base">
              <a:spcBef>
                <a:spcPct val="0"/>
              </a:spcBef>
              <a:spcAft>
                <a:spcPct val="0"/>
              </a:spcAft>
            </a:pPr>
            <a:r>
              <a:rPr lang="ru-RU" sz="1300" dirty="0">
                <a:solidFill>
                  <a:prstClr val="black"/>
                </a:solidFill>
                <a:cs typeface="Arial" charset="0"/>
              </a:rPr>
              <a:t>Комната     - Кадастровая стоимость </a:t>
            </a:r>
            <a:r>
              <a:rPr lang="ru-RU" sz="1300" dirty="0">
                <a:solidFill>
                  <a:srgbClr val="FF0000"/>
                </a:solidFill>
                <a:cs typeface="Arial" charset="0"/>
              </a:rPr>
              <a:t>10 </a:t>
            </a:r>
            <a:r>
              <a:rPr lang="ru-RU" sz="1300" dirty="0" err="1">
                <a:solidFill>
                  <a:srgbClr val="FF0000"/>
                </a:solidFill>
                <a:cs typeface="Arial" charset="0"/>
              </a:rPr>
              <a:t>кв</a:t>
            </a:r>
            <a:r>
              <a:rPr lang="ru-RU" sz="1300" dirty="0">
                <a:solidFill>
                  <a:srgbClr val="FF0000"/>
                </a:solidFill>
                <a:cs typeface="Arial" charset="0"/>
              </a:rPr>
              <a:t> м</a:t>
            </a:r>
          </a:p>
          <a:p>
            <a:pPr marL="1588" defTabSz="803057" fontAlgn="base">
              <a:spcBef>
                <a:spcPct val="0"/>
              </a:spcBef>
              <a:spcAft>
                <a:spcPct val="0"/>
              </a:spcAft>
            </a:pPr>
            <a:r>
              <a:rPr lang="ru-RU" sz="1300" dirty="0">
                <a:solidFill>
                  <a:prstClr val="black"/>
                </a:solidFill>
                <a:cs typeface="Arial" charset="0"/>
              </a:rPr>
              <a:t>Жилой дом - Кадастровая стоимость </a:t>
            </a:r>
            <a:r>
              <a:rPr lang="ru-RU" sz="1300" dirty="0">
                <a:solidFill>
                  <a:srgbClr val="FF0000"/>
                </a:solidFill>
                <a:cs typeface="Arial" charset="0"/>
              </a:rPr>
              <a:t>50 </a:t>
            </a:r>
            <a:r>
              <a:rPr lang="ru-RU" sz="1300" dirty="0" err="1">
                <a:solidFill>
                  <a:srgbClr val="FF0000"/>
                </a:solidFill>
                <a:cs typeface="Arial" charset="0"/>
              </a:rPr>
              <a:t>кв</a:t>
            </a:r>
            <a:r>
              <a:rPr lang="ru-RU" sz="1300" dirty="0">
                <a:solidFill>
                  <a:srgbClr val="FF0000"/>
                </a:solidFill>
                <a:cs typeface="Arial" charset="0"/>
              </a:rPr>
              <a:t> 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59340" y="2075893"/>
            <a:ext cx="35101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03057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cs typeface="Arial" charset="0"/>
              </a:rPr>
              <a:t>к первому налоговому периоду – </a:t>
            </a:r>
            <a:r>
              <a:rPr lang="ru-RU" sz="1400" dirty="0">
                <a:solidFill>
                  <a:srgbClr val="FF0000"/>
                </a:solidFill>
                <a:cs typeface="Arial" charset="0"/>
              </a:rPr>
              <a:t>0,2</a:t>
            </a:r>
            <a:r>
              <a:rPr lang="ru-RU" sz="1400" dirty="0">
                <a:solidFill>
                  <a:prstClr val="black"/>
                </a:solidFill>
                <a:cs typeface="Arial" charset="0"/>
              </a:rPr>
              <a:t> </a:t>
            </a:r>
          </a:p>
          <a:p>
            <a:pPr defTabSz="803057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cs typeface="Arial" charset="0"/>
              </a:rPr>
              <a:t>ко второму налоговому периоду -</a:t>
            </a:r>
            <a:r>
              <a:rPr lang="ru-RU" sz="1400" dirty="0">
                <a:solidFill>
                  <a:srgbClr val="FF0000"/>
                </a:solidFill>
                <a:cs typeface="Arial" charset="0"/>
              </a:rPr>
              <a:t> 0,4</a:t>
            </a:r>
            <a:endParaRPr lang="ru-RU" sz="1400" dirty="0">
              <a:solidFill>
                <a:prstClr val="black"/>
              </a:solidFill>
              <a:cs typeface="Arial" charset="0"/>
            </a:endParaRPr>
          </a:p>
          <a:p>
            <a:pPr defTabSz="803057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cs typeface="Arial" charset="0"/>
              </a:rPr>
              <a:t>к третьему налоговому периоду - </a:t>
            </a:r>
            <a:r>
              <a:rPr lang="ru-RU" sz="1400" dirty="0">
                <a:solidFill>
                  <a:srgbClr val="FF0000"/>
                </a:solidFill>
                <a:cs typeface="Arial" charset="0"/>
              </a:rPr>
              <a:t>0,6</a:t>
            </a:r>
            <a:r>
              <a:rPr lang="ru-RU" sz="14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ru-RU" sz="1400" b="1" dirty="0">
                <a:solidFill>
                  <a:prstClr val="black"/>
                </a:solidFill>
                <a:cs typeface="Arial" charset="0"/>
              </a:rPr>
              <a:t> </a:t>
            </a:r>
            <a:endParaRPr lang="ru-RU" sz="1400" b="1" dirty="0">
              <a:solidFill>
                <a:srgbClr val="0000CC"/>
              </a:solidFill>
              <a:cs typeface="Arial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081570"/>
              </p:ext>
            </p:extLst>
          </p:nvPr>
        </p:nvGraphicFramePr>
        <p:xfrm>
          <a:off x="1245798" y="3308651"/>
          <a:ext cx="7214633" cy="4616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35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8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0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86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77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170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18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804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347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8042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31255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4616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Налог на</a:t>
                      </a:r>
                      <a:r>
                        <a:rPr lang="ru-RU" sz="1100" baseline="0" dirty="0">
                          <a:solidFill>
                            <a:schemeClr val="tx1"/>
                          </a:solidFill>
                          <a:effectLst/>
                        </a:rPr>
                        <a:t> имущество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0000FF"/>
                          </a:solidFill>
                          <a:effectLst/>
                        </a:rPr>
                        <a:t>=</a:t>
                      </a:r>
                      <a:endParaRPr lang="ru-RU" sz="7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endParaRPr lang="en-US" sz="2400" baseline="0" dirty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Кадастровая стоимость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9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034256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Налоговый вычет</a:t>
                      </a: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FF"/>
                          </a:solidFill>
                          <a:effectLst/>
                        </a:rPr>
                        <a:t>X</a:t>
                      </a:r>
                      <a:endParaRPr lang="ru-RU" sz="7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Ставка налога, 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FF"/>
                          </a:solidFill>
                          <a:effectLst/>
                        </a:rPr>
                        <a:t>X</a:t>
                      </a:r>
                      <a:endParaRPr lang="ru-RU" sz="7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Понижающий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коэффициент</a:t>
                      </a: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490125" y="2083014"/>
            <a:ext cx="158088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F79646">
                    <a:lumMod val="75000"/>
                  </a:srgbClr>
                </a:solidFill>
                <a:latin typeface="Arial Narrow" panose="020B0606020202030204" pitchFamily="34" charset="0"/>
              </a:rPr>
              <a:t>ПРИМЕНЕНИЕ</a:t>
            </a:r>
          </a:p>
          <a:p>
            <a:r>
              <a:rPr lang="ru-RU" sz="1400" dirty="0">
                <a:solidFill>
                  <a:srgbClr val="F79646">
                    <a:lumMod val="75000"/>
                  </a:srgbClr>
                </a:solidFill>
                <a:latin typeface="Arial Narrow" panose="020B0606020202030204" pitchFamily="34" charset="0"/>
              </a:rPr>
              <a:t>ПОНИЖАЮЩИХ </a:t>
            </a:r>
          </a:p>
          <a:p>
            <a:r>
              <a:rPr lang="ru-RU" sz="1400" dirty="0">
                <a:solidFill>
                  <a:srgbClr val="F79646">
                    <a:lumMod val="75000"/>
                  </a:srgbClr>
                </a:solidFill>
                <a:latin typeface="Arial Narrow" panose="020B0606020202030204" pitchFamily="34" charset="0"/>
              </a:rPr>
              <a:t>КОЭФФИЦИЕНТОВ: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7631" y="4039163"/>
            <a:ext cx="910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F79646">
                    <a:lumMod val="75000"/>
                  </a:srgbClr>
                </a:solidFill>
                <a:latin typeface="Arial Narrow" panose="020B0606020202030204" pitchFamily="34" charset="0"/>
              </a:rPr>
              <a:t>ПРИМЕР </a:t>
            </a:r>
          </a:p>
          <a:p>
            <a:r>
              <a:rPr lang="ru-RU" sz="1400" dirty="0">
                <a:solidFill>
                  <a:srgbClr val="F79646">
                    <a:lumMod val="75000"/>
                  </a:srgbClr>
                </a:solidFill>
                <a:latin typeface="Arial Narrow" panose="020B0606020202030204" pitchFamily="34" charset="0"/>
              </a:rPr>
              <a:t>РАСЧЕТА: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476469"/>
              </p:ext>
            </p:extLst>
          </p:nvPr>
        </p:nvGraphicFramePr>
        <p:xfrm>
          <a:off x="1102231" y="4250545"/>
          <a:ext cx="7214633" cy="4616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35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8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0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41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551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46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804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3475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8042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31255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4616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</a:rPr>
                        <a:t>1000 руб.</a:t>
                      </a:r>
                      <a:endParaRPr lang="ru-RU" sz="18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0000FF"/>
                          </a:solidFill>
                          <a:effectLst/>
                        </a:rPr>
                        <a:t>=</a:t>
                      </a:r>
                      <a:endParaRPr lang="ru-RU" sz="7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endParaRPr lang="en-US" sz="2400" baseline="0" dirty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7 500 000</a:t>
                      </a:r>
                      <a:endParaRPr lang="en-US" sz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9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034256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5 000 000</a:t>
                      </a:r>
                    </a:p>
                    <a:p>
                      <a:pPr marL="0" algn="ctr" defTabSz="1034256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(7</a:t>
                      </a:r>
                      <a:r>
                        <a:rPr lang="ru-RU" sz="11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500 000/75*50)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FF"/>
                          </a:solidFill>
                          <a:effectLst/>
                        </a:rPr>
                        <a:t>X</a:t>
                      </a:r>
                      <a:endParaRPr lang="ru-RU" sz="7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0,1%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FF"/>
                          </a:solidFill>
                          <a:effectLst/>
                        </a:rPr>
                        <a:t>X</a:t>
                      </a:r>
                      <a:endParaRPr lang="ru-RU" sz="7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0,4</a:t>
                      </a:r>
                    </a:p>
                  </a:txBody>
                  <a:tcPr marL="58643" marR="5864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1323171" y="3989724"/>
            <a:ext cx="501202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16174">
              <a:spcBef>
                <a:spcPct val="0"/>
              </a:spcBef>
            </a:pPr>
            <a:r>
              <a:rPr lang="ru-RU" sz="1300" i="1" dirty="0">
                <a:solidFill>
                  <a:prstClr val="black"/>
                </a:solidFill>
                <a:cs typeface="Arial" charset="0"/>
              </a:rPr>
              <a:t>Дом 75 </a:t>
            </a:r>
            <a:r>
              <a:rPr lang="ru-RU" sz="1300" i="1" dirty="0" err="1">
                <a:solidFill>
                  <a:prstClr val="black"/>
                </a:solidFill>
                <a:cs typeface="Arial" charset="0"/>
              </a:rPr>
              <a:t>кв</a:t>
            </a:r>
            <a:r>
              <a:rPr lang="ru-RU" sz="1300" i="1" dirty="0">
                <a:solidFill>
                  <a:prstClr val="black"/>
                </a:solidFill>
                <a:cs typeface="Arial" charset="0"/>
              </a:rPr>
              <a:t> м, кадастровая стоимость= 4,8 млн руб.</a:t>
            </a:r>
            <a:endParaRPr lang="ru-RU" sz="1300" i="1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23171" y="4721034"/>
            <a:ext cx="6048672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FF0000"/>
                </a:solidFill>
              </a:rPr>
              <a:t>!</a:t>
            </a:r>
            <a:r>
              <a:rPr lang="ru-RU" sz="1200" b="1" dirty="0">
                <a:solidFill>
                  <a:srgbClr val="FF0000"/>
                </a:solidFill>
              </a:rPr>
              <a:t> </a:t>
            </a:r>
            <a:r>
              <a:rPr lang="ru-RU" sz="1200" b="1" dirty="0"/>
              <a:t>Учитывается кол-во месяцев владения в году, 12/12</a:t>
            </a:r>
            <a:endParaRPr lang="ru-RU" sz="12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97400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604448" y="4721720"/>
            <a:ext cx="539552" cy="42177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6702" y="182516"/>
            <a:ext cx="32971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1200" b="1" dirty="0">
                <a:solidFill>
                  <a:srgbClr val="F79646">
                    <a:lumMod val="75000"/>
                  </a:srgbClr>
                </a:solidFill>
                <a:cs typeface="Aharoni" panose="02010803020104030203" pitchFamily="2" charset="-79"/>
              </a:rPr>
              <a:t>ИМУЩЕСТВЕННЫЕ НАЛОГИ </a:t>
            </a:r>
            <a:r>
              <a:rPr lang="ru-RU" altLang="ru-RU" sz="1200" b="1" dirty="0">
                <a:solidFill>
                  <a:srgbClr val="104E72"/>
                </a:solidFill>
                <a:cs typeface="Aharoni" panose="02010803020104030203" pitchFamily="2" charset="-79"/>
              </a:rPr>
              <a:t>ФИЗИЧЕСКИХ ЛИЦ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75567" y="438744"/>
            <a:ext cx="2448272" cy="670541"/>
          </a:xfrm>
          <a:prstGeom prst="rect">
            <a:avLst/>
          </a:prstGeom>
          <a:solidFill>
            <a:srgbClr val="D25D08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prstClr val="white"/>
                </a:solidFill>
                <a:latin typeface="Arial Narrow" panose="020B0606020202030204" pitchFamily="34" charset="0"/>
              </a:rPr>
              <a:t>ЛЬГОТЫ ПО НАЛОГУ НА ИМУЩЕСТВО</a:t>
            </a:r>
            <a:endParaRPr lang="ru-RU" sz="1600" b="1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14973" y="453363"/>
            <a:ext cx="629325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ЛЬГОТА </a:t>
            </a:r>
            <a:r>
              <a:rPr lang="ru-RU" sz="1600" b="1" dirty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!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 Освобождение от уплаты в отношении </a:t>
            </a:r>
          </a:p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                  </a:t>
            </a: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ОДНОГО ОБЪЕКТА КАЖДОГО ВИДА:</a:t>
            </a:r>
          </a:p>
          <a:p>
            <a:r>
              <a:rPr lang="ru-RU" sz="1400" dirty="0"/>
              <a:t>- квартиры, комнаты, жилого дома или его части;</a:t>
            </a:r>
          </a:p>
          <a:p>
            <a:r>
              <a:rPr lang="ru-RU" sz="1400" dirty="0"/>
              <a:t>- хозяйственных строений или сооружений до 50 квадратных метров на земельных участках для ЛПХ, огородничества, садоводства или ИЖС.</a:t>
            </a:r>
          </a:p>
          <a:p>
            <a:r>
              <a:rPr lang="ru-RU" sz="1400" dirty="0"/>
              <a:t>- гаражей или </a:t>
            </a:r>
            <a:r>
              <a:rPr lang="ru-RU" sz="1400" dirty="0" err="1"/>
              <a:t>машино</a:t>
            </a:r>
            <a:r>
              <a:rPr lang="ru-RU" sz="1400" dirty="0"/>
              <a:t>-мест.</a:t>
            </a:r>
            <a:endParaRPr lang="ru-RU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9772" y="1347614"/>
            <a:ext cx="8360154" cy="3704012"/>
          </a:xfrm>
          <a:prstGeom prst="rect">
            <a:avLst/>
          </a:prstGeom>
        </p:spPr>
        <p:txBody>
          <a:bodyPr wrap="square" lIns="71550" tIns="35775" rIns="71550" bIns="35775">
            <a:spAutoFit/>
          </a:bodyPr>
          <a:lstStyle/>
          <a:p>
            <a:pPr defTabSz="803057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prstClr val="black"/>
                </a:solidFill>
                <a:cs typeface="Arial" charset="0"/>
              </a:rPr>
              <a:t>         </a:t>
            </a:r>
            <a:endParaRPr lang="ru-RU" sz="1600" dirty="0">
              <a:solidFill>
                <a:prstClr val="black"/>
              </a:solidFill>
              <a:cs typeface="Arial" charset="0"/>
            </a:endParaRPr>
          </a:p>
          <a:p>
            <a:pPr defTabSz="803057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       </a:t>
            </a: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ЛЬГОТНИКИ:</a:t>
            </a:r>
          </a:p>
          <a:p>
            <a:pPr marL="171450" indent="-171450" defTabSz="803057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b="1" dirty="0">
                <a:solidFill>
                  <a:prstClr val="black"/>
                </a:solidFill>
                <a:cs typeface="Arial" charset="0"/>
              </a:rPr>
              <a:t>Герои СССР и Герои РФ, а также лица, награжденные орденом Славы трех степеней;</a:t>
            </a:r>
          </a:p>
          <a:p>
            <a:pPr marL="171450" indent="-171450" defTabSz="803057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b="1" dirty="0">
                <a:solidFill>
                  <a:prstClr val="black"/>
                </a:solidFill>
                <a:cs typeface="Arial" charset="0"/>
              </a:rPr>
              <a:t>Инвалиды</a:t>
            </a:r>
            <a:r>
              <a:rPr lang="ru-RU" sz="1600" dirty="0">
                <a:solidFill>
                  <a:prstClr val="black"/>
                </a:solidFill>
                <a:cs typeface="Arial" charset="0"/>
              </a:rPr>
              <a:t> 1 и 2 групп, инвалиды с детства, дети инвалиды;</a:t>
            </a:r>
          </a:p>
          <a:p>
            <a:pPr marL="171450" indent="-171450" defTabSz="803057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b="1" dirty="0">
                <a:solidFill>
                  <a:prstClr val="black"/>
                </a:solidFill>
                <a:cs typeface="Arial" charset="0"/>
              </a:rPr>
              <a:t>Участники</a:t>
            </a:r>
            <a:r>
              <a:rPr lang="ru-RU" sz="1600" dirty="0">
                <a:solidFill>
                  <a:prstClr val="black"/>
                </a:solidFill>
                <a:cs typeface="Arial" charset="0"/>
              </a:rPr>
              <a:t> ВОВ и боевых действий; </a:t>
            </a:r>
          </a:p>
          <a:p>
            <a:pPr marL="171450" indent="-171450" defTabSz="803057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b="1" dirty="0" err="1">
                <a:solidFill>
                  <a:prstClr val="black"/>
                </a:solidFill>
                <a:cs typeface="Arial" charset="0"/>
              </a:rPr>
              <a:t>Военослужащие</a:t>
            </a:r>
            <a:r>
              <a:rPr lang="ru-RU" sz="1600" b="1" dirty="0">
                <a:solidFill>
                  <a:prstClr val="black"/>
                </a:solidFill>
                <a:cs typeface="Arial" charset="0"/>
              </a:rPr>
              <a:t>, </a:t>
            </a:r>
            <a:r>
              <a:rPr lang="ru-RU" sz="1600" dirty="0"/>
              <a:t>уволенные с военной службы по возрасту</a:t>
            </a:r>
            <a:r>
              <a:rPr lang="ru-RU" sz="1600" dirty="0">
                <a:solidFill>
                  <a:prstClr val="black"/>
                </a:solidFill>
                <a:cs typeface="Arial" charset="0"/>
              </a:rPr>
              <a:t>;</a:t>
            </a:r>
          </a:p>
          <a:p>
            <a:pPr marL="171450" indent="-171450" defTabSz="803057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b="1" dirty="0"/>
              <a:t>Члены семей военнослужащих</a:t>
            </a:r>
            <a:r>
              <a:rPr lang="ru-RU" sz="1600" dirty="0"/>
              <a:t>, потерявших кормильца;</a:t>
            </a:r>
          </a:p>
          <a:p>
            <a:pPr marL="171450" indent="-171450" defTabSz="803057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b="1" dirty="0">
                <a:solidFill>
                  <a:prstClr val="black"/>
                </a:solidFill>
                <a:cs typeface="Arial" charset="0"/>
              </a:rPr>
              <a:t>Родители и супруги </a:t>
            </a:r>
            <a:r>
              <a:rPr lang="ru-RU" sz="1600" dirty="0">
                <a:solidFill>
                  <a:prstClr val="black"/>
                </a:solidFill>
                <a:cs typeface="Arial" charset="0"/>
              </a:rPr>
              <a:t>военнослужащих, погибших при исполнении служебных обязанностей;</a:t>
            </a:r>
          </a:p>
          <a:p>
            <a:pPr marL="171450" indent="-171450" defTabSz="803057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b="1" dirty="0">
                <a:solidFill>
                  <a:prstClr val="black"/>
                </a:solidFill>
                <a:cs typeface="Arial" charset="0"/>
              </a:rPr>
              <a:t>Участники ликвидации катастрофы </a:t>
            </a:r>
            <a:r>
              <a:rPr lang="ru-RU" sz="1600" dirty="0">
                <a:solidFill>
                  <a:prstClr val="black"/>
                </a:solidFill>
                <a:cs typeface="Arial" charset="0"/>
              </a:rPr>
              <a:t>на «Чернобыльской АЭС», ПО «Маяк», подвергшиеся воздействию вследствие ядерных испытаний на «Семипалатинском полигоне»;</a:t>
            </a:r>
          </a:p>
          <a:p>
            <a:pPr marL="171450" indent="-171450" defTabSz="803057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b="1" dirty="0">
                <a:solidFill>
                  <a:prstClr val="black"/>
                </a:solidFill>
                <a:cs typeface="Arial" charset="0"/>
              </a:rPr>
              <a:t>Пенсионеры</a:t>
            </a:r>
            <a:r>
              <a:rPr lang="ru-RU" sz="1600" dirty="0">
                <a:solidFill>
                  <a:prstClr val="black"/>
                </a:solidFill>
                <a:cs typeface="Arial" charset="0"/>
              </a:rPr>
              <a:t>, лица, </a:t>
            </a:r>
            <a:r>
              <a:rPr lang="ru-RU" sz="1600" dirty="0" err="1">
                <a:solidFill>
                  <a:prstClr val="black"/>
                </a:solidFill>
                <a:cs typeface="Arial" charset="0"/>
              </a:rPr>
              <a:t>предпенсионного</a:t>
            </a:r>
            <a:r>
              <a:rPr lang="ru-RU" sz="1600" dirty="0">
                <a:solidFill>
                  <a:prstClr val="black"/>
                </a:solidFill>
                <a:cs typeface="Arial" charset="0"/>
              </a:rPr>
              <a:t> возраста; </a:t>
            </a:r>
          </a:p>
          <a:p>
            <a:pPr marL="285750" indent="-285750" defTabSz="803057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dirty="0">
                <a:solidFill>
                  <a:prstClr val="black"/>
                </a:solidFill>
                <a:cs typeface="Arial" charset="0"/>
              </a:rPr>
              <a:t>ФЛ  в отношении </a:t>
            </a:r>
            <a:r>
              <a:rPr lang="ru-RU" sz="1600" b="1" dirty="0">
                <a:solidFill>
                  <a:prstClr val="black"/>
                </a:solidFill>
                <a:cs typeface="Arial" charset="0"/>
              </a:rPr>
              <a:t>хозяйственных строений или сооружений</a:t>
            </a:r>
            <a:r>
              <a:rPr lang="ru-RU" sz="1600" dirty="0">
                <a:solidFill>
                  <a:prstClr val="black"/>
                </a:solidFill>
                <a:cs typeface="Arial" charset="0"/>
              </a:rPr>
              <a:t>, </a:t>
            </a:r>
            <a:r>
              <a:rPr lang="ru-RU" sz="1600" b="1" dirty="0">
                <a:solidFill>
                  <a:prstClr val="black"/>
                </a:solidFill>
                <a:cs typeface="Arial" charset="0"/>
              </a:rPr>
              <a:t>площадью до  50 </a:t>
            </a:r>
            <a:r>
              <a:rPr lang="ru-RU" sz="1600" b="1" dirty="0" err="1">
                <a:solidFill>
                  <a:prstClr val="black"/>
                </a:solidFill>
                <a:cs typeface="Arial" charset="0"/>
              </a:rPr>
              <a:t>кв.м</a:t>
            </a:r>
            <a:r>
              <a:rPr lang="ru-RU" sz="1600" b="1" dirty="0">
                <a:solidFill>
                  <a:prstClr val="black"/>
                </a:solidFill>
                <a:cs typeface="Arial" charset="0"/>
              </a:rPr>
              <a:t>.</a:t>
            </a:r>
            <a:r>
              <a:rPr lang="ru-RU" sz="1600" dirty="0">
                <a:solidFill>
                  <a:prstClr val="black"/>
                </a:solidFill>
                <a:cs typeface="Arial" charset="0"/>
              </a:rPr>
              <a:t> на земельных участках для ведения ЛПХ, огородничества, садоводства или ИЖС</a:t>
            </a:r>
          </a:p>
          <a:p>
            <a:pPr defTabSz="803057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7030A0"/>
                </a:solidFill>
                <a:cs typeface="Arial" charset="0"/>
              </a:rPr>
              <a:t>Органы местного самоуправления  вправе устанавливать дополнительные льготы (вычеты)</a:t>
            </a:r>
          </a:p>
          <a:p>
            <a:pPr marL="171450" indent="-171450" defTabSz="803057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1600" dirty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151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604448" y="4721720"/>
            <a:ext cx="539552" cy="42177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2355726"/>
            <a:ext cx="648072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Благодарю за внимание!</a:t>
            </a:r>
            <a:endParaRPr lang="ru-RU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2980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3743</TotalTime>
  <Words>1436</Words>
  <Application>Microsoft Office PowerPoint</Application>
  <PresentationFormat>Экран (16:9)</PresentationFormat>
  <Paragraphs>300</Paragraphs>
  <Slides>8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Arial Narrow</vt:lpstr>
      <vt:lpstr>Calibri</vt:lpstr>
      <vt:lpstr>Calibri Light</vt:lpstr>
      <vt:lpstr>Times New Roman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СТАВКИ ТРАНСПОРТНОГО НАЛОГА НА 2018 - 2021 ГГ.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Сальников Дмитрий Сергеевич</dc:creator>
  <cp:lastModifiedBy>user</cp:lastModifiedBy>
  <cp:revision>385</cp:revision>
  <cp:lastPrinted>2020-10-20T07:38:32Z</cp:lastPrinted>
  <dcterms:created xsi:type="dcterms:W3CDTF">2017-11-01T10:41:22Z</dcterms:created>
  <dcterms:modified xsi:type="dcterms:W3CDTF">2022-03-30T13:18:18Z</dcterms:modified>
</cp:coreProperties>
</file>