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4"/>
  </p:notesMasterIdLst>
  <p:sldIdLst>
    <p:sldId id="256" r:id="rId2"/>
    <p:sldId id="317" r:id="rId3"/>
    <p:sldId id="329" r:id="rId4"/>
    <p:sldId id="424" r:id="rId5"/>
    <p:sldId id="405" r:id="rId6"/>
    <p:sldId id="449" r:id="rId7"/>
    <p:sldId id="287" r:id="rId8"/>
    <p:sldId id="421" r:id="rId9"/>
    <p:sldId id="409" r:id="rId10"/>
    <p:sldId id="430" r:id="rId11"/>
    <p:sldId id="384" r:id="rId12"/>
    <p:sldId id="385" r:id="rId13"/>
    <p:sldId id="431" r:id="rId14"/>
    <p:sldId id="432" r:id="rId15"/>
    <p:sldId id="348" r:id="rId16"/>
    <p:sldId id="450" r:id="rId17"/>
    <p:sldId id="416" r:id="rId18"/>
    <p:sldId id="434" r:id="rId19"/>
    <p:sldId id="435" r:id="rId20"/>
    <p:sldId id="436" r:id="rId21"/>
    <p:sldId id="437" r:id="rId22"/>
    <p:sldId id="438" r:id="rId23"/>
    <p:sldId id="439" r:id="rId24"/>
    <p:sldId id="440" r:id="rId25"/>
    <p:sldId id="441" r:id="rId26"/>
    <p:sldId id="442" r:id="rId27"/>
    <p:sldId id="443" r:id="rId28"/>
    <p:sldId id="444" r:id="rId29"/>
    <p:sldId id="445" r:id="rId30"/>
    <p:sldId id="446" r:id="rId31"/>
    <p:sldId id="447" r:id="rId32"/>
    <p:sldId id="448" r:id="rId33"/>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Гюля" initials="Г" lastIdx="1" clrIdx="0">
    <p:extLst>
      <p:ext uri="{19B8F6BF-5375-455C-9EA6-DF929625EA0E}">
        <p15:presenceInfo xmlns:p15="http://schemas.microsoft.com/office/powerpoint/2012/main" userId="Гюля"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65A7E"/>
    <a:srgbClr val="B7BFCD"/>
    <a:srgbClr val="607190"/>
    <a:srgbClr val="20502F"/>
    <a:srgbClr val="26543B"/>
    <a:srgbClr val="669E4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441" autoAdjust="0"/>
    <p:restoredTop sz="94660"/>
  </p:normalViewPr>
  <p:slideViewPr>
    <p:cSldViewPr snapToGrid="0">
      <p:cViewPr varScale="1">
        <p:scale>
          <a:sx n="114" d="100"/>
          <a:sy n="114" d="100"/>
        </p:scale>
        <p:origin x="444" y="9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B5F0316-F92C-400F-A74A-974C8BB3CD61}" type="datetimeFigureOut">
              <a:rPr lang="ru-RU" smtClean="0"/>
              <a:t>31.03.2022</a:t>
            </a:fld>
            <a:endParaRPr lang="ru-RU"/>
          </a:p>
        </p:txBody>
      </p:sp>
      <p:sp>
        <p:nvSpPr>
          <p:cNvPr id="4" name="Образ слайда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8895E3F-EBAF-49DD-B723-3E2DD819A90D}" type="slidenum">
              <a:rPr lang="ru-RU" smtClean="0"/>
              <a:t>‹#›</a:t>
            </a:fld>
            <a:endParaRPr lang="ru-RU"/>
          </a:p>
        </p:txBody>
      </p:sp>
    </p:spTree>
    <p:extLst>
      <p:ext uri="{BB962C8B-B14F-4D97-AF65-F5344CB8AC3E}">
        <p14:creationId xmlns:p14="http://schemas.microsoft.com/office/powerpoint/2010/main" val="39913903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Образ слайда 1"/>
          <p:cNvSpPr>
            <a:spLocks noGrp="1" noRot="1" noChangeAspect="1" noTextEdit="1"/>
          </p:cNvSpPr>
          <p:nvPr>
            <p:ph type="sldImg"/>
          </p:nvPr>
        </p:nvSpPr>
        <p:spPr>
          <a:xfrm>
            <a:off x="381000" y="685800"/>
            <a:ext cx="6096000" cy="3429000"/>
          </a:xfrm>
          <a:ln/>
        </p:spPr>
      </p:sp>
      <p:sp>
        <p:nvSpPr>
          <p:cNvPr id="29699" name="Заметки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ru-RU" altLang="ru-RU"/>
          </a:p>
        </p:txBody>
      </p:sp>
      <p:sp>
        <p:nvSpPr>
          <p:cNvPr id="29700" name="Номер слайда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b="1">
                <a:solidFill>
                  <a:schemeClr val="tx1"/>
                </a:solidFill>
                <a:latin typeface="Times New Roman" pitchFamily="18" charset="0"/>
              </a:defRPr>
            </a:lvl1pPr>
            <a:lvl2pPr marL="742950" indent="-285750" eaLnBrk="0" hangingPunct="0">
              <a:defRPr sz="2000" b="1">
                <a:solidFill>
                  <a:schemeClr val="tx1"/>
                </a:solidFill>
                <a:latin typeface="Times New Roman" pitchFamily="18" charset="0"/>
              </a:defRPr>
            </a:lvl2pPr>
            <a:lvl3pPr marL="1143000" indent="-228600" eaLnBrk="0" hangingPunct="0">
              <a:defRPr sz="2000" b="1">
                <a:solidFill>
                  <a:schemeClr val="tx1"/>
                </a:solidFill>
                <a:latin typeface="Times New Roman" pitchFamily="18" charset="0"/>
              </a:defRPr>
            </a:lvl3pPr>
            <a:lvl4pPr marL="1600200" indent="-228600" eaLnBrk="0" hangingPunct="0">
              <a:defRPr sz="2000" b="1">
                <a:solidFill>
                  <a:schemeClr val="tx1"/>
                </a:solidFill>
                <a:latin typeface="Times New Roman" pitchFamily="18" charset="0"/>
              </a:defRPr>
            </a:lvl4pPr>
            <a:lvl5pPr marL="2057400" indent="-228600" eaLnBrk="0" hangingPunct="0">
              <a:defRPr sz="2000" b="1">
                <a:solidFill>
                  <a:schemeClr val="tx1"/>
                </a:solidFill>
                <a:latin typeface="Times New Roman" pitchFamily="18" charset="0"/>
              </a:defRPr>
            </a:lvl5pPr>
            <a:lvl6pPr marL="2514600" indent="-228600" eaLnBrk="0" fontAlgn="base" hangingPunct="0">
              <a:spcBef>
                <a:spcPct val="0"/>
              </a:spcBef>
              <a:spcAft>
                <a:spcPct val="0"/>
              </a:spcAft>
              <a:defRPr sz="2000" b="1">
                <a:solidFill>
                  <a:schemeClr val="tx1"/>
                </a:solidFill>
                <a:latin typeface="Times New Roman" pitchFamily="18" charset="0"/>
              </a:defRPr>
            </a:lvl6pPr>
            <a:lvl7pPr marL="2971800" indent="-228600" eaLnBrk="0" fontAlgn="base" hangingPunct="0">
              <a:spcBef>
                <a:spcPct val="0"/>
              </a:spcBef>
              <a:spcAft>
                <a:spcPct val="0"/>
              </a:spcAft>
              <a:defRPr sz="2000" b="1">
                <a:solidFill>
                  <a:schemeClr val="tx1"/>
                </a:solidFill>
                <a:latin typeface="Times New Roman" pitchFamily="18" charset="0"/>
              </a:defRPr>
            </a:lvl7pPr>
            <a:lvl8pPr marL="3429000" indent="-228600" eaLnBrk="0" fontAlgn="base" hangingPunct="0">
              <a:spcBef>
                <a:spcPct val="0"/>
              </a:spcBef>
              <a:spcAft>
                <a:spcPct val="0"/>
              </a:spcAft>
              <a:defRPr sz="2000" b="1">
                <a:solidFill>
                  <a:schemeClr val="tx1"/>
                </a:solidFill>
                <a:latin typeface="Times New Roman" pitchFamily="18" charset="0"/>
              </a:defRPr>
            </a:lvl8pPr>
            <a:lvl9pPr marL="3886200" indent="-228600" eaLnBrk="0" fontAlgn="base" hangingPunct="0">
              <a:spcBef>
                <a:spcPct val="0"/>
              </a:spcBef>
              <a:spcAft>
                <a:spcPct val="0"/>
              </a:spcAft>
              <a:defRPr sz="2000" b="1">
                <a:solidFill>
                  <a:schemeClr val="tx1"/>
                </a:solidFill>
                <a:latin typeface="Times New Roman" pitchFamily="18" charset="0"/>
              </a:defRPr>
            </a:lvl9pPr>
          </a:lstStyle>
          <a:p>
            <a:pPr>
              <a:defRPr/>
            </a:pPr>
            <a:fld id="{0B2F1A54-3F6B-429D-9637-B438635B5BB0}" type="slidenum">
              <a:rPr lang="ru-RU" altLang="ru-RU" sz="1300" smtClean="0"/>
              <a:pPr>
                <a:defRPr/>
              </a:pPr>
              <a:t>2</a:t>
            </a:fld>
            <a:endParaRPr lang="ru-RU" altLang="ru-RU" sz="13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Образ слайда 1"/>
          <p:cNvSpPr>
            <a:spLocks noGrp="1" noRot="1" noChangeAspect="1" noTextEdit="1"/>
          </p:cNvSpPr>
          <p:nvPr>
            <p:ph type="sldImg"/>
          </p:nvPr>
        </p:nvSpPr>
        <p:spPr>
          <a:ln/>
        </p:spPr>
      </p:sp>
      <p:sp>
        <p:nvSpPr>
          <p:cNvPr id="29699" name="Заметки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ru-RU" altLang="ru-RU"/>
          </a:p>
        </p:txBody>
      </p:sp>
      <p:sp>
        <p:nvSpPr>
          <p:cNvPr id="29700" name="Номер слайда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b="1">
                <a:solidFill>
                  <a:schemeClr val="tx1"/>
                </a:solidFill>
                <a:latin typeface="Times New Roman" panose="02020603050405020304" pitchFamily="18" charset="0"/>
              </a:defRPr>
            </a:lvl1pPr>
            <a:lvl2pPr marL="742950" indent="-285750">
              <a:defRPr sz="2000" b="1">
                <a:solidFill>
                  <a:schemeClr val="tx1"/>
                </a:solidFill>
                <a:latin typeface="Times New Roman" panose="02020603050405020304" pitchFamily="18" charset="0"/>
              </a:defRPr>
            </a:lvl2pPr>
            <a:lvl3pPr marL="1143000" indent="-228600">
              <a:defRPr sz="2000" b="1">
                <a:solidFill>
                  <a:schemeClr val="tx1"/>
                </a:solidFill>
                <a:latin typeface="Times New Roman" panose="02020603050405020304" pitchFamily="18" charset="0"/>
              </a:defRPr>
            </a:lvl3pPr>
            <a:lvl4pPr marL="1600200" indent="-228600">
              <a:defRPr sz="2000" b="1">
                <a:solidFill>
                  <a:schemeClr val="tx1"/>
                </a:solidFill>
                <a:latin typeface="Times New Roman" panose="02020603050405020304" pitchFamily="18" charset="0"/>
              </a:defRPr>
            </a:lvl4pPr>
            <a:lvl5pPr marL="2057400" indent="-228600">
              <a:defRPr sz="20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2000" b="1">
                <a:solidFill>
                  <a:schemeClr val="tx1"/>
                </a:solidFill>
                <a:latin typeface="Times New Roman" panose="02020603050405020304" pitchFamily="18" charset="0"/>
              </a:defRPr>
            </a:lvl9pPr>
          </a:lstStyle>
          <a:p>
            <a:fld id="{6948119C-FAB4-4129-ABE1-7EC4E71CCE82}" type="slidenum">
              <a:rPr lang="ru-RU" altLang="ru-RU" sz="1300"/>
              <a:pPr/>
              <a:t>3</a:t>
            </a:fld>
            <a:endParaRPr lang="ru-RU" altLang="ru-RU" sz="1300"/>
          </a:p>
        </p:txBody>
      </p:sp>
    </p:spTree>
    <p:extLst>
      <p:ext uri="{BB962C8B-B14F-4D97-AF65-F5344CB8AC3E}">
        <p14:creationId xmlns:p14="http://schemas.microsoft.com/office/powerpoint/2010/main" val="15327689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Образ слайда 1">
            <a:extLst>
              <a:ext uri="{FF2B5EF4-FFF2-40B4-BE49-F238E27FC236}">
                <a16:creationId xmlns:a16="http://schemas.microsoft.com/office/drawing/2014/main" id="{7D0AD3F5-AB05-4F9B-8128-2B3A847A9D98}"/>
              </a:ext>
            </a:extLst>
          </p:cNvPr>
          <p:cNvSpPr>
            <a:spLocks noGrp="1" noRot="1" noChangeAspect="1" noChangeArrowheads="1" noTextEdit="1"/>
          </p:cNvSpPr>
          <p:nvPr>
            <p:ph type="sldImg"/>
          </p:nvPr>
        </p:nvSpPr>
        <p:spPr>
          <a:ln/>
        </p:spPr>
      </p:sp>
      <p:sp>
        <p:nvSpPr>
          <p:cNvPr id="37891" name="Заметки 2">
            <a:extLst>
              <a:ext uri="{FF2B5EF4-FFF2-40B4-BE49-F238E27FC236}">
                <a16:creationId xmlns:a16="http://schemas.microsoft.com/office/drawing/2014/main" id="{EE865CCB-7937-4E9C-9754-DE2602CF382E}"/>
              </a:ext>
            </a:extLst>
          </p:cNvPr>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ru-RU" altLang="ru-RU"/>
          </a:p>
        </p:txBody>
      </p:sp>
      <p:sp>
        <p:nvSpPr>
          <p:cNvPr id="37892" name="Номер слайда 3">
            <a:extLst>
              <a:ext uri="{FF2B5EF4-FFF2-40B4-BE49-F238E27FC236}">
                <a16:creationId xmlns:a16="http://schemas.microsoft.com/office/drawing/2014/main" id="{9A6766FC-F333-488F-937C-0D6035B8BBD3}"/>
              </a:ext>
            </a:extLst>
          </p:cNvPr>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b="1">
                <a:solidFill>
                  <a:schemeClr val="tx1"/>
                </a:solidFill>
                <a:latin typeface="Times New Roman" panose="02020603050405020304" pitchFamily="18" charset="0"/>
              </a:defRPr>
            </a:lvl1pPr>
            <a:lvl2pPr marL="742950" indent="-285750">
              <a:defRPr sz="2000" b="1">
                <a:solidFill>
                  <a:schemeClr val="tx1"/>
                </a:solidFill>
                <a:latin typeface="Times New Roman" panose="02020603050405020304" pitchFamily="18" charset="0"/>
              </a:defRPr>
            </a:lvl2pPr>
            <a:lvl3pPr marL="1143000" indent="-228600">
              <a:defRPr sz="2000" b="1">
                <a:solidFill>
                  <a:schemeClr val="tx1"/>
                </a:solidFill>
                <a:latin typeface="Times New Roman" panose="02020603050405020304" pitchFamily="18" charset="0"/>
              </a:defRPr>
            </a:lvl3pPr>
            <a:lvl4pPr marL="1600200" indent="-228600">
              <a:defRPr sz="2000" b="1">
                <a:solidFill>
                  <a:schemeClr val="tx1"/>
                </a:solidFill>
                <a:latin typeface="Times New Roman" panose="02020603050405020304" pitchFamily="18" charset="0"/>
              </a:defRPr>
            </a:lvl4pPr>
            <a:lvl5pPr marL="2057400" indent="-228600">
              <a:defRPr sz="20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2000" b="1">
                <a:solidFill>
                  <a:schemeClr val="tx1"/>
                </a:solidFill>
                <a:latin typeface="Times New Roman" panose="02020603050405020304" pitchFamily="18" charset="0"/>
              </a:defRPr>
            </a:lvl9pPr>
          </a:lstStyle>
          <a:p>
            <a:fld id="{5B39A7D2-C4BD-4AAA-9CA1-A41D406D6EF9}" type="slidenum">
              <a:rPr lang="ru-RU" altLang="ru-RU" sz="1300"/>
              <a:pPr/>
              <a:t>7</a:t>
            </a:fld>
            <a:endParaRPr lang="ru-RU" altLang="ru-RU" sz="13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8D4FB477-DDCB-482F-937D-0C0DD4B79B00}"/>
              </a:ext>
            </a:extLst>
          </p:cNvPr>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p>
        </p:txBody>
      </p:sp>
      <p:sp>
        <p:nvSpPr>
          <p:cNvPr id="3" name="Подзаголовок 2">
            <a:extLst>
              <a:ext uri="{FF2B5EF4-FFF2-40B4-BE49-F238E27FC236}">
                <a16:creationId xmlns:a16="http://schemas.microsoft.com/office/drawing/2014/main" id="{64EA62E6-4EE6-4DF2-905A-52A9DD7DE99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p>
        </p:txBody>
      </p:sp>
      <p:sp>
        <p:nvSpPr>
          <p:cNvPr id="4" name="Дата 3">
            <a:extLst>
              <a:ext uri="{FF2B5EF4-FFF2-40B4-BE49-F238E27FC236}">
                <a16:creationId xmlns:a16="http://schemas.microsoft.com/office/drawing/2014/main" id="{A5ECE5BB-A975-41BD-BFA5-1346CBAA7C00}"/>
              </a:ext>
            </a:extLst>
          </p:cNvPr>
          <p:cNvSpPr>
            <a:spLocks noGrp="1"/>
          </p:cNvSpPr>
          <p:nvPr>
            <p:ph type="dt" sz="half" idx="10"/>
          </p:nvPr>
        </p:nvSpPr>
        <p:spPr/>
        <p:txBody>
          <a:bodyPr/>
          <a:lstStyle/>
          <a:p>
            <a:fld id="{6F8B2900-2416-4EA7-A933-123122F686B9}" type="datetimeFigureOut">
              <a:rPr lang="ru-RU" smtClean="0"/>
              <a:pPr/>
              <a:t>31.03.2022</a:t>
            </a:fld>
            <a:endParaRPr lang="ru-RU"/>
          </a:p>
        </p:txBody>
      </p:sp>
      <p:sp>
        <p:nvSpPr>
          <p:cNvPr id="5" name="Нижний колонтитул 4">
            <a:extLst>
              <a:ext uri="{FF2B5EF4-FFF2-40B4-BE49-F238E27FC236}">
                <a16:creationId xmlns:a16="http://schemas.microsoft.com/office/drawing/2014/main" id="{38A19BF7-CB67-49A6-93A8-E9B2F5F9F255}"/>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5ECD89FD-D134-4522-A725-B1516AE27EB2}"/>
              </a:ext>
            </a:extLst>
          </p:cNvPr>
          <p:cNvSpPr>
            <a:spLocks noGrp="1"/>
          </p:cNvSpPr>
          <p:nvPr>
            <p:ph type="sldNum" sz="quarter" idx="12"/>
          </p:nvPr>
        </p:nvSpPr>
        <p:spPr/>
        <p:txBody>
          <a:bodyPr/>
          <a:lstStyle/>
          <a:p>
            <a:fld id="{5D1DE9B2-D332-45BB-A611-8B8C55BB94DA}" type="slidenum">
              <a:rPr lang="ru-RU" smtClean="0"/>
              <a:pPr/>
              <a:t>‹#›</a:t>
            </a:fld>
            <a:endParaRPr lang="ru-RU"/>
          </a:p>
        </p:txBody>
      </p:sp>
    </p:spTree>
    <p:extLst>
      <p:ext uri="{BB962C8B-B14F-4D97-AF65-F5344CB8AC3E}">
        <p14:creationId xmlns:p14="http://schemas.microsoft.com/office/powerpoint/2010/main" val="13520726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4030DA78-E286-4F28-8F81-C205F7B023D2}"/>
              </a:ext>
            </a:extLst>
          </p:cNvPr>
          <p:cNvSpPr>
            <a:spLocks noGrp="1"/>
          </p:cNvSpPr>
          <p:nvPr>
            <p:ph type="title"/>
          </p:nvPr>
        </p:nvSpPr>
        <p:spPr/>
        <p:txBody>
          <a:bodyPr/>
          <a:lstStyle/>
          <a:p>
            <a:r>
              <a:rPr lang="ru-RU"/>
              <a:t>Образец заголовка</a:t>
            </a:r>
          </a:p>
        </p:txBody>
      </p:sp>
      <p:sp>
        <p:nvSpPr>
          <p:cNvPr id="3" name="Вертикальный текст 2">
            <a:extLst>
              <a:ext uri="{FF2B5EF4-FFF2-40B4-BE49-F238E27FC236}">
                <a16:creationId xmlns:a16="http://schemas.microsoft.com/office/drawing/2014/main" id="{1E13EE86-B28B-4CCE-AEE8-EC4A55F622B3}"/>
              </a:ext>
            </a:extLst>
          </p:cNvPr>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D6C054F2-376C-424F-B8A9-3C9AA89A1DEB}"/>
              </a:ext>
            </a:extLst>
          </p:cNvPr>
          <p:cNvSpPr>
            <a:spLocks noGrp="1"/>
          </p:cNvSpPr>
          <p:nvPr>
            <p:ph type="dt" sz="half" idx="10"/>
          </p:nvPr>
        </p:nvSpPr>
        <p:spPr/>
        <p:txBody>
          <a:bodyPr/>
          <a:lstStyle/>
          <a:p>
            <a:fld id="{6F8B2900-2416-4EA7-A933-123122F686B9}" type="datetimeFigureOut">
              <a:rPr lang="ru-RU" smtClean="0"/>
              <a:pPr/>
              <a:t>31.03.2022</a:t>
            </a:fld>
            <a:endParaRPr lang="ru-RU"/>
          </a:p>
        </p:txBody>
      </p:sp>
      <p:sp>
        <p:nvSpPr>
          <p:cNvPr id="5" name="Нижний колонтитул 4">
            <a:extLst>
              <a:ext uri="{FF2B5EF4-FFF2-40B4-BE49-F238E27FC236}">
                <a16:creationId xmlns:a16="http://schemas.microsoft.com/office/drawing/2014/main" id="{238FA1DD-FDCB-4EE7-A6DB-F17FD729CFCB}"/>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B14A9CA3-32E1-4604-AB09-3A2CB06B3F88}"/>
              </a:ext>
            </a:extLst>
          </p:cNvPr>
          <p:cNvSpPr>
            <a:spLocks noGrp="1"/>
          </p:cNvSpPr>
          <p:nvPr>
            <p:ph type="sldNum" sz="quarter" idx="12"/>
          </p:nvPr>
        </p:nvSpPr>
        <p:spPr/>
        <p:txBody>
          <a:bodyPr/>
          <a:lstStyle/>
          <a:p>
            <a:fld id="{5D1DE9B2-D332-45BB-A611-8B8C55BB94DA}" type="slidenum">
              <a:rPr lang="ru-RU" smtClean="0"/>
              <a:pPr/>
              <a:t>‹#›</a:t>
            </a:fld>
            <a:endParaRPr lang="ru-RU"/>
          </a:p>
        </p:txBody>
      </p:sp>
    </p:spTree>
    <p:extLst>
      <p:ext uri="{BB962C8B-B14F-4D97-AF65-F5344CB8AC3E}">
        <p14:creationId xmlns:p14="http://schemas.microsoft.com/office/powerpoint/2010/main" val="7934431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a:extLst>
              <a:ext uri="{FF2B5EF4-FFF2-40B4-BE49-F238E27FC236}">
                <a16:creationId xmlns:a16="http://schemas.microsoft.com/office/drawing/2014/main" id="{A1660784-3B01-4238-BBBA-E4F17A0CE324}"/>
              </a:ext>
            </a:extLst>
          </p:cNvPr>
          <p:cNvSpPr>
            <a:spLocks noGrp="1"/>
          </p:cNvSpPr>
          <p:nvPr>
            <p:ph type="title" orient="vert"/>
          </p:nvPr>
        </p:nvSpPr>
        <p:spPr>
          <a:xfrm>
            <a:off x="8724900" y="365125"/>
            <a:ext cx="2628900" cy="5811838"/>
          </a:xfrm>
        </p:spPr>
        <p:txBody>
          <a:bodyPr vert="eaVert"/>
          <a:lstStyle/>
          <a:p>
            <a:r>
              <a:rPr lang="ru-RU"/>
              <a:t>Образец заголовка</a:t>
            </a:r>
          </a:p>
        </p:txBody>
      </p:sp>
      <p:sp>
        <p:nvSpPr>
          <p:cNvPr id="3" name="Вертикальный текст 2">
            <a:extLst>
              <a:ext uri="{FF2B5EF4-FFF2-40B4-BE49-F238E27FC236}">
                <a16:creationId xmlns:a16="http://schemas.microsoft.com/office/drawing/2014/main" id="{7A002FFD-FC8F-4CCA-A5DF-5DC7582184B7}"/>
              </a:ext>
            </a:extLst>
          </p:cNvPr>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9E1E215A-84AE-456B-B797-4743D667C9C4}"/>
              </a:ext>
            </a:extLst>
          </p:cNvPr>
          <p:cNvSpPr>
            <a:spLocks noGrp="1"/>
          </p:cNvSpPr>
          <p:nvPr>
            <p:ph type="dt" sz="half" idx="10"/>
          </p:nvPr>
        </p:nvSpPr>
        <p:spPr/>
        <p:txBody>
          <a:bodyPr/>
          <a:lstStyle/>
          <a:p>
            <a:fld id="{6F8B2900-2416-4EA7-A933-123122F686B9}" type="datetimeFigureOut">
              <a:rPr lang="ru-RU" smtClean="0"/>
              <a:pPr/>
              <a:t>31.03.2022</a:t>
            </a:fld>
            <a:endParaRPr lang="ru-RU"/>
          </a:p>
        </p:txBody>
      </p:sp>
      <p:sp>
        <p:nvSpPr>
          <p:cNvPr id="5" name="Нижний колонтитул 4">
            <a:extLst>
              <a:ext uri="{FF2B5EF4-FFF2-40B4-BE49-F238E27FC236}">
                <a16:creationId xmlns:a16="http://schemas.microsoft.com/office/drawing/2014/main" id="{F3489D22-566F-40EF-A07A-C284453E8497}"/>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F5C2DD15-F974-4BA8-B5E3-1DB73A9973E0}"/>
              </a:ext>
            </a:extLst>
          </p:cNvPr>
          <p:cNvSpPr>
            <a:spLocks noGrp="1"/>
          </p:cNvSpPr>
          <p:nvPr>
            <p:ph type="sldNum" sz="quarter" idx="12"/>
          </p:nvPr>
        </p:nvSpPr>
        <p:spPr/>
        <p:txBody>
          <a:bodyPr/>
          <a:lstStyle/>
          <a:p>
            <a:fld id="{5D1DE9B2-D332-45BB-A611-8B8C55BB94DA}" type="slidenum">
              <a:rPr lang="ru-RU" smtClean="0"/>
              <a:pPr/>
              <a:t>‹#›</a:t>
            </a:fld>
            <a:endParaRPr lang="ru-RU"/>
          </a:p>
        </p:txBody>
      </p:sp>
    </p:spTree>
    <p:extLst>
      <p:ext uri="{BB962C8B-B14F-4D97-AF65-F5344CB8AC3E}">
        <p14:creationId xmlns:p14="http://schemas.microsoft.com/office/powerpoint/2010/main" val="13787240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7FE9050C-95B0-4B6C-94EA-A434263FEAA3}"/>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AEDE7327-277D-4D50-BB29-8D5FF178B478}"/>
              </a:ext>
            </a:extLst>
          </p:cNvPr>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53416313-8222-4DC3-B560-685432798999}"/>
              </a:ext>
            </a:extLst>
          </p:cNvPr>
          <p:cNvSpPr>
            <a:spLocks noGrp="1"/>
          </p:cNvSpPr>
          <p:nvPr>
            <p:ph type="dt" sz="half" idx="10"/>
          </p:nvPr>
        </p:nvSpPr>
        <p:spPr/>
        <p:txBody>
          <a:bodyPr/>
          <a:lstStyle/>
          <a:p>
            <a:fld id="{6F8B2900-2416-4EA7-A933-123122F686B9}" type="datetimeFigureOut">
              <a:rPr lang="ru-RU" smtClean="0"/>
              <a:pPr/>
              <a:t>31.03.2022</a:t>
            </a:fld>
            <a:endParaRPr lang="ru-RU"/>
          </a:p>
        </p:txBody>
      </p:sp>
      <p:sp>
        <p:nvSpPr>
          <p:cNvPr id="5" name="Нижний колонтитул 4">
            <a:extLst>
              <a:ext uri="{FF2B5EF4-FFF2-40B4-BE49-F238E27FC236}">
                <a16:creationId xmlns:a16="http://schemas.microsoft.com/office/drawing/2014/main" id="{D3F1DE72-E0FC-4698-B75F-629BF63E793B}"/>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DBFB52BE-F872-46B9-959D-53D206DBB051}"/>
              </a:ext>
            </a:extLst>
          </p:cNvPr>
          <p:cNvSpPr>
            <a:spLocks noGrp="1"/>
          </p:cNvSpPr>
          <p:nvPr>
            <p:ph type="sldNum" sz="quarter" idx="12"/>
          </p:nvPr>
        </p:nvSpPr>
        <p:spPr/>
        <p:txBody>
          <a:bodyPr/>
          <a:lstStyle/>
          <a:p>
            <a:fld id="{5D1DE9B2-D332-45BB-A611-8B8C55BB94DA}" type="slidenum">
              <a:rPr lang="ru-RU" smtClean="0"/>
              <a:pPr/>
              <a:t>‹#›</a:t>
            </a:fld>
            <a:endParaRPr lang="ru-RU"/>
          </a:p>
        </p:txBody>
      </p:sp>
    </p:spTree>
    <p:extLst>
      <p:ext uri="{BB962C8B-B14F-4D97-AF65-F5344CB8AC3E}">
        <p14:creationId xmlns:p14="http://schemas.microsoft.com/office/powerpoint/2010/main" val="13292634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1928AB6D-F035-4353-A4D8-B116A5594565}"/>
              </a:ext>
            </a:extLst>
          </p:cNvPr>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p>
        </p:txBody>
      </p:sp>
      <p:sp>
        <p:nvSpPr>
          <p:cNvPr id="3" name="Текст 2">
            <a:extLst>
              <a:ext uri="{FF2B5EF4-FFF2-40B4-BE49-F238E27FC236}">
                <a16:creationId xmlns:a16="http://schemas.microsoft.com/office/drawing/2014/main" id="{FCA13148-6E92-4415-B886-B004D7DE0C4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a:extLst>
              <a:ext uri="{FF2B5EF4-FFF2-40B4-BE49-F238E27FC236}">
                <a16:creationId xmlns:a16="http://schemas.microsoft.com/office/drawing/2014/main" id="{D5C30CBA-980D-403C-9876-766D72E3042F}"/>
              </a:ext>
            </a:extLst>
          </p:cNvPr>
          <p:cNvSpPr>
            <a:spLocks noGrp="1"/>
          </p:cNvSpPr>
          <p:nvPr>
            <p:ph type="dt" sz="half" idx="10"/>
          </p:nvPr>
        </p:nvSpPr>
        <p:spPr/>
        <p:txBody>
          <a:bodyPr/>
          <a:lstStyle/>
          <a:p>
            <a:fld id="{6F8B2900-2416-4EA7-A933-123122F686B9}" type="datetimeFigureOut">
              <a:rPr lang="ru-RU" smtClean="0"/>
              <a:pPr/>
              <a:t>31.03.2022</a:t>
            </a:fld>
            <a:endParaRPr lang="ru-RU"/>
          </a:p>
        </p:txBody>
      </p:sp>
      <p:sp>
        <p:nvSpPr>
          <p:cNvPr id="5" name="Нижний колонтитул 4">
            <a:extLst>
              <a:ext uri="{FF2B5EF4-FFF2-40B4-BE49-F238E27FC236}">
                <a16:creationId xmlns:a16="http://schemas.microsoft.com/office/drawing/2014/main" id="{D888CD1E-A0C4-4769-B6D1-281A96C18A46}"/>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FB798803-B400-4911-8CAA-57EA9419D791}"/>
              </a:ext>
            </a:extLst>
          </p:cNvPr>
          <p:cNvSpPr>
            <a:spLocks noGrp="1"/>
          </p:cNvSpPr>
          <p:nvPr>
            <p:ph type="sldNum" sz="quarter" idx="12"/>
          </p:nvPr>
        </p:nvSpPr>
        <p:spPr/>
        <p:txBody>
          <a:bodyPr/>
          <a:lstStyle/>
          <a:p>
            <a:fld id="{5D1DE9B2-D332-45BB-A611-8B8C55BB94DA}" type="slidenum">
              <a:rPr lang="ru-RU" smtClean="0"/>
              <a:pPr/>
              <a:t>‹#›</a:t>
            </a:fld>
            <a:endParaRPr lang="ru-RU"/>
          </a:p>
        </p:txBody>
      </p:sp>
    </p:spTree>
    <p:extLst>
      <p:ext uri="{BB962C8B-B14F-4D97-AF65-F5344CB8AC3E}">
        <p14:creationId xmlns:p14="http://schemas.microsoft.com/office/powerpoint/2010/main" val="11250973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B32DB2E1-DF64-4649-9160-7045DCC3806E}"/>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A9039EB6-215C-4721-89E0-1559ED04F987}"/>
              </a:ext>
            </a:extLst>
          </p:cNvPr>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a:extLst>
              <a:ext uri="{FF2B5EF4-FFF2-40B4-BE49-F238E27FC236}">
                <a16:creationId xmlns:a16="http://schemas.microsoft.com/office/drawing/2014/main" id="{ED346BA0-63E8-4B4B-A86D-9959D52BFAEE}"/>
              </a:ext>
            </a:extLst>
          </p:cNvPr>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a:extLst>
              <a:ext uri="{FF2B5EF4-FFF2-40B4-BE49-F238E27FC236}">
                <a16:creationId xmlns:a16="http://schemas.microsoft.com/office/drawing/2014/main" id="{A12024D4-EFC1-41C0-9DD3-0B4279AAA1A1}"/>
              </a:ext>
            </a:extLst>
          </p:cNvPr>
          <p:cNvSpPr>
            <a:spLocks noGrp="1"/>
          </p:cNvSpPr>
          <p:nvPr>
            <p:ph type="dt" sz="half" idx="10"/>
          </p:nvPr>
        </p:nvSpPr>
        <p:spPr/>
        <p:txBody>
          <a:bodyPr/>
          <a:lstStyle/>
          <a:p>
            <a:fld id="{6F8B2900-2416-4EA7-A933-123122F686B9}" type="datetimeFigureOut">
              <a:rPr lang="ru-RU" smtClean="0"/>
              <a:pPr/>
              <a:t>31.03.2022</a:t>
            </a:fld>
            <a:endParaRPr lang="ru-RU"/>
          </a:p>
        </p:txBody>
      </p:sp>
      <p:sp>
        <p:nvSpPr>
          <p:cNvPr id="6" name="Нижний колонтитул 5">
            <a:extLst>
              <a:ext uri="{FF2B5EF4-FFF2-40B4-BE49-F238E27FC236}">
                <a16:creationId xmlns:a16="http://schemas.microsoft.com/office/drawing/2014/main" id="{53F8C4FA-E52E-41C4-A483-737F04F60603}"/>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C51D2B7A-8363-4184-A8E9-D5FB0A6D878B}"/>
              </a:ext>
            </a:extLst>
          </p:cNvPr>
          <p:cNvSpPr>
            <a:spLocks noGrp="1"/>
          </p:cNvSpPr>
          <p:nvPr>
            <p:ph type="sldNum" sz="quarter" idx="12"/>
          </p:nvPr>
        </p:nvSpPr>
        <p:spPr/>
        <p:txBody>
          <a:bodyPr/>
          <a:lstStyle/>
          <a:p>
            <a:fld id="{5D1DE9B2-D332-45BB-A611-8B8C55BB94DA}" type="slidenum">
              <a:rPr lang="ru-RU" smtClean="0"/>
              <a:pPr/>
              <a:t>‹#›</a:t>
            </a:fld>
            <a:endParaRPr lang="ru-RU"/>
          </a:p>
        </p:txBody>
      </p:sp>
    </p:spTree>
    <p:extLst>
      <p:ext uri="{BB962C8B-B14F-4D97-AF65-F5344CB8AC3E}">
        <p14:creationId xmlns:p14="http://schemas.microsoft.com/office/powerpoint/2010/main" val="12719529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7BFF92BA-9638-4743-A1F4-4DCD619A94B8}"/>
              </a:ext>
            </a:extLst>
          </p:cNvPr>
          <p:cNvSpPr>
            <a:spLocks noGrp="1"/>
          </p:cNvSpPr>
          <p:nvPr>
            <p:ph type="title"/>
          </p:nvPr>
        </p:nvSpPr>
        <p:spPr>
          <a:xfrm>
            <a:off x="839788" y="365125"/>
            <a:ext cx="10515600" cy="1325563"/>
          </a:xfrm>
        </p:spPr>
        <p:txBody>
          <a:bodyPr/>
          <a:lstStyle/>
          <a:p>
            <a:r>
              <a:rPr lang="ru-RU"/>
              <a:t>Образец заголовка</a:t>
            </a:r>
          </a:p>
        </p:txBody>
      </p:sp>
      <p:sp>
        <p:nvSpPr>
          <p:cNvPr id="3" name="Текст 2">
            <a:extLst>
              <a:ext uri="{FF2B5EF4-FFF2-40B4-BE49-F238E27FC236}">
                <a16:creationId xmlns:a16="http://schemas.microsoft.com/office/drawing/2014/main" id="{82299E50-91E6-4F56-A4AA-17C4209312B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a:extLst>
              <a:ext uri="{FF2B5EF4-FFF2-40B4-BE49-F238E27FC236}">
                <a16:creationId xmlns:a16="http://schemas.microsoft.com/office/drawing/2014/main" id="{012D7A56-FF4F-4BC8-AB20-BF2B844931CF}"/>
              </a:ext>
            </a:extLst>
          </p:cNvPr>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a:extLst>
              <a:ext uri="{FF2B5EF4-FFF2-40B4-BE49-F238E27FC236}">
                <a16:creationId xmlns:a16="http://schemas.microsoft.com/office/drawing/2014/main" id="{0C082F73-1BAF-4417-90CD-63FC4063207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a:extLst>
              <a:ext uri="{FF2B5EF4-FFF2-40B4-BE49-F238E27FC236}">
                <a16:creationId xmlns:a16="http://schemas.microsoft.com/office/drawing/2014/main" id="{50082FD1-FDEA-49D0-9B88-70B7A25B933D}"/>
              </a:ext>
            </a:extLst>
          </p:cNvPr>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a:extLst>
              <a:ext uri="{FF2B5EF4-FFF2-40B4-BE49-F238E27FC236}">
                <a16:creationId xmlns:a16="http://schemas.microsoft.com/office/drawing/2014/main" id="{4D074AE9-C074-4C00-8DD6-9BF7D2D18D2D}"/>
              </a:ext>
            </a:extLst>
          </p:cNvPr>
          <p:cNvSpPr>
            <a:spLocks noGrp="1"/>
          </p:cNvSpPr>
          <p:nvPr>
            <p:ph type="dt" sz="half" idx="10"/>
          </p:nvPr>
        </p:nvSpPr>
        <p:spPr/>
        <p:txBody>
          <a:bodyPr/>
          <a:lstStyle/>
          <a:p>
            <a:fld id="{6F8B2900-2416-4EA7-A933-123122F686B9}" type="datetimeFigureOut">
              <a:rPr lang="ru-RU" smtClean="0"/>
              <a:pPr/>
              <a:t>31.03.2022</a:t>
            </a:fld>
            <a:endParaRPr lang="ru-RU"/>
          </a:p>
        </p:txBody>
      </p:sp>
      <p:sp>
        <p:nvSpPr>
          <p:cNvPr id="8" name="Нижний колонтитул 7">
            <a:extLst>
              <a:ext uri="{FF2B5EF4-FFF2-40B4-BE49-F238E27FC236}">
                <a16:creationId xmlns:a16="http://schemas.microsoft.com/office/drawing/2014/main" id="{F9F43804-F01D-44B7-8959-268DC864C325}"/>
              </a:ext>
            </a:extLst>
          </p:cNvPr>
          <p:cNvSpPr>
            <a:spLocks noGrp="1"/>
          </p:cNvSpPr>
          <p:nvPr>
            <p:ph type="ftr" sz="quarter" idx="11"/>
          </p:nvPr>
        </p:nvSpPr>
        <p:spPr/>
        <p:txBody>
          <a:bodyPr/>
          <a:lstStyle/>
          <a:p>
            <a:endParaRPr lang="ru-RU"/>
          </a:p>
        </p:txBody>
      </p:sp>
      <p:sp>
        <p:nvSpPr>
          <p:cNvPr id="9" name="Номер слайда 8">
            <a:extLst>
              <a:ext uri="{FF2B5EF4-FFF2-40B4-BE49-F238E27FC236}">
                <a16:creationId xmlns:a16="http://schemas.microsoft.com/office/drawing/2014/main" id="{6CCE44BC-76C0-4869-BA0B-525A68DE2C4F}"/>
              </a:ext>
            </a:extLst>
          </p:cNvPr>
          <p:cNvSpPr>
            <a:spLocks noGrp="1"/>
          </p:cNvSpPr>
          <p:nvPr>
            <p:ph type="sldNum" sz="quarter" idx="12"/>
          </p:nvPr>
        </p:nvSpPr>
        <p:spPr/>
        <p:txBody>
          <a:bodyPr/>
          <a:lstStyle/>
          <a:p>
            <a:fld id="{5D1DE9B2-D332-45BB-A611-8B8C55BB94DA}" type="slidenum">
              <a:rPr lang="ru-RU" smtClean="0"/>
              <a:pPr/>
              <a:t>‹#›</a:t>
            </a:fld>
            <a:endParaRPr lang="ru-RU"/>
          </a:p>
        </p:txBody>
      </p:sp>
    </p:spTree>
    <p:extLst>
      <p:ext uri="{BB962C8B-B14F-4D97-AF65-F5344CB8AC3E}">
        <p14:creationId xmlns:p14="http://schemas.microsoft.com/office/powerpoint/2010/main" val="12646879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F7BBC15C-1F41-4FF9-B96F-2531EB2CBE0C}"/>
              </a:ext>
            </a:extLst>
          </p:cNvPr>
          <p:cNvSpPr>
            <a:spLocks noGrp="1"/>
          </p:cNvSpPr>
          <p:nvPr>
            <p:ph type="title"/>
          </p:nvPr>
        </p:nvSpPr>
        <p:spPr/>
        <p:txBody>
          <a:bodyPr/>
          <a:lstStyle/>
          <a:p>
            <a:r>
              <a:rPr lang="ru-RU"/>
              <a:t>Образец заголовка</a:t>
            </a:r>
          </a:p>
        </p:txBody>
      </p:sp>
      <p:sp>
        <p:nvSpPr>
          <p:cNvPr id="3" name="Дата 2">
            <a:extLst>
              <a:ext uri="{FF2B5EF4-FFF2-40B4-BE49-F238E27FC236}">
                <a16:creationId xmlns:a16="http://schemas.microsoft.com/office/drawing/2014/main" id="{563E1900-CC48-44C7-8CB5-E364824850A3}"/>
              </a:ext>
            </a:extLst>
          </p:cNvPr>
          <p:cNvSpPr>
            <a:spLocks noGrp="1"/>
          </p:cNvSpPr>
          <p:nvPr>
            <p:ph type="dt" sz="half" idx="10"/>
          </p:nvPr>
        </p:nvSpPr>
        <p:spPr/>
        <p:txBody>
          <a:bodyPr/>
          <a:lstStyle/>
          <a:p>
            <a:fld id="{6F8B2900-2416-4EA7-A933-123122F686B9}" type="datetimeFigureOut">
              <a:rPr lang="ru-RU" smtClean="0"/>
              <a:pPr/>
              <a:t>31.03.2022</a:t>
            </a:fld>
            <a:endParaRPr lang="ru-RU"/>
          </a:p>
        </p:txBody>
      </p:sp>
      <p:sp>
        <p:nvSpPr>
          <p:cNvPr id="4" name="Нижний колонтитул 3">
            <a:extLst>
              <a:ext uri="{FF2B5EF4-FFF2-40B4-BE49-F238E27FC236}">
                <a16:creationId xmlns:a16="http://schemas.microsoft.com/office/drawing/2014/main" id="{01D0AAE3-2208-4524-824D-931E8CF6BD8C}"/>
              </a:ext>
            </a:extLst>
          </p:cNvPr>
          <p:cNvSpPr>
            <a:spLocks noGrp="1"/>
          </p:cNvSpPr>
          <p:nvPr>
            <p:ph type="ftr" sz="quarter" idx="11"/>
          </p:nvPr>
        </p:nvSpPr>
        <p:spPr/>
        <p:txBody>
          <a:bodyPr/>
          <a:lstStyle/>
          <a:p>
            <a:endParaRPr lang="ru-RU"/>
          </a:p>
        </p:txBody>
      </p:sp>
      <p:sp>
        <p:nvSpPr>
          <p:cNvPr id="5" name="Номер слайда 4">
            <a:extLst>
              <a:ext uri="{FF2B5EF4-FFF2-40B4-BE49-F238E27FC236}">
                <a16:creationId xmlns:a16="http://schemas.microsoft.com/office/drawing/2014/main" id="{4F54F702-AD2F-444E-AE60-8468D636D30A}"/>
              </a:ext>
            </a:extLst>
          </p:cNvPr>
          <p:cNvSpPr>
            <a:spLocks noGrp="1"/>
          </p:cNvSpPr>
          <p:nvPr>
            <p:ph type="sldNum" sz="quarter" idx="12"/>
          </p:nvPr>
        </p:nvSpPr>
        <p:spPr/>
        <p:txBody>
          <a:bodyPr/>
          <a:lstStyle/>
          <a:p>
            <a:fld id="{5D1DE9B2-D332-45BB-A611-8B8C55BB94DA}" type="slidenum">
              <a:rPr lang="ru-RU" smtClean="0"/>
              <a:pPr/>
              <a:t>‹#›</a:t>
            </a:fld>
            <a:endParaRPr lang="ru-RU"/>
          </a:p>
        </p:txBody>
      </p:sp>
    </p:spTree>
    <p:extLst>
      <p:ext uri="{BB962C8B-B14F-4D97-AF65-F5344CB8AC3E}">
        <p14:creationId xmlns:p14="http://schemas.microsoft.com/office/powerpoint/2010/main" val="21069512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a:extLst>
              <a:ext uri="{FF2B5EF4-FFF2-40B4-BE49-F238E27FC236}">
                <a16:creationId xmlns:a16="http://schemas.microsoft.com/office/drawing/2014/main" id="{8B03A7E3-5835-48FD-B330-4A0A3B9D2DBB}"/>
              </a:ext>
            </a:extLst>
          </p:cNvPr>
          <p:cNvSpPr>
            <a:spLocks noGrp="1"/>
          </p:cNvSpPr>
          <p:nvPr>
            <p:ph type="dt" sz="half" idx="10"/>
          </p:nvPr>
        </p:nvSpPr>
        <p:spPr/>
        <p:txBody>
          <a:bodyPr/>
          <a:lstStyle/>
          <a:p>
            <a:fld id="{6F8B2900-2416-4EA7-A933-123122F686B9}" type="datetimeFigureOut">
              <a:rPr lang="ru-RU" smtClean="0"/>
              <a:pPr/>
              <a:t>31.03.2022</a:t>
            </a:fld>
            <a:endParaRPr lang="ru-RU"/>
          </a:p>
        </p:txBody>
      </p:sp>
      <p:sp>
        <p:nvSpPr>
          <p:cNvPr id="3" name="Нижний колонтитул 2">
            <a:extLst>
              <a:ext uri="{FF2B5EF4-FFF2-40B4-BE49-F238E27FC236}">
                <a16:creationId xmlns:a16="http://schemas.microsoft.com/office/drawing/2014/main" id="{B8D3408A-0682-4093-9808-3145A430EA1D}"/>
              </a:ext>
            </a:extLst>
          </p:cNvPr>
          <p:cNvSpPr>
            <a:spLocks noGrp="1"/>
          </p:cNvSpPr>
          <p:nvPr>
            <p:ph type="ftr" sz="quarter" idx="11"/>
          </p:nvPr>
        </p:nvSpPr>
        <p:spPr/>
        <p:txBody>
          <a:bodyPr/>
          <a:lstStyle/>
          <a:p>
            <a:endParaRPr lang="ru-RU"/>
          </a:p>
        </p:txBody>
      </p:sp>
      <p:sp>
        <p:nvSpPr>
          <p:cNvPr id="4" name="Номер слайда 3">
            <a:extLst>
              <a:ext uri="{FF2B5EF4-FFF2-40B4-BE49-F238E27FC236}">
                <a16:creationId xmlns:a16="http://schemas.microsoft.com/office/drawing/2014/main" id="{8C9FEB87-507F-4BCE-858E-761D534CBFD9}"/>
              </a:ext>
            </a:extLst>
          </p:cNvPr>
          <p:cNvSpPr>
            <a:spLocks noGrp="1"/>
          </p:cNvSpPr>
          <p:nvPr>
            <p:ph type="sldNum" sz="quarter" idx="12"/>
          </p:nvPr>
        </p:nvSpPr>
        <p:spPr/>
        <p:txBody>
          <a:bodyPr/>
          <a:lstStyle/>
          <a:p>
            <a:fld id="{5D1DE9B2-D332-45BB-A611-8B8C55BB94DA}" type="slidenum">
              <a:rPr lang="ru-RU" smtClean="0"/>
              <a:pPr/>
              <a:t>‹#›</a:t>
            </a:fld>
            <a:endParaRPr lang="ru-RU"/>
          </a:p>
        </p:txBody>
      </p:sp>
    </p:spTree>
    <p:extLst>
      <p:ext uri="{BB962C8B-B14F-4D97-AF65-F5344CB8AC3E}">
        <p14:creationId xmlns:p14="http://schemas.microsoft.com/office/powerpoint/2010/main" val="4663720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FD0C665A-3AB9-4740-95B2-D29A92DF36FF}"/>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Объект 2">
            <a:extLst>
              <a:ext uri="{FF2B5EF4-FFF2-40B4-BE49-F238E27FC236}">
                <a16:creationId xmlns:a16="http://schemas.microsoft.com/office/drawing/2014/main" id="{E284F02A-0151-468F-B85E-34297D18F02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a:extLst>
              <a:ext uri="{FF2B5EF4-FFF2-40B4-BE49-F238E27FC236}">
                <a16:creationId xmlns:a16="http://schemas.microsoft.com/office/drawing/2014/main" id="{4CCA196A-ACEB-488B-9056-44F4FB6E4FF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82948A50-63BB-42D9-AF64-BB14FC1A6687}"/>
              </a:ext>
            </a:extLst>
          </p:cNvPr>
          <p:cNvSpPr>
            <a:spLocks noGrp="1"/>
          </p:cNvSpPr>
          <p:nvPr>
            <p:ph type="dt" sz="half" idx="10"/>
          </p:nvPr>
        </p:nvSpPr>
        <p:spPr/>
        <p:txBody>
          <a:bodyPr/>
          <a:lstStyle/>
          <a:p>
            <a:fld id="{6F8B2900-2416-4EA7-A933-123122F686B9}" type="datetimeFigureOut">
              <a:rPr lang="ru-RU" smtClean="0"/>
              <a:pPr/>
              <a:t>31.03.2022</a:t>
            </a:fld>
            <a:endParaRPr lang="ru-RU"/>
          </a:p>
        </p:txBody>
      </p:sp>
      <p:sp>
        <p:nvSpPr>
          <p:cNvPr id="6" name="Нижний колонтитул 5">
            <a:extLst>
              <a:ext uri="{FF2B5EF4-FFF2-40B4-BE49-F238E27FC236}">
                <a16:creationId xmlns:a16="http://schemas.microsoft.com/office/drawing/2014/main" id="{05A3B0B2-4998-4A83-BEF2-074D0CA5A6E7}"/>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E1B229E9-0A93-466C-A1C5-95EF363038A2}"/>
              </a:ext>
            </a:extLst>
          </p:cNvPr>
          <p:cNvSpPr>
            <a:spLocks noGrp="1"/>
          </p:cNvSpPr>
          <p:nvPr>
            <p:ph type="sldNum" sz="quarter" idx="12"/>
          </p:nvPr>
        </p:nvSpPr>
        <p:spPr/>
        <p:txBody>
          <a:bodyPr/>
          <a:lstStyle/>
          <a:p>
            <a:fld id="{5D1DE9B2-D332-45BB-A611-8B8C55BB94DA}" type="slidenum">
              <a:rPr lang="ru-RU" smtClean="0"/>
              <a:pPr/>
              <a:t>‹#›</a:t>
            </a:fld>
            <a:endParaRPr lang="ru-RU"/>
          </a:p>
        </p:txBody>
      </p:sp>
    </p:spTree>
    <p:extLst>
      <p:ext uri="{BB962C8B-B14F-4D97-AF65-F5344CB8AC3E}">
        <p14:creationId xmlns:p14="http://schemas.microsoft.com/office/powerpoint/2010/main" val="11185204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0BC39C89-3826-4DCD-9FA1-1EFB25C92E7D}"/>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Рисунок 2">
            <a:extLst>
              <a:ext uri="{FF2B5EF4-FFF2-40B4-BE49-F238E27FC236}">
                <a16:creationId xmlns:a16="http://schemas.microsoft.com/office/drawing/2014/main" id="{F0209D2F-9F92-4A5B-A86C-6724657F369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a:extLst>
              <a:ext uri="{FF2B5EF4-FFF2-40B4-BE49-F238E27FC236}">
                <a16:creationId xmlns:a16="http://schemas.microsoft.com/office/drawing/2014/main" id="{C3F01C16-1A4E-4F79-9E73-A76C15E88B1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5E03455D-4AD7-44AD-99FC-275B05E04431}"/>
              </a:ext>
            </a:extLst>
          </p:cNvPr>
          <p:cNvSpPr>
            <a:spLocks noGrp="1"/>
          </p:cNvSpPr>
          <p:nvPr>
            <p:ph type="dt" sz="half" idx="10"/>
          </p:nvPr>
        </p:nvSpPr>
        <p:spPr/>
        <p:txBody>
          <a:bodyPr/>
          <a:lstStyle/>
          <a:p>
            <a:fld id="{6F8B2900-2416-4EA7-A933-123122F686B9}" type="datetimeFigureOut">
              <a:rPr lang="ru-RU" smtClean="0"/>
              <a:pPr/>
              <a:t>31.03.2022</a:t>
            </a:fld>
            <a:endParaRPr lang="ru-RU"/>
          </a:p>
        </p:txBody>
      </p:sp>
      <p:sp>
        <p:nvSpPr>
          <p:cNvPr id="6" name="Нижний колонтитул 5">
            <a:extLst>
              <a:ext uri="{FF2B5EF4-FFF2-40B4-BE49-F238E27FC236}">
                <a16:creationId xmlns:a16="http://schemas.microsoft.com/office/drawing/2014/main" id="{A679A92D-EC5F-48C3-A16B-9F9DC0C9E222}"/>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BF2A8E68-261A-451B-B586-C4CA26555587}"/>
              </a:ext>
            </a:extLst>
          </p:cNvPr>
          <p:cNvSpPr>
            <a:spLocks noGrp="1"/>
          </p:cNvSpPr>
          <p:nvPr>
            <p:ph type="sldNum" sz="quarter" idx="12"/>
          </p:nvPr>
        </p:nvSpPr>
        <p:spPr/>
        <p:txBody>
          <a:bodyPr/>
          <a:lstStyle/>
          <a:p>
            <a:fld id="{5D1DE9B2-D332-45BB-A611-8B8C55BB94DA}" type="slidenum">
              <a:rPr lang="ru-RU" smtClean="0"/>
              <a:pPr/>
              <a:t>‹#›</a:t>
            </a:fld>
            <a:endParaRPr lang="ru-RU"/>
          </a:p>
        </p:txBody>
      </p:sp>
    </p:spTree>
    <p:extLst>
      <p:ext uri="{BB962C8B-B14F-4D97-AF65-F5344CB8AC3E}">
        <p14:creationId xmlns:p14="http://schemas.microsoft.com/office/powerpoint/2010/main" val="7365291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A74C82EC-EF65-4EF3-93BB-2A6BFB04FD2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p>
        </p:txBody>
      </p:sp>
      <p:sp>
        <p:nvSpPr>
          <p:cNvPr id="3" name="Текст 2">
            <a:extLst>
              <a:ext uri="{FF2B5EF4-FFF2-40B4-BE49-F238E27FC236}">
                <a16:creationId xmlns:a16="http://schemas.microsoft.com/office/drawing/2014/main" id="{0C3530F7-FD7C-4D95-A428-BDB8EF810B7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BE8A6258-EB42-49B6-BDCC-479BAF4147F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8B2900-2416-4EA7-A933-123122F686B9}" type="datetimeFigureOut">
              <a:rPr lang="ru-RU" smtClean="0"/>
              <a:pPr/>
              <a:t>31.03.2022</a:t>
            </a:fld>
            <a:endParaRPr lang="ru-RU"/>
          </a:p>
        </p:txBody>
      </p:sp>
      <p:sp>
        <p:nvSpPr>
          <p:cNvPr id="5" name="Нижний колонтитул 4">
            <a:extLst>
              <a:ext uri="{FF2B5EF4-FFF2-40B4-BE49-F238E27FC236}">
                <a16:creationId xmlns:a16="http://schemas.microsoft.com/office/drawing/2014/main" id="{8BC07411-8A38-4EA7-8AC2-0847BBCBD5F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a:extLst>
              <a:ext uri="{FF2B5EF4-FFF2-40B4-BE49-F238E27FC236}">
                <a16:creationId xmlns:a16="http://schemas.microsoft.com/office/drawing/2014/main" id="{CF0A222B-4A77-4216-BE37-A5CC85BC49C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D1DE9B2-D332-45BB-A611-8B8C55BB94DA}" type="slidenum">
              <a:rPr lang="ru-RU" smtClean="0"/>
              <a:pPr/>
              <a:t>‹#›</a:t>
            </a:fld>
            <a:endParaRPr lang="ru-RU"/>
          </a:p>
        </p:txBody>
      </p:sp>
    </p:spTree>
    <p:extLst>
      <p:ext uri="{BB962C8B-B14F-4D97-AF65-F5344CB8AC3E}">
        <p14:creationId xmlns:p14="http://schemas.microsoft.com/office/powerpoint/2010/main" val="18088668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1084;&#1086;&#1080;&#1092;&#1080;&#1085;&#1072;&#1085;&#1089;&#1099;.&#1088;&#1092;/" TargetMode="External"/><Relationship Id="rId2" Type="http://schemas.openxmlformats.org/officeDocument/2006/relationships/hyperlink" Target="http://www.fgramota.org/about/project/" TargetMode="External"/><Relationship Id="rId1" Type="http://schemas.openxmlformats.org/officeDocument/2006/relationships/slideLayout" Target="../slideLayouts/slideLayout7.xml"/><Relationship Id="rId6" Type="http://schemas.openxmlformats.org/officeDocument/2006/relationships/hyperlink" Target="https://fmc.hse.ru/" TargetMode="External"/><Relationship Id="rId5" Type="http://schemas.openxmlformats.org/officeDocument/2006/relationships/hyperlink" Target="https://&#1093;&#1086;&#1095;&#1091;&#1084;&#1086;&#1075;&#1091;&#1079;&#1085;&#1072;&#1102;.&#1088;&#1092;/" TargetMode="External"/><Relationship Id="rId4" Type="http://schemas.openxmlformats.org/officeDocument/2006/relationships/hyperlink" Target="https://fincult.info/" TargetMode="External"/></Relationships>
</file>

<file path=ppt/slides/_rels/slide1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5.png"/><Relationship Id="rId7" Type="http://schemas.openxmlformats.org/officeDocument/2006/relationships/image" Target="../media/image7.png"/><Relationship Id="rId2" Type="http://schemas.openxmlformats.org/officeDocument/2006/relationships/hyperlink" Target="http://www.fgramota.org/about/project/" TargetMode="External"/><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hyperlink" Target="https://&#1093;&#1086;&#1095;&#1091;&#1084;&#1086;&#1075;&#1091;&#1079;&#1085;&#1072;&#1102;.&#1088;&#1092;/" TargetMode="External"/><Relationship Id="rId4" Type="http://schemas.openxmlformats.org/officeDocument/2006/relationships/hyperlink" Target="https://fincult.info/" TargetMode="External"/><Relationship Id="rId9" Type="http://schemas.openxmlformats.org/officeDocument/2006/relationships/hyperlink" Target="https://&#1084;&#1086;&#1080;&#1092;&#1080;&#1085;&#1072;&#1085;&#1089;&#1099;.&#1088;&#1092;/"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hyperlink" Target="https://vrn.ranepa.ru/dopolnitelnoe-obrazovanie/mezhregionalnyy-metodicheskiy-tsentr-po-finansovoy-gramotnosti/" TargetMode="External"/><Relationship Id="rId2" Type="http://schemas.openxmlformats.org/officeDocument/2006/relationships/hyperlink" Target="https://fmc.hse.ru/" TargetMode="External"/><Relationship Id="rId1" Type="http://schemas.openxmlformats.org/officeDocument/2006/relationships/slideLayout" Target="../slideLayouts/slideLayout7.xml"/><Relationship Id="rId6" Type="http://schemas.openxmlformats.org/officeDocument/2006/relationships/image" Target="../media/image11.png"/><Relationship Id="rId5" Type="http://schemas.openxmlformats.org/officeDocument/2006/relationships/hyperlink" Target="https://edu.pacc.ru/articles/o-glavnom/" TargetMode="External"/><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8" Type="http://schemas.openxmlformats.org/officeDocument/2006/relationships/hyperlink" Target="https://&#1074;&#1086;&#1078;&#1072;&#1090;&#1099;&#1081;.&#1088;&#1092;/kopilka-znaniy" TargetMode="External"/><Relationship Id="rId3" Type="http://schemas.openxmlformats.org/officeDocument/2006/relationships/hyperlink" Target="https://finfestykt.ru/" TargetMode="External"/><Relationship Id="rId7" Type="http://schemas.openxmlformats.org/officeDocument/2006/relationships/hyperlink" Target="https://fincup.ru/biblioteka_shv/" TargetMode="External"/><Relationship Id="rId12" Type="http://schemas.openxmlformats.org/officeDocument/2006/relationships/hyperlink" Target="http://&#1092;&#1080;&#1085;&#1083;&#1072;&#1075;&#1077;&#1088;&#1100;.&#1088;&#1092;/" TargetMode="External"/><Relationship Id="rId2" Type="http://schemas.openxmlformats.org/officeDocument/2006/relationships/hyperlink" Target="https://vashifinancy.ru/mymoneyfest/" TargetMode="External"/><Relationship Id="rId1" Type="http://schemas.openxmlformats.org/officeDocument/2006/relationships/slideLayout" Target="../slideLayouts/slideLayout7.xml"/><Relationship Id="rId6" Type="http://schemas.openxmlformats.org/officeDocument/2006/relationships/hyperlink" Target="https://fg.mgpu.ru/wp-content/uploads/2018/10/2.-Pererabotannoe.-MP.-Azbuka-finansovoj-gramotnosti.-2018.pdf" TargetMode="External"/><Relationship Id="rId11" Type="http://schemas.openxmlformats.org/officeDocument/2006/relationships/hyperlink" Target="https://infourok.ru/rabochaya-programma-kruzhka-finansovaya-gramotnost-detej-starshego-doshkolnogo-vozrasta-4460604.html" TargetMode="External"/><Relationship Id="rId5" Type="http://schemas.openxmlformats.org/officeDocument/2006/relationships/hyperlink" Target="https://dnifg.ru/materials/" TargetMode="External"/><Relationship Id="rId10" Type="http://schemas.openxmlformats.org/officeDocument/2006/relationships/hyperlink" Target="https://dni-fg.ru/" TargetMode="External"/><Relationship Id="rId4" Type="http://schemas.openxmlformats.org/officeDocument/2006/relationships/hyperlink" Target="http://www.sberden.ru/" TargetMode="External"/><Relationship Id="rId9" Type="http://schemas.openxmlformats.org/officeDocument/2006/relationships/hyperlink" Target="https://doligra.ru/" TargetMode="External"/></Relationships>
</file>

<file path=ppt/slides/_rels/slide14.xml.rels><?xml version="1.0" encoding="UTF-8" standalone="yes"?>
<Relationships xmlns="http://schemas.openxmlformats.org/package/2006/relationships"><Relationship Id="rId8" Type="http://schemas.openxmlformats.org/officeDocument/2006/relationships/hyperlink" Target="https://olympiads.uchi.ru/olymp/bizuchi/?utm_source=BR_press_release&amp;utm_medium=partner&amp;utm_campaign=UP-13-04_partner_BR_press_release" TargetMode="External"/><Relationship Id="rId13" Type="http://schemas.openxmlformats.org/officeDocument/2006/relationships/hyperlink" Target="https://www.sravni.ru/text/13-multikov-kotorye-nauchat-detej-obrashhatsja-s-dengami/" TargetMode="External"/><Relationship Id="rId3" Type="http://schemas.openxmlformats.org/officeDocument/2006/relationships/hyperlink" Target="https://www.cbr.ru/bankmuseum/" TargetMode="External"/><Relationship Id="rId7" Type="http://schemas.openxmlformats.org/officeDocument/2006/relationships/hyperlink" Target="https://www.banki.ru/news/daytheme/?id=10490839" TargetMode="External"/><Relationship Id="rId12" Type="http://schemas.openxmlformats.org/officeDocument/2006/relationships/hyperlink" Target="https://www.youtube.com/watch?v=_j-dwlRlzJg" TargetMode="External"/><Relationship Id="rId2" Type="http://schemas.openxmlformats.org/officeDocument/2006/relationships/hyperlink" Target="https://www.youtube.com/watch?v=sCDrF1wQZ6s" TargetMode="External"/><Relationship Id="rId1" Type="http://schemas.openxmlformats.org/officeDocument/2006/relationships/slideLayout" Target="../slideLayouts/slideLayout7.xml"/><Relationship Id="rId6" Type="http://schemas.openxmlformats.org/officeDocument/2006/relationships/hyperlink" Target="https://fincup.ru/" TargetMode="External"/><Relationship Id="rId11" Type="http://schemas.openxmlformats.org/officeDocument/2006/relationships/hyperlink" Target="http://finquest.tilda.ws/" TargetMode="External"/><Relationship Id="rId5" Type="http://schemas.openxmlformats.org/officeDocument/2006/relationships/hyperlink" Target="https://olimpiada.oc3.ru/" TargetMode="External"/><Relationship Id="rId10" Type="http://schemas.openxmlformats.org/officeDocument/2006/relationships/hyperlink" Target="https://www.youtube.com/watch?v=S4ZqYcdvXrA" TargetMode="External"/><Relationship Id="rId4" Type="http://schemas.openxmlformats.org/officeDocument/2006/relationships/hyperlink" Target="https://www.fin-olimp.ru/" TargetMode="External"/><Relationship Id="rId9" Type="http://schemas.openxmlformats.org/officeDocument/2006/relationships/hyperlink" Target="https://www.youtube.com/watch?v=Is0UcNBBMR8"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 Id="rId5" Type="http://schemas.openxmlformats.org/officeDocument/2006/relationships/hyperlink" Target="https://fincult.info/teaching/" TargetMode="External"/><Relationship Id="rId4" Type="http://schemas.openxmlformats.org/officeDocument/2006/relationships/image" Target="../media/image14.png"/></Relationships>
</file>

<file path=ppt/slides/_rels/slide17.xml.rels><?xml version="1.0" encoding="UTF-8" standalone="yes"?>
<Relationships xmlns="http://schemas.openxmlformats.org/package/2006/relationships"><Relationship Id="rId3" Type="http://schemas.openxmlformats.org/officeDocument/2006/relationships/hyperlink" Target="https://fincult.info/" TargetMode="External"/><Relationship Id="rId2" Type="http://schemas.openxmlformats.org/officeDocument/2006/relationships/image" Target="../media/image15.png"/><Relationship Id="rId1" Type="http://schemas.openxmlformats.org/officeDocument/2006/relationships/slideLayout" Target="../slideLayouts/slideLayout7.xml"/><Relationship Id="rId5" Type="http://schemas.openxmlformats.org/officeDocument/2006/relationships/hyperlink" Target="https://fincult.info/teaching/" TargetMode="External"/><Relationship Id="rId4" Type="http://schemas.openxmlformats.org/officeDocument/2006/relationships/image" Target="../media/image16.png"/></Relationships>
</file>

<file path=ppt/slides/_rels/slide1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tags" Target="../tags/tag1.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8" Type="http://schemas.openxmlformats.org/officeDocument/2006/relationships/hyperlink" Target="https://fincult.info/upload/iblock/4ab/Rabochaya_tetrad_4_kl.pdf" TargetMode="External"/><Relationship Id="rId3" Type="http://schemas.openxmlformats.org/officeDocument/2006/relationships/hyperlink" Target="https://fincult.info/upload/iblock/2a8/Metodicheskie_rekomendatsii.pdf" TargetMode="External"/><Relationship Id="rId7" Type="http://schemas.openxmlformats.org/officeDocument/2006/relationships/hyperlink" Target="https://fincult.info/upload/iblock/73f/Rabochaya_tetrad_3_kl.pdf" TargetMode="External"/><Relationship Id="rId2" Type="http://schemas.openxmlformats.org/officeDocument/2006/relationships/hyperlink" Target="https://fincult.info/upload/iblock/c2e/Uchebnoe_posobie.pdf" TargetMode="External"/><Relationship Id="rId1" Type="http://schemas.openxmlformats.org/officeDocument/2006/relationships/slideLayout" Target="../slideLayouts/slideLayout7.xml"/><Relationship Id="rId6" Type="http://schemas.openxmlformats.org/officeDocument/2006/relationships/hyperlink" Target="https://fincult.info/upload/iblock/0a5/Rabochaya_tetrad_2_kl.pdf" TargetMode="External"/><Relationship Id="rId5" Type="http://schemas.openxmlformats.org/officeDocument/2006/relationships/hyperlink" Target="https://fincult.info/upload/iblock/fff/Rabochaya_tetrad_1_kl.pdf" TargetMode="External"/><Relationship Id="rId4" Type="http://schemas.openxmlformats.org/officeDocument/2006/relationships/hyperlink" Target="https://fincult.info/upload/iblock/091/Praktikum.pdf" TargetMode="External"/></Relationships>
</file>

<file path=ppt/slides/_rels/slide21.xml.rels><?xml version="1.0" encoding="UTF-8" standalone="yes"?>
<Relationships xmlns="http://schemas.openxmlformats.org/package/2006/relationships"><Relationship Id="rId3" Type="http://schemas.openxmlformats.org/officeDocument/2006/relationships/hyperlink" Target="https://fmc.hse.ru/4forms" TargetMode="External"/><Relationship Id="rId2" Type="http://schemas.openxmlformats.org/officeDocument/2006/relationships/hyperlink" Target="https://fmc.hse.ru/2-3forms" TargetMode="Externa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hyperlink" Target="https://fmc.hse.ru/8-9forms" TargetMode="External"/><Relationship Id="rId2" Type="http://schemas.openxmlformats.org/officeDocument/2006/relationships/hyperlink" Target="https://fmc.hse.ru/5-7forms%20&#1080;%208-9" TargetMode="Externa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hyperlink" Target="https://fmc.hse.ru/10-11forms" TargetMode="Externa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7" Type="http://schemas.openxmlformats.org/officeDocument/2006/relationships/hyperlink" Target="https://www.nifi.ru/ru/finansovaya-gramotnost" TargetMode="External"/><Relationship Id="rId2" Type="http://schemas.openxmlformats.org/officeDocument/2006/relationships/slideLayout" Target="../slideLayouts/slideLayout7.xml"/><Relationship Id="rId1" Type="http://schemas.openxmlformats.org/officeDocument/2006/relationships/tags" Target="../tags/tag2.xml"/><Relationship Id="rId6" Type="http://schemas.openxmlformats.org/officeDocument/2006/relationships/hyperlink" Target="http://www.consultant.ru/document/cons_doc_LAW_278903/" TargetMode="External"/><Relationship Id="rId5" Type="http://schemas.openxmlformats.org/officeDocument/2006/relationships/hyperlink" Target="https://www.minfin.ru/ru/om/fingram/" TargetMode="External"/><Relationship Id="rId4" Type="http://schemas.openxmlformats.org/officeDocument/2006/relationships/hyperlink" Target="https://narfu.ru/sf/sevgi/aflatun/concept_rf.pdf" TargetMode="Externa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hyperlink" Target="https://fmc.hse.ru/history" TargetMode="External"/><Relationship Id="rId7" Type="http://schemas.openxmlformats.org/officeDocument/2006/relationships/hyperlink" Target="https://fmc.hse.ru/openlesson" TargetMode="External"/><Relationship Id="rId2" Type="http://schemas.openxmlformats.org/officeDocument/2006/relationships/hyperlink" Target="https://fmc.hse.ru/spesialmod" TargetMode="External"/><Relationship Id="rId1" Type="http://schemas.openxmlformats.org/officeDocument/2006/relationships/slideLayout" Target="../slideLayouts/slideLayout7.xml"/><Relationship Id="rId6" Type="http://schemas.openxmlformats.org/officeDocument/2006/relationships/hyperlink" Target="https://fmc.hse.ru/video" TargetMode="External"/><Relationship Id="rId5" Type="http://schemas.openxmlformats.org/officeDocument/2006/relationships/hyperlink" Target="https://fmc.hse.ru/methbank" TargetMode="External"/><Relationship Id="rId4" Type="http://schemas.openxmlformats.org/officeDocument/2006/relationships/hyperlink" Target="https://fmc.hse.ru/special" TargetMode="External"/></Relationships>
</file>

<file path=ppt/slides/_rels/slide32.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21.png"/><Relationship Id="rId7" Type="http://schemas.openxmlformats.org/officeDocument/2006/relationships/hyperlink" Target="https://vk.com/public210982767" TargetMode="External"/><Relationship Id="rId2" Type="http://schemas.openxmlformats.org/officeDocument/2006/relationships/image" Target="../media/image20.png"/><Relationship Id="rId1" Type="http://schemas.openxmlformats.org/officeDocument/2006/relationships/slideLayout" Target="../slideLayouts/slideLayout7.xml"/><Relationship Id="rId6" Type="http://schemas.openxmlformats.org/officeDocument/2006/relationships/hyperlink" Target="http://cenfingram.ru/" TargetMode="External"/><Relationship Id="rId5" Type="http://schemas.openxmlformats.org/officeDocument/2006/relationships/image" Target="../media/image23.png"/><Relationship Id="rId4" Type="http://schemas.openxmlformats.org/officeDocument/2006/relationships/image" Target="../media/image22.png"/><Relationship Id="rId9" Type="http://schemas.openxmlformats.org/officeDocument/2006/relationships/image" Target="../media/image25.png"/></Relationships>
</file>

<file path=ppt/slides/_rels/slide4.xml.rels><?xml version="1.0" encoding="UTF-8" standalone="yes"?>
<Relationships xmlns="http://schemas.openxmlformats.org/package/2006/relationships"><Relationship Id="rId3" Type="http://schemas.openxmlformats.org/officeDocument/2006/relationships/hyperlink" Target="https://t.me/FinZozhExpert" TargetMode="External"/><Relationship Id="rId2" Type="http://schemas.openxmlformats.org/officeDocument/2006/relationships/hyperlink" Target="https://www.&#1084;&#1086;&#1080;&#1092;&#1080;&#1085;&#1072;&#1085;&#1089;&#1099;.&#1088;&#1092;/" TargetMode="Externa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tags" Target="../tags/tag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hyperlink" Target="https://app-dev.&#1084;&#1086;&#1080;&#1092;&#1080;&#1085;&#1072;&#1085;&#1089;&#1099;.&#1088;&#1092;/storage/18922/edinaya-ramka-fg.pdf?fbclid=IwAR0NPX1ZCsDD-z8j432oKxD2E1aAN8RCQZ6_FGc7neHQCZX0iWl8iZoTtWc" TargetMode="External"/><Relationship Id="rId2" Type="http://schemas.openxmlformats.org/officeDocument/2006/relationships/image" Target="../media/image4.png"/><Relationship Id="rId1" Type="http://schemas.openxmlformats.org/officeDocument/2006/relationships/slideLayout" Target="../slideLayouts/slideLayout7.xml"/><Relationship Id="rId4" Type="http://schemas.openxmlformats.org/officeDocument/2006/relationships/hyperlink" Target="https://app-dev.&#1084;&#1086;&#1080;&#1092;&#1080;&#1085;&#1072;&#1085;&#1089;&#1099;.&#1088;&#1092;/storage/18932/metodpoyasnenie-k-edinoi-ramke.pdf"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Группа 2"/>
          <p:cNvGrpSpPr/>
          <p:nvPr/>
        </p:nvGrpSpPr>
        <p:grpSpPr>
          <a:xfrm>
            <a:off x="0" y="0"/>
            <a:ext cx="12192000" cy="1378423"/>
            <a:chOff x="0" y="0"/>
            <a:chExt cx="12192000" cy="1378423"/>
          </a:xfrm>
          <a:solidFill>
            <a:schemeClr val="accent2">
              <a:lumMod val="60000"/>
              <a:lumOff val="40000"/>
            </a:schemeClr>
          </a:solidFill>
        </p:grpSpPr>
        <p:sp>
          <p:nvSpPr>
            <p:cNvPr id="9" name="Прямоугольник: усеченные противолежащие углы 8">
              <a:extLst>
                <a:ext uri="{FF2B5EF4-FFF2-40B4-BE49-F238E27FC236}">
                  <a16:creationId xmlns:a16="http://schemas.microsoft.com/office/drawing/2014/main" id="{9C92BB49-28C1-49C2-97A9-619B0336BBF0}"/>
                </a:ext>
              </a:extLst>
            </p:cNvPr>
            <p:cNvSpPr/>
            <p:nvPr/>
          </p:nvSpPr>
          <p:spPr>
            <a:xfrm>
              <a:off x="0" y="0"/>
              <a:ext cx="12192000" cy="1378423"/>
            </a:xfrm>
            <a:prstGeom prst="snip2DiagRect">
              <a:avLst/>
            </a:prstGeom>
            <a:solidFill>
              <a:schemeClr val="accent1">
                <a:lumMod val="60000"/>
                <a:lumOff val="40000"/>
              </a:schemeClr>
            </a:solidFill>
            <a:ln>
              <a:solidFill>
                <a:srgbClr val="2654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980000" algn="ctr">
                <a:lnSpc>
                  <a:spcPts val="2600"/>
                </a:lnSpc>
              </a:pPr>
              <a:r>
                <a:rPr lang="ru-RU" sz="2400" b="1" dirty="0"/>
                <a:t>ГБОУ ДПО РК «КРЫМСКИЙ РЕСПУБЛИКАНСКИЙ ИНСТИТУТ ПОСТДИПЛОМНОГО ПЕДАГОГИЧЕСКОГО ОБРАЗОВАНИЯ»</a:t>
              </a:r>
            </a:p>
          </p:txBody>
        </p:sp>
        <p:pic>
          <p:nvPicPr>
            <p:cNvPr id="5" name="Рисунок 4">
              <a:extLst>
                <a:ext uri="{FF2B5EF4-FFF2-40B4-BE49-F238E27FC236}">
                  <a16:creationId xmlns:a16="http://schemas.microsoft.com/office/drawing/2014/main" id="{AA86FE8C-E408-481B-8DB8-D8D130F3418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7830" y="76882"/>
              <a:ext cx="1784080" cy="1114355"/>
            </a:xfrm>
            <a:prstGeom prst="rect">
              <a:avLst/>
            </a:prstGeom>
            <a:grpFill/>
          </p:spPr>
        </p:pic>
      </p:grpSp>
      <p:sp>
        <p:nvSpPr>
          <p:cNvPr id="6" name="Прямоугольник 5"/>
          <p:cNvSpPr/>
          <p:nvPr/>
        </p:nvSpPr>
        <p:spPr>
          <a:xfrm>
            <a:off x="616392" y="1567308"/>
            <a:ext cx="10959216" cy="186169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sz="2000" b="1">
                <a:solidFill>
                  <a:schemeClr val="tx1"/>
                </a:solidFill>
                <a:latin typeface="Times New Roman" pitchFamily="18" charset="0"/>
              </a:defRPr>
            </a:lvl1pPr>
            <a:lvl2pPr marL="742950" indent="-285750" eaLnBrk="0" hangingPunct="0">
              <a:defRPr sz="2000" b="1">
                <a:solidFill>
                  <a:schemeClr val="tx1"/>
                </a:solidFill>
                <a:latin typeface="Times New Roman" pitchFamily="18" charset="0"/>
              </a:defRPr>
            </a:lvl2pPr>
            <a:lvl3pPr marL="1143000" indent="-228600" eaLnBrk="0" hangingPunct="0">
              <a:defRPr sz="2000" b="1">
                <a:solidFill>
                  <a:schemeClr val="tx1"/>
                </a:solidFill>
                <a:latin typeface="Times New Roman" pitchFamily="18" charset="0"/>
              </a:defRPr>
            </a:lvl3pPr>
            <a:lvl4pPr marL="1600200" indent="-228600" eaLnBrk="0" hangingPunct="0">
              <a:defRPr sz="2000" b="1">
                <a:solidFill>
                  <a:schemeClr val="tx1"/>
                </a:solidFill>
                <a:latin typeface="Times New Roman" pitchFamily="18" charset="0"/>
              </a:defRPr>
            </a:lvl4pPr>
            <a:lvl5pPr marL="2057400" indent="-228600" eaLnBrk="0" hangingPunct="0">
              <a:defRPr sz="2000" b="1">
                <a:solidFill>
                  <a:schemeClr val="tx1"/>
                </a:solidFill>
                <a:latin typeface="Times New Roman" pitchFamily="18" charset="0"/>
              </a:defRPr>
            </a:lvl5pPr>
            <a:lvl6pPr marL="2514600" indent="-228600" eaLnBrk="0" fontAlgn="base" hangingPunct="0">
              <a:spcBef>
                <a:spcPct val="0"/>
              </a:spcBef>
              <a:spcAft>
                <a:spcPct val="0"/>
              </a:spcAft>
              <a:defRPr sz="2000" b="1">
                <a:solidFill>
                  <a:schemeClr val="tx1"/>
                </a:solidFill>
                <a:latin typeface="Times New Roman" pitchFamily="18" charset="0"/>
              </a:defRPr>
            </a:lvl6pPr>
            <a:lvl7pPr marL="2971800" indent="-228600" eaLnBrk="0" fontAlgn="base" hangingPunct="0">
              <a:spcBef>
                <a:spcPct val="0"/>
              </a:spcBef>
              <a:spcAft>
                <a:spcPct val="0"/>
              </a:spcAft>
              <a:defRPr sz="2000" b="1">
                <a:solidFill>
                  <a:schemeClr val="tx1"/>
                </a:solidFill>
                <a:latin typeface="Times New Roman" pitchFamily="18" charset="0"/>
              </a:defRPr>
            </a:lvl7pPr>
            <a:lvl8pPr marL="3429000" indent="-228600" eaLnBrk="0" fontAlgn="base" hangingPunct="0">
              <a:spcBef>
                <a:spcPct val="0"/>
              </a:spcBef>
              <a:spcAft>
                <a:spcPct val="0"/>
              </a:spcAft>
              <a:defRPr sz="2000" b="1">
                <a:solidFill>
                  <a:schemeClr val="tx1"/>
                </a:solidFill>
                <a:latin typeface="Times New Roman" pitchFamily="18" charset="0"/>
              </a:defRPr>
            </a:lvl8pPr>
            <a:lvl9pPr marL="3886200" indent="-228600" eaLnBrk="0" fontAlgn="base" hangingPunct="0">
              <a:spcBef>
                <a:spcPct val="0"/>
              </a:spcBef>
              <a:spcAft>
                <a:spcPct val="0"/>
              </a:spcAft>
              <a:defRPr sz="2000" b="1">
                <a:solidFill>
                  <a:schemeClr val="tx1"/>
                </a:solidFill>
                <a:latin typeface="Times New Roman" pitchFamily="18" charset="0"/>
              </a:defRPr>
            </a:lvl9pPr>
          </a:lstStyle>
          <a:p>
            <a:pPr algn="ctr"/>
            <a:r>
              <a:rPr lang="ru-RU" sz="3200" b="1" dirty="0">
                <a:solidFill>
                  <a:srgbClr val="002060"/>
                </a:solidFill>
                <a:latin typeface="Times New Roman" panose="02020603050405020304" pitchFamily="18" charset="0"/>
                <a:cs typeface="Times New Roman" panose="02020603050405020304" pitchFamily="18" charset="0"/>
              </a:rPr>
              <a:t>Приоритетные направления развития </a:t>
            </a:r>
            <a:endParaRPr lang="en-US" sz="3200" b="1" dirty="0">
              <a:solidFill>
                <a:srgbClr val="002060"/>
              </a:solidFill>
              <a:latin typeface="Times New Roman" panose="02020603050405020304" pitchFamily="18" charset="0"/>
              <a:cs typeface="Times New Roman" panose="02020603050405020304" pitchFamily="18" charset="0"/>
            </a:endParaRPr>
          </a:p>
          <a:p>
            <a:pPr algn="ctr"/>
            <a:r>
              <a:rPr lang="ru-RU" sz="3200" b="1" dirty="0">
                <a:solidFill>
                  <a:srgbClr val="002060"/>
                </a:solidFill>
                <a:latin typeface="Times New Roman" panose="02020603050405020304" pitchFamily="18" charset="0"/>
                <a:cs typeface="Times New Roman" panose="02020603050405020304" pitchFamily="18" charset="0"/>
              </a:rPr>
              <a:t>финансовой грамотности в контексте требований обновленных ФГОС</a:t>
            </a:r>
            <a:endParaRPr lang="ru-RU" sz="3200" b="1" dirty="0">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7" name="Таблица 6">
            <a:extLst>
              <a:ext uri="{FF2B5EF4-FFF2-40B4-BE49-F238E27FC236}">
                <a16:creationId xmlns:a16="http://schemas.microsoft.com/office/drawing/2014/main" id="{483E611F-BB67-4AFD-84F5-5E8A2560B887}"/>
              </a:ext>
            </a:extLst>
          </p:cNvPr>
          <p:cNvGraphicFramePr>
            <a:graphicFrameLocks noGrp="1"/>
          </p:cNvGraphicFramePr>
          <p:nvPr>
            <p:extLst>
              <p:ext uri="{D42A27DB-BD31-4B8C-83A1-F6EECF244321}">
                <p14:modId xmlns:p14="http://schemas.microsoft.com/office/powerpoint/2010/main" val="1566022371"/>
              </p:ext>
            </p:extLst>
          </p:nvPr>
        </p:nvGraphicFramePr>
        <p:xfrm>
          <a:off x="571500" y="3552738"/>
          <a:ext cx="11049000" cy="3332937"/>
        </p:xfrm>
        <a:graphic>
          <a:graphicData uri="http://schemas.openxmlformats.org/drawingml/2006/table">
            <a:tbl>
              <a:tblPr firstRow="1" bandRow="1">
                <a:tableStyleId>{5C22544A-7EE6-4342-B048-85BDC9FD1C3A}</a:tableStyleId>
              </a:tblPr>
              <a:tblGrid>
                <a:gridCol w="2895600">
                  <a:extLst>
                    <a:ext uri="{9D8B030D-6E8A-4147-A177-3AD203B41FA5}">
                      <a16:colId xmlns:a16="http://schemas.microsoft.com/office/drawing/2014/main" val="20000"/>
                    </a:ext>
                  </a:extLst>
                </a:gridCol>
                <a:gridCol w="8153400">
                  <a:extLst>
                    <a:ext uri="{9D8B030D-6E8A-4147-A177-3AD203B41FA5}">
                      <a16:colId xmlns:a16="http://schemas.microsoft.com/office/drawing/2014/main" val="20001"/>
                    </a:ext>
                  </a:extLst>
                </a:gridCol>
              </a:tblGrid>
              <a:tr h="723538">
                <a:tc>
                  <a:txBody>
                    <a:bodyPr/>
                    <a:lstStyle/>
                    <a:p>
                      <a:pPr>
                        <a:lnSpc>
                          <a:spcPct val="100000"/>
                        </a:lnSpc>
                      </a:pPr>
                      <a:r>
                        <a:rPr lang="ru-RU" sz="1700" b="1" dirty="0">
                          <a:solidFill>
                            <a:schemeClr val="tx1"/>
                          </a:solidFill>
                          <a:latin typeface="Times New Roman" panose="02020603050405020304" pitchFamily="18" charset="0"/>
                          <a:cs typeface="Times New Roman" panose="02020603050405020304" pitchFamily="18" charset="0"/>
                        </a:rPr>
                        <a:t>Республиканский семинар:</a:t>
                      </a:r>
                    </a:p>
                  </a:txBody>
                  <a:tcPr marL="91459" marR="91459" marT="45705" marB="45705">
                    <a:noFill/>
                  </a:tcPr>
                </a:tc>
                <a:tc>
                  <a:txBody>
                    <a:bodyPr/>
                    <a:lstStyle/>
                    <a:p>
                      <a:pPr algn="just">
                        <a:lnSpc>
                          <a:spcPct val="90000"/>
                        </a:lnSpc>
                      </a:pPr>
                      <a:r>
                        <a:rPr lang="ru-RU" sz="1700" b="0" i="0" dirty="0">
                          <a:solidFill>
                            <a:schemeClr val="tx1"/>
                          </a:solidFill>
                          <a:effectLst/>
                          <a:latin typeface="Times New Roman" panose="02020603050405020304" pitchFamily="18" charset="0"/>
                          <a:ea typeface="+mn-ea"/>
                          <a:cs typeface="Times New Roman" panose="02020603050405020304" pitchFamily="18" charset="0"/>
                        </a:rPr>
                        <a:t>«Финансовая грамотность детей и молодежи как актуальная задача современного образования»</a:t>
                      </a:r>
                      <a:endParaRPr lang="ru-RU" sz="1700" b="0" i="0" dirty="0">
                        <a:solidFill>
                          <a:schemeClr val="tx1"/>
                        </a:solidFill>
                        <a:latin typeface="Times New Roman" panose="02020603050405020304" pitchFamily="18" charset="0"/>
                        <a:cs typeface="Times New Roman" panose="02020603050405020304" pitchFamily="18" charset="0"/>
                      </a:endParaRPr>
                    </a:p>
                  </a:txBody>
                  <a:tcPr marL="91459" marR="91459" marT="45705" marB="45705">
                    <a:noFill/>
                  </a:tcPr>
                </a:tc>
                <a:extLst>
                  <a:ext uri="{0D108BD9-81ED-4DB2-BD59-A6C34878D82A}">
                    <a16:rowId xmlns:a16="http://schemas.microsoft.com/office/drawing/2014/main" val="10000"/>
                  </a:ext>
                </a:extLst>
              </a:tr>
              <a:tr h="755513">
                <a:tc>
                  <a:txBody>
                    <a:bodyPr/>
                    <a:lstStyle/>
                    <a:p>
                      <a:pPr>
                        <a:lnSpc>
                          <a:spcPct val="100000"/>
                        </a:lnSpc>
                      </a:pPr>
                      <a:r>
                        <a:rPr lang="ru-RU" sz="1700" b="1" dirty="0">
                          <a:solidFill>
                            <a:schemeClr val="tx1"/>
                          </a:solidFill>
                          <a:latin typeface="Times New Roman" panose="02020603050405020304" pitchFamily="18" charset="0"/>
                          <a:cs typeface="Times New Roman" panose="02020603050405020304" pitchFamily="18" charset="0"/>
                        </a:rPr>
                        <a:t>Категория участников:</a:t>
                      </a:r>
                    </a:p>
                  </a:txBody>
                  <a:tcPr marL="91459" marR="91459" marT="45705" marB="45705">
                    <a:noFill/>
                  </a:tcPr>
                </a:tc>
                <a:tc>
                  <a:txBody>
                    <a:bodyPr/>
                    <a:lstStyle/>
                    <a:p>
                      <a:pPr algn="just">
                        <a:lnSpc>
                          <a:spcPct val="90000"/>
                        </a:lnSpc>
                      </a:pPr>
                      <a:r>
                        <a:rPr lang="ru-RU" sz="1700" i="0" dirty="0">
                          <a:solidFill>
                            <a:schemeClr val="dk1"/>
                          </a:solidFill>
                          <a:effectLst/>
                          <a:latin typeface="Times New Roman" panose="02020603050405020304" pitchFamily="18" charset="0"/>
                          <a:ea typeface="+mn-ea"/>
                          <a:cs typeface="Times New Roman" panose="02020603050405020304" pitchFamily="18" charset="0"/>
                        </a:rPr>
                        <a:t>Педагогические работники образовательных организаций </a:t>
                      </a:r>
                      <a:r>
                        <a:rPr lang="ru-RU" sz="1700" i="0" dirty="0" err="1">
                          <a:solidFill>
                            <a:schemeClr val="dk1"/>
                          </a:solidFill>
                          <a:effectLst/>
                          <a:latin typeface="Times New Roman" panose="02020603050405020304" pitchFamily="18" charset="0"/>
                          <a:ea typeface="+mn-ea"/>
                          <a:cs typeface="Times New Roman" panose="02020603050405020304" pitchFamily="18" charset="0"/>
                        </a:rPr>
                        <a:t>Республикит</a:t>
                      </a:r>
                      <a:r>
                        <a:rPr lang="ru-RU" sz="1700" i="0" dirty="0">
                          <a:solidFill>
                            <a:schemeClr val="dk1"/>
                          </a:solidFill>
                          <a:effectLst/>
                          <a:latin typeface="Times New Roman" panose="02020603050405020304" pitchFamily="18" charset="0"/>
                          <a:ea typeface="+mn-ea"/>
                          <a:cs typeface="Times New Roman" panose="02020603050405020304" pitchFamily="18" charset="0"/>
                        </a:rPr>
                        <a:t> Крым, реализующие программы по финансовой грамотности</a:t>
                      </a:r>
                    </a:p>
                  </a:txBody>
                  <a:tcPr marL="91459" marR="91459" marT="45705" marB="45705">
                    <a:noFill/>
                  </a:tcPr>
                </a:tc>
                <a:extLst>
                  <a:ext uri="{0D108BD9-81ED-4DB2-BD59-A6C34878D82A}">
                    <a16:rowId xmlns:a16="http://schemas.microsoft.com/office/drawing/2014/main" val="10001"/>
                  </a:ext>
                </a:extLst>
              </a:tr>
              <a:tr h="291363">
                <a:tc>
                  <a:txBody>
                    <a:bodyPr/>
                    <a:lstStyle/>
                    <a:p>
                      <a:pPr>
                        <a:lnSpc>
                          <a:spcPct val="95000"/>
                        </a:lnSpc>
                      </a:pPr>
                      <a:r>
                        <a:rPr lang="ru-RU" sz="1700" b="1" dirty="0">
                          <a:solidFill>
                            <a:schemeClr val="tx1"/>
                          </a:solidFill>
                          <a:latin typeface="Times New Roman" panose="02020603050405020304" pitchFamily="18" charset="0"/>
                          <a:cs typeface="Times New Roman" panose="02020603050405020304" pitchFamily="18" charset="0"/>
                        </a:rPr>
                        <a:t>Дата проведения:</a:t>
                      </a:r>
                    </a:p>
                  </a:txBody>
                  <a:tcPr marL="91459" marR="91459" marT="45705" marB="45705">
                    <a:noFill/>
                  </a:tcPr>
                </a:tc>
                <a:tc>
                  <a:txBody>
                    <a:bodyPr/>
                    <a:lstStyle/>
                    <a:p>
                      <a:pPr marL="0" marR="0" indent="0" algn="l" defTabSz="914400" rtl="0" eaLnBrk="1" fontAlgn="auto" latinLnBrk="0" hangingPunct="1">
                        <a:lnSpc>
                          <a:spcPct val="95000"/>
                        </a:lnSpc>
                        <a:spcBef>
                          <a:spcPts val="0"/>
                        </a:spcBef>
                        <a:spcAft>
                          <a:spcPts val="0"/>
                        </a:spcAft>
                        <a:buClrTx/>
                        <a:buSzTx/>
                        <a:buFontTx/>
                        <a:buNone/>
                        <a:tabLst/>
                        <a:defRPr/>
                      </a:pPr>
                      <a:r>
                        <a:rPr lang="ru-RU" sz="1700" b="0" dirty="0">
                          <a:solidFill>
                            <a:schemeClr val="tx1"/>
                          </a:solidFill>
                          <a:latin typeface="Times New Roman" panose="02020603050405020304" pitchFamily="18" charset="0"/>
                          <a:cs typeface="Times New Roman" panose="02020603050405020304" pitchFamily="18" charset="0"/>
                        </a:rPr>
                        <a:t>31 марта 2022 года</a:t>
                      </a:r>
                    </a:p>
                  </a:txBody>
                  <a:tcPr marL="91459" marR="91459" marT="45705" marB="45705">
                    <a:noFill/>
                  </a:tcPr>
                </a:tc>
                <a:extLst>
                  <a:ext uri="{0D108BD9-81ED-4DB2-BD59-A6C34878D82A}">
                    <a16:rowId xmlns:a16="http://schemas.microsoft.com/office/drawing/2014/main" val="10002"/>
                  </a:ext>
                </a:extLst>
              </a:tr>
              <a:tr h="1398376">
                <a:tc>
                  <a:txBody>
                    <a:bodyPr/>
                    <a:lstStyle/>
                    <a:p>
                      <a:pPr>
                        <a:lnSpc>
                          <a:spcPct val="95000"/>
                        </a:lnSpc>
                      </a:pPr>
                      <a:r>
                        <a:rPr lang="ru-RU" sz="1700" b="1" dirty="0">
                          <a:solidFill>
                            <a:schemeClr val="tx1"/>
                          </a:solidFill>
                          <a:latin typeface="Times New Roman" panose="02020603050405020304" pitchFamily="18" charset="0"/>
                          <a:cs typeface="Times New Roman" panose="02020603050405020304" pitchFamily="18" charset="0"/>
                        </a:rPr>
                        <a:t>Место проведения: </a:t>
                      </a:r>
                    </a:p>
                  </a:txBody>
                  <a:tcPr marL="91459" marR="91459" marT="45705" marB="45705">
                    <a:noFill/>
                  </a:tcPr>
                </a:tc>
                <a:tc>
                  <a:txBody>
                    <a:bodyPr/>
                    <a:lstStyle/>
                    <a:p>
                      <a:pPr marL="0" marR="0" indent="0" algn="l" defTabSz="914400" rtl="0" eaLnBrk="1" fontAlgn="auto" latinLnBrk="0" hangingPunct="1">
                        <a:lnSpc>
                          <a:spcPct val="95000"/>
                        </a:lnSpc>
                        <a:spcBef>
                          <a:spcPts val="0"/>
                        </a:spcBef>
                        <a:spcAft>
                          <a:spcPts val="0"/>
                        </a:spcAft>
                        <a:buClrTx/>
                        <a:buSzTx/>
                        <a:buFontTx/>
                        <a:buNone/>
                        <a:tabLst/>
                        <a:defRPr/>
                      </a:pPr>
                      <a:r>
                        <a:rPr lang="ru-RU" sz="1700" b="0" dirty="0">
                          <a:solidFill>
                            <a:schemeClr val="tx1"/>
                          </a:solidFill>
                          <a:latin typeface="Times New Roman" panose="02020603050405020304" pitchFamily="18" charset="0"/>
                          <a:cs typeface="Times New Roman" panose="02020603050405020304" pitchFamily="18" charset="0"/>
                        </a:rPr>
                        <a:t>г. Симферополь, ГБОУ ДПО РК КРИППО</a:t>
                      </a:r>
                    </a:p>
                    <a:p>
                      <a:pPr marL="0" marR="0" indent="0" algn="l" defTabSz="914400" rtl="0" eaLnBrk="1" fontAlgn="auto" latinLnBrk="0" hangingPunct="1">
                        <a:lnSpc>
                          <a:spcPct val="95000"/>
                        </a:lnSpc>
                        <a:spcBef>
                          <a:spcPts val="0"/>
                        </a:spcBef>
                        <a:spcAft>
                          <a:spcPts val="0"/>
                        </a:spcAft>
                        <a:buClrTx/>
                        <a:buSzTx/>
                        <a:buFontTx/>
                        <a:buNone/>
                        <a:tabLst/>
                        <a:defRPr/>
                      </a:pPr>
                      <a:endParaRPr lang="ru-RU" sz="1700" b="0" dirty="0">
                        <a:solidFill>
                          <a:schemeClr val="tx1"/>
                        </a:solidFill>
                        <a:latin typeface="Times New Roman" panose="02020603050405020304" pitchFamily="18" charset="0"/>
                        <a:cs typeface="Times New Roman" panose="02020603050405020304" pitchFamily="18" charset="0"/>
                      </a:endParaRPr>
                    </a:p>
                    <a:p>
                      <a:pPr algn="r" eaLnBrk="0" hangingPunct="0">
                        <a:lnSpc>
                          <a:spcPct val="90000"/>
                        </a:lnSpc>
                        <a:spcBef>
                          <a:spcPts val="0"/>
                        </a:spcBef>
                        <a:spcAft>
                          <a:spcPts val="0"/>
                        </a:spcAft>
                        <a:defRPr/>
                      </a:pPr>
                      <a:r>
                        <a:rPr lang="ru-RU" sz="1700" b="1" dirty="0">
                          <a:solidFill>
                            <a:schemeClr val="tx1">
                              <a:lumMod val="95000"/>
                              <a:lumOff val="5000"/>
                            </a:schemeClr>
                          </a:solidFill>
                          <a:latin typeface="Times New Roman" panose="02020603050405020304" pitchFamily="18" charset="0"/>
                          <a:cs typeface="Times New Roman" panose="02020603050405020304" pitchFamily="18" charset="0"/>
                        </a:rPr>
                        <a:t>Докладчик</a:t>
                      </a:r>
                      <a:r>
                        <a:rPr lang="ru-RU" sz="1700" b="0" dirty="0">
                          <a:solidFill>
                            <a:schemeClr val="tx1">
                              <a:lumMod val="95000"/>
                              <a:lumOff val="5000"/>
                            </a:schemeClr>
                          </a:solidFill>
                          <a:latin typeface="Times New Roman" panose="02020603050405020304" pitchFamily="18" charset="0"/>
                          <a:cs typeface="Times New Roman" panose="02020603050405020304" pitchFamily="18" charset="0"/>
                        </a:rPr>
                        <a:t>: </a:t>
                      </a:r>
                      <a:r>
                        <a:rPr lang="ru-RU" sz="1700" b="0" dirty="0" err="1">
                          <a:solidFill>
                            <a:schemeClr val="tx1">
                              <a:lumMod val="95000"/>
                              <a:lumOff val="5000"/>
                            </a:schemeClr>
                          </a:solidFill>
                          <a:latin typeface="Times New Roman" panose="02020603050405020304" pitchFamily="18" charset="0"/>
                          <a:cs typeface="Times New Roman" panose="02020603050405020304" pitchFamily="18" charset="0"/>
                        </a:rPr>
                        <a:t>Находкина</a:t>
                      </a:r>
                      <a:r>
                        <a:rPr lang="ru-RU" sz="1700" b="0" dirty="0">
                          <a:solidFill>
                            <a:schemeClr val="tx1">
                              <a:lumMod val="95000"/>
                              <a:lumOff val="5000"/>
                            </a:schemeClr>
                          </a:solidFill>
                          <a:latin typeface="Times New Roman" panose="02020603050405020304" pitchFamily="18" charset="0"/>
                          <a:cs typeface="Times New Roman" panose="02020603050405020304" pitchFamily="18" charset="0"/>
                        </a:rPr>
                        <a:t> Гюльнара </a:t>
                      </a:r>
                      <a:r>
                        <a:rPr lang="ru-RU" sz="1700" b="0" dirty="0" err="1">
                          <a:solidFill>
                            <a:schemeClr val="tx1">
                              <a:lumMod val="95000"/>
                              <a:lumOff val="5000"/>
                            </a:schemeClr>
                          </a:solidFill>
                          <a:latin typeface="Times New Roman" panose="02020603050405020304" pitchFamily="18" charset="0"/>
                          <a:cs typeface="Times New Roman" panose="02020603050405020304" pitchFamily="18" charset="0"/>
                        </a:rPr>
                        <a:t>Газанфаровна</a:t>
                      </a:r>
                      <a:r>
                        <a:rPr lang="ru-RU" sz="1700" b="0" dirty="0">
                          <a:solidFill>
                            <a:schemeClr val="tx1">
                              <a:lumMod val="95000"/>
                              <a:lumOff val="5000"/>
                            </a:schemeClr>
                          </a:solidFill>
                          <a:latin typeface="Times New Roman" panose="02020603050405020304" pitchFamily="18" charset="0"/>
                          <a:cs typeface="Times New Roman" panose="02020603050405020304" pitchFamily="18" charset="0"/>
                        </a:rPr>
                        <a:t>,</a:t>
                      </a:r>
                    </a:p>
                    <a:p>
                      <a:pPr algn="r" eaLnBrk="0" hangingPunct="0">
                        <a:lnSpc>
                          <a:spcPct val="90000"/>
                        </a:lnSpc>
                        <a:spcBef>
                          <a:spcPts val="0"/>
                        </a:spcBef>
                        <a:spcAft>
                          <a:spcPts val="0"/>
                        </a:spcAft>
                        <a:defRPr/>
                      </a:pPr>
                      <a:r>
                        <a:rPr kumimoji="1" lang="ru-RU" altLang="ru-RU" sz="1700" b="0" dirty="0">
                          <a:solidFill>
                            <a:schemeClr val="tx1">
                              <a:lumMod val="95000"/>
                              <a:lumOff val="5000"/>
                            </a:schemeClr>
                          </a:solidFill>
                          <a:latin typeface="Times New Roman" panose="02020603050405020304" pitchFamily="18" charset="0"/>
                          <a:cs typeface="Times New Roman" panose="02020603050405020304" pitchFamily="18" charset="0"/>
                        </a:rPr>
                        <a:t>кандидат экономических наук,</a:t>
                      </a:r>
                      <a:r>
                        <a:rPr kumimoji="1" lang="en-US" altLang="ru-RU" sz="1700" b="0" dirty="0">
                          <a:solidFill>
                            <a:schemeClr val="tx1">
                              <a:lumMod val="95000"/>
                              <a:lumOff val="5000"/>
                            </a:schemeClr>
                          </a:solidFill>
                          <a:latin typeface="Times New Roman" panose="02020603050405020304" pitchFamily="18" charset="0"/>
                          <a:cs typeface="Times New Roman" panose="02020603050405020304" pitchFamily="18" charset="0"/>
                        </a:rPr>
                        <a:t> </a:t>
                      </a:r>
                      <a:r>
                        <a:rPr kumimoji="1" lang="ru-RU" altLang="ru-RU" sz="1700" b="0" dirty="0" err="1">
                          <a:solidFill>
                            <a:schemeClr val="tx1">
                              <a:lumMod val="95000"/>
                              <a:lumOff val="5000"/>
                            </a:schemeClr>
                          </a:solidFill>
                          <a:latin typeface="Times New Roman" panose="02020603050405020304" pitchFamily="18" charset="0"/>
                          <a:cs typeface="Times New Roman" panose="02020603050405020304" pitchFamily="18" charset="0"/>
                        </a:rPr>
                        <a:t>и.о</a:t>
                      </a:r>
                      <a:r>
                        <a:rPr kumimoji="1" lang="ru-RU" altLang="ru-RU" sz="1700" b="0" dirty="0">
                          <a:solidFill>
                            <a:schemeClr val="tx1">
                              <a:lumMod val="95000"/>
                              <a:lumOff val="5000"/>
                            </a:schemeClr>
                          </a:solidFill>
                          <a:latin typeface="Times New Roman" panose="02020603050405020304" pitchFamily="18" charset="0"/>
                          <a:cs typeface="Times New Roman" panose="02020603050405020304" pitchFamily="18" charset="0"/>
                        </a:rPr>
                        <a:t>. </a:t>
                      </a:r>
                      <a:r>
                        <a:rPr lang="ru-RU" sz="1700" b="0" dirty="0">
                          <a:solidFill>
                            <a:schemeClr val="tx1">
                              <a:lumMod val="95000"/>
                              <a:lumOff val="5000"/>
                            </a:schemeClr>
                          </a:solidFill>
                          <a:latin typeface="Times New Roman" panose="02020603050405020304" pitchFamily="18" charset="0"/>
                          <a:cs typeface="Times New Roman" panose="02020603050405020304" pitchFamily="18" charset="0"/>
                        </a:rPr>
                        <a:t>заведующего </a:t>
                      </a:r>
                      <a:endParaRPr lang="en-US" sz="1700" b="0" dirty="0">
                        <a:solidFill>
                          <a:schemeClr val="tx1">
                            <a:lumMod val="95000"/>
                            <a:lumOff val="5000"/>
                          </a:schemeClr>
                        </a:solidFill>
                        <a:latin typeface="Times New Roman" panose="02020603050405020304" pitchFamily="18" charset="0"/>
                        <a:cs typeface="Times New Roman" panose="02020603050405020304" pitchFamily="18" charset="0"/>
                      </a:endParaRPr>
                    </a:p>
                    <a:p>
                      <a:pPr algn="r" eaLnBrk="0" hangingPunct="0">
                        <a:lnSpc>
                          <a:spcPct val="90000"/>
                        </a:lnSpc>
                        <a:spcBef>
                          <a:spcPts val="0"/>
                        </a:spcBef>
                        <a:spcAft>
                          <a:spcPts val="0"/>
                        </a:spcAft>
                        <a:defRPr/>
                      </a:pPr>
                      <a:r>
                        <a:rPr lang="ru-RU" sz="1700" b="0" dirty="0">
                          <a:solidFill>
                            <a:schemeClr val="tx1">
                              <a:lumMod val="95000"/>
                              <a:lumOff val="5000"/>
                            </a:schemeClr>
                          </a:solidFill>
                          <a:latin typeface="Times New Roman" panose="02020603050405020304" pitchFamily="18" charset="0"/>
                          <a:cs typeface="Times New Roman" panose="02020603050405020304" pitchFamily="18" charset="0"/>
                        </a:rPr>
                        <a:t>Центром финансовой грамотности </a:t>
                      </a:r>
                    </a:p>
                    <a:p>
                      <a:pPr algn="r" eaLnBrk="0" hangingPunct="0">
                        <a:lnSpc>
                          <a:spcPct val="90000"/>
                        </a:lnSpc>
                        <a:spcBef>
                          <a:spcPts val="0"/>
                        </a:spcBef>
                        <a:spcAft>
                          <a:spcPts val="0"/>
                        </a:spcAft>
                        <a:defRPr/>
                      </a:pPr>
                      <a:r>
                        <a:rPr lang="ru-RU" sz="1700" b="0" dirty="0">
                          <a:solidFill>
                            <a:schemeClr val="tx1">
                              <a:lumMod val="95000"/>
                              <a:lumOff val="5000"/>
                            </a:schemeClr>
                          </a:solidFill>
                          <a:latin typeface="Times New Roman" panose="02020603050405020304" pitchFamily="18" charset="0"/>
                          <a:cs typeface="Times New Roman" panose="02020603050405020304" pitchFamily="18" charset="0"/>
                        </a:rPr>
                        <a:t>ГБОУ ДПО РК КРИППО</a:t>
                      </a:r>
                    </a:p>
                  </a:txBody>
                  <a:tcPr marL="91459" marR="91459" marT="45705" marB="45705">
                    <a:no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1411630097"/>
      </p:ext>
    </p:extLst>
  </p:cSld>
  <p:clrMapOvr>
    <a:masterClrMapping/>
  </p:clrMapOvr>
  <mc:AlternateContent xmlns:mc="http://schemas.openxmlformats.org/markup-compatibility/2006" xmlns:p14="http://schemas.microsoft.com/office/powerpoint/2010/main">
    <mc:Choice Requires="p14">
      <p:transition spd="slow" p14:dur="2000" advTm="5122"/>
    </mc:Choice>
    <mc:Fallback xmlns="">
      <p:transition spd="slow" advTm="5122"/>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Таблица 4">
            <a:extLst>
              <a:ext uri="{FF2B5EF4-FFF2-40B4-BE49-F238E27FC236}">
                <a16:creationId xmlns:a16="http://schemas.microsoft.com/office/drawing/2014/main" id="{1434DCB4-56AB-4715-8D76-8C16C1484950}"/>
              </a:ext>
            </a:extLst>
          </p:cNvPr>
          <p:cNvGraphicFramePr>
            <a:graphicFrameLocks noGrp="1"/>
          </p:cNvGraphicFramePr>
          <p:nvPr>
            <p:extLst>
              <p:ext uri="{D42A27DB-BD31-4B8C-83A1-F6EECF244321}">
                <p14:modId xmlns:p14="http://schemas.microsoft.com/office/powerpoint/2010/main" val="715343036"/>
              </p:ext>
            </p:extLst>
          </p:nvPr>
        </p:nvGraphicFramePr>
        <p:xfrm>
          <a:off x="275259" y="1594741"/>
          <a:ext cx="5424675" cy="2669720"/>
        </p:xfrm>
        <a:graphic>
          <a:graphicData uri="http://schemas.openxmlformats.org/drawingml/2006/table">
            <a:tbl>
              <a:tblPr firstRow="1" firstCol="1" bandRow="1" bandCol="1">
                <a:tableStyleId>{5C22544A-7EE6-4342-B048-85BDC9FD1C3A}</a:tableStyleId>
              </a:tblPr>
              <a:tblGrid>
                <a:gridCol w="2612376">
                  <a:extLst>
                    <a:ext uri="{9D8B030D-6E8A-4147-A177-3AD203B41FA5}">
                      <a16:colId xmlns:a16="http://schemas.microsoft.com/office/drawing/2014/main" val="20000"/>
                    </a:ext>
                  </a:extLst>
                </a:gridCol>
                <a:gridCol w="839691">
                  <a:extLst>
                    <a:ext uri="{9D8B030D-6E8A-4147-A177-3AD203B41FA5}">
                      <a16:colId xmlns:a16="http://schemas.microsoft.com/office/drawing/2014/main" val="20001"/>
                    </a:ext>
                  </a:extLst>
                </a:gridCol>
                <a:gridCol w="1039619">
                  <a:extLst>
                    <a:ext uri="{9D8B030D-6E8A-4147-A177-3AD203B41FA5}">
                      <a16:colId xmlns:a16="http://schemas.microsoft.com/office/drawing/2014/main" val="20002"/>
                    </a:ext>
                  </a:extLst>
                </a:gridCol>
                <a:gridCol w="932989">
                  <a:extLst>
                    <a:ext uri="{9D8B030D-6E8A-4147-A177-3AD203B41FA5}">
                      <a16:colId xmlns:a16="http://schemas.microsoft.com/office/drawing/2014/main" val="20003"/>
                    </a:ext>
                  </a:extLst>
                </a:gridCol>
              </a:tblGrid>
              <a:tr h="208536">
                <a:tc>
                  <a:txBody>
                    <a:bodyPr/>
                    <a:lstStyle/>
                    <a:p>
                      <a:pPr indent="450215" algn="ctr">
                        <a:lnSpc>
                          <a:spcPct val="90000"/>
                        </a:lnSpc>
                        <a:spcAft>
                          <a:spcPts val="0"/>
                        </a:spcAft>
                      </a:pPr>
                      <a:r>
                        <a:rPr lang="ru-RU" sz="1700" b="0" spc="-10" dirty="0">
                          <a:solidFill>
                            <a:schemeClr val="tx1"/>
                          </a:solidFill>
                          <a:effectLst/>
                          <a:latin typeface="Times New Roman" panose="02020603050405020304" pitchFamily="18" charset="0"/>
                          <a:cs typeface="Times New Roman" panose="02020603050405020304" pitchFamily="18" charset="0"/>
                        </a:rPr>
                        <a:t>Предмет</a:t>
                      </a:r>
                      <a:endParaRPr lang="ru-RU" sz="1700" b="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nchor="ctr">
                    <a:solidFill>
                      <a:schemeClr val="accent5">
                        <a:lumMod val="20000"/>
                        <a:lumOff val="80000"/>
                      </a:schemeClr>
                    </a:solidFill>
                  </a:tcPr>
                </a:tc>
                <a:tc>
                  <a:txBody>
                    <a:bodyPr/>
                    <a:lstStyle/>
                    <a:p>
                      <a:pPr algn="ctr">
                        <a:lnSpc>
                          <a:spcPct val="90000"/>
                        </a:lnSpc>
                        <a:spcAft>
                          <a:spcPts val="0"/>
                        </a:spcAft>
                      </a:pPr>
                      <a:r>
                        <a:rPr lang="ru-RU" sz="1700" b="0" spc="-10" dirty="0">
                          <a:solidFill>
                            <a:schemeClr val="tx1"/>
                          </a:solidFill>
                          <a:effectLst/>
                          <a:latin typeface="Times New Roman" panose="02020603050405020304" pitchFamily="18" charset="0"/>
                          <a:cs typeface="Times New Roman" panose="02020603050405020304" pitchFamily="18" charset="0"/>
                        </a:rPr>
                        <a:t>НОО</a:t>
                      </a:r>
                      <a:endParaRPr lang="ru-RU" sz="1700" b="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nchor="ctr">
                    <a:solidFill>
                      <a:schemeClr val="accent5">
                        <a:lumMod val="20000"/>
                        <a:lumOff val="80000"/>
                      </a:schemeClr>
                    </a:solidFill>
                  </a:tcPr>
                </a:tc>
                <a:tc>
                  <a:txBody>
                    <a:bodyPr/>
                    <a:lstStyle/>
                    <a:p>
                      <a:pPr algn="ctr">
                        <a:lnSpc>
                          <a:spcPct val="90000"/>
                        </a:lnSpc>
                        <a:spcAft>
                          <a:spcPts val="0"/>
                        </a:spcAft>
                      </a:pPr>
                      <a:r>
                        <a:rPr lang="ru-RU" sz="1700" b="0" spc="-10" dirty="0">
                          <a:solidFill>
                            <a:schemeClr val="tx1"/>
                          </a:solidFill>
                          <a:effectLst/>
                          <a:latin typeface="Times New Roman" panose="02020603050405020304" pitchFamily="18" charset="0"/>
                          <a:cs typeface="Times New Roman" panose="02020603050405020304" pitchFamily="18" charset="0"/>
                        </a:rPr>
                        <a:t>ООО</a:t>
                      </a:r>
                      <a:endParaRPr lang="ru-RU" sz="1700" b="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nchor="ctr">
                    <a:solidFill>
                      <a:schemeClr val="accent5">
                        <a:lumMod val="20000"/>
                        <a:lumOff val="80000"/>
                      </a:schemeClr>
                    </a:solidFill>
                  </a:tcPr>
                </a:tc>
                <a:tc>
                  <a:txBody>
                    <a:bodyPr/>
                    <a:lstStyle/>
                    <a:p>
                      <a:pPr algn="ctr">
                        <a:lnSpc>
                          <a:spcPct val="90000"/>
                        </a:lnSpc>
                        <a:spcAft>
                          <a:spcPts val="0"/>
                        </a:spcAft>
                      </a:pPr>
                      <a:r>
                        <a:rPr lang="ru-RU" sz="1700" b="0" spc="-10" dirty="0">
                          <a:solidFill>
                            <a:schemeClr val="tx1"/>
                          </a:solidFill>
                          <a:effectLst/>
                          <a:latin typeface="Times New Roman" panose="02020603050405020304" pitchFamily="18" charset="0"/>
                          <a:cs typeface="Times New Roman" panose="02020603050405020304" pitchFamily="18" charset="0"/>
                        </a:rPr>
                        <a:t>СОО</a:t>
                      </a:r>
                      <a:endParaRPr lang="ru-RU" sz="1700" b="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nchor="ctr">
                    <a:solidFill>
                      <a:schemeClr val="accent5">
                        <a:lumMod val="20000"/>
                        <a:lumOff val="80000"/>
                      </a:schemeClr>
                    </a:solidFill>
                  </a:tcPr>
                </a:tc>
                <a:extLst>
                  <a:ext uri="{0D108BD9-81ED-4DB2-BD59-A6C34878D82A}">
                    <a16:rowId xmlns:a16="http://schemas.microsoft.com/office/drawing/2014/main" val="10000"/>
                  </a:ext>
                </a:extLst>
              </a:tr>
              <a:tr h="208536">
                <a:tc>
                  <a:txBody>
                    <a:bodyPr/>
                    <a:lstStyle/>
                    <a:p>
                      <a:pPr algn="just">
                        <a:lnSpc>
                          <a:spcPct val="90000"/>
                        </a:lnSpc>
                        <a:spcAft>
                          <a:spcPts val="0"/>
                        </a:spcAft>
                      </a:pPr>
                      <a:r>
                        <a:rPr lang="ru-RU" sz="1700" b="0" spc="-10">
                          <a:solidFill>
                            <a:schemeClr val="tx1"/>
                          </a:solidFill>
                          <a:effectLst/>
                          <a:latin typeface="Times New Roman" panose="02020603050405020304" pitchFamily="18" charset="0"/>
                          <a:cs typeface="Times New Roman" panose="02020603050405020304" pitchFamily="18" charset="0"/>
                        </a:rPr>
                        <a:t>Окружающий мир</a:t>
                      </a:r>
                      <a:endParaRPr lang="ru-RU" sz="1700" b="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solidFill>
                      <a:schemeClr val="accent5">
                        <a:lumMod val="20000"/>
                        <a:lumOff val="80000"/>
                      </a:schemeClr>
                    </a:solidFill>
                  </a:tcPr>
                </a:tc>
                <a:tc>
                  <a:txBody>
                    <a:bodyPr/>
                    <a:lstStyle/>
                    <a:p>
                      <a:pPr indent="450215" algn="just">
                        <a:lnSpc>
                          <a:spcPct val="90000"/>
                        </a:lnSpc>
                        <a:spcAft>
                          <a:spcPts val="0"/>
                        </a:spcAft>
                      </a:pPr>
                      <a:r>
                        <a:rPr lang="ru-RU" sz="1700" b="0" spc="-10" dirty="0">
                          <a:solidFill>
                            <a:schemeClr val="tx1"/>
                          </a:solidFill>
                          <a:effectLst/>
                          <a:latin typeface="Times New Roman" panose="02020603050405020304" pitchFamily="18" charset="0"/>
                          <a:cs typeface="Times New Roman" panose="02020603050405020304" pitchFamily="18" charset="0"/>
                        </a:rPr>
                        <a:t>+</a:t>
                      </a:r>
                      <a:endParaRPr lang="ru-RU" sz="1700" b="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solidFill>
                      <a:schemeClr val="accent5">
                        <a:lumMod val="20000"/>
                        <a:lumOff val="80000"/>
                      </a:schemeClr>
                    </a:solidFill>
                  </a:tcPr>
                </a:tc>
                <a:tc>
                  <a:txBody>
                    <a:bodyPr/>
                    <a:lstStyle/>
                    <a:p>
                      <a:pPr indent="450215" algn="just">
                        <a:lnSpc>
                          <a:spcPct val="90000"/>
                        </a:lnSpc>
                        <a:spcAft>
                          <a:spcPts val="0"/>
                        </a:spcAft>
                      </a:pPr>
                      <a:r>
                        <a:rPr lang="ru-RU" sz="1700" b="0" spc="-10" dirty="0">
                          <a:solidFill>
                            <a:schemeClr val="tx1"/>
                          </a:solidFill>
                          <a:effectLst/>
                          <a:latin typeface="Times New Roman" panose="02020603050405020304" pitchFamily="18" charset="0"/>
                          <a:cs typeface="Times New Roman" panose="02020603050405020304" pitchFamily="18" charset="0"/>
                        </a:rPr>
                        <a:t> </a:t>
                      </a:r>
                      <a:endParaRPr lang="ru-RU" sz="1700" b="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solidFill>
                      <a:schemeClr val="accent5">
                        <a:lumMod val="20000"/>
                        <a:lumOff val="80000"/>
                      </a:schemeClr>
                    </a:solidFill>
                  </a:tcPr>
                </a:tc>
                <a:tc>
                  <a:txBody>
                    <a:bodyPr/>
                    <a:lstStyle/>
                    <a:p>
                      <a:pPr indent="450215" algn="just">
                        <a:lnSpc>
                          <a:spcPct val="90000"/>
                        </a:lnSpc>
                        <a:spcAft>
                          <a:spcPts val="0"/>
                        </a:spcAft>
                      </a:pPr>
                      <a:r>
                        <a:rPr lang="ru-RU" sz="1700" b="0" spc="-10" dirty="0">
                          <a:solidFill>
                            <a:schemeClr val="tx1"/>
                          </a:solidFill>
                          <a:effectLst/>
                          <a:latin typeface="Times New Roman" panose="02020603050405020304" pitchFamily="18" charset="0"/>
                          <a:cs typeface="Times New Roman" panose="02020603050405020304" pitchFamily="18" charset="0"/>
                        </a:rPr>
                        <a:t> </a:t>
                      </a:r>
                      <a:endParaRPr lang="ru-RU" sz="1700" b="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solidFill>
                      <a:schemeClr val="accent5">
                        <a:lumMod val="20000"/>
                        <a:lumOff val="80000"/>
                      </a:schemeClr>
                    </a:solidFill>
                  </a:tcPr>
                </a:tc>
                <a:extLst>
                  <a:ext uri="{0D108BD9-81ED-4DB2-BD59-A6C34878D82A}">
                    <a16:rowId xmlns:a16="http://schemas.microsoft.com/office/drawing/2014/main" val="10001"/>
                  </a:ext>
                </a:extLst>
              </a:tr>
              <a:tr h="208536">
                <a:tc>
                  <a:txBody>
                    <a:bodyPr/>
                    <a:lstStyle/>
                    <a:p>
                      <a:pPr algn="just">
                        <a:lnSpc>
                          <a:spcPct val="90000"/>
                        </a:lnSpc>
                        <a:spcAft>
                          <a:spcPts val="0"/>
                        </a:spcAft>
                      </a:pPr>
                      <a:r>
                        <a:rPr lang="ru-RU" sz="1700" b="0" spc="-10">
                          <a:solidFill>
                            <a:schemeClr val="tx1"/>
                          </a:solidFill>
                          <a:effectLst/>
                          <a:latin typeface="Times New Roman" panose="02020603050405020304" pitchFamily="18" charset="0"/>
                          <a:cs typeface="Times New Roman" panose="02020603050405020304" pitchFamily="18" charset="0"/>
                        </a:rPr>
                        <a:t>Математика</a:t>
                      </a:r>
                      <a:endParaRPr lang="ru-RU" sz="1700" b="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solidFill>
                      <a:schemeClr val="accent5">
                        <a:lumMod val="20000"/>
                        <a:lumOff val="80000"/>
                      </a:schemeClr>
                    </a:solidFill>
                  </a:tcPr>
                </a:tc>
                <a:tc>
                  <a:txBody>
                    <a:bodyPr/>
                    <a:lstStyle/>
                    <a:p>
                      <a:pPr indent="450215" algn="just">
                        <a:lnSpc>
                          <a:spcPct val="90000"/>
                        </a:lnSpc>
                        <a:spcAft>
                          <a:spcPts val="0"/>
                        </a:spcAft>
                      </a:pPr>
                      <a:r>
                        <a:rPr lang="ru-RU" sz="1700" b="0" spc="-10">
                          <a:solidFill>
                            <a:schemeClr val="tx1"/>
                          </a:solidFill>
                          <a:effectLst/>
                          <a:latin typeface="Times New Roman" panose="02020603050405020304" pitchFamily="18" charset="0"/>
                          <a:cs typeface="Times New Roman" panose="02020603050405020304" pitchFamily="18" charset="0"/>
                        </a:rPr>
                        <a:t>+</a:t>
                      </a:r>
                      <a:endParaRPr lang="ru-RU" sz="1700" b="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solidFill>
                      <a:schemeClr val="accent5">
                        <a:lumMod val="20000"/>
                        <a:lumOff val="80000"/>
                      </a:schemeClr>
                    </a:solidFill>
                  </a:tcPr>
                </a:tc>
                <a:tc>
                  <a:txBody>
                    <a:bodyPr/>
                    <a:lstStyle/>
                    <a:p>
                      <a:pPr indent="450215" algn="just">
                        <a:lnSpc>
                          <a:spcPct val="90000"/>
                        </a:lnSpc>
                        <a:spcAft>
                          <a:spcPts val="0"/>
                        </a:spcAft>
                      </a:pPr>
                      <a:r>
                        <a:rPr lang="ru-RU" sz="1700" b="0" spc="-10">
                          <a:solidFill>
                            <a:schemeClr val="tx1"/>
                          </a:solidFill>
                          <a:effectLst/>
                          <a:latin typeface="Times New Roman" panose="02020603050405020304" pitchFamily="18" charset="0"/>
                          <a:cs typeface="Times New Roman" panose="02020603050405020304" pitchFamily="18" charset="0"/>
                        </a:rPr>
                        <a:t>+</a:t>
                      </a:r>
                      <a:endParaRPr lang="ru-RU" sz="1700" b="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solidFill>
                      <a:schemeClr val="accent5">
                        <a:lumMod val="20000"/>
                        <a:lumOff val="80000"/>
                      </a:schemeClr>
                    </a:solidFill>
                  </a:tcPr>
                </a:tc>
                <a:tc>
                  <a:txBody>
                    <a:bodyPr/>
                    <a:lstStyle/>
                    <a:p>
                      <a:pPr indent="450215" algn="just">
                        <a:lnSpc>
                          <a:spcPct val="90000"/>
                        </a:lnSpc>
                        <a:spcAft>
                          <a:spcPts val="0"/>
                        </a:spcAft>
                      </a:pPr>
                      <a:r>
                        <a:rPr lang="ru-RU" sz="1700" b="0" spc="-10" dirty="0">
                          <a:solidFill>
                            <a:schemeClr val="tx1"/>
                          </a:solidFill>
                          <a:effectLst/>
                          <a:latin typeface="Times New Roman" panose="02020603050405020304" pitchFamily="18" charset="0"/>
                          <a:cs typeface="Times New Roman" panose="02020603050405020304" pitchFamily="18" charset="0"/>
                        </a:rPr>
                        <a:t>+</a:t>
                      </a:r>
                      <a:endParaRPr lang="ru-RU" sz="1700" b="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solidFill>
                      <a:schemeClr val="accent5">
                        <a:lumMod val="20000"/>
                        <a:lumOff val="80000"/>
                      </a:schemeClr>
                    </a:solidFill>
                  </a:tcPr>
                </a:tc>
                <a:extLst>
                  <a:ext uri="{0D108BD9-81ED-4DB2-BD59-A6C34878D82A}">
                    <a16:rowId xmlns:a16="http://schemas.microsoft.com/office/drawing/2014/main" val="10002"/>
                  </a:ext>
                </a:extLst>
              </a:tr>
              <a:tr h="208536">
                <a:tc>
                  <a:txBody>
                    <a:bodyPr/>
                    <a:lstStyle/>
                    <a:p>
                      <a:pPr algn="just">
                        <a:lnSpc>
                          <a:spcPct val="90000"/>
                        </a:lnSpc>
                        <a:spcAft>
                          <a:spcPts val="0"/>
                        </a:spcAft>
                      </a:pPr>
                      <a:r>
                        <a:rPr lang="ru-RU" sz="1700" b="0" spc="-10" dirty="0">
                          <a:solidFill>
                            <a:schemeClr val="tx1"/>
                          </a:solidFill>
                          <a:effectLst/>
                          <a:latin typeface="Times New Roman" panose="02020603050405020304" pitchFamily="18" charset="0"/>
                          <a:cs typeface="Times New Roman" panose="02020603050405020304" pitchFamily="18" charset="0"/>
                        </a:rPr>
                        <a:t>ОБЖ</a:t>
                      </a:r>
                      <a:endParaRPr lang="ru-RU" sz="1700" b="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solidFill>
                      <a:schemeClr val="accent5">
                        <a:lumMod val="20000"/>
                        <a:lumOff val="80000"/>
                      </a:schemeClr>
                    </a:solidFill>
                  </a:tcPr>
                </a:tc>
                <a:tc>
                  <a:txBody>
                    <a:bodyPr/>
                    <a:lstStyle/>
                    <a:p>
                      <a:pPr indent="450215" algn="just">
                        <a:lnSpc>
                          <a:spcPct val="90000"/>
                        </a:lnSpc>
                        <a:spcAft>
                          <a:spcPts val="0"/>
                        </a:spcAft>
                      </a:pPr>
                      <a:r>
                        <a:rPr lang="ru-RU" sz="1700" b="0" spc="-10">
                          <a:solidFill>
                            <a:schemeClr val="tx1"/>
                          </a:solidFill>
                          <a:effectLst/>
                          <a:latin typeface="Times New Roman" panose="02020603050405020304" pitchFamily="18" charset="0"/>
                          <a:cs typeface="Times New Roman" panose="02020603050405020304" pitchFamily="18" charset="0"/>
                        </a:rPr>
                        <a:t> </a:t>
                      </a:r>
                      <a:endParaRPr lang="ru-RU" sz="1700" b="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solidFill>
                      <a:schemeClr val="accent5">
                        <a:lumMod val="20000"/>
                        <a:lumOff val="80000"/>
                      </a:schemeClr>
                    </a:solidFill>
                  </a:tcPr>
                </a:tc>
                <a:tc>
                  <a:txBody>
                    <a:bodyPr/>
                    <a:lstStyle/>
                    <a:p>
                      <a:pPr indent="450215" algn="just">
                        <a:lnSpc>
                          <a:spcPct val="90000"/>
                        </a:lnSpc>
                        <a:spcAft>
                          <a:spcPts val="0"/>
                        </a:spcAft>
                      </a:pPr>
                      <a:r>
                        <a:rPr lang="ru-RU" sz="1700" b="0" spc="-10">
                          <a:solidFill>
                            <a:schemeClr val="tx1"/>
                          </a:solidFill>
                          <a:effectLst/>
                          <a:latin typeface="Times New Roman" panose="02020603050405020304" pitchFamily="18" charset="0"/>
                          <a:cs typeface="Times New Roman" panose="02020603050405020304" pitchFamily="18" charset="0"/>
                        </a:rPr>
                        <a:t>+</a:t>
                      </a:r>
                      <a:endParaRPr lang="ru-RU" sz="1700" b="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solidFill>
                      <a:schemeClr val="accent5">
                        <a:lumMod val="20000"/>
                        <a:lumOff val="80000"/>
                      </a:schemeClr>
                    </a:solidFill>
                  </a:tcPr>
                </a:tc>
                <a:tc>
                  <a:txBody>
                    <a:bodyPr/>
                    <a:lstStyle/>
                    <a:p>
                      <a:pPr indent="450215" algn="just">
                        <a:lnSpc>
                          <a:spcPct val="90000"/>
                        </a:lnSpc>
                        <a:spcAft>
                          <a:spcPts val="0"/>
                        </a:spcAft>
                      </a:pPr>
                      <a:r>
                        <a:rPr lang="ru-RU" sz="1700" b="0" spc="-10" dirty="0">
                          <a:solidFill>
                            <a:schemeClr val="tx1"/>
                          </a:solidFill>
                          <a:effectLst/>
                          <a:latin typeface="Times New Roman" panose="02020603050405020304" pitchFamily="18" charset="0"/>
                          <a:cs typeface="Times New Roman" panose="02020603050405020304" pitchFamily="18" charset="0"/>
                        </a:rPr>
                        <a:t>+</a:t>
                      </a:r>
                      <a:endParaRPr lang="ru-RU" sz="1700" b="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solidFill>
                      <a:schemeClr val="accent5">
                        <a:lumMod val="20000"/>
                        <a:lumOff val="80000"/>
                      </a:schemeClr>
                    </a:solidFill>
                  </a:tcPr>
                </a:tc>
                <a:extLst>
                  <a:ext uri="{0D108BD9-81ED-4DB2-BD59-A6C34878D82A}">
                    <a16:rowId xmlns:a16="http://schemas.microsoft.com/office/drawing/2014/main" val="10003"/>
                  </a:ext>
                </a:extLst>
              </a:tr>
              <a:tr h="208536">
                <a:tc>
                  <a:txBody>
                    <a:bodyPr/>
                    <a:lstStyle/>
                    <a:p>
                      <a:pPr algn="just">
                        <a:lnSpc>
                          <a:spcPct val="90000"/>
                        </a:lnSpc>
                        <a:spcAft>
                          <a:spcPts val="0"/>
                        </a:spcAft>
                      </a:pPr>
                      <a:r>
                        <a:rPr lang="ru-RU" sz="1700" b="0" spc="-10" dirty="0">
                          <a:solidFill>
                            <a:schemeClr val="tx1"/>
                          </a:solidFill>
                          <a:effectLst/>
                          <a:latin typeface="Times New Roman" panose="02020603050405020304" pitchFamily="18" charset="0"/>
                          <a:cs typeface="Times New Roman" panose="02020603050405020304" pitchFamily="18" charset="0"/>
                        </a:rPr>
                        <a:t>Обществознание</a:t>
                      </a:r>
                      <a:endParaRPr lang="ru-RU" sz="1700" b="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solidFill>
                      <a:schemeClr val="accent5">
                        <a:lumMod val="20000"/>
                        <a:lumOff val="80000"/>
                      </a:schemeClr>
                    </a:solidFill>
                  </a:tcPr>
                </a:tc>
                <a:tc>
                  <a:txBody>
                    <a:bodyPr/>
                    <a:lstStyle/>
                    <a:p>
                      <a:pPr indent="450215" algn="just">
                        <a:lnSpc>
                          <a:spcPct val="90000"/>
                        </a:lnSpc>
                        <a:spcAft>
                          <a:spcPts val="0"/>
                        </a:spcAft>
                      </a:pPr>
                      <a:r>
                        <a:rPr lang="ru-RU" sz="1700" b="0" spc="-10">
                          <a:solidFill>
                            <a:schemeClr val="tx1"/>
                          </a:solidFill>
                          <a:effectLst/>
                          <a:latin typeface="Times New Roman" panose="02020603050405020304" pitchFamily="18" charset="0"/>
                          <a:cs typeface="Times New Roman" panose="02020603050405020304" pitchFamily="18" charset="0"/>
                        </a:rPr>
                        <a:t> </a:t>
                      </a:r>
                      <a:endParaRPr lang="ru-RU" sz="1700" b="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solidFill>
                      <a:schemeClr val="accent5">
                        <a:lumMod val="20000"/>
                        <a:lumOff val="80000"/>
                      </a:schemeClr>
                    </a:solidFill>
                  </a:tcPr>
                </a:tc>
                <a:tc>
                  <a:txBody>
                    <a:bodyPr/>
                    <a:lstStyle/>
                    <a:p>
                      <a:pPr indent="450215" algn="just">
                        <a:lnSpc>
                          <a:spcPct val="90000"/>
                        </a:lnSpc>
                        <a:spcAft>
                          <a:spcPts val="0"/>
                        </a:spcAft>
                      </a:pPr>
                      <a:r>
                        <a:rPr lang="ru-RU" sz="1700" b="0" spc="-10">
                          <a:solidFill>
                            <a:schemeClr val="tx1"/>
                          </a:solidFill>
                          <a:effectLst/>
                          <a:latin typeface="Times New Roman" panose="02020603050405020304" pitchFamily="18" charset="0"/>
                          <a:cs typeface="Times New Roman" panose="02020603050405020304" pitchFamily="18" charset="0"/>
                        </a:rPr>
                        <a:t>+</a:t>
                      </a:r>
                      <a:endParaRPr lang="ru-RU" sz="1700" b="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solidFill>
                      <a:schemeClr val="accent5">
                        <a:lumMod val="20000"/>
                        <a:lumOff val="80000"/>
                      </a:schemeClr>
                    </a:solidFill>
                  </a:tcPr>
                </a:tc>
                <a:tc>
                  <a:txBody>
                    <a:bodyPr/>
                    <a:lstStyle/>
                    <a:p>
                      <a:pPr indent="450215" algn="just">
                        <a:lnSpc>
                          <a:spcPct val="90000"/>
                        </a:lnSpc>
                        <a:spcAft>
                          <a:spcPts val="0"/>
                        </a:spcAft>
                      </a:pPr>
                      <a:r>
                        <a:rPr lang="ru-RU" sz="1700" b="0" spc="-10" dirty="0">
                          <a:solidFill>
                            <a:schemeClr val="tx1"/>
                          </a:solidFill>
                          <a:effectLst/>
                          <a:latin typeface="Times New Roman" panose="02020603050405020304" pitchFamily="18" charset="0"/>
                          <a:cs typeface="Times New Roman" panose="02020603050405020304" pitchFamily="18" charset="0"/>
                        </a:rPr>
                        <a:t>+</a:t>
                      </a:r>
                      <a:endParaRPr lang="ru-RU" sz="1700" b="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solidFill>
                      <a:schemeClr val="accent5">
                        <a:lumMod val="20000"/>
                        <a:lumOff val="80000"/>
                      </a:schemeClr>
                    </a:solidFill>
                  </a:tcPr>
                </a:tc>
                <a:extLst>
                  <a:ext uri="{0D108BD9-81ED-4DB2-BD59-A6C34878D82A}">
                    <a16:rowId xmlns:a16="http://schemas.microsoft.com/office/drawing/2014/main" val="10004"/>
                  </a:ext>
                </a:extLst>
              </a:tr>
              <a:tr h="202874">
                <a:tc>
                  <a:txBody>
                    <a:bodyPr/>
                    <a:lstStyle/>
                    <a:p>
                      <a:pPr algn="just">
                        <a:lnSpc>
                          <a:spcPct val="90000"/>
                        </a:lnSpc>
                        <a:spcAft>
                          <a:spcPts val="0"/>
                        </a:spcAft>
                      </a:pPr>
                      <a:r>
                        <a:rPr lang="ru-RU" sz="1700" b="0" spc="-10">
                          <a:solidFill>
                            <a:schemeClr val="tx1"/>
                          </a:solidFill>
                          <a:effectLst/>
                          <a:latin typeface="Times New Roman" panose="02020603050405020304" pitchFamily="18" charset="0"/>
                          <a:cs typeface="Times New Roman" panose="02020603050405020304" pitchFamily="18" charset="0"/>
                        </a:rPr>
                        <a:t>Литература</a:t>
                      </a:r>
                      <a:endParaRPr lang="ru-RU" sz="1700" b="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solidFill>
                      <a:schemeClr val="accent5">
                        <a:lumMod val="20000"/>
                        <a:lumOff val="80000"/>
                      </a:schemeClr>
                    </a:solidFill>
                  </a:tcPr>
                </a:tc>
                <a:tc>
                  <a:txBody>
                    <a:bodyPr/>
                    <a:lstStyle/>
                    <a:p>
                      <a:pPr indent="450215" algn="just">
                        <a:lnSpc>
                          <a:spcPct val="90000"/>
                        </a:lnSpc>
                        <a:spcAft>
                          <a:spcPts val="0"/>
                        </a:spcAft>
                      </a:pPr>
                      <a:r>
                        <a:rPr lang="ru-RU" sz="1700" b="0" spc="-10">
                          <a:solidFill>
                            <a:schemeClr val="tx1"/>
                          </a:solidFill>
                          <a:effectLst/>
                          <a:latin typeface="Times New Roman" panose="02020603050405020304" pitchFamily="18" charset="0"/>
                          <a:cs typeface="Times New Roman" panose="02020603050405020304" pitchFamily="18" charset="0"/>
                        </a:rPr>
                        <a:t> </a:t>
                      </a:r>
                      <a:endParaRPr lang="ru-RU" sz="1700" b="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solidFill>
                      <a:schemeClr val="accent5">
                        <a:lumMod val="20000"/>
                        <a:lumOff val="80000"/>
                      </a:schemeClr>
                    </a:solidFill>
                  </a:tcPr>
                </a:tc>
                <a:tc>
                  <a:txBody>
                    <a:bodyPr/>
                    <a:lstStyle/>
                    <a:p>
                      <a:pPr indent="450215" algn="just">
                        <a:lnSpc>
                          <a:spcPct val="90000"/>
                        </a:lnSpc>
                        <a:spcAft>
                          <a:spcPts val="0"/>
                        </a:spcAft>
                      </a:pPr>
                      <a:r>
                        <a:rPr lang="ru-RU" sz="1700" b="0" spc="-10">
                          <a:solidFill>
                            <a:schemeClr val="tx1"/>
                          </a:solidFill>
                          <a:effectLst/>
                          <a:latin typeface="Times New Roman" panose="02020603050405020304" pitchFamily="18" charset="0"/>
                          <a:cs typeface="Times New Roman" panose="02020603050405020304" pitchFamily="18" charset="0"/>
                        </a:rPr>
                        <a:t>+</a:t>
                      </a:r>
                      <a:endParaRPr lang="ru-RU" sz="1700" b="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solidFill>
                      <a:schemeClr val="accent5">
                        <a:lumMod val="20000"/>
                        <a:lumOff val="80000"/>
                      </a:schemeClr>
                    </a:solidFill>
                  </a:tcPr>
                </a:tc>
                <a:tc>
                  <a:txBody>
                    <a:bodyPr/>
                    <a:lstStyle/>
                    <a:p>
                      <a:pPr indent="450215" algn="just">
                        <a:lnSpc>
                          <a:spcPct val="90000"/>
                        </a:lnSpc>
                        <a:spcAft>
                          <a:spcPts val="0"/>
                        </a:spcAft>
                      </a:pPr>
                      <a:r>
                        <a:rPr lang="ru-RU" sz="1700" b="0" spc="-10" dirty="0">
                          <a:solidFill>
                            <a:schemeClr val="tx1"/>
                          </a:solidFill>
                          <a:effectLst/>
                          <a:latin typeface="Times New Roman" panose="02020603050405020304" pitchFamily="18" charset="0"/>
                          <a:cs typeface="Times New Roman" panose="02020603050405020304" pitchFamily="18" charset="0"/>
                        </a:rPr>
                        <a:t>+</a:t>
                      </a:r>
                      <a:endParaRPr lang="ru-RU" sz="1700" b="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solidFill>
                      <a:schemeClr val="accent5">
                        <a:lumMod val="20000"/>
                        <a:lumOff val="80000"/>
                      </a:schemeClr>
                    </a:solidFill>
                  </a:tcPr>
                </a:tc>
                <a:extLst>
                  <a:ext uri="{0D108BD9-81ED-4DB2-BD59-A6C34878D82A}">
                    <a16:rowId xmlns:a16="http://schemas.microsoft.com/office/drawing/2014/main" val="10005"/>
                  </a:ext>
                </a:extLst>
              </a:tr>
              <a:tr h="208536">
                <a:tc>
                  <a:txBody>
                    <a:bodyPr/>
                    <a:lstStyle/>
                    <a:p>
                      <a:pPr algn="just">
                        <a:lnSpc>
                          <a:spcPct val="90000"/>
                        </a:lnSpc>
                        <a:spcAft>
                          <a:spcPts val="0"/>
                        </a:spcAft>
                      </a:pPr>
                      <a:r>
                        <a:rPr lang="ru-RU" sz="1700" b="0" spc="-10">
                          <a:solidFill>
                            <a:schemeClr val="tx1"/>
                          </a:solidFill>
                          <a:effectLst/>
                          <a:latin typeface="Times New Roman" panose="02020603050405020304" pitchFamily="18" charset="0"/>
                          <a:cs typeface="Times New Roman" panose="02020603050405020304" pitchFamily="18" charset="0"/>
                        </a:rPr>
                        <a:t>География</a:t>
                      </a:r>
                      <a:endParaRPr lang="ru-RU" sz="1700" b="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solidFill>
                      <a:schemeClr val="accent5">
                        <a:lumMod val="20000"/>
                        <a:lumOff val="80000"/>
                      </a:schemeClr>
                    </a:solidFill>
                  </a:tcPr>
                </a:tc>
                <a:tc>
                  <a:txBody>
                    <a:bodyPr/>
                    <a:lstStyle/>
                    <a:p>
                      <a:pPr indent="450215" algn="just">
                        <a:lnSpc>
                          <a:spcPct val="90000"/>
                        </a:lnSpc>
                        <a:spcAft>
                          <a:spcPts val="0"/>
                        </a:spcAft>
                      </a:pPr>
                      <a:r>
                        <a:rPr lang="ru-RU" sz="1700" b="0" spc="-10" dirty="0">
                          <a:solidFill>
                            <a:schemeClr val="tx1"/>
                          </a:solidFill>
                          <a:effectLst/>
                          <a:latin typeface="Times New Roman" panose="02020603050405020304" pitchFamily="18" charset="0"/>
                          <a:cs typeface="Times New Roman" panose="02020603050405020304" pitchFamily="18" charset="0"/>
                        </a:rPr>
                        <a:t> </a:t>
                      </a:r>
                      <a:endParaRPr lang="ru-RU" sz="1700" b="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solidFill>
                      <a:schemeClr val="accent5">
                        <a:lumMod val="20000"/>
                        <a:lumOff val="80000"/>
                      </a:schemeClr>
                    </a:solidFill>
                  </a:tcPr>
                </a:tc>
                <a:tc>
                  <a:txBody>
                    <a:bodyPr/>
                    <a:lstStyle/>
                    <a:p>
                      <a:pPr indent="450215" algn="just">
                        <a:lnSpc>
                          <a:spcPct val="90000"/>
                        </a:lnSpc>
                        <a:spcAft>
                          <a:spcPts val="0"/>
                        </a:spcAft>
                      </a:pPr>
                      <a:r>
                        <a:rPr lang="ru-RU" sz="1700" b="0" spc="-10">
                          <a:solidFill>
                            <a:schemeClr val="tx1"/>
                          </a:solidFill>
                          <a:effectLst/>
                          <a:latin typeface="Times New Roman" panose="02020603050405020304" pitchFamily="18" charset="0"/>
                          <a:cs typeface="Times New Roman" panose="02020603050405020304" pitchFamily="18" charset="0"/>
                        </a:rPr>
                        <a:t>+</a:t>
                      </a:r>
                      <a:endParaRPr lang="ru-RU" sz="1700" b="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solidFill>
                      <a:schemeClr val="accent5">
                        <a:lumMod val="20000"/>
                        <a:lumOff val="80000"/>
                      </a:schemeClr>
                    </a:solidFill>
                  </a:tcPr>
                </a:tc>
                <a:tc>
                  <a:txBody>
                    <a:bodyPr/>
                    <a:lstStyle/>
                    <a:p>
                      <a:pPr indent="450215" algn="just">
                        <a:lnSpc>
                          <a:spcPct val="90000"/>
                        </a:lnSpc>
                        <a:spcAft>
                          <a:spcPts val="0"/>
                        </a:spcAft>
                      </a:pPr>
                      <a:r>
                        <a:rPr lang="ru-RU" sz="1700" b="0" spc="-10" dirty="0">
                          <a:solidFill>
                            <a:schemeClr val="tx1"/>
                          </a:solidFill>
                          <a:effectLst/>
                          <a:latin typeface="Times New Roman" panose="02020603050405020304" pitchFamily="18" charset="0"/>
                          <a:cs typeface="Times New Roman" panose="02020603050405020304" pitchFamily="18" charset="0"/>
                        </a:rPr>
                        <a:t>+</a:t>
                      </a:r>
                      <a:endParaRPr lang="ru-RU" sz="1700" b="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solidFill>
                      <a:schemeClr val="accent5">
                        <a:lumMod val="20000"/>
                        <a:lumOff val="80000"/>
                      </a:schemeClr>
                    </a:solidFill>
                  </a:tcPr>
                </a:tc>
                <a:extLst>
                  <a:ext uri="{0D108BD9-81ED-4DB2-BD59-A6C34878D82A}">
                    <a16:rowId xmlns:a16="http://schemas.microsoft.com/office/drawing/2014/main" val="10006"/>
                  </a:ext>
                </a:extLst>
              </a:tr>
              <a:tr h="208536">
                <a:tc>
                  <a:txBody>
                    <a:bodyPr/>
                    <a:lstStyle/>
                    <a:p>
                      <a:pPr algn="just">
                        <a:lnSpc>
                          <a:spcPct val="90000"/>
                        </a:lnSpc>
                        <a:spcAft>
                          <a:spcPts val="0"/>
                        </a:spcAft>
                      </a:pPr>
                      <a:r>
                        <a:rPr lang="ru-RU" sz="1700" b="0" spc="-10" dirty="0">
                          <a:solidFill>
                            <a:schemeClr val="tx1"/>
                          </a:solidFill>
                          <a:effectLst/>
                          <a:latin typeface="Times New Roman" panose="02020603050405020304" pitchFamily="18" charset="0"/>
                          <a:cs typeface="Times New Roman" panose="02020603050405020304" pitchFamily="18" charset="0"/>
                        </a:rPr>
                        <a:t>Информатика</a:t>
                      </a:r>
                      <a:endParaRPr lang="ru-RU" sz="1700" b="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solidFill>
                      <a:schemeClr val="accent5">
                        <a:lumMod val="20000"/>
                        <a:lumOff val="80000"/>
                      </a:schemeClr>
                    </a:solidFill>
                  </a:tcPr>
                </a:tc>
                <a:tc>
                  <a:txBody>
                    <a:bodyPr/>
                    <a:lstStyle/>
                    <a:p>
                      <a:pPr indent="450215" algn="just">
                        <a:lnSpc>
                          <a:spcPct val="90000"/>
                        </a:lnSpc>
                        <a:spcAft>
                          <a:spcPts val="0"/>
                        </a:spcAft>
                      </a:pPr>
                      <a:r>
                        <a:rPr lang="ru-RU" sz="1700" b="0" spc="-10" dirty="0">
                          <a:solidFill>
                            <a:schemeClr val="tx1"/>
                          </a:solidFill>
                          <a:effectLst/>
                          <a:latin typeface="Times New Roman" panose="02020603050405020304" pitchFamily="18" charset="0"/>
                          <a:cs typeface="Times New Roman" panose="02020603050405020304" pitchFamily="18" charset="0"/>
                        </a:rPr>
                        <a:t> </a:t>
                      </a:r>
                      <a:endParaRPr lang="ru-RU" sz="1700" b="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solidFill>
                      <a:schemeClr val="accent5">
                        <a:lumMod val="20000"/>
                        <a:lumOff val="80000"/>
                      </a:schemeClr>
                    </a:solidFill>
                  </a:tcPr>
                </a:tc>
                <a:tc>
                  <a:txBody>
                    <a:bodyPr/>
                    <a:lstStyle/>
                    <a:p>
                      <a:pPr indent="450215" algn="just">
                        <a:lnSpc>
                          <a:spcPct val="90000"/>
                        </a:lnSpc>
                        <a:spcAft>
                          <a:spcPts val="0"/>
                        </a:spcAft>
                      </a:pPr>
                      <a:r>
                        <a:rPr lang="ru-RU" sz="1700" b="0" spc="-10">
                          <a:solidFill>
                            <a:schemeClr val="tx1"/>
                          </a:solidFill>
                          <a:effectLst/>
                          <a:latin typeface="Times New Roman" panose="02020603050405020304" pitchFamily="18" charset="0"/>
                          <a:cs typeface="Times New Roman" panose="02020603050405020304" pitchFamily="18" charset="0"/>
                        </a:rPr>
                        <a:t>+</a:t>
                      </a:r>
                      <a:endParaRPr lang="ru-RU" sz="1700" b="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solidFill>
                      <a:schemeClr val="accent5">
                        <a:lumMod val="20000"/>
                        <a:lumOff val="80000"/>
                      </a:schemeClr>
                    </a:solidFill>
                  </a:tcPr>
                </a:tc>
                <a:tc>
                  <a:txBody>
                    <a:bodyPr/>
                    <a:lstStyle/>
                    <a:p>
                      <a:pPr indent="450215" algn="just">
                        <a:lnSpc>
                          <a:spcPct val="90000"/>
                        </a:lnSpc>
                        <a:spcAft>
                          <a:spcPts val="0"/>
                        </a:spcAft>
                      </a:pPr>
                      <a:r>
                        <a:rPr lang="ru-RU" sz="1700" b="0" spc="-10" dirty="0">
                          <a:solidFill>
                            <a:schemeClr val="tx1"/>
                          </a:solidFill>
                          <a:effectLst/>
                          <a:latin typeface="Times New Roman" panose="02020603050405020304" pitchFamily="18" charset="0"/>
                          <a:cs typeface="Times New Roman" panose="02020603050405020304" pitchFamily="18" charset="0"/>
                        </a:rPr>
                        <a:t>+</a:t>
                      </a:r>
                      <a:endParaRPr lang="ru-RU" sz="1700" b="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solidFill>
                      <a:schemeClr val="accent5">
                        <a:lumMod val="20000"/>
                        <a:lumOff val="80000"/>
                      </a:schemeClr>
                    </a:solidFill>
                  </a:tcPr>
                </a:tc>
                <a:extLst>
                  <a:ext uri="{0D108BD9-81ED-4DB2-BD59-A6C34878D82A}">
                    <a16:rowId xmlns:a16="http://schemas.microsoft.com/office/drawing/2014/main" val="10007"/>
                  </a:ext>
                </a:extLst>
              </a:tr>
              <a:tr h="208536">
                <a:tc>
                  <a:txBody>
                    <a:bodyPr/>
                    <a:lstStyle/>
                    <a:p>
                      <a:pPr algn="just">
                        <a:lnSpc>
                          <a:spcPct val="90000"/>
                        </a:lnSpc>
                        <a:spcAft>
                          <a:spcPts val="0"/>
                        </a:spcAft>
                      </a:pPr>
                      <a:r>
                        <a:rPr lang="ru-RU" sz="1700" b="0" spc="-10">
                          <a:solidFill>
                            <a:schemeClr val="tx1"/>
                          </a:solidFill>
                          <a:effectLst/>
                          <a:latin typeface="Times New Roman" panose="02020603050405020304" pitchFamily="18" charset="0"/>
                          <a:cs typeface="Times New Roman" panose="02020603050405020304" pitchFamily="18" charset="0"/>
                        </a:rPr>
                        <a:t>Экономика</a:t>
                      </a:r>
                      <a:endParaRPr lang="ru-RU" sz="1700" b="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solidFill>
                      <a:schemeClr val="accent5">
                        <a:lumMod val="20000"/>
                        <a:lumOff val="80000"/>
                      </a:schemeClr>
                    </a:solidFill>
                  </a:tcPr>
                </a:tc>
                <a:tc>
                  <a:txBody>
                    <a:bodyPr/>
                    <a:lstStyle/>
                    <a:p>
                      <a:pPr indent="450215" algn="just">
                        <a:lnSpc>
                          <a:spcPct val="90000"/>
                        </a:lnSpc>
                        <a:spcAft>
                          <a:spcPts val="0"/>
                        </a:spcAft>
                      </a:pPr>
                      <a:r>
                        <a:rPr lang="ru-RU" sz="1700" b="0" spc="-10" dirty="0">
                          <a:solidFill>
                            <a:schemeClr val="tx1"/>
                          </a:solidFill>
                          <a:effectLst/>
                          <a:latin typeface="Times New Roman" panose="02020603050405020304" pitchFamily="18" charset="0"/>
                          <a:cs typeface="Times New Roman" panose="02020603050405020304" pitchFamily="18" charset="0"/>
                        </a:rPr>
                        <a:t> </a:t>
                      </a:r>
                      <a:endParaRPr lang="ru-RU" sz="1700" b="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solidFill>
                      <a:schemeClr val="accent5">
                        <a:lumMod val="20000"/>
                        <a:lumOff val="80000"/>
                      </a:schemeClr>
                    </a:solidFill>
                  </a:tcPr>
                </a:tc>
                <a:tc>
                  <a:txBody>
                    <a:bodyPr/>
                    <a:lstStyle/>
                    <a:p>
                      <a:pPr indent="450215" algn="just">
                        <a:lnSpc>
                          <a:spcPct val="90000"/>
                        </a:lnSpc>
                        <a:spcAft>
                          <a:spcPts val="0"/>
                        </a:spcAft>
                      </a:pPr>
                      <a:r>
                        <a:rPr lang="ru-RU" sz="1700" b="0" spc="-10">
                          <a:solidFill>
                            <a:schemeClr val="tx1"/>
                          </a:solidFill>
                          <a:effectLst/>
                          <a:latin typeface="Times New Roman" panose="02020603050405020304" pitchFamily="18" charset="0"/>
                          <a:cs typeface="Times New Roman" panose="02020603050405020304" pitchFamily="18" charset="0"/>
                        </a:rPr>
                        <a:t> </a:t>
                      </a:r>
                      <a:endParaRPr lang="ru-RU" sz="1700" b="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solidFill>
                      <a:schemeClr val="accent5">
                        <a:lumMod val="20000"/>
                        <a:lumOff val="80000"/>
                      </a:schemeClr>
                    </a:solidFill>
                  </a:tcPr>
                </a:tc>
                <a:tc>
                  <a:txBody>
                    <a:bodyPr/>
                    <a:lstStyle/>
                    <a:p>
                      <a:pPr indent="450215" algn="just">
                        <a:lnSpc>
                          <a:spcPct val="90000"/>
                        </a:lnSpc>
                        <a:spcAft>
                          <a:spcPts val="0"/>
                        </a:spcAft>
                      </a:pPr>
                      <a:r>
                        <a:rPr lang="ru-RU" sz="1700" b="0" spc="-10" dirty="0">
                          <a:solidFill>
                            <a:schemeClr val="tx1"/>
                          </a:solidFill>
                          <a:effectLst/>
                          <a:latin typeface="Times New Roman" panose="02020603050405020304" pitchFamily="18" charset="0"/>
                          <a:cs typeface="Times New Roman" panose="02020603050405020304" pitchFamily="18" charset="0"/>
                        </a:rPr>
                        <a:t>+</a:t>
                      </a:r>
                      <a:endParaRPr lang="ru-RU" sz="1700" b="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solidFill>
                      <a:schemeClr val="accent5">
                        <a:lumMod val="20000"/>
                        <a:lumOff val="80000"/>
                      </a:schemeClr>
                    </a:solidFill>
                  </a:tcPr>
                </a:tc>
                <a:extLst>
                  <a:ext uri="{0D108BD9-81ED-4DB2-BD59-A6C34878D82A}">
                    <a16:rowId xmlns:a16="http://schemas.microsoft.com/office/drawing/2014/main" val="10008"/>
                  </a:ext>
                </a:extLst>
              </a:tr>
              <a:tr h="208536">
                <a:tc>
                  <a:txBody>
                    <a:bodyPr/>
                    <a:lstStyle/>
                    <a:p>
                      <a:pPr algn="just">
                        <a:lnSpc>
                          <a:spcPct val="90000"/>
                        </a:lnSpc>
                        <a:spcAft>
                          <a:spcPts val="0"/>
                        </a:spcAft>
                      </a:pPr>
                      <a:r>
                        <a:rPr lang="ru-RU" sz="1700" b="0" spc="-10">
                          <a:solidFill>
                            <a:schemeClr val="tx1"/>
                          </a:solidFill>
                          <a:effectLst/>
                          <a:latin typeface="Times New Roman" panose="02020603050405020304" pitchFamily="18" charset="0"/>
                          <a:cs typeface="Times New Roman" panose="02020603050405020304" pitchFamily="18" charset="0"/>
                        </a:rPr>
                        <a:t>Право</a:t>
                      </a:r>
                      <a:endParaRPr lang="ru-RU" sz="1700" b="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solidFill>
                      <a:schemeClr val="accent5">
                        <a:lumMod val="20000"/>
                        <a:lumOff val="80000"/>
                      </a:schemeClr>
                    </a:solidFill>
                  </a:tcPr>
                </a:tc>
                <a:tc>
                  <a:txBody>
                    <a:bodyPr/>
                    <a:lstStyle/>
                    <a:p>
                      <a:pPr indent="450215" algn="just">
                        <a:lnSpc>
                          <a:spcPct val="90000"/>
                        </a:lnSpc>
                        <a:spcAft>
                          <a:spcPts val="0"/>
                        </a:spcAft>
                      </a:pPr>
                      <a:r>
                        <a:rPr lang="ru-RU" sz="1700" b="0" spc="-10">
                          <a:solidFill>
                            <a:schemeClr val="tx1"/>
                          </a:solidFill>
                          <a:effectLst/>
                          <a:latin typeface="Times New Roman" panose="02020603050405020304" pitchFamily="18" charset="0"/>
                          <a:cs typeface="Times New Roman" panose="02020603050405020304" pitchFamily="18" charset="0"/>
                        </a:rPr>
                        <a:t> </a:t>
                      </a:r>
                      <a:endParaRPr lang="ru-RU" sz="1700" b="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solidFill>
                      <a:schemeClr val="accent5">
                        <a:lumMod val="20000"/>
                        <a:lumOff val="80000"/>
                      </a:schemeClr>
                    </a:solidFill>
                  </a:tcPr>
                </a:tc>
                <a:tc>
                  <a:txBody>
                    <a:bodyPr/>
                    <a:lstStyle/>
                    <a:p>
                      <a:pPr indent="450215" algn="just">
                        <a:lnSpc>
                          <a:spcPct val="90000"/>
                        </a:lnSpc>
                        <a:spcAft>
                          <a:spcPts val="0"/>
                        </a:spcAft>
                      </a:pPr>
                      <a:r>
                        <a:rPr lang="ru-RU" sz="1700" b="0" spc="-10">
                          <a:solidFill>
                            <a:schemeClr val="tx1"/>
                          </a:solidFill>
                          <a:effectLst/>
                          <a:latin typeface="Times New Roman" panose="02020603050405020304" pitchFamily="18" charset="0"/>
                          <a:cs typeface="Times New Roman" panose="02020603050405020304" pitchFamily="18" charset="0"/>
                        </a:rPr>
                        <a:t> </a:t>
                      </a:r>
                      <a:endParaRPr lang="ru-RU" sz="1700" b="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solidFill>
                      <a:schemeClr val="accent5">
                        <a:lumMod val="20000"/>
                        <a:lumOff val="80000"/>
                      </a:schemeClr>
                    </a:solidFill>
                  </a:tcPr>
                </a:tc>
                <a:tc>
                  <a:txBody>
                    <a:bodyPr/>
                    <a:lstStyle/>
                    <a:p>
                      <a:pPr indent="450215" algn="just">
                        <a:lnSpc>
                          <a:spcPct val="90000"/>
                        </a:lnSpc>
                        <a:spcAft>
                          <a:spcPts val="0"/>
                        </a:spcAft>
                      </a:pPr>
                      <a:r>
                        <a:rPr lang="ru-RU" sz="1700" b="0" spc="-10" dirty="0">
                          <a:solidFill>
                            <a:schemeClr val="tx1"/>
                          </a:solidFill>
                          <a:effectLst/>
                          <a:latin typeface="Times New Roman" panose="02020603050405020304" pitchFamily="18" charset="0"/>
                          <a:cs typeface="Times New Roman" panose="02020603050405020304" pitchFamily="18" charset="0"/>
                        </a:rPr>
                        <a:t>+</a:t>
                      </a:r>
                      <a:endParaRPr lang="ru-RU" sz="1700" b="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solidFill>
                      <a:schemeClr val="accent5">
                        <a:lumMod val="20000"/>
                        <a:lumOff val="80000"/>
                      </a:schemeClr>
                    </a:solidFill>
                  </a:tcPr>
                </a:tc>
                <a:extLst>
                  <a:ext uri="{0D108BD9-81ED-4DB2-BD59-A6C34878D82A}">
                    <a16:rowId xmlns:a16="http://schemas.microsoft.com/office/drawing/2014/main" val="10009"/>
                  </a:ext>
                </a:extLst>
              </a:tr>
              <a:tr h="242750">
                <a:tc>
                  <a:txBody>
                    <a:bodyPr/>
                    <a:lstStyle/>
                    <a:p>
                      <a:pPr algn="just">
                        <a:lnSpc>
                          <a:spcPct val="90000"/>
                        </a:lnSpc>
                        <a:spcAft>
                          <a:spcPts val="0"/>
                        </a:spcAft>
                      </a:pPr>
                      <a:r>
                        <a:rPr lang="ru-RU" sz="1700" b="0" spc="-10" dirty="0">
                          <a:solidFill>
                            <a:schemeClr val="tx1"/>
                          </a:solidFill>
                          <a:effectLst/>
                          <a:latin typeface="Times New Roman" panose="02020603050405020304" pitchFamily="18" charset="0"/>
                          <a:cs typeface="Times New Roman" panose="02020603050405020304" pitchFamily="18" charset="0"/>
                        </a:rPr>
                        <a:t>Индивидуальный проект</a:t>
                      </a:r>
                      <a:endParaRPr lang="ru-RU" sz="1700" b="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solidFill>
                      <a:schemeClr val="accent5">
                        <a:lumMod val="20000"/>
                        <a:lumOff val="80000"/>
                      </a:schemeClr>
                    </a:solidFill>
                  </a:tcPr>
                </a:tc>
                <a:tc>
                  <a:txBody>
                    <a:bodyPr/>
                    <a:lstStyle/>
                    <a:p>
                      <a:pPr indent="450215" algn="just">
                        <a:lnSpc>
                          <a:spcPct val="90000"/>
                        </a:lnSpc>
                        <a:spcAft>
                          <a:spcPts val="0"/>
                        </a:spcAft>
                      </a:pPr>
                      <a:r>
                        <a:rPr lang="ru-RU" sz="1700" b="0" spc="-10" dirty="0">
                          <a:solidFill>
                            <a:schemeClr val="tx1"/>
                          </a:solidFill>
                          <a:effectLst/>
                          <a:latin typeface="Times New Roman" panose="02020603050405020304" pitchFamily="18" charset="0"/>
                          <a:cs typeface="Times New Roman" panose="02020603050405020304" pitchFamily="18" charset="0"/>
                        </a:rPr>
                        <a:t> </a:t>
                      </a:r>
                      <a:endParaRPr lang="ru-RU" sz="1700" b="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solidFill>
                      <a:schemeClr val="accent5">
                        <a:lumMod val="20000"/>
                        <a:lumOff val="80000"/>
                      </a:schemeClr>
                    </a:solidFill>
                  </a:tcPr>
                </a:tc>
                <a:tc>
                  <a:txBody>
                    <a:bodyPr/>
                    <a:lstStyle/>
                    <a:p>
                      <a:pPr indent="450215" algn="just">
                        <a:lnSpc>
                          <a:spcPct val="90000"/>
                        </a:lnSpc>
                        <a:spcAft>
                          <a:spcPts val="0"/>
                        </a:spcAft>
                      </a:pPr>
                      <a:r>
                        <a:rPr lang="ru-RU" sz="1700" b="0" spc="-10">
                          <a:solidFill>
                            <a:schemeClr val="tx1"/>
                          </a:solidFill>
                          <a:effectLst/>
                          <a:latin typeface="Times New Roman" panose="02020603050405020304" pitchFamily="18" charset="0"/>
                          <a:cs typeface="Times New Roman" panose="02020603050405020304" pitchFamily="18" charset="0"/>
                        </a:rPr>
                        <a:t> </a:t>
                      </a:r>
                      <a:endParaRPr lang="ru-RU" sz="1700" b="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solidFill>
                      <a:schemeClr val="accent5">
                        <a:lumMod val="20000"/>
                        <a:lumOff val="80000"/>
                      </a:schemeClr>
                    </a:solidFill>
                  </a:tcPr>
                </a:tc>
                <a:tc>
                  <a:txBody>
                    <a:bodyPr/>
                    <a:lstStyle/>
                    <a:p>
                      <a:pPr indent="450215" algn="just">
                        <a:lnSpc>
                          <a:spcPct val="90000"/>
                        </a:lnSpc>
                        <a:spcAft>
                          <a:spcPts val="0"/>
                        </a:spcAft>
                      </a:pPr>
                      <a:r>
                        <a:rPr lang="ru-RU" sz="1700" b="0" spc="-10" dirty="0">
                          <a:solidFill>
                            <a:schemeClr val="tx1"/>
                          </a:solidFill>
                          <a:effectLst/>
                          <a:latin typeface="Times New Roman" panose="02020603050405020304" pitchFamily="18" charset="0"/>
                          <a:cs typeface="Times New Roman" panose="02020603050405020304" pitchFamily="18" charset="0"/>
                        </a:rPr>
                        <a:t>+</a:t>
                      </a:r>
                      <a:endParaRPr lang="ru-RU" sz="1700" b="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solidFill>
                      <a:schemeClr val="accent5">
                        <a:lumMod val="20000"/>
                        <a:lumOff val="80000"/>
                      </a:schemeClr>
                    </a:solidFill>
                  </a:tcPr>
                </a:tc>
                <a:extLst>
                  <a:ext uri="{0D108BD9-81ED-4DB2-BD59-A6C34878D82A}">
                    <a16:rowId xmlns:a16="http://schemas.microsoft.com/office/drawing/2014/main" val="10010"/>
                  </a:ext>
                </a:extLst>
              </a:tr>
            </a:tbl>
          </a:graphicData>
        </a:graphic>
      </p:graphicFrame>
      <p:sp>
        <p:nvSpPr>
          <p:cNvPr id="6" name="Rectangle 1">
            <a:extLst>
              <a:ext uri="{FF2B5EF4-FFF2-40B4-BE49-F238E27FC236}">
                <a16:creationId xmlns:a16="http://schemas.microsoft.com/office/drawing/2014/main" id="{A76CC612-53A7-452D-9824-D77CEC9F61EF}"/>
              </a:ext>
            </a:extLst>
          </p:cNvPr>
          <p:cNvSpPr>
            <a:spLocks noChangeArrowheads="1"/>
          </p:cNvSpPr>
          <p:nvPr/>
        </p:nvSpPr>
        <p:spPr bwMode="auto">
          <a:xfrm>
            <a:off x="0" y="712961"/>
            <a:ext cx="5842657" cy="8817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indent="450850"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450850" algn="ctr" defTabSz="914400" rtl="0" eaLnBrk="0" fontAlgn="base" latinLnBrk="0" hangingPunct="0">
              <a:lnSpc>
                <a:spcPct val="90000"/>
              </a:lnSpc>
              <a:spcBef>
                <a:spcPct val="0"/>
              </a:spcBef>
              <a:spcAft>
                <a:spcPct val="0"/>
              </a:spcAft>
              <a:buClrTx/>
              <a:buSzTx/>
              <a:buFontTx/>
              <a:buNone/>
              <a:tabLst/>
            </a:pPr>
            <a:r>
              <a:rPr kumimoji="0" lang="ru-RU" altLang="ru-RU" sz="1900" b="1" i="0" u="none" strike="noStrike" cap="none" normalizeH="0" baseline="0" dirty="0">
                <a:ln>
                  <a:noFill/>
                </a:ln>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Вариант № 1: интеграция учебного материала по финансовой грамотности в содержание школьных предметов</a:t>
            </a:r>
            <a:endParaRPr kumimoji="0" lang="ru-RU" altLang="ru-RU" sz="1900" b="0" i="0" u="none" strike="noStrike" cap="none" normalizeH="0" baseline="0" dirty="0">
              <a:ln>
                <a:noFill/>
              </a:ln>
              <a:solidFill>
                <a:schemeClr val="tx1"/>
              </a:solidFill>
              <a:effectLst/>
            </a:endParaRPr>
          </a:p>
        </p:txBody>
      </p:sp>
      <p:sp>
        <p:nvSpPr>
          <p:cNvPr id="10" name="TextBox 9">
            <a:extLst>
              <a:ext uri="{FF2B5EF4-FFF2-40B4-BE49-F238E27FC236}">
                <a16:creationId xmlns:a16="http://schemas.microsoft.com/office/drawing/2014/main" id="{24C618D4-B4FC-4A04-BE06-07042FDC0BC9}"/>
              </a:ext>
            </a:extLst>
          </p:cNvPr>
          <p:cNvSpPr txBox="1"/>
          <p:nvPr/>
        </p:nvSpPr>
        <p:spPr>
          <a:xfrm>
            <a:off x="6070715" y="757314"/>
            <a:ext cx="5983245" cy="3211970"/>
          </a:xfrm>
          <a:prstGeom prst="rect">
            <a:avLst/>
          </a:prstGeom>
          <a:noFill/>
        </p:spPr>
        <p:txBody>
          <a:bodyPr wrap="square">
            <a:spAutoFit/>
          </a:bodyPr>
          <a:lstStyle/>
          <a:p>
            <a:pPr algn="ctr">
              <a:lnSpc>
                <a:spcPct val="97000"/>
              </a:lnSpc>
            </a:pPr>
            <a:r>
              <a:rPr lang="ru-RU" sz="1900" b="1" spc="-10" dirty="0">
                <a:solidFill>
                  <a:srgbClr val="000000"/>
                </a:solidFill>
                <a:effectLst/>
                <a:latin typeface="Times New Roman" panose="02020603050405020304" pitchFamily="18" charset="0"/>
                <a:ea typeface="Times New Roman" panose="02020603050405020304" pitchFamily="18" charset="0"/>
              </a:rPr>
              <a:t>Вариант № 2: внедрение финансовой грамотности как самостоятельного курса (внеурочная деятельность, факультатив, </a:t>
            </a:r>
            <a:r>
              <a:rPr lang="ru-RU" sz="1900" b="1" spc="-10" dirty="0" err="1">
                <a:solidFill>
                  <a:srgbClr val="000000"/>
                </a:solidFill>
                <a:effectLst/>
                <a:latin typeface="Times New Roman" panose="02020603050405020304" pitchFamily="18" charset="0"/>
                <a:ea typeface="Times New Roman" panose="02020603050405020304" pitchFamily="18" charset="0"/>
              </a:rPr>
              <a:t>электив</a:t>
            </a:r>
            <a:r>
              <a:rPr lang="ru-RU" sz="1900" b="1" spc="-10" dirty="0">
                <a:solidFill>
                  <a:srgbClr val="000000"/>
                </a:solidFill>
                <a:effectLst/>
                <a:latin typeface="Times New Roman" panose="02020603050405020304" pitchFamily="18" charset="0"/>
                <a:ea typeface="Times New Roman" panose="02020603050405020304" pitchFamily="18" charset="0"/>
              </a:rPr>
              <a:t>)</a:t>
            </a:r>
          </a:p>
          <a:p>
            <a:pPr algn="ctr">
              <a:lnSpc>
                <a:spcPct val="97000"/>
              </a:lnSpc>
            </a:pPr>
            <a:endParaRPr lang="ru-RU" sz="1900" dirty="0">
              <a:solidFill>
                <a:srgbClr val="000000"/>
              </a:solidFill>
              <a:effectLst/>
              <a:latin typeface="Tahoma" panose="020B0604030504040204" pitchFamily="34" charset="0"/>
              <a:ea typeface="Times New Roman" panose="02020603050405020304" pitchFamily="18" charset="0"/>
            </a:endParaRPr>
          </a:p>
          <a:p>
            <a:pPr indent="450215" algn="just">
              <a:lnSpc>
                <a:spcPct val="97000"/>
              </a:lnSpc>
            </a:pPr>
            <a:r>
              <a:rPr lang="ru-RU" sz="1900" spc="-10" dirty="0">
                <a:solidFill>
                  <a:srgbClr val="000000"/>
                </a:solidFill>
                <a:effectLst/>
                <a:latin typeface="Times New Roman" panose="02020603050405020304" pitchFamily="18" charset="0"/>
                <a:ea typeface="Times New Roman" panose="02020603050405020304" pitchFamily="18" charset="0"/>
              </a:rPr>
              <a:t>Под внеурочной деятельностью в рамках реализации ФГОС НОО, ФГОС ООО, ФГОС СОО следует понимать образовательную деятельность, осуществляемую в формах, отличных от классно-урочной, и направленную на достижение планируемых результатов освоения основной образовательной программы НОО, ООО, СОО.</a:t>
            </a:r>
            <a:endParaRPr lang="ru-RU" sz="1900" dirty="0">
              <a:solidFill>
                <a:srgbClr val="000000"/>
              </a:solidFill>
              <a:effectLst/>
              <a:latin typeface="Tahoma" panose="020B0604030504040204" pitchFamily="34" charset="0"/>
              <a:ea typeface="Times New Roman" panose="02020603050405020304" pitchFamily="18" charset="0"/>
            </a:endParaRPr>
          </a:p>
        </p:txBody>
      </p:sp>
      <p:sp>
        <p:nvSpPr>
          <p:cNvPr id="9" name="TextBox 8">
            <a:extLst>
              <a:ext uri="{FF2B5EF4-FFF2-40B4-BE49-F238E27FC236}">
                <a16:creationId xmlns:a16="http://schemas.microsoft.com/office/drawing/2014/main" id="{605D2200-03AF-46F2-B2D3-59BCA7663081}"/>
              </a:ext>
            </a:extLst>
          </p:cNvPr>
          <p:cNvSpPr txBox="1"/>
          <p:nvPr/>
        </p:nvSpPr>
        <p:spPr>
          <a:xfrm>
            <a:off x="23738" y="4355596"/>
            <a:ext cx="12097045" cy="2460674"/>
          </a:xfrm>
          <a:prstGeom prst="rect">
            <a:avLst/>
          </a:prstGeom>
          <a:noFill/>
        </p:spPr>
        <p:txBody>
          <a:bodyPr wrap="square">
            <a:spAutoFit/>
          </a:bodyPr>
          <a:lstStyle/>
          <a:p>
            <a:pPr indent="450215" algn="just">
              <a:lnSpc>
                <a:spcPct val="90000"/>
              </a:lnSpc>
            </a:pPr>
            <a:r>
              <a:rPr lang="ru-RU" sz="1900" b="1" spc="-10" dirty="0">
                <a:solidFill>
                  <a:srgbClr val="000000"/>
                </a:solidFill>
                <a:effectLst/>
                <a:latin typeface="Times New Roman" panose="02020603050405020304" pitchFamily="18" charset="0"/>
                <a:ea typeface="Times New Roman" panose="02020603050405020304" pitchFamily="18" charset="0"/>
              </a:rPr>
              <a:t>В качестве учебно-методического обеспечения </a:t>
            </a:r>
            <a:r>
              <a:rPr lang="ru-RU" sz="1900" spc="-10" dirty="0">
                <a:solidFill>
                  <a:srgbClr val="000000"/>
                </a:solidFill>
                <a:effectLst/>
                <a:latin typeface="Times New Roman" panose="02020603050405020304" pitchFamily="18" charset="0"/>
                <a:ea typeface="Times New Roman" panose="02020603050405020304" pitchFamily="18" charset="0"/>
              </a:rPr>
              <a:t>преподавания финансовой грамотности в качестве компонента основных школьных предметов и как самостоятельного предмета рекомендуется использование УМК, разработанных в рамках образовательных проектов:</a:t>
            </a:r>
            <a:endParaRPr lang="ru-RU" sz="1900" dirty="0">
              <a:solidFill>
                <a:srgbClr val="000000"/>
              </a:solidFill>
              <a:effectLst/>
              <a:latin typeface="Tahoma" panose="020B0604030504040204" pitchFamily="34" charset="0"/>
              <a:ea typeface="Times New Roman" panose="02020603050405020304" pitchFamily="18" charset="0"/>
            </a:endParaRPr>
          </a:p>
          <a:p>
            <a:pPr marL="342900" lvl="0" indent="-342900" algn="just">
              <a:lnSpc>
                <a:spcPct val="90000"/>
              </a:lnSpc>
              <a:buFont typeface="Wingdings" panose="05000000000000000000" pitchFamily="2" charset="2"/>
              <a:buChar char="ü"/>
            </a:pPr>
            <a:r>
              <a:rPr lang="ru-RU" sz="1900"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Р</a:t>
            </a:r>
            <a:r>
              <a:rPr lang="ru-RU" sz="1900"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ЭШ «Финансовая грамота» – </a:t>
            </a:r>
            <a:r>
              <a:rPr lang="en-US" sz="1900" u="sng"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2"/>
              </a:rPr>
              <a:t>http</a:t>
            </a:r>
            <a:r>
              <a:rPr lang="ru-RU" sz="1900" u="sng"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2"/>
              </a:rPr>
              <a:t>://</a:t>
            </a:r>
            <a:r>
              <a:rPr lang="en-US" sz="1900" u="sng"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2"/>
              </a:rPr>
              <a:t>www</a:t>
            </a:r>
            <a:r>
              <a:rPr lang="ru-RU" sz="1900" u="sng"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2"/>
              </a:rPr>
              <a:t>.</a:t>
            </a:r>
            <a:r>
              <a:rPr lang="en-US" sz="1900" u="sng" spc="-2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2"/>
              </a:rPr>
              <a:t>fgramota</a:t>
            </a:r>
            <a:r>
              <a:rPr lang="ru-RU" sz="1900" u="sng"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2"/>
              </a:rPr>
              <a:t>.</a:t>
            </a:r>
            <a:r>
              <a:rPr lang="en-US" sz="1900" u="sng"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2"/>
              </a:rPr>
              <a:t>org</a:t>
            </a:r>
            <a:r>
              <a:rPr lang="ru-RU" sz="1900" u="sng"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2"/>
              </a:rPr>
              <a:t>/</a:t>
            </a:r>
            <a:r>
              <a:rPr lang="en-US" sz="1900" u="sng"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2"/>
              </a:rPr>
              <a:t>about</a:t>
            </a:r>
            <a:r>
              <a:rPr lang="ru-RU" sz="1900" u="sng"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2"/>
              </a:rPr>
              <a:t>/</a:t>
            </a:r>
            <a:r>
              <a:rPr lang="en-US" sz="1900" u="sng"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2"/>
              </a:rPr>
              <a:t>project</a:t>
            </a:r>
            <a:r>
              <a:rPr lang="ru-RU" sz="1900" u="sng"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2"/>
              </a:rPr>
              <a:t>/</a:t>
            </a:r>
            <a:r>
              <a:rPr lang="ru-RU" sz="1900"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sz="1900" dirty="0">
              <a:solidFill>
                <a:srgbClr val="000000"/>
              </a:solidFill>
              <a:effectLst/>
              <a:latin typeface="Tahoma" panose="020B0604030504040204" pitchFamily="34" charset="0"/>
              <a:ea typeface="Times New Roman" panose="02020603050405020304" pitchFamily="18" charset="0"/>
              <a:cs typeface="Times New Roman" panose="02020603050405020304" pitchFamily="18" charset="0"/>
            </a:endParaRPr>
          </a:p>
          <a:p>
            <a:pPr marL="342900" lvl="0" indent="-342900" algn="just">
              <a:lnSpc>
                <a:spcPct val="90000"/>
              </a:lnSpc>
              <a:buFont typeface="Wingdings" panose="05000000000000000000" pitchFamily="2" charset="2"/>
              <a:buChar char="ü"/>
            </a:pPr>
            <a:r>
              <a:rPr lang="ru-RU" sz="1900"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Министерство финансов РФ «</a:t>
            </a:r>
            <a:r>
              <a:rPr lang="ru-RU" sz="1900" spc="-2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МоиФинансы.ру</a:t>
            </a:r>
            <a:r>
              <a:rPr lang="ru-RU" sz="1900"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 </a:t>
            </a:r>
            <a:r>
              <a:rPr lang="ru-RU" sz="1900" u="sng"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3"/>
              </a:rPr>
              <a:t>https://xn--80apaohbc3aw9e.xn--p1ai/</a:t>
            </a:r>
            <a:r>
              <a:rPr lang="ru-RU" sz="1900"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sz="1900" dirty="0">
              <a:solidFill>
                <a:srgbClr val="000000"/>
              </a:solidFill>
              <a:effectLst/>
              <a:latin typeface="Tahoma" panose="020B0604030504040204" pitchFamily="34" charset="0"/>
              <a:ea typeface="Times New Roman" panose="02020603050405020304" pitchFamily="18" charset="0"/>
              <a:cs typeface="Times New Roman" panose="02020603050405020304" pitchFamily="18" charset="0"/>
            </a:endParaRPr>
          </a:p>
          <a:p>
            <a:pPr marL="342900" lvl="0" indent="-342900" algn="just">
              <a:lnSpc>
                <a:spcPct val="90000"/>
              </a:lnSpc>
              <a:buFont typeface="Wingdings" panose="05000000000000000000" pitchFamily="2" charset="2"/>
              <a:buChar char="ü"/>
            </a:pPr>
            <a:r>
              <a:rPr lang="ru-RU" sz="1900"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Банк России «</a:t>
            </a:r>
            <a:r>
              <a:rPr lang="ru-RU" sz="1900" spc="-2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ФинансоваяКультура</a:t>
            </a:r>
            <a:r>
              <a:rPr lang="ru-RU" sz="1900"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 </a:t>
            </a:r>
            <a:r>
              <a:rPr lang="en-US" sz="1900" u="sng"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4"/>
              </a:rPr>
              <a:t>https</a:t>
            </a:r>
            <a:r>
              <a:rPr lang="ru-RU" sz="1900" u="sng"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4"/>
              </a:rPr>
              <a:t>://</a:t>
            </a:r>
            <a:r>
              <a:rPr lang="en-US" sz="1900" u="sng" spc="-2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4"/>
              </a:rPr>
              <a:t>fincult</a:t>
            </a:r>
            <a:r>
              <a:rPr lang="ru-RU" sz="1900" u="sng"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4"/>
              </a:rPr>
              <a:t>.</a:t>
            </a:r>
            <a:r>
              <a:rPr lang="en-US" sz="1900" u="sng"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4"/>
              </a:rPr>
              <a:t>info</a:t>
            </a:r>
            <a:r>
              <a:rPr lang="ru-RU" sz="1900" u="sng"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4"/>
              </a:rPr>
              <a:t>/</a:t>
            </a:r>
            <a:r>
              <a:rPr lang="ru-RU" sz="1900"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sz="1900" dirty="0">
              <a:solidFill>
                <a:srgbClr val="000000"/>
              </a:solidFill>
              <a:effectLst/>
              <a:latin typeface="Tahoma" panose="020B0604030504040204" pitchFamily="34" charset="0"/>
              <a:ea typeface="Times New Roman" panose="02020603050405020304" pitchFamily="18" charset="0"/>
              <a:cs typeface="Times New Roman" panose="02020603050405020304" pitchFamily="18" charset="0"/>
            </a:endParaRPr>
          </a:p>
          <a:p>
            <a:pPr marL="342900" lvl="0" indent="-342900" algn="just">
              <a:lnSpc>
                <a:spcPct val="90000"/>
              </a:lnSpc>
              <a:buFont typeface="Wingdings" panose="05000000000000000000" pitchFamily="2" charset="2"/>
              <a:buChar char="ü"/>
            </a:pPr>
            <a:r>
              <a:rPr lang="ru-RU" sz="1900"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Роспотребнадзор «</a:t>
            </a:r>
            <a:r>
              <a:rPr lang="ru-RU" sz="1900" spc="-2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ХочуМогуЗнаю</a:t>
            </a:r>
            <a:r>
              <a:rPr lang="ru-RU" sz="1900"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 </a:t>
            </a:r>
            <a:r>
              <a:rPr lang="en-US" sz="1900" u="sng"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5"/>
              </a:rPr>
              <a:t>https</a:t>
            </a:r>
            <a:r>
              <a:rPr lang="ru-RU" sz="1900" u="sng"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5"/>
              </a:rPr>
              <a:t>://</a:t>
            </a:r>
            <a:r>
              <a:rPr lang="en-US" sz="1900" u="sng" spc="-2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5"/>
              </a:rPr>
              <a:t>xn</a:t>
            </a:r>
            <a:r>
              <a:rPr lang="ru-RU" sz="1900" u="sng"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5"/>
              </a:rPr>
              <a:t>--80</a:t>
            </a:r>
            <a:r>
              <a:rPr lang="en-US" sz="1900" u="sng" spc="-2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5"/>
              </a:rPr>
              <a:t>afmshcb</a:t>
            </a:r>
            <a:r>
              <a:rPr lang="ru-RU" sz="1900" u="sng"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5"/>
              </a:rPr>
              <a:t>2</a:t>
            </a:r>
            <a:r>
              <a:rPr lang="en-US" sz="1900" u="sng" spc="-2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5"/>
              </a:rPr>
              <a:t>bdox</a:t>
            </a:r>
            <a:r>
              <a:rPr lang="ru-RU" sz="1900" u="sng"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5"/>
              </a:rPr>
              <a:t>6</a:t>
            </a:r>
            <a:r>
              <a:rPr lang="en-US" sz="1900" u="sng"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5"/>
              </a:rPr>
              <a:t>g</a:t>
            </a:r>
            <a:r>
              <a:rPr lang="ru-RU" sz="1900" u="sng"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5"/>
              </a:rPr>
              <a:t>.</a:t>
            </a:r>
            <a:r>
              <a:rPr lang="en-US" sz="1900" u="sng" spc="-2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5"/>
              </a:rPr>
              <a:t>xn</a:t>
            </a:r>
            <a:r>
              <a:rPr lang="ru-RU" sz="1900" u="sng"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5"/>
              </a:rPr>
              <a:t>--</a:t>
            </a:r>
            <a:r>
              <a:rPr lang="en-US" sz="1900" u="sng"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5"/>
              </a:rPr>
              <a:t>p</a:t>
            </a:r>
            <a:r>
              <a:rPr lang="ru-RU" sz="1900" u="sng"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5"/>
              </a:rPr>
              <a:t>1</a:t>
            </a:r>
            <a:r>
              <a:rPr lang="en-US" sz="1900" u="sng"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5"/>
              </a:rPr>
              <a:t>ai</a:t>
            </a:r>
            <a:r>
              <a:rPr lang="ru-RU" sz="1900" u="sng"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5"/>
              </a:rPr>
              <a:t>/</a:t>
            </a:r>
            <a:r>
              <a:rPr lang="ru-RU" sz="1900"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sz="1900" dirty="0">
              <a:solidFill>
                <a:srgbClr val="000000"/>
              </a:solidFill>
              <a:effectLst/>
              <a:latin typeface="Tahoma" panose="020B0604030504040204" pitchFamily="34" charset="0"/>
              <a:ea typeface="Times New Roman" panose="02020603050405020304" pitchFamily="18" charset="0"/>
              <a:cs typeface="Times New Roman" panose="02020603050405020304" pitchFamily="18" charset="0"/>
            </a:endParaRPr>
          </a:p>
          <a:p>
            <a:pPr marL="342900" lvl="0" indent="-342900" algn="just">
              <a:lnSpc>
                <a:spcPct val="90000"/>
              </a:lnSpc>
              <a:buFont typeface="Wingdings" panose="05000000000000000000" pitchFamily="2" charset="2"/>
              <a:buChar char="ü"/>
            </a:pPr>
            <a:r>
              <a:rPr lang="ru-RU" sz="1900"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Центр «Федеральный методический центр по финансовой грамотности системы общего и среднего профессионального образования» НИУ ВШЭ – </a:t>
            </a:r>
            <a:r>
              <a:rPr lang="en-US" sz="1900" u="sng"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6"/>
              </a:rPr>
              <a:t>https</a:t>
            </a:r>
            <a:r>
              <a:rPr lang="ru-RU" sz="1900" u="sng"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6"/>
              </a:rPr>
              <a:t>://</a:t>
            </a:r>
            <a:r>
              <a:rPr lang="en-US" sz="1900" u="sng" spc="-2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6"/>
              </a:rPr>
              <a:t>fmc</a:t>
            </a:r>
            <a:r>
              <a:rPr lang="ru-RU" sz="1900" u="sng"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6"/>
              </a:rPr>
              <a:t>.</a:t>
            </a:r>
            <a:r>
              <a:rPr lang="en-US" sz="1900" u="sng" spc="-2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6"/>
              </a:rPr>
              <a:t>hse</a:t>
            </a:r>
            <a:r>
              <a:rPr lang="ru-RU" sz="1900" u="sng"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6"/>
              </a:rPr>
              <a:t>.</a:t>
            </a:r>
            <a:r>
              <a:rPr lang="en-US" sz="1900" u="sng" spc="-2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6"/>
              </a:rPr>
              <a:t>ru</a:t>
            </a:r>
            <a:r>
              <a:rPr lang="ru-RU" sz="1900" u="sng"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6"/>
              </a:rPr>
              <a:t>/</a:t>
            </a:r>
            <a:r>
              <a:rPr lang="ru-RU" sz="1900"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sz="1900" dirty="0">
              <a:solidFill>
                <a:srgbClr val="000000"/>
              </a:solidFill>
              <a:effectLst/>
              <a:latin typeface="Tahoma" panose="020B0604030504040204" pitchFamily="34" charset="0"/>
              <a:ea typeface="Times New Roman" panose="02020603050405020304" pitchFamily="18" charset="0"/>
            </a:endParaRPr>
          </a:p>
        </p:txBody>
      </p:sp>
      <p:sp>
        <p:nvSpPr>
          <p:cNvPr id="11" name="Прямоугольник 5">
            <a:extLst>
              <a:ext uri="{FF2B5EF4-FFF2-40B4-BE49-F238E27FC236}">
                <a16:creationId xmlns:a16="http://schemas.microsoft.com/office/drawing/2014/main" id="{7BFD2880-A04F-44D8-BE96-EC7345D268BB}"/>
              </a:ext>
            </a:extLst>
          </p:cNvPr>
          <p:cNvSpPr>
            <a:spLocks noChangeArrowheads="1"/>
          </p:cNvSpPr>
          <p:nvPr/>
        </p:nvSpPr>
        <p:spPr bwMode="auto">
          <a:xfrm>
            <a:off x="23738" y="22237"/>
            <a:ext cx="12144521" cy="683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spcBef>
                <a:spcPct val="20000"/>
              </a:spcBef>
              <a:spcAft>
                <a:spcPts val="300"/>
              </a:spcAft>
              <a:buClr>
                <a:srgbClr val="C3260C"/>
              </a:buClr>
              <a:buSzPct val="130000"/>
              <a:buFont typeface="Georgia" pitchFamily="18" charset="0"/>
              <a:buChar char="*"/>
              <a:defRPr sz="2200">
                <a:solidFill>
                  <a:srgbClr val="404040"/>
                </a:solidFill>
                <a:latin typeface="Trebuchet MS" pitchFamily="34" charset="0"/>
              </a:defRPr>
            </a:lvl1pPr>
            <a:lvl2pPr indent="355600" eaLnBrk="0" hangingPunct="0">
              <a:spcBef>
                <a:spcPct val="20000"/>
              </a:spcBef>
              <a:spcAft>
                <a:spcPts val="300"/>
              </a:spcAft>
              <a:buClr>
                <a:srgbClr val="C3260C"/>
              </a:buClr>
              <a:buSzPct val="130000"/>
              <a:buFont typeface="Georgia" pitchFamily="18" charset="0"/>
              <a:buChar char="*"/>
              <a:defRPr sz="2000">
                <a:solidFill>
                  <a:srgbClr val="404040"/>
                </a:solidFill>
                <a:latin typeface="Trebuchet MS" pitchFamily="34" charset="0"/>
              </a:defRPr>
            </a:lvl2pPr>
            <a:lvl3pPr marL="1143000" indent="-228600" eaLnBrk="0" hangingPunct="0">
              <a:spcBef>
                <a:spcPct val="20000"/>
              </a:spcBef>
              <a:spcAft>
                <a:spcPts val="300"/>
              </a:spcAft>
              <a:buClr>
                <a:srgbClr val="C3260C"/>
              </a:buClr>
              <a:buSzPct val="130000"/>
              <a:buFont typeface="Georgia" pitchFamily="18" charset="0"/>
              <a:buChar char="*"/>
              <a:defRPr>
                <a:solidFill>
                  <a:srgbClr val="404040"/>
                </a:solidFill>
                <a:latin typeface="Trebuchet MS" pitchFamily="34" charset="0"/>
              </a:defRPr>
            </a:lvl3pPr>
            <a:lvl4pPr marL="1600200" indent="-228600" eaLnBrk="0" hangingPunct="0">
              <a:spcBef>
                <a:spcPct val="20000"/>
              </a:spcBef>
              <a:spcAft>
                <a:spcPts val="300"/>
              </a:spcAft>
              <a:buClr>
                <a:srgbClr val="C3260C"/>
              </a:buClr>
              <a:buSzPct val="130000"/>
              <a:buFont typeface="Georgia" pitchFamily="18" charset="0"/>
              <a:buChar char="*"/>
              <a:defRPr sz="1600">
                <a:solidFill>
                  <a:srgbClr val="404040"/>
                </a:solidFill>
                <a:latin typeface="Trebuchet MS" pitchFamily="34" charset="0"/>
              </a:defRPr>
            </a:lvl4pPr>
            <a:lvl5pPr marL="2057400" indent="-228600" eaLnBrk="0" hangingPunct="0">
              <a:spcBef>
                <a:spcPct val="20000"/>
              </a:spcBef>
              <a:spcAft>
                <a:spcPts val="300"/>
              </a:spcAft>
              <a:buClr>
                <a:srgbClr val="C3260C"/>
              </a:buClr>
              <a:buSzPct val="130000"/>
              <a:buFont typeface="Georgia" pitchFamily="18" charset="0"/>
              <a:buChar char="*"/>
              <a:defRPr sz="1400">
                <a:solidFill>
                  <a:srgbClr val="404040"/>
                </a:solidFill>
                <a:latin typeface="Trebuchet MS" pitchFamily="34" charset="0"/>
              </a:defRPr>
            </a:lvl5pPr>
            <a:lvl6pPr marL="2514600" indent="-228600" eaLnBrk="0" fontAlgn="base" hangingPunct="0">
              <a:spcBef>
                <a:spcPct val="20000"/>
              </a:spcBef>
              <a:spcAft>
                <a:spcPts val="300"/>
              </a:spcAft>
              <a:buClr>
                <a:srgbClr val="C3260C"/>
              </a:buClr>
              <a:buSzPct val="130000"/>
              <a:buFont typeface="Georgia" pitchFamily="18" charset="0"/>
              <a:buChar char="*"/>
              <a:defRPr sz="1400">
                <a:solidFill>
                  <a:srgbClr val="404040"/>
                </a:solidFill>
                <a:latin typeface="Trebuchet MS" pitchFamily="34" charset="0"/>
              </a:defRPr>
            </a:lvl6pPr>
            <a:lvl7pPr marL="2971800" indent="-228600" eaLnBrk="0" fontAlgn="base" hangingPunct="0">
              <a:spcBef>
                <a:spcPct val="20000"/>
              </a:spcBef>
              <a:spcAft>
                <a:spcPts val="300"/>
              </a:spcAft>
              <a:buClr>
                <a:srgbClr val="C3260C"/>
              </a:buClr>
              <a:buSzPct val="130000"/>
              <a:buFont typeface="Georgia" pitchFamily="18" charset="0"/>
              <a:buChar char="*"/>
              <a:defRPr sz="1400">
                <a:solidFill>
                  <a:srgbClr val="404040"/>
                </a:solidFill>
                <a:latin typeface="Trebuchet MS" pitchFamily="34" charset="0"/>
              </a:defRPr>
            </a:lvl7pPr>
            <a:lvl8pPr marL="3429000" indent="-228600" eaLnBrk="0" fontAlgn="base" hangingPunct="0">
              <a:spcBef>
                <a:spcPct val="20000"/>
              </a:spcBef>
              <a:spcAft>
                <a:spcPts val="300"/>
              </a:spcAft>
              <a:buClr>
                <a:srgbClr val="C3260C"/>
              </a:buClr>
              <a:buSzPct val="130000"/>
              <a:buFont typeface="Georgia" pitchFamily="18" charset="0"/>
              <a:buChar char="*"/>
              <a:defRPr sz="1400">
                <a:solidFill>
                  <a:srgbClr val="404040"/>
                </a:solidFill>
                <a:latin typeface="Trebuchet MS" pitchFamily="34" charset="0"/>
              </a:defRPr>
            </a:lvl8pPr>
            <a:lvl9pPr marL="3886200" indent="-228600" eaLnBrk="0" fontAlgn="base" hangingPunct="0">
              <a:spcBef>
                <a:spcPct val="20000"/>
              </a:spcBef>
              <a:spcAft>
                <a:spcPts val="300"/>
              </a:spcAft>
              <a:buClr>
                <a:srgbClr val="C3260C"/>
              </a:buClr>
              <a:buSzPct val="130000"/>
              <a:buFont typeface="Georgia" pitchFamily="18" charset="0"/>
              <a:buChar char="*"/>
              <a:defRPr sz="1400">
                <a:solidFill>
                  <a:srgbClr val="404040"/>
                </a:solidFill>
                <a:latin typeface="Trebuchet MS" pitchFamily="34" charset="0"/>
              </a:defRPr>
            </a:lvl9pPr>
          </a:lstStyle>
          <a:p>
            <a:pPr marL="0" indent="0" algn="ctr">
              <a:lnSpc>
                <a:spcPct val="80000"/>
              </a:lnSpc>
              <a:buNone/>
            </a:pPr>
            <a:r>
              <a:rPr lang="ru-RU" sz="2400" b="1" dirty="0">
                <a:solidFill>
                  <a:srgbClr val="002060"/>
                </a:solidFill>
                <a:latin typeface="Times New Roman" panose="02020603050405020304" pitchFamily="18" charset="0"/>
                <a:cs typeface="Times New Roman" panose="02020603050405020304" pitchFamily="18" charset="0"/>
              </a:rPr>
              <a:t>2. Подходы к интеграции финансовой грамотности в систему общего и дошкольного образования в рамках реализации ФГОС</a:t>
            </a:r>
          </a:p>
        </p:txBody>
      </p:sp>
    </p:spTree>
    <p:extLst>
      <p:ext uri="{BB962C8B-B14F-4D97-AF65-F5344CB8AC3E}">
        <p14:creationId xmlns:p14="http://schemas.microsoft.com/office/powerpoint/2010/main" val="16591362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5"/>
          <p:cNvSpPr>
            <a:spLocks noChangeArrowheads="1"/>
          </p:cNvSpPr>
          <p:nvPr/>
        </p:nvSpPr>
        <p:spPr bwMode="auto">
          <a:xfrm>
            <a:off x="0" y="15766"/>
            <a:ext cx="12192000" cy="397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spcBef>
                <a:spcPct val="20000"/>
              </a:spcBef>
              <a:spcAft>
                <a:spcPts val="300"/>
              </a:spcAft>
              <a:buClr>
                <a:srgbClr val="C3260C"/>
              </a:buClr>
              <a:buSzPct val="130000"/>
              <a:buFont typeface="Georgia" pitchFamily="18" charset="0"/>
              <a:buChar char="*"/>
              <a:defRPr sz="2200">
                <a:solidFill>
                  <a:srgbClr val="404040"/>
                </a:solidFill>
                <a:latin typeface="Trebuchet MS" pitchFamily="34" charset="0"/>
              </a:defRPr>
            </a:lvl1pPr>
            <a:lvl2pPr indent="355600" eaLnBrk="0" hangingPunct="0">
              <a:spcBef>
                <a:spcPct val="20000"/>
              </a:spcBef>
              <a:spcAft>
                <a:spcPts val="300"/>
              </a:spcAft>
              <a:buClr>
                <a:srgbClr val="C3260C"/>
              </a:buClr>
              <a:buSzPct val="130000"/>
              <a:buFont typeface="Georgia" pitchFamily="18" charset="0"/>
              <a:buChar char="*"/>
              <a:defRPr sz="2000">
                <a:solidFill>
                  <a:srgbClr val="404040"/>
                </a:solidFill>
                <a:latin typeface="Trebuchet MS" pitchFamily="34" charset="0"/>
              </a:defRPr>
            </a:lvl2pPr>
            <a:lvl3pPr marL="1143000" indent="-228600" eaLnBrk="0" hangingPunct="0">
              <a:spcBef>
                <a:spcPct val="20000"/>
              </a:spcBef>
              <a:spcAft>
                <a:spcPts val="300"/>
              </a:spcAft>
              <a:buClr>
                <a:srgbClr val="C3260C"/>
              </a:buClr>
              <a:buSzPct val="130000"/>
              <a:buFont typeface="Georgia" pitchFamily="18" charset="0"/>
              <a:buChar char="*"/>
              <a:defRPr>
                <a:solidFill>
                  <a:srgbClr val="404040"/>
                </a:solidFill>
                <a:latin typeface="Trebuchet MS" pitchFamily="34" charset="0"/>
              </a:defRPr>
            </a:lvl3pPr>
            <a:lvl4pPr marL="1600200" indent="-228600" eaLnBrk="0" hangingPunct="0">
              <a:spcBef>
                <a:spcPct val="20000"/>
              </a:spcBef>
              <a:spcAft>
                <a:spcPts val="300"/>
              </a:spcAft>
              <a:buClr>
                <a:srgbClr val="C3260C"/>
              </a:buClr>
              <a:buSzPct val="130000"/>
              <a:buFont typeface="Georgia" pitchFamily="18" charset="0"/>
              <a:buChar char="*"/>
              <a:defRPr sz="1600">
                <a:solidFill>
                  <a:srgbClr val="404040"/>
                </a:solidFill>
                <a:latin typeface="Trebuchet MS" pitchFamily="34" charset="0"/>
              </a:defRPr>
            </a:lvl4pPr>
            <a:lvl5pPr marL="2057400" indent="-228600" eaLnBrk="0" hangingPunct="0">
              <a:spcBef>
                <a:spcPct val="20000"/>
              </a:spcBef>
              <a:spcAft>
                <a:spcPts val="300"/>
              </a:spcAft>
              <a:buClr>
                <a:srgbClr val="C3260C"/>
              </a:buClr>
              <a:buSzPct val="130000"/>
              <a:buFont typeface="Georgia" pitchFamily="18" charset="0"/>
              <a:buChar char="*"/>
              <a:defRPr sz="1400">
                <a:solidFill>
                  <a:srgbClr val="404040"/>
                </a:solidFill>
                <a:latin typeface="Trebuchet MS" pitchFamily="34" charset="0"/>
              </a:defRPr>
            </a:lvl5pPr>
            <a:lvl6pPr marL="2514600" indent="-228600" eaLnBrk="0" fontAlgn="base" hangingPunct="0">
              <a:spcBef>
                <a:spcPct val="20000"/>
              </a:spcBef>
              <a:spcAft>
                <a:spcPts val="300"/>
              </a:spcAft>
              <a:buClr>
                <a:srgbClr val="C3260C"/>
              </a:buClr>
              <a:buSzPct val="130000"/>
              <a:buFont typeface="Georgia" pitchFamily="18" charset="0"/>
              <a:buChar char="*"/>
              <a:defRPr sz="1400">
                <a:solidFill>
                  <a:srgbClr val="404040"/>
                </a:solidFill>
                <a:latin typeface="Trebuchet MS" pitchFamily="34" charset="0"/>
              </a:defRPr>
            </a:lvl6pPr>
            <a:lvl7pPr marL="2971800" indent="-228600" eaLnBrk="0" fontAlgn="base" hangingPunct="0">
              <a:spcBef>
                <a:spcPct val="20000"/>
              </a:spcBef>
              <a:spcAft>
                <a:spcPts val="300"/>
              </a:spcAft>
              <a:buClr>
                <a:srgbClr val="C3260C"/>
              </a:buClr>
              <a:buSzPct val="130000"/>
              <a:buFont typeface="Georgia" pitchFamily="18" charset="0"/>
              <a:buChar char="*"/>
              <a:defRPr sz="1400">
                <a:solidFill>
                  <a:srgbClr val="404040"/>
                </a:solidFill>
                <a:latin typeface="Trebuchet MS" pitchFamily="34" charset="0"/>
              </a:defRPr>
            </a:lvl7pPr>
            <a:lvl8pPr marL="3429000" indent="-228600" eaLnBrk="0" fontAlgn="base" hangingPunct="0">
              <a:spcBef>
                <a:spcPct val="20000"/>
              </a:spcBef>
              <a:spcAft>
                <a:spcPts val="300"/>
              </a:spcAft>
              <a:buClr>
                <a:srgbClr val="C3260C"/>
              </a:buClr>
              <a:buSzPct val="130000"/>
              <a:buFont typeface="Georgia" pitchFamily="18" charset="0"/>
              <a:buChar char="*"/>
              <a:defRPr sz="1400">
                <a:solidFill>
                  <a:srgbClr val="404040"/>
                </a:solidFill>
                <a:latin typeface="Trebuchet MS" pitchFamily="34" charset="0"/>
              </a:defRPr>
            </a:lvl8pPr>
            <a:lvl9pPr marL="3886200" indent="-228600" eaLnBrk="0" fontAlgn="base" hangingPunct="0">
              <a:spcBef>
                <a:spcPct val="20000"/>
              </a:spcBef>
              <a:spcAft>
                <a:spcPts val="300"/>
              </a:spcAft>
              <a:buClr>
                <a:srgbClr val="C3260C"/>
              </a:buClr>
              <a:buSzPct val="130000"/>
              <a:buFont typeface="Georgia" pitchFamily="18" charset="0"/>
              <a:buChar char="*"/>
              <a:defRPr sz="1400">
                <a:solidFill>
                  <a:srgbClr val="404040"/>
                </a:solidFill>
                <a:latin typeface="Trebuchet MS" pitchFamily="34" charset="0"/>
              </a:defRPr>
            </a:lvl9pPr>
          </a:lstStyle>
          <a:p>
            <a:pPr marL="0" indent="450850" algn="ctr">
              <a:lnSpc>
                <a:spcPct val="90000"/>
              </a:lnSpc>
              <a:spcBef>
                <a:spcPts val="0"/>
              </a:spcBef>
              <a:spcAft>
                <a:spcPts val="0"/>
              </a:spcAft>
              <a:buNone/>
            </a:pPr>
            <a:r>
              <a:rPr lang="ru-RU" b="1" spc="5" dirty="0">
                <a:solidFill>
                  <a:srgbClr val="002060"/>
                </a:solidFill>
                <a:latin typeface="Times New Roman"/>
                <a:ea typeface="+mj-ea"/>
                <a:cs typeface="Times New Roman"/>
              </a:rPr>
              <a:t>Образовательные проекты по финансовой грамотности, реализуемые в России</a:t>
            </a:r>
          </a:p>
        </p:txBody>
      </p:sp>
      <p:sp>
        <p:nvSpPr>
          <p:cNvPr id="3" name="Прямоугольник 5"/>
          <p:cNvSpPr>
            <a:spLocks noChangeArrowheads="1"/>
          </p:cNvSpPr>
          <p:nvPr/>
        </p:nvSpPr>
        <p:spPr bwMode="auto">
          <a:xfrm>
            <a:off x="0" y="3368677"/>
            <a:ext cx="5171090"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spcBef>
                <a:spcPct val="20000"/>
              </a:spcBef>
              <a:spcAft>
                <a:spcPts val="300"/>
              </a:spcAft>
              <a:buClr>
                <a:srgbClr val="C3260C"/>
              </a:buClr>
              <a:buSzPct val="130000"/>
              <a:buFont typeface="Georgia" pitchFamily="18" charset="0"/>
              <a:buChar char="*"/>
              <a:defRPr sz="2200">
                <a:solidFill>
                  <a:srgbClr val="404040"/>
                </a:solidFill>
                <a:latin typeface="Trebuchet MS" pitchFamily="34" charset="0"/>
              </a:defRPr>
            </a:lvl1pPr>
            <a:lvl2pPr indent="355600" eaLnBrk="0" hangingPunct="0">
              <a:spcBef>
                <a:spcPct val="20000"/>
              </a:spcBef>
              <a:spcAft>
                <a:spcPts val="300"/>
              </a:spcAft>
              <a:buClr>
                <a:srgbClr val="C3260C"/>
              </a:buClr>
              <a:buSzPct val="130000"/>
              <a:buFont typeface="Georgia" pitchFamily="18" charset="0"/>
              <a:buChar char="*"/>
              <a:defRPr sz="2000">
                <a:solidFill>
                  <a:srgbClr val="404040"/>
                </a:solidFill>
                <a:latin typeface="Trebuchet MS" pitchFamily="34" charset="0"/>
              </a:defRPr>
            </a:lvl2pPr>
            <a:lvl3pPr marL="1143000" indent="-228600" eaLnBrk="0" hangingPunct="0">
              <a:spcBef>
                <a:spcPct val="20000"/>
              </a:spcBef>
              <a:spcAft>
                <a:spcPts val="300"/>
              </a:spcAft>
              <a:buClr>
                <a:srgbClr val="C3260C"/>
              </a:buClr>
              <a:buSzPct val="130000"/>
              <a:buFont typeface="Georgia" pitchFamily="18" charset="0"/>
              <a:buChar char="*"/>
              <a:defRPr>
                <a:solidFill>
                  <a:srgbClr val="404040"/>
                </a:solidFill>
                <a:latin typeface="Trebuchet MS" pitchFamily="34" charset="0"/>
              </a:defRPr>
            </a:lvl3pPr>
            <a:lvl4pPr marL="1600200" indent="-228600" eaLnBrk="0" hangingPunct="0">
              <a:spcBef>
                <a:spcPct val="20000"/>
              </a:spcBef>
              <a:spcAft>
                <a:spcPts val="300"/>
              </a:spcAft>
              <a:buClr>
                <a:srgbClr val="C3260C"/>
              </a:buClr>
              <a:buSzPct val="130000"/>
              <a:buFont typeface="Georgia" pitchFamily="18" charset="0"/>
              <a:buChar char="*"/>
              <a:defRPr sz="1600">
                <a:solidFill>
                  <a:srgbClr val="404040"/>
                </a:solidFill>
                <a:latin typeface="Trebuchet MS" pitchFamily="34" charset="0"/>
              </a:defRPr>
            </a:lvl4pPr>
            <a:lvl5pPr marL="2057400" indent="-228600" eaLnBrk="0" hangingPunct="0">
              <a:spcBef>
                <a:spcPct val="20000"/>
              </a:spcBef>
              <a:spcAft>
                <a:spcPts val="300"/>
              </a:spcAft>
              <a:buClr>
                <a:srgbClr val="C3260C"/>
              </a:buClr>
              <a:buSzPct val="130000"/>
              <a:buFont typeface="Georgia" pitchFamily="18" charset="0"/>
              <a:buChar char="*"/>
              <a:defRPr sz="1400">
                <a:solidFill>
                  <a:srgbClr val="404040"/>
                </a:solidFill>
                <a:latin typeface="Trebuchet MS" pitchFamily="34" charset="0"/>
              </a:defRPr>
            </a:lvl5pPr>
            <a:lvl6pPr marL="2514600" indent="-228600" eaLnBrk="0" fontAlgn="base" hangingPunct="0">
              <a:spcBef>
                <a:spcPct val="20000"/>
              </a:spcBef>
              <a:spcAft>
                <a:spcPts val="300"/>
              </a:spcAft>
              <a:buClr>
                <a:srgbClr val="C3260C"/>
              </a:buClr>
              <a:buSzPct val="130000"/>
              <a:buFont typeface="Georgia" pitchFamily="18" charset="0"/>
              <a:buChar char="*"/>
              <a:defRPr sz="1400">
                <a:solidFill>
                  <a:srgbClr val="404040"/>
                </a:solidFill>
                <a:latin typeface="Trebuchet MS" pitchFamily="34" charset="0"/>
              </a:defRPr>
            </a:lvl6pPr>
            <a:lvl7pPr marL="2971800" indent="-228600" eaLnBrk="0" fontAlgn="base" hangingPunct="0">
              <a:spcBef>
                <a:spcPct val="20000"/>
              </a:spcBef>
              <a:spcAft>
                <a:spcPts val="300"/>
              </a:spcAft>
              <a:buClr>
                <a:srgbClr val="C3260C"/>
              </a:buClr>
              <a:buSzPct val="130000"/>
              <a:buFont typeface="Georgia" pitchFamily="18" charset="0"/>
              <a:buChar char="*"/>
              <a:defRPr sz="1400">
                <a:solidFill>
                  <a:srgbClr val="404040"/>
                </a:solidFill>
                <a:latin typeface="Trebuchet MS" pitchFamily="34" charset="0"/>
              </a:defRPr>
            </a:lvl7pPr>
            <a:lvl8pPr marL="3429000" indent="-228600" eaLnBrk="0" fontAlgn="base" hangingPunct="0">
              <a:spcBef>
                <a:spcPct val="20000"/>
              </a:spcBef>
              <a:spcAft>
                <a:spcPts val="300"/>
              </a:spcAft>
              <a:buClr>
                <a:srgbClr val="C3260C"/>
              </a:buClr>
              <a:buSzPct val="130000"/>
              <a:buFont typeface="Georgia" pitchFamily="18" charset="0"/>
              <a:buChar char="*"/>
              <a:defRPr sz="1400">
                <a:solidFill>
                  <a:srgbClr val="404040"/>
                </a:solidFill>
                <a:latin typeface="Trebuchet MS" pitchFamily="34" charset="0"/>
              </a:defRPr>
            </a:lvl8pPr>
            <a:lvl9pPr marL="3886200" indent="-228600" eaLnBrk="0" fontAlgn="base" hangingPunct="0">
              <a:spcBef>
                <a:spcPct val="20000"/>
              </a:spcBef>
              <a:spcAft>
                <a:spcPts val="300"/>
              </a:spcAft>
              <a:buClr>
                <a:srgbClr val="C3260C"/>
              </a:buClr>
              <a:buSzPct val="130000"/>
              <a:buFont typeface="Georgia" pitchFamily="18" charset="0"/>
              <a:buChar char="*"/>
              <a:defRPr sz="1400">
                <a:solidFill>
                  <a:srgbClr val="404040"/>
                </a:solidFill>
                <a:latin typeface="Trebuchet MS" pitchFamily="34" charset="0"/>
              </a:defRPr>
            </a:lvl9pPr>
          </a:lstStyle>
          <a:p>
            <a:pPr marL="0" indent="450850" algn="ctr">
              <a:lnSpc>
                <a:spcPct val="90000"/>
              </a:lnSpc>
              <a:spcBef>
                <a:spcPts val="0"/>
              </a:spcBef>
              <a:spcAft>
                <a:spcPts val="0"/>
              </a:spcAft>
              <a:buNone/>
            </a:pPr>
            <a:r>
              <a:rPr lang="ru-RU" sz="1800" dirty="0">
                <a:solidFill>
                  <a:schemeClr val="tx1"/>
                </a:solidFill>
                <a:latin typeface="Times New Roman" panose="02020603050405020304" pitchFamily="18" charset="0"/>
                <a:cs typeface="Times New Roman" panose="02020603050405020304" pitchFamily="18" charset="0"/>
              </a:rPr>
              <a:t>Финансовая грамота - РЭШ</a:t>
            </a:r>
            <a:r>
              <a:rPr lang="en-US" sz="1800" dirty="0">
                <a:solidFill>
                  <a:schemeClr val="tx1"/>
                </a:solidFill>
                <a:latin typeface="Times New Roman" panose="02020603050405020304" pitchFamily="18" charset="0"/>
                <a:cs typeface="Times New Roman" panose="02020603050405020304" pitchFamily="18" charset="0"/>
              </a:rPr>
              <a:t> </a:t>
            </a:r>
            <a:r>
              <a:rPr lang="en-US" sz="1800" dirty="0">
                <a:solidFill>
                  <a:schemeClr val="tx1"/>
                </a:solidFill>
                <a:latin typeface="Times New Roman" panose="02020603050405020304" pitchFamily="18" charset="0"/>
                <a:cs typeface="Times New Roman" panose="02020603050405020304" pitchFamily="18" charset="0"/>
                <a:hlinkClick r:id="rId2"/>
              </a:rPr>
              <a:t>http://www.fgramota.org/about/project/</a:t>
            </a:r>
            <a:r>
              <a:rPr lang="ru-RU" sz="1800" dirty="0">
                <a:solidFill>
                  <a:schemeClr val="tx1"/>
                </a:solidFill>
                <a:latin typeface="Times New Roman" panose="02020603050405020304" pitchFamily="18" charset="0"/>
                <a:cs typeface="Times New Roman" panose="02020603050405020304" pitchFamily="18" charset="0"/>
              </a:rPr>
              <a:t> </a:t>
            </a:r>
          </a:p>
        </p:txBody>
      </p:sp>
      <p:sp>
        <p:nvSpPr>
          <p:cNvPr id="4" name="Прямоугольник 5"/>
          <p:cNvSpPr>
            <a:spLocks noChangeArrowheads="1"/>
          </p:cNvSpPr>
          <p:nvPr/>
        </p:nvSpPr>
        <p:spPr bwMode="auto">
          <a:xfrm>
            <a:off x="6264168" y="3284593"/>
            <a:ext cx="5712200"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spcBef>
                <a:spcPct val="20000"/>
              </a:spcBef>
              <a:spcAft>
                <a:spcPts val="300"/>
              </a:spcAft>
              <a:buClr>
                <a:srgbClr val="C3260C"/>
              </a:buClr>
              <a:buSzPct val="130000"/>
              <a:buFont typeface="Georgia" pitchFamily="18" charset="0"/>
              <a:buChar char="*"/>
              <a:defRPr sz="2200">
                <a:solidFill>
                  <a:srgbClr val="404040"/>
                </a:solidFill>
                <a:latin typeface="Trebuchet MS" pitchFamily="34" charset="0"/>
              </a:defRPr>
            </a:lvl1pPr>
            <a:lvl2pPr indent="355600" eaLnBrk="0" hangingPunct="0">
              <a:spcBef>
                <a:spcPct val="20000"/>
              </a:spcBef>
              <a:spcAft>
                <a:spcPts val="300"/>
              </a:spcAft>
              <a:buClr>
                <a:srgbClr val="C3260C"/>
              </a:buClr>
              <a:buSzPct val="130000"/>
              <a:buFont typeface="Georgia" pitchFamily="18" charset="0"/>
              <a:buChar char="*"/>
              <a:defRPr sz="2000">
                <a:solidFill>
                  <a:srgbClr val="404040"/>
                </a:solidFill>
                <a:latin typeface="Trebuchet MS" pitchFamily="34" charset="0"/>
              </a:defRPr>
            </a:lvl2pPr>
            <a:lvl3pPr marL="1143000" indent="-228600" eaLnBrk="0" hangingPunct="0">
              <a:spcBef>
                <a:spcPct val="20000"/>
              </a:spcBef>
              <a:spcAft>
                <a:spcPts val="300"/>
              </a:spcAft>
              <a:buClr>
                <a:srgbClr val="C3260C"/>
              </a:buClr>
              <a:buSzPct val="130000"/>
              <a:buFont typeface="Georgia" pitchFamily="18" charset="0"/>
              <a:buChar char="*"/>
              <a:defRPr>
                <a:solidFill>
                  <a:srgbClr val="404040"/>
                </a:solidFill>
                <a:latin typeface="Trebuchet MS" pitchFamily="34" charset="0"/>
              </a:defRPr>
            </a:lvl3pPr>
            <a:lvl4pPr marL="1600200" indent="-228600" eaLnBrk="0" hangingPunct="0">
              <a:spcBef>
                <a:spcPct val="20000"/>
              </a:spcBef>
              <a:spcAft>
                <a:spcPts val="300"/>
              </a:spcAft>
              <a:buClr>
                <a:srgbClr val="C3260C"/>
              </a:buClr>
              <a:buSzPct val="130000"/>
              <a:buFont typeface="Georgia" pitchFamily="18" charset="0"/>
              <a:buChar char="*"/>
              <a:defRPr sz="1600">
                <a:solidFill>
                  <a:srgbClr val="404040"/>
                </a:solidFill>
                <a:latin typeface="Trebuchet MS" pitchFamily="34" charset="0"/>
              </a:defRPr>
            </a:lvl4pPr>
            <a:lvl5pPr marL="2057400" indent="-228600" eaLnBrk="0" hangingPunct="0">
              <a:spcBef>
                <a:spcPct val="20000"/>
              </a:spcBef>
              <a:spcAft>
                <a:spcPts val="300"/>
              </a:spcAft>
              <a:buClr>
                <a:srgbClr val="C3260C"/>
              </a:buClr>
              <a:buSzPct val="130000"/>
              <a:buFont typeface="Georgia" pitchFamily="18" charset="0"/>
              <a:buChar char="*"/>
              <a:defRPr sz="1400">
                <a:solidFill>
                  <a:srgbClr val="404040"/>
                </a:solidFill>
                <a:latin typeface="Trebuchet MS" pitchFamily="34" charset="0"/>
              </a:defRPr>
            </a:lvl5pPr>
            <a:lvl6pPr marL="2514600" indent="-228600" eaLnBrk="0" fontAlgn="base" hangingPunct="0">
              <a:spcBef>
                <a:spcPct val="20000"/>
              </a:spcBef>
              <a:spcAft>
                <a:spcPts val="300"/>
              </a:spcAft>
              <a:buClr>
                <a:srgbClr val="C3260C"/>
              </a:buClr>
              <a:buSzPct val="130000"/>
              <a:buFont typeface="Georgia" pitchFamily="18" charset="0"/>
              <a:buChar char="*"/>
              <a:defRPr sz="1400">
                <a:solidFill>
                  <a:srgbClr val="404040"/>
                </a:solidFill>
                <a:latin typeface="Trebuchet MS" pitchFamily="34" charset="0"/>
              </a:defRPr>
            </a:lvl6pPr>
            <a:lvl7pPr marL="2971800" indent="-228600" eaLnBrk="0" fontAlgn="base" hangingPunct="0">
              <a:spcBef>
                <a:spcPct val="20000"/>
              </a:spcBef>
              <a:spcAft>
                <a:spcPts val="300"/>
              </a:spcAft>
              <a:buClr>
                <a:srgbClr val="C3260C"/>
              </a:buClr>
              <a:buSzPct val="130000"/>
              <a:buFont typeface="Georgia" pitchFamily="18" charset="0"/>
              <a:buChar char="*"/>
              <a:defRPr sz="1400">
                <a:solidFill>
                  <a:srgbClr val="404040"/>
                </a:solidFill>
                <a:latin typeface="Trebuchet MS" pitchFamily="34" charset="0"/>
              </a:defRPr>
            </a:lvl7pPr>
            <a:lvl8pPr marL="3429000" indent="-228600" eaLnBrk="0" fontAlgn="base" hangingPunct="0">
              <a:spcBef>
                <a:spcPct val="20000"/>
              </a:spcBef>
              <a:spcAft>
                <a:spcPts val="300"/>
              </a:spcAft>
              <a:buClr>
                <a:srgbClr val="C3260C"/>
              </a:buClr>
              <a:buSzPct val="130000"/>
              <a:buFont typeface="Georgia" pitchFamily="18" charset="0"/>
              <a:buChar char="*"/>
              <a:defRPr sz="1400">
                <a:solidFill>
                  <a:srgbClr val="404040"/>
                </a:solidFill>
                <a:latin typeface="Trebuchet MS" pitchFamily="34" charset="0"/>
              </a:defRPr>
            </a:lvl8pPr>
            <a:lvl9pPr marL="3886200" indent="-228600" eaLnBrk="0" fontAlgn="base" hangingPunct="0">
              <a:spcBef>
                <a:spcPct val="20000"/>
              </a:spcBef>
              <a:spcAft>
                <a:spcPts val="300"/>
              </a:spcAft>
              <a:buClr>
                <a:srgbClr val="C3260C"/>
              </a:buClr>
              <a:buSzPct val="130000"/>
              <a:buFont typeface="Georgia" pitchFamily="18" charset="0"/>
              <a:buChar char="*"/>
              <a:defRPr sz="1400">
                <a:solidFill>
                  <a:srgbClr val="404040"/>
                </a:solidFill>
                <a:latin typeface="Trebuchet MS" pitchFamily="34" charset="0"/>
              </a:defRPr>
            </a:lvl9pPr>
          </a:lstStyle>
          <a:p>
            <a:pPr marL="0" indent="450850" algn="ctr">
              <a:lnSpc>
                <a:spcPct val="90000"/>
              </a:lnSpc>
              <a:spcBef>
                <a:spcPts val="0"/>
              </a:spcBef>
              <a:spcAft>
                <a:spcPts val="0"/>
              </a:spcAft>
              <a:buNone/>
            </a:pPr>
            <a:r>
              <a:rPr lang="ru-RU" sz="1800" dirty="0" err="1">
                <a:solidFill>
                  <a:schemeClr val="tx1"/>
                </a:solidFill>
                <a:latin typeface="Times New Roman" panose="02020603050405020304" pitchFamily="18" charset="0"/>
                <a:cs typeface="Times New Roman" panose="02020603050405020304" pitchFamily="18" charset="0"/>
              </a:rPr>
              <a:t>МоиФинансы</a:t>
            </a:r>
            <a:r>
              <a:rPr lang="ru-RU" sz="1800" dirty="0">
                <a:solidFill>
                  <a:schemeClr val="tx1"/>
                </a:solidFill>
                <a:latin typeface="Times New Roman" panose="02020603050405020304" pitchFamily="18" charset="0"/>
                <a:cs typeface="Times New Roman" panose="02020603050405020304" pitchFamily="18" charset="0"/>
              </a:rPr>
              <a:t> – ЦФГ НИФИ Минфина России</a:t>
            </a:r>
          </a:p>
          <a:p>
            <a:pPr marL="0" indent="450850" algn="ctr">
              <a:lnSpc>
                <a:spcPct val="90000"/>
              </a:lnSpc>
              <a:spcBef>
                <a:spcPts val="0"/>
              </a:spcBef>
              <a:spcAft>
                <a:spcPts val="0"/>
              </a:spcAft>
              <a:buNone/>
            </a:pPr>
            <a:endParaRPr lang="ru-RU" sz="1800" dirty="0">
              <a:solidFill>
                <a:schemeClr val="tx1"/>
              </a:solidFill>
              <a:latin typeface="Times New Roman" panose="02020603050405020304" pitchFamily="18" charset="0"/>
              <a:cs typeface="Times New Roman" panose="02020603050405020304" pitchFamily="18" charset="0"/>
            </a:endParaRPr>
          </a:p>
        </p:txBody>
      </p:sp>
      <p:pic>
        <p:nvPicPr>
          <p:cNvPr id="1026" name="Picture 2"/>
          <p:cNvPicPr>
            <a:picLocks noChangeAspect="1" noChangeArrowheads="1"/>
          </p:cNvPicPr>
          <p:nvPr/>
        </p:nvPicPr>
        <p:blipFill>
          <a:blip r:embed="rId3" cstate="print"/>
          <a:srcRect/>
          <a:stretch>
            <a:fillRect/>
          </a:stretch>
        </p:blipFill>
        <p:spPr bwMode="auto">
          <a:xfrm>
            <a:off x="0" y="472966"/>
            <a:ext cx="5218385" cy="2933909"/>
          </a:xfrm>
          <a:prstGeom prst="rect">
            <a:avLst/>
          </a:prstGeom>
          <a:noFill/>
          <a:ln w="9525">
            <a:noFill/>
            <a:miter lim="800000"/>
            <a:headEnd/>
            <a:tailEnd/>
          </a:ln>
        </p:spPr>
      </p:pic>
      <p:sp>
        <p:nvSpPr>
          <p:cNvPr id="7" name="Прямоугольник 5"/>
          <p:cNvSpPr>
            <a:spLocks noChangeArrowheads="1"/>
          </p:cNvSpPr>
          <p:nvPr/>
        </p:nvSpPr>
        <p:spPr bwMode="auto">
          <a:xfrm>
            <a:off x="0" y="6267069"/>
            <a:ext cx="4966138"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spcBef>
                <a:spcPct val="20000"/>
              </a:spcBef>
              <a:spcAft>
                <a:spcPts val="300"/>
              </a:spcAft>
              <a:buClr>
                <a:srgbClr val="C3260C"/>
              </a:buClr>
              <a:buSzPct val="130000"/>
              <a:buFont typeface="Georgia" pitchFamily="18" charset="0"/>
              <a:buChar char="*"/>
              <a:defRPr sz="2200">
                <a:solidFill>
                  <a:srgbClr val="404040"/>
                </a:solidFill>
                <a:latin typeface="Trebuchet MS" pitchFamily="34" charset="0"/>
              </a:defRPr>
            </a:lvl1pPr>
            <a:lvl2pPr indent="355600" eaLnBrk="0" hangingPunct="0">
              <a:spcBef>
                <a:spcPct val="20000"/>
              </a:spcBef>
              <a:spcAft>
                <a:spcPts val="300"/>
              </a:spcAft>
              <a:buClr>
                <a:srgbClr val="C3260C"/>
              </a:buClr>
              <a:buSzPct val="130000"/>
              <a:buFont typeface="Georgia" pitchFamily="18" charset="0"/>
              <a:buChar char="*"/>
              <a:defRPr sz="2000">
                <a:solidFill>
                  <a:srgbClr val="404040"/>
                </a:solidFill>
                <a:latin typeface="Trebuchet MS" pitchFamily="34" charset="0"/>
              </a:defRPr>
            </a:lvl2pPr>
            <a:lvl3pPr marL="1143000" indent="-228600" eaLnBrk="0" hangingPunct="0">
              <a:spcBef>
                <a:spcPct val="20000"/>
              </a:spcBef>
              <a:spcAft>
                <a:spcPts val="300"/>
              </a:spcAft>
              <a:buClr>
                <a:srgbClr val="C3260C"/>
              </a:buClr>
              <a:buSzPct val="130000"/>
              <a:buFont typeface="Georgia" pitchFamily="18" charset="0"/>
              <a:buChar char="*"/>
              <a:defRPr>
                <a:solidFill>
                  <a:srgbClr val="404040"/>
                </a:solidFill>
                <a:latin typeface="Trebuchet MS" pitchFamily="34" charset="0"/>
              </a:defRPr>
            </a:lvl3pPr>
            <a:lvl4pPr marL="1600200" indent="-228600" eaLnBrk="0" hangingPunct="0">
              <a:spcBef>
                <a:spcPct val="20000"/>
              </a:spcBef>
              <a:spcAft>
                <a:spcPts val="300"/>
              </a:spcAft>
              <a:buClr>
                <a:srgbClr val="C3260C"/>
              </a:buClr>
              <a:buSzPct val="130000"/>
              <a:buFont typeface="Georgia" pitchFamily="18" charset="0"/>
              <a:buChar char="*"/>
              <a:defRPr sz="1600">
                <a:solidFill>
                  <a:srgbClr val="404040"/>
                </a:solidFill>
                <a:latin typeface="Trebuchet MS" pitchFamily="34" charset="0"/>
              </a:defRPr>
            </a:lvl4pPr>
            <a:lvl5pPr marL="2057400" indent="-228600" eaLnBrk="0" hangingPunct="0">
              <a:spcBef>
                <a:spcPct val="20000"/>
              </a:spcBef>
              <a:spcAft>
                <a:spcPts val="300"/>
              </a:spcAft>
              <a:buClr>
                <a:srgbClr val="C3260C"/>
              </a:buClr>
              <a:buSzPct val="130000"/>
              <a:buFont typeface="Georgia" pitchFamily="18" charset="0"/>
              <a:buChar char="*"/>
              <a:defRPr sz="1400">
                <a:solidFill>
                  <a:srgbClr val="404040"/>
                </a:solidFill>
                <a:latin typeface="Trebuchet MS" pitchFamily="34" charset="0"/>
              </a:defRPr>
            </a:lvl5pPr>
            <a:lvl6pPr marL="2514600" indent="-228600" eaLnBrk="0" fontAlgn="base" hangingPunct="0">
              <a:spcBef>
                <a:spcPct val="20000"/>
              </a:spcBef>
              <a:spcAft>
                <a:spcPts val="300"/>
              </a:spcAft>
              <a:buClr>
                <a:srgbClr val="C3260C"/>
              </a:buClr>
              <a:buSzPct val="130000"/>
              <a:buFont typeface="Georgia" pitchFamily="18" charset="0"/>
              <a:buChar char="*"/>
              <a:defRPr sz="1400">
                <a:solidFill>
                  <a:srgbClr val="404040"/>
                </a:solidFill>
                <a:latin typeface="Trebuchet MS" pitchFamily="34" charset="0"/>
              </a:defRPr>
            </a:lvl6pPr>
            <a:lvl7pPr marL="2971800" indent="-228600" eaLnBrk="0" fontAlgn="base" hangingPunct="0">
              <a:spcBef>
                <a:spcPct val="20000"/>
              </a:spcBef>
              <a:spcAft>
                <a:spcPts val="300"/>
              </a:spcAft>
              <a:buClr>
                <a:srgbClr val="C3260C"/>
              </a:buClr>
              <a:buSzPct val="130000"/>
              <a:buFont typeface="Georgia" pitchFamily="18" charset="0"/>
              <a:buChar char="*"/>
              <a:defRPr sz="1400">
                <a:solidFill>
                  <a:srgbClr val="404040"/>
                </a:solidFill>
                <a:latin typeface="Trebuchet MS" pitchFamily="34" charset="0"/>
              </a:defRPr>
            </a:lvl7pPr>
            <a:lvl8pPr marL="3429000" indent="-228600" eaLnBrk="0" fontAlgn="base" hangingPunct="0">
              <a:spcBef>
                <a:spcPct val="20000"/>
              </a:spcBef>
              <a:spcAft>
                <a:spcPts val="300"/>
              </a:spcAft>
              <a:buClr>
                <a:srgbClr val="C3260C"/>
              </a:buClr>
              <a:buSzPct val="130000"/>
              <a:buFont typeface="Georgia" pitchFamily="18" charset="0"/>
              <a:buChar char="*"/>
              <a:defRPr sz="1400">
                <a:solidFill>
                  <a:srgbClr val="404040"/>
                </a:solidFill>
                <a:latin typeface="Trebuchet MS" pitchFamily="34" charset="0"/>
              </a:defRPr>
            </a:lvl8pPr>
            <a:lvl9pPr marL="3886200" indent="-228600" eaLnBrk="0" fontAlgn="base" hangingPunct="0">
              <a:spcBef>
                <a:spcPct val="20000"/>
              </a:spcBef>
              <a:spcAft>
                <a:spcPts val="300"/>
              </a:spcAft>
              <a:buClr>
                <a:srgbClr val="C3260C"/>
              </a:buClr>
              <a:buSzPct val="130000"/>
              <a:buFont typeface="Georgia" pitchFamily="18" charset="0"/>
              <a:buChar char="*"/>
              <a:defRPr sz="1400">
                <a:solidFill>
                  <a:srgbClr val="404040"/>
                </a:solidFill>
                <a:latin typeface="Trebuchet MS" pitchFamily="34" charset="0"/>
              </a:defRPr>
            </a:lvl9pPr>
          </a:lstStyle>
          <a:p>
            <a:pPr marL="0" indent="450850" algn="ctr">
              <a:lnSpc>
                <a:spcPct val="90000"/>
              </a:lnSpc>
              <a:spcBef>
                <a:spcPts val="0"/>
              </a:spcBef>
              <a:spcAft>
                <a:spcPts val="0"/>
              </a:spcAft>
              <a:buNone/>
            </a:pPr>
            <a:r>
              <a:rPr lang="ru-RU" sz="1800" dirty="0">
                <a:solidFill>
                  <a:schemeClr val="tx1"/>
                </a:solidFill>
                <a:latin typeface="Times New Roman" panose="02020603050405020304" pitchFamily="18" charset="0"/>
                <a:cs typeface="Times New Roman" panose="02020603050405020304" pitchFamily="18" charset="0"/>
              </a:rPr>
              <a:t>Финансовая культура – ЦБ РФ </a:t>
            </a:r>
            <a:r>
              <a:rPr lang="en-US" sz="1800" dirty="0">
                <a:solidFill>
                  <a:schemeClr val="tx1"/>
                </a:solidFill>
                <a:latin typeface="Times New Roman" panose="02020603050405020304" pitchFamily="18" charset="0"/>
                <a:cs typeface="Times New Roman" panose="02020603050405020304" pitchFamily="18" charset="0"/>
                <a:hlinkClick r:id="rId4"/>
              </a:rPr>
              <a:t>https://fincult.info/</a:t>
            </a:r>
            <a:r>
              <a:rPr lang="ru-RU" sz="1800" dirty="0">
                <a:solidFill>
                  <a:schemeClr val="tx1"/>
                </a:solidFill>
                <a:latin typeface="Times New Roman" panose="02020603050405020304" pitchFamily="18" charset="0"/>
                <a:cs typeface="Times New Roman" panose="02020603050405020304" pitchFamily="18" charset="0"/>
              </a:rPr>
              <a:t> </a:t>
            </a:r>
          </a:p>
        </p:txBody>
      </p:sp>
      <p:sp>
        <p:nvSpPr>
          <p:cNvPr id="8" name="Прямоугольник 5"/>
          <p:cNvSpPr>
            <a:spLocks noChangeArrowheads="1"/>
          </p:cNvSpPr>
          <p:nvPr/>
        </p:nvSpPr>
        <p:spPr bwMode="auto">
          <a:xfrm>
            <a:off x="6474372" y="6267069"/>
            <a:ext cx="5171090"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spcBef>
                <a:spcPct val="20000"/>
              </a:spcBef>
              <a:spcAft>
                <a:spcPts val="300"/>
              </a:spcAft>
              <a:buClr>
                <a:srgbClr val="C3260C"/>
              </a:buClr>
              <a:buSzPct val="130000"/>
              <a:buFont typeface="Georgia" pitchFamily="18" charset="0"/>
              <a:buChar char="*"/>
              <a:defRPr sz="2200">
                <a:solidFill>
                  <a:srgbClr val="404040"/>
                </a:solidFill>
                <a:latin typeface="Trebuchet MS" pitchFamily="34" charset="0"/>
              </a:defRPr>
            </a:lvl1pPr>
            <a:lvl2pPr indent="355600" eaLnBrk="0" hangingPunct="0">
              <a:spcBef>
                <a:spcPct val="20000"/>
              </a:spcBef>
              <a:spcAft>
                <a:spcPts val="300"/>
              </a:spcAft>
              <a:buClr>
                <a:srgbClr val="C3260C"/>
              </a:buClr>
              <a:buSzPct val="130000"/>
              <a:buFont typeface="Georgia" pitchFamily="18" charset="0"/>
              <a:buChar char="*"/>
              <a:defRPr sz="2000">
                <a:solidFill>
                  <a:srgbClr val="404040"/>
                </a:solidFill>
                <a:latin typeface="Trebuchet MS" pitchFamily="34" charset="0"/>
              </a:defRPr>
            </a:lvl2pPr>
            <a:lvl3pPr marL="1143000" indent="-228600" eaLnBrk="0" hangingPunct="0">
              <a:spcBef>
                <a:spcPct val="20000"/>
              </a:spcBef>
              <a:spcAft>
                <a:spcPts val="300"/>
              </a:spcAft>
              <a:buClr>
                <a:srgbClr val="C3260C"/>
              </a:buClr>
              <a:buSzPct val="130000"/>
              <a:buFont typeface="Georgia" pitchFamily="18" charset="0"/>
              <a:buChar char="*"/>
              <a:defRPr>
                <a:solidFill>
                  <a:srgbClr val="404040"/>
                </a:solidFill>
                <a:latin typeface="Trebuchet MS" pitchFamily="34" charset="0"/>
              </a:defRPr>
            </a:lvl3pPr>
            <a:lvl4pPr marL="1600200" indent="-228600" eaLnBrk="0" hangingPunct="0">
              <a:spcBef>
                <a:spcPct val="20000"/>
              </a:spcBef>
              <a:spcAft>
                <a:spcPts val="300"/>
              </a:spcAft>
              <a:buClr>
                <a:srgbClr val="C3260C"/>
              </a:buClr>
              <a:buSzPct val="130000"/>
              <a:buFont typeface="Georgia" pitchFamily="18" charset="0"/>
              <a:buChar char="*"/>
              <a:defRPr sz="1600">
                <a:solidFill>
                  <a:srgbClr val="404040"/>
                </a:solidFill>
                <a:latin typeface="Trebuchet MS" pitchFamily="34" charset="0"/>
              </a:defRPr>
            </a:lvl4pPr>
            <a:lvl5pPr marL="2057400" indent="-228600" eaLnBrk="0" hangingPunct="0">
              <a:spcBef>
                <a:spcPct val="20000"/>
              </a:spcBef>
              <a:spcAft>
                <a:spcPts val="300"/>
              </a:spcAft>
              <a:buClr>
                <a:srgbClr val="C3260C"/>
              </a:buClr>
              <a:buSzPct val="130000"/>
              <a:buFont typeface="Georgia" pitchFamily="18" charset="0"/>
              <a:buChar char="*"/>
              <a:defRPr sz="1400">
                <a:solidFill>
                  <a:srgbClr val="404040"/>
                </a:solidFill>
                <a:latin typeface="Trebuchet MS" pitchFamily="34" charset="0"/>
              </a:defRPr>
            </a:lvl5pPr>
            <a:lvl6pPr marL="2514600" indent="-228600" eaLnBrk="0" fontAlgn="base" hangingPunct="0">
              <a:spcBef>
                <a:spcPct val="20000"/>
              </a:spcBef>
              <a:spcAft>
                <a:spcPts val="300"/>
              </a:spcAft>
              <a:buClr>
                <a:srgbClr val="C3260C"/>
              </a:buClr>
              <a:buSzPct val="130000"/>
              <a:buFont typeface="Georgia" pitchFamily="18" charset="0"/>
              <a:buChar char="*"/>
              <a:defRPr sz="1400">
                <a:solidFill>
                  <a:srgbClr val="404040"/>
                </a:solidFill>
                <a:latin typeface="Trebuchet MS" pitchFamily="34" charset="0"/>
              </a:defRPr>
            </a:lvl6pPr>
            <a:lvl7pPr marL="2971800" indent="-228600" eaLnBrk="0" fontAlgn="base" hangingPunct="0">
              <a:spcBef>
                <a:spcPct val="20000"/>
              </a:spcBef>
              <a:spcAft>
                <a:spcPts val="300"/>
              </a:spcAft>
              <a:buClr>
                <a:srgbClr val="C3260C"/>
              </a:buClr>
              <a:buSzPct val="130000"/>
              <a:buFont typeface="Georgia" pitchFamily="18" charset="0"/>
              <a:buChar char="*"/>
              <a:defRPr sz="1400">
                <a:solidFill>
                  <a:srgbClr val="404040"/>
                </a:solidFill>
                <a:latin typeface="Trebuchet MS" pitchFamily="34" charset="0"/>
              </a:defRPr>
            </a:lvl7pPr>
            <a:lvl8pPr marL="3429000" indent="-228600" eaLnBrk="0" fontAlgn="base" hangingPunct="0">
              <a:spcBef>
                <a:spcPct val="20000"/>
              </a:spcBef>
              <a:spcAft>
                <a:spcPts val="300"/>
              </a:spcAft>
              <a:buClr>
                <a:srgbClr val="C3260C"/>
              </a:buClr>
              <a:buSzPct val="130000"/>
              <a:buFont typeface="Georgia" pitchFamily="18" charset="0"/>
              <a:buChar char="*"/>
              <a:defRPr sz="1400">
                <a:solidFill>
                  <a:srgbClr val="404040"/>
                </a:solidFill>
                <a:latin typeface="Trebuchet MS" pitchFamily="34" charset="0"/>
              </a:defRPr>
            </a:lvl8pPr>
            <a:lvl9pPr marL="3886200" indent="-228600" eaLnBrk="0" fontAlgn="base" hangingPunct="0">
              <a:spcBef>
                <a:spcPct val="20000"/>
              </a:spcBef>
              <a:spcAft>
                <a:spcPts val="300"/>
              </a:spcAft>
              <a:buClr>
                <a:srgbClr val="C3260C"/>
              </a:buClr>
              <a:buSzPct val="130000"/>
              <a:buFont typeface="Georgia" pitchFamily="18" charset="0"/>
              <a:buChar char="*"/>
              <a:defRPr sz="1400">
                <a:solidFill>
                  <a:srgbClr val="404040"/>
                </a:solidFill>
                <a:latin typeface="Trebuchet MS" pitchFamily="34" charset="0"/>
              </a:defRPr>
            </a:lvl9pPr>
          </a:lstStyle>
          <a:p>
            <a:pPr marL="0" indent="450850" algn="ctr">
              <a:lnSpc>
                <a:spcPct val="90000"/>
              </a:lnSpc>
              <a:spcBef>
                <a:spcPts val="0"/>
              </a:spcBef>
              <a:spcAft>
                <a:spcPts val="0"/>
              </a:spcAft>
              <a:buNone/>
            </a:pPr>
            <a:r>
              <a:rPr lang="ru-RU" sz="1800" dirty="0" err="1">
                <a:solidFill>
                  <a:schemeClr val="tx1"/>
                </a:solidFill>
                <a:latin typeface="Times New Roman" panose="02020603050405020304" pitchFamily="18" charset="0"/>
                <a:cs typeface="Times New Roman" panose="02020603050405020304" pitchFamily="18" charset="0"/>
              </a:rPr>
              <a:t>ХочуМогуЗнаю</a:t>
            </a:r>
            <a:r>
              <a:rPr lang="ru-RU" sz="1800" dirty="0">
                <a:solidFill>
                  <a:schemeClr val="tx1"/>
                </a:solidFill>
                <a:latin typeface="Times New Roman" panose="02020603050405020304" pitchFamily="18" charset="0"/>
                <a:cs typeface="Times New Roman" panose="02020603050405020304" pitchFamily="18" charset="0"/>
              </a:rPr>
              <a:t>  -  </a:t>
            </a:r>
            <a:r>
              <a:rPr lang="ru-RU" sz="1800" dirty="0" err="1">
                <a:solidFill>
                  <a:schemeClr val="tx1"/>
                </a:solidFill>
                <a:latin typeface="Times New Roman" panose="02020603050405020304" pitchFamily="18" charset="0"/>
                <a:cs typeface="Times New Roman" panose="02020603050405020304" pitchFamily="18" charset="0"/>
              </a:rPr>
              <a:t>Роспотребнадзор</a:t>
            </a:r>
            <a:r>
              <a:rPr lang="ru-RU" sz="1800" dirty="0">
                <a:solidFill>
                  <a:schemeClr val="tx1"/>
                </a:solidFill>
                <a:latin typeface="Times New Roman" panose="02020603050405020304" pitchFamily="18" charset="0"/>
                <a:cs typeface="Times New Roman" panose="02020603050405020304" pitchFamily="18" charset="0"/>
              </a:rPr>
              <a:t> </a:t>
            </a:r>
            <a:r>
              <a:rPr lang="en-US" sz="1800" dirty="0">
                <a:solidFill>
                  <a:schemeClr val="tx1"/>
                </a:solidFill>
                <a:latin typeface="Times New Roman" panose="02020603050405020304" pitchFamily="18" charset="0"/>
                <a:cs typeface="Times New Roman" panose="02020603050405020304" pitchFamily="18" charset="0"/>
                <a:hlinkClick r:id="rId5"/>
              </a:rPr>
              <a:t>https://xn--80afmshcb2bdox6g.xn--p1ai/</a:t>
            </a:r>
            <a:r>
              <a:rPr lang="ru-RU" sz="1800" dirty="0">
                <a:solidFill>
                  <a:schemeClr val="tx1"/>
                </a:solidFill>
                <a:latin typeface="Times New Roman" panose="02020603050405020304" pitchFamily="18" charset="0"/>
                <a:cs typeface="Times New Roman" panose="02020603050405020304" pitchFamily="18" charset="0"/>
              </a:rPr>
              <a:t> </a:t>
            </a:r>
          </a:p>
        </p:txBody>
      </p:sp>
      <p:pic>
        <p:nvPicPr>
          <p:cNvPr id="1028" name="Picture 4"/>
          <p:cNvPicPr>
            <a:picLocks noChangeAspect="1" noChangeArrowheads="1"/>
          </p:cNvPicPr>
          <p:nvPr/>
        </p:nvPicPr>
        <p:blipFill>
          <a:blip r:embed="rId6" cstate="print"/>
          <a:srcRect/>
          <a:stretch>
            <a:fillRect/>
          </a:stretch>
        </p:blipFill>
        <p:spPr bwMode="auto">
          <a:xfrm>
            <a:off x="245761" y="4035973"/>
            <a:ext cx="4767674" cy="2112579"/>
          </a:xfrm>
          <a:prstGeom prst="rect">
            <a:avLst/>
          </a:prstGeom>
          <a:noFill/>
          <a:ln w="9525">
            <a:noFill/>
            <a:miter lim="800000"/>
            <a:headEnd/>
            <a:tailEnd/>
          </a:ln>
        </p:spPr>
      </p:pic>
      <p:pic>
        <p:nvPicPr>
          <p:cNvPr id="1029" name="Picture 5"/>
          <p:cNvPicPr>
            <a:picLocks noChangeAspect="1" noChangeArrowheads="1"/>
          </p:cNvPicPr>
          <p:nvPr/>
        </p:nvPicPr>
        <p:blipFill>
          <a:blip r:embed="rId7" cstate="print"/>
          <a:srcRect/>
          <a:stretch>
            <a:fillRect/>
          </a:stretch>
        </p:blipFill>
        <p:spPr bwMode="auto">
          <a:xfrm>
            <a:off x="6690841" y="3823138"/>
            <a:ext cx="5086000" cy="2498834"/>
          </a:xfrm>
          <a:prstGeom prst="rect">
            <a:avLst/>
          </a:prstGeom>
          <a:noFill/>
          <a:ln w="9525">
            <a:noFill/>
            <a:miter lim="800000"/>
            <a:headEnd/>
            <a:tailEnd/>
          </a:ln>
        </p:spPr>
      </p:pic>
      <p:pic>
        <p:nvPicPr>
          <p:cNvPr id="11" name="Рисунок 10">
            <a:extLst>
              <a:ext uri="{FF2B5EF4-FFF2-40B4-BE49-F238E27FC236}">
                <a16:creationId xmlns:a16="http://schemas.microsoft.com/office/drawing/2014/main" id="{7A0EBA0D-D010-44B0-A01A-7AD0773EF3CA}"/>
              </a:ext>
            </a:extLst>
          </p:cNvPr>
          <p:cNvPicPr>
            <a:picLocks noChangeAspect="1"/>
          </p:cNvPicPr>
          <p:nvPr/>
        </p:nvPicPr>
        <p:blipFill>
          <a:blip r:embed="rId8"/>
          <a:stretch>
            <a:fillRect/>
          </a:stretch>
        </p:blipFill>
        <p:spPr>
          <a:xfrm>
            <a:off x="6702873" y="604085"/>
            <a:ext cx="4767674" cy="2680508"/>
          </a:xfrm>
          <a:prstGeom prst="rect">
            <a:avLst/>
          </a:prstGeom>
        </p:spPr>
      </p:pic>
      <p:sp>
        <p:nvSpPr>
          <p:cNvPr id="13" name="Прямоугольник 12">
            <a:extLst>
              <a:ext uri="{FF2B5EF4-FFF2-40B4-BE49-F238E27FC236}">
                <a16:creationId xmlns:a16="http://schemas.microsoft.com/office/drawing/2014/main" id="{75AA9A10-7CBE-4F1D-A58D-CD42E9D24B8B}"/>
              </a:ext>
            </a:extLst>
          </p:cNvPr>
          <p:cNvSpPr/>
          <p:nvPr/>
        </p:nvSpPr>
        <p:spPr>
          <a:xfrm>
            <a:off x="7284493" y="3506192"/>
            <a:ext cx="3898696" cy="369332"/>
          </a:xfrm>
          <a:prstGeom prst="rect">
            <a:avLst/>
          </a:prstGeom>
        </p:spPr>
        <p:txBody>
          <a:bodyPr wrap="none">
            <a:spAutoFit/>
          </a:bodyPr>
          <a:lstStyle/>
          <a:p>
            <a:r>
              <a:rPr lang="ru-RU" dirty="0">
                <a:hlinkClick r:id="rId9"/>
              </a:rPr>
              <a:t>https://xn--80apaohbc3aw9e.xn--p1ai/</a:t>
            </a:r>
            <a:r>
              <a:rPr lang="ru-RU" dirty="0"/>
              <a:t> </a:t>
            </a:r>
          </a:p>
        </p:txBody>
      </p:sp>
    </p:spTree>
    <p:extLst>
      <p:ext uri="{BB962C8B-B14F-4D97-AF65-F5344CB8AC3E}">
        <p14:creationId xmlns:p14="http://schemas.microsoft.com/office/powerpoint/2010/main" val="94253417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5"/>
          <p:cNvSpPr>
            <a:spLocks noChangeArrowheads="1"/>
          </p:cNvSpPr>
          <p:nvPr/>
        </p:nvSpPr>
        <p:spPr bwMode="auto">
          <a:xfrm>
            <a:off x="6400800" y="2533098"/>
            <a:ext cx="517109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spcBef>
                <a:spcPct val="20000"/>
              </a:spcBef>
              <a:spcAft>
                <a:spcPts val="300"/>
              </a:spcAft>
              <a:buClr>
                <a:srgbClr val="C3260C"/>
              </a:buClr>
              <a:buSzPct val="130000"/>
              <a:buFont typeface="Georgia" pitchFamily="18" charset="0"/>
              <a:buChar char="*"/>
              <a:defRPr sz="2200">
                <a:solidFill>
                  <a:srgbClr val="404040"/>
                </a:solidFill>
                <a:latin typeface="Trebuchet MS" pitchFamily="34" charset="0"/>
              </a:defRPr>
            </a:lvl1pPr>
            <a:lvl2pPr indent="355600" eaLnBrk="0" hangingPunct="0">
              <a:spcBef>
                <a:spcPct val="20000"/>
              </a:spcBef>
              <a:spcAft>
                <a:spcPts val="300"/>
              </a:spcAft>
              <a:buClr>
                <a:srgbClr val="C3260C"/>
              </a:buClr>
              <a:buSzPct val="130000"/>
              <a:buFont typeface="Georgia" pitchFamily="18" charset="0"/>
              <a:buChar char="*"/>
              <a:defRPr sz="2000">
                <a:solidFill>
                  <a:srgbClr val="404040"/>
                </a:solidFill>
                <a:latin typeface="Trebuchet MS" pitchFamily="34" charset="0"/>
              </a:defRPr>
            </a:lvl2pPr>
            <a:lvl3pPr marL="1143000" indent="-228600" eaLnBrk="0" hangingPunct="0">
              <a:spcBef>
                <a:spcPct val="20000"/>
              </a:spcBef>
              <a:spcAft>
                <a:spcPts val="300"/>
              </a:spcAft>
              <a:buClr>
                <a:srgbClr val="C3260C"/>
              </a:buClr>
              <a:buSzPct val="130000"/>
              <a:buFont typeface="Georgia" pitchFamily="18" charset="0"/>
              <a:buChar char="*"/>
              <a:defRPr>
                <a:solidFill>
                  <a:srgbClr val="404040"/>
                </a:solidFill>
                <a:latin typeface="Trebuchet MS" pitchFamily="34" charset="0"/>
              </a:defRPr>
            </a:lvl3pPr>
            <a:lvl4pPr marL="1600200" indent="-228600" eaLnBrk="0" hangingPunct="0">
              <a:spcBef>
                <a:spcPct val="20000"/>
              </a:spcBef>
              <a:spcAft>
                <a:spcPts val="300"/>
              </a:spcAft>
              <a:buClr>
                <a:srgbClr val="C3260C"/>
              </a:buClr>
              <a:buSzPct val="130000"/>
              <a:buFont typeface="Georgia" pitchFamily="18" charset="0"/>
              <a:buChar char="*"/>
              <a:defRPr sz="1600">
                <a:solidFill>
                  <a:srgbClr val="404040"/>
                </a:solidFill>
                <a:latin typeface="Trebuchet MS" pitchFamily="34" charset="0"/>
              </a:defRPr>
            </a:lvl4pPr>
            <a:lvl5pPr marL="2057400" indent="-228600" eaLnBrk="0" hangingPunct="0">
              <a:spcBef>
                <a:spcPct val="20000"/>
              </a:spcBef>
              <a:spcAft>
                <a:spcPts val="300"/>
              </a:spcAft>
              <a:buClr>
                <a:srgbClr val="C3260C"/>
              </a:buClr>
              <a:buSzPct val="130000"/>
              <a:buFont typeface="Georgia" pitchFamily="18" charset="0"/>
              <a:buChar char="*"/>
              <a:defRPr sz="1400">
                <a:solidFill>
                  <a:srgbClr val="404040"/>
                </a:solidFill>
                <a:latin typeface="Trebuchet MS" pitchFamily="34" charset="0"/>
              </a:defRPr>
            </a:lvl5pPr>
            <a:lvl6pPr marL="2514600" indent="-228600" eaLnBrk="0" fontAlgn="base" hangingPunct="0">
              <a:spcBef>
                <a:spcPct val="20000"/>
              </a:spcBef>
              <a:spcAft>
                <a:spcPts val="300"/>
              </a:spcAft>
              <a:buClr>
                <a:srgbClr val="C3260C"/>
              </a:buClr>
              <a:buSzPct val="130000"/>
              <a:buFont typeface="Georgia" pitchFamily="18" charset="0"/>
              <a:buChar char="*"/>
              <a:defRPr sz="1400">
                <a:solidFill>
                  <a:srgbClr val="404040"/>
                </a:solidFill>
                <a:latin typeface="Trebuchet MS" pitchFamily="34" charset="0"/>
              </a:defRPr>
            </a:lvl6pPr>
            <a:lvl7pPr marL="2971800" indent="-228600" eaLnBrk="0" fontAlgn="base" hangingPunct="0">
              <a:spcBef>
                <a:spcPct val="20000"/>
              </a:spcBef>
              <a:spcAft>
                <a:spcPts val="300"/>
              </a:spcAft>
              <a:buClr>
                <a:srgbClr val="C3260C"/>
              </a:buClr>
              <a:buSzPct val="130000"/>
              <a:buFont typeface="Georgia" pitchFamily="18" charset="0"/>
              <a:buChar char="*"/>
              <a:defRPr sz="1400">
                <a:solidFill>
                  <a:srgbClr val="404040"/>
                </a:solidFill>
                <a:latin typeface="Trebuchet MS" pitchFamily="34" charset="0"/>
              </a:defRPr>
            </a:lvl7pPr>
            <a:lvl8pPr marL="3429000" indent="-228600" eaLnBrk="0" fontAlgn="base" hangingPunct="0">
              <a:spcBef>
                <a:spcPct val="20000"/>
              </a:spcBef>
              <a:spcAft>
                <a:spcPts val="300"/>
              </a:spcAft>
              <a:buClr>
                <a:srgbClr val="C3260C"/>
              </a:buClr>
              <a:buSzPct val="130000"/>
              <a:buFont typeface="Georgia" pitchFamily="18" charset="0"/>
              <a:buChar char="*"/>
              <a:defRPr sz="1400">
                <a:solidFill>
                  <a:srgbClr val="404040"/>
                </a:solidFill>
                <a:latin typeface="Trebuchet MS" pitchFamily="34" charset="0"/>
              </a:defRPr>
            </a:lvl8pPr>
            <a:lvl9pPr marL="3886200" indent="-228600" eaLnBrk="0" fontAlgn="base" hangingPunct="0">
              <a:spcBef>
                <a:spcPct val="20000"/>
              </a:spcBef>
              <a:spcAft>
                <a:spcPts val="300"/>
              </a:spcAft>
              <a:buClr>
                <a:srgbClr val="C3260C"/>
              </a:buClr>
              <a:buSzPct val="130000"/>
              <a:buFont typeface="Georgia" pitchFamily="18" charset="0"/>
              <a:buChar char="*"/>
              <a:defRPr sz="1400">
                <a:solidFill>
                  <a:srgbClr val="404040"/>
                </a:solidFill>
                <a:latin typeface="Trebuchet MS" pitchFamily="34" charset="0"/>
              </a:defRPr>
            </a:lvl9pPr>
          </a:lstStyle>
          <a:p>
            <a:pPr algn="ctr">
              <a:buNone/>
            </a:pPr>
            <a:r>
              <a:rPr lang="ru-RU" sz="1800" dirty="0">
                <a:solidFill>
                  <a:schemeClr val="tx1"/>
                </a:solidFill>
                <a:latin typeface="Times New Roman" pitchFamily="18" charset="0"/>
                <a:cs typeface="Times New Roman" pitchFamily="18" charset="0"/>
              </a:rPr>
              <a:t>Федеральный методический центр по финансовой грамотности системы общего и среднего профессионального образования  (НИУ ВШЭ) </a:t>
            </a:r>
            <a:r>
              <a:rPr lang="en-US" sz="1800" dirty="0">
                <a:solidFill>
                  <a:schemeClr val="tx1"/>
                </a:solidFill>
                <a:latin typeface="Times New Roman" pitchFamily="18" charset="0"/>
                <a:cs typeface="Times New Roman" pitchFamily="18" charset="0"/>
                <a:hlinkClick r:id="rId2"/>
              </a:rPr>
              <a:t>https://fmc.hse.ru/</a:t>
            </a:r>
            <a:r>
              <a:rPr lang="ru-RU" sz="1800" dirty="0">
                <a:solidFill>
                  <a:schemeClr val="tx1"/>
                </a:solidFill>
                <a:latin typeface="Times New Roman" pitchFamily="18" charset="0"/>
                <a:cs typeface="Times New Roman" pitchFamily="18" charset="0"/>
              </a:rPr>
              <a:t> </a:t>
            </a:r>
          </a:p>
        </p:txBody>
      </p:sp>
      <p:pic>
        <p:nvPicPr>
          <p:cNvPr id="1026" name="Picture 2"/>
          <p:cNvPicPr>
            <a:picLocks noChangeAspect="1" noChangeArrowheads="1"/>
          </p:cNvPicPr>
          <p:nvPr/>
        </p:nvPicPr>
        <p:blipFill>
          <a:blip r:embed="rId3" cstate="print"/>
          <a:srcRect/>
          <a:stretch>
            <a:fillRect/>
          </a:stretch>
        </p:blipFill>
        <p:spPr bwMode="auto">
          <a:xfrm>
            <a:off x="583695" y="0"/>
            <a:ext cx="4542684" cy="2554013"/>
          </a:xfrm>
          <a:prstGeom prst="rect">
            <a:avLst/>
          </a:prstGeom>
          <a:noFill/>
          <a:ln w="9525">
            <a:noFill/>
            <a:miter lim="800000"/>
            <a:headEnd/>
            <a:tailEnd/>
          </a:ln>
        </p:spPr>
      </p:pic>
      <p:pic>
        <p:nvPicPr>
          <p:cNvPr id="1028" name="Picture 4"/>
          <p:cNvPicPr>
            <a:picLocks noChangeAspect="1" noChangeArrowheads="1"/>
          </p:cNvPicPr>
          <p:nvPr/>
        </p:nvPicPr>
        <p:blipFill>
          <a:blip r:embed="rId4" cstate="print"/>
          <a:srcRect/>
          <a:stretch>
            <a:fillRect/>
          </a:stretch>
        </p:blipFill>
        <p:spPr bwMode="auto">
          <a:xfrm>
            <a:off x="6874854" y="0"/>
            <a:ext cx="4276293" cy="2404241"/>
          </a:xfrm>
          <a:prstGeom prst="rect">
            <a:avLst/>
          </a:prstGeom>
          <a:noFill/>
          <a:ln w="9525">
            <a:noFill/>
            <a:miter lim="800000"/>
            <a:headEnd/>
            <a:tailEnd/>
          </a:ln>
        </p:spPr>
      </p:pic>
      <p:sp>
        <p:nvSpPr>
          <p:cNvPr id="8" name="Прямоугольник 5"/>
          <p:cNvSpPr>
            <a:spLocks noChangeArrowheads="1"/>
          </p:cNvSpPr>
          <p:nvPr/>
        </p:nvSpPr>
        <p:spPr bwMode="auto">
          <a:xfrm>
            <a:off x="0" y="2622442"/>
            <a:ext cx="5171090"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spcBef>
                <a:spcPct val="20000"/>
              </a:spcBef>
              <a:spcAft>
                <a:spcPts val="300"/>
              </a:spcAft>
              <a:buClr>
                <a:srgbClr val="C3260C"/>
              </a:buClr>
              <a:buSzPct val="130000"/>
              <a:buFont typeface="Georgia" pitchFamily="18" charset="0"/>
              <a:buChar char="*"/>
              <a:defRPr sz="2200">
                <a:solidFill>
                  <a:srgbClr val="404040"/>
                </a:solidFill>
                <a:latin typeface="Trebuchet MS" pitchFamily="34" charset="0"/>
              </a:defRPr>
            </a:lvl1pPr>
            <a:lvl2pPr indent="355600" eaLnBrk="0" hangingPunct="0">
              <a:spcBef>
                <a:spcPct val="20000"/>
              </a:spcBef>
              <a:spcAft>
                <a:spcPts val="300"/>
              </a:spcAft>
              <a:buClr>
                <a:srgbClr val="C3260C"/>
              </a:buClr>
              <a:buSzPct val="130000"/>
              <a:buFont typeface="Georgia" pitchFamily="18" charset="0"/>
              <a:buChar char="*"/>
              <a:defRPr sz="2000">
                <a:solidFill>
                  <a:srgbClr val="404040"/>
                </a:solidFill>
                <a:latin typeface="Trebuchet MS" pitchFamily="34" charset="0"/>
              </a:defRPr>
            </a:lvl2pPr>
            <a:lvl3pPr marL="1143000" indent="-228600" eaLnBrk="0" hangingPunct="0">
              <a:spcBef>
                <a:spcPct val="20000"/>
              </a:spcBef>
              <a:spcAft>
                <a:spcPts val="300"/>
              </a:spcAft>
              <a:buClr>
                <a:srgbClr val="C3260C"/>
              </a:buClr>
              <a:buSzPct val="130000"/>
              <a:buFont typeface="Georgia" pitchFamily="18" charset="0"/>
              <a:buChar char="*"/>
              <a:defRPr>
                <a:solidFill>
                  <a:srgbClr val="404040"/>
                </a:solidFill>
                <a:latin typeface="Trebuchet MS" pitchFamily="34" charset="0"/>
              </a:defRPr>
            </a:lvl3pPr>
            <a:lvl4pPr marL="1600200" indent="-228600" eaLnBrk="0" hangingPunct="0">
              <a:spcBef>
                <a:spcPct val="20000"/>
              </a:spcBef>
              <a:spcAft>
                <a:spcPts val="300"/>
              </a:spcAft>
              <a:buClr>
                <a:srgbClr val="C3260C"/>
              </a:buClr>
              <a:buSzPct val="130000"/>
              <a:buFont typeface="Georgia" pitchFamily="18" charset="0"/>
              <a:buChar char="*"/>
              <a:defRPr sz="1600">
                <a:solidFill>
                  <a:srgbClr val="404040"/>
                </a:solidFill>
                <a:latin typeface="Trebuchet MS" pitchFamily="34" charset="0"/>
              </a:defRPr>
            </a:lvl4pPr>
            <a:lvl5pPr marL="2057400" indent="-228600" eaLnBrk="0" hangingPunct="0">
              <a:spcBef>
                <a:spcPct val="20000"/>
              </a:spcBef>
              <a:spcAft>
                <a:spcPts val="300"/>
              </a:spcAft>
              <a:buClr>
                <a:srgbClr val="C3260C"/>
              </a:buClr>
              <a:buSzPct val="130000"/>
              <a:buFont typeface="Georgia" pitchFamily="18" charset="0"/>
              <a:buChar char="*"/>
              <a:defRPr sz="1400">
                <a:solidFill>
                  <a:srgbClr val="404040"/>
                </a:solidFill>
                <a:latin typeface="Trebuchet MS" pitchFamily="34" charset="0"/>
              </a:defRPr>
            </a:lvl5pPr>
            <a:lvl6pPr marL="2514600" indent="-228600" eaLnBrk="0" fontAlgn="base" hangingPunct="0">
              <a:spcBef>
                <a:spcPct val="20000"/>
              </a:spcBef>
              <a:spcAft>
                <a:spcPts val="300"/>
              </a:spcAft>
              <a:buClr>
                <a:srgbClr val="C3260C"/>
              </a:buClr>
              <a:buSzPct val="130000"/>
              <a:buFont typeface="Georgia" pitchFamily="18" charset="0"/>
              <a:buChar char="*"/>
              <a:defRPr sz="1400">
                <a:solidFill>
                  <a:srgbClr val="404040"/>
                </a:solidFill>
                <a:latin typeface="Trebuchet MS" pitchFamily="34" charset="0"/>
              </a:defRPr>
            </a:lvl6pPr>
            <a:lvl7pPr marL="2971800" indent="-228600" eaLnBrk="0" fontAlgn="base" hangingPunct="0">
              <a:spcBef>
                <a:spcPct val="20000"/>
              </a:spcBef>
              <a:spcAft>
                <a:spcPts val="300"/>
              </a:spcAft>
              <a:buClr>
                <a:srgbClr val="C3260C"/>
              </a:buClr>
              <a:buSzPct val="130000"/>
              <a:buFont typeface="Georgia" pitchFamily="18" charset="0"/>
              <a:buChar char="*"/>
              <a:defRPr sz="1400">
                <a:solidFill>
                  <a:srgbClr val="404040"/>
                </a:solidFill>
                <a:latin typeface="Trebuchet MS" pitchFamily="34" charset="0"/>
              </a:defRPr>
            </a:lvl7pPr>
            <a:lvl8pPr marL="3429000" indent="-228600" eaLnBrk="0" fontAlgn="base" hangingPunct="0">
              <a:spcBef>
                <a:spcPct val="20000"/>
              </a:spcBef>
              <a:spcAft>
                <a:spcPts val="300"/>
              </a:spcAft>
              <a:buClr>
                <a:srgbClr val="C3260C"/>
              </a:buClr>
              <a:buSzPct val="130000"/>
              <a:buFont typeface="Georgia" pitchFamily="18" charset="0"/>
              <a:buChar char="*"/>
              <a:defRPr sz="1400">
                <a:solidFill>
                  <a:srgbClr val="404040"/>
                </a:solidFill>
                <a:latin typeface="Trebuchet MS" pitchFamily="34" charset="0"/>
              </a:defRPr>
            </a:lvl8pPr>
            <a:lvl9pPr marL="3886200" indent="-228600" eaLnBrk="0" fontAlgn="base" hangingPunct="0">
              <a:spcBef>
                <a:spcPct val="20000"/>
              </a:spcBef>
              <a:spcAft>
                <a:spcPts val="300"/>
              </a:spcAft>
              <a:buClr>
                <a:srgbClr val="C3260C"/>
              </a:buClr>
              <a:buSzPct val="130000"/>
              <a:buFont typeface="Georgia" pitchFamily="18" charset="0"/>
              <a:buChar char="*"/>
              <a:defRPr sz="1400">
                <a:solidFill>
                  <a:srgbClr val="404040"/>
                </a:solidFill>
                <a:latin typeface="Trebuchet MS" pitchFamily="34" charset="0"/>
              </a:defRPr>
            </a:lvl9pPr>
          </a:lstStyle>
          <a:p>
            <a:pPr marL="0" indent="450850" algn="ctr">
              <a:lnSpc>
                <a:spcPct val="90000"/>
              </a:lnSpc>
              <a:spcBef>
                <a:spcPts val="0"/>
              </a:spcBef>
              <a:spcAft>
                <a:spcPts val="0"/>
              </a:spcAft>
              <a:buNone/>
            </a:pPr>
            <a:r>
              <a:rPr lang="ru-RU" sz="1800" dirty="0">
                <a:solidFill>
                  <a:schemeClr val="tx1"/>
                </a:solidFill>
                <a:latin typeface="Times New Roman" panose="02020603050405020304" pitchFamily="18" charset="0"/>
                <a:cs typeface="Times New Roman" panose="02020603050405020304" pitchFamily="18" charset="0"/>
              </a:rPr>
              <a:t>Образовательные проекты ПАКК </a:t>
            </a:r>
            <a:r>
              <a:rPr lang="en-US" sz="1800" dirty="0">
                <a:solidFill>
                  <a:schemeClr val="tx1"/>
                </a:solidFill>
                <a:latin typeface="Times New Roman" panose="02020603050405020304" pitchFamily="18" charset="0"/>
                <a:cs typeface="Times New Roman" panose="02020603050405020304" pitchFamily="18" charset="0"/>
                <a:hlinkClick r:id="rId5"/>
              </a:rPr>
              <a:t>https://edu.pacc.ru/articles/o-glavnom/</a:t>
            </a:r>
            <a:r>
              <a:rPr lang="ru-RU" sz="1800" dirty="0">
                <a:solidFill>
                  <a:schemeClr val="tx1"/>
                </a:solidFill>
                <a:latin typeface="Times New Roman" panose="02020603050405020304" pitchFamily="18" charset="0"/>
                <a:cs typeface="Times New Roman" panose="02020603050405020304" pitchFamily="18" charset="0"/>
              </a:rPr>
              <a:t>  </a:t>
            </a:r>
          </a:p>
        </p:txBody>
      </p:sp>
      <p:pic>
        <p:nvPicPr>
          <p:cNvPr id="12" name="Рисунок 11">
            <a:extLst>
              <a:ext uri="{FF2B5EF4-FFF2-40B4-BE49-F238E27FC236}">
                <a16:creationId xmlns:a16="http://schemas.microsoft.com/office/drawing/2014/main" id="{E2E52E2E-9E2A-40E8-9F5A-2499E17F51AE}"/>
              </a:ext>
            </a:extLst>
          </p:cNvPr>
          <p:cNvPicPr>
            <a:picLocks noChangeAspect="1"/>
          </p:cNvPicPr>
          <p:nvPr/>
        </p:nvPicPr>
        <p:blipFill rotWithShape="1">
          <a:blip r:embed="rId6"/>
          <a:srcRect l="-1" t="13555" r="-424"/>
          <a:stretch/>
        </p:blipFill>
        <p:spPr>
          <a:xfrm>
            <a:off x="304800" y="3762958"/>
            <a:ext cx="6096000" cy="2962745"/>
          </a:xfrm>
          <a:prstGeom prst="rect">
            <a:avLst/>
          </a:prstGeom>
        </p:spPr>
      </p:pic>
      <p:sp>
        <p:nvSpPr>
          <p:cNvPr id="13" name="TextBox 12">
            <a:extLst>
              <a:ext uri="{FF2B5EF4-FFF2-40B4-BE49-F238E27FC236}">
                <a16:creationId xmlns:a16="http://schemas.microsoft.com/office/drawing/2014/main" id="{6EB1B2F9-9A7A-4BB0-A56C-097C60FA02A8}"/>
              </a:ext>
            </a:extLst>
          </p:cNvPr>
          <p:cNvSpPr txBox="1"/>
          <p:nvPr/>
        </p:nvSpPr>
        <p:spPr>
          <a:xfrm>
            <a:off x="7493547" y="4114800"/>
            <a:ext cx="3657600" cy="2031325"/>
          </a:xfrm>
          <a:prstGeom prst="rect">
            <a:avLst/>
          </a:prstGeom>
          <a:noFill/>
        </p:spPr>
        <p:txBody>
          <a:bodyPr wrap="square">
            <a:spAutoFit/>
          </a:bodyPr>
          <a:lstStyle/>
          <a:p>
            <a:pPr algn="ctr"/>
            <a:r>
              <a:rPr lang="ru-RU" sz="1800" dirty="0">
                <a:solidFill>
                  <a:schemeClr val="tx1"/>
                </a:solidFill>
                <a:latin typeface="Times New Roman" panose="02020603050405020304" pitchFamily="18" charset="0"/>
                <a:cs typeface="Times New Roman" panose="02020603050405020304" pitchFamily="18" charset="0"/>
              </a:rPr>
              <a:t>Межрегиональный методический центр по финансовой грамотности РАНХиГС </a:t>
            </a:r>
            <a:r>
              <a:rPr lang="en-US" dirty="0">
                <a:solidFill>
                  <a:srgbClr val="0000FF"/>
                </a:solidFill>
                <a:latin typeface="Times New Roman" panose="02020603050405020304" pitchFamily="18" charset="0"/>
                <a:cs typeface="Times New Roman" panose="02020603050405020304" pitchFamily="18" charset="0"/>
                <a:hlinkClick r:id="rId7"/>
              </a:rPr>
              <a:t>https://vrn.ranepa.ru/dopolnitelnoe-obrazovanie/mezhregionalnyy-metodicheskiy-tsentr-po-finansovoy-gramotnosti/</a:t>
            </a:r>
            <a:r>
              <a:rPr lang="ru-RU" dirty="0">
                <a:solidFill>
                  <a:srgbClr val="0000FF"/>
                </a:solidFill>
                <a:latin typeface="Times New Roman" panose="02020603050405020304" pitchFamily="18" charset="0"/>
                <a:cs typeface="Times New Roman" panose="02020603050405020304" pitchFamily="18" charset="0"/>
              </a:rPr>
              <a:t> </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4865451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3511FE9-F5A7-472E-BBF9-2FCE27BA6C59}"/>
              </a:ext>
            </a:extLst>
          </p:cNvPr>
          <p:cNvSpPr txBox="1"/>
          <p:nvPr/>
        </p:nvSpPr>
        <p:spPr>
          <a:xfrm>
            <a:off x="32825" y="0"/>
            <a:ext cx="12159175" cy="6873933"/>
          </a:xfrm>
          <a:prstGeom prst="rect">
            <a:avLst/>
          </a:prstGeom>
          <a:noFill/>
        </p:spPr>
        <p:txBody>
          <a:bodyPr wrap="square">
            <a:spAutoFit/>
          </a:bodyPr>
          <a:lstStyle/>
          <a:p>
            <a:pPr algn="ctr">
              <a:lnSpc>
                <a:spcPct val="90000"/>
              </a:lnSpc>
            </a:pPr>
            <a:r>
              <a:rPr lang="ru-RU" sz="1850" b="1"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Вариант № 3: внедрение финансовой грамотности в дополнительное образование</a:t>
            </a:r>
            <a:endParaRPr lang="ru-RU" sz="185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457200" lvl="0" indent="-457200" algn="just">
              <a:lnSpc>
                <a:spcPct val="90000"/>
              </a:lnSpc>
              <a:buFont typeface="+mj-lt"/>
              <a:buAutoNum type="arabicPeriod"/>
            </a:pPr>
            <a:r>
              <a:rPr lang="ru-RU" sz="1850"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Кружки, клубы, в рамках которых проводятся регулярные занятия по финансовой грамотности с использованием различных интерактивных образовательных технологий.</a:t>
            </a:r>
            <a:endParaRPr lang="ru-RU" sz="185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457200" lvl="0" indent="-457200" algn="just">
              <a:lnSpc>
                <a:spcPct val="90000"/>
              </a:lnSpc>
              <a:buFont typeface="+mj-lt"/>
              <a:buAutoNum type="arabicPeriod"/>
            </a:pPr>
            <a:r>
              <a:rPr lang="ru-RU" sz="1850"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Профильные тематические смены в детских лагерях дневного пребывания на базе образовательных организаций.</a:t>
            </a:r>
            <a:endParaRPr lang="ru-RU" sz="185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457200" lvl="0" indent="-457200" algn="just">
              <a:lnSpc>
                <a:spcPct val="90000"/>
              </a:lnSpc>
              <a:buFont typeface="+mj-lt"/>
              <a:buAutoNum type="arabicPeriod"/>
            </a:pPr>
            <a:r>
              <a:rPr lang="ru-RU" sz="1850"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Выездные оздоровительно-просветительские детские лагеря (тематические смены).</a:t>
            </a:r>
            <a:endParaRPr lang="ru-RU" sz="185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457200" lvl="0" indent="-457200" algn="just">
              <a:lnSpc>
                <a:spcPct val="90000"/>
              </a:lnSpc>
              <a:buFont typeface="+mj-lt"/>
              <a:buAutoNum type="arabicPeriod"/>
            </a:pPr>
            <a:r>
              <a:rPr lang="ru-RU" sz="1850"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Образовательные события: Всероссийская неделя финансовой грамотности – </a:t>
            </a:r>
            <a:r>
              <a:rPr lang="en-US" sz="1850"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2"/>
              </a:rPr>
              <a:t>https</a:t>
            </a:r>
            <a:r>
              <a:rPr lang="ru-RU" sz="1850"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2"/>
              </a:rPr>
              <a:t>://</a:t>
            </a:r>
            <a:r>
              <a:rPr lang="en-US" sz="1850" u="sng" spc="-1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2"/>
              </a:rPr>
              <a:t>vashifinancy</a:t>
            </a:r>
            <a:r>
              <a:rPr lang="ru-RU" sz="1850"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2"/>
              </a:rPr>
              <a:t>.</a:t>
            </a:r>
            <a:r>
              <a:rPr lang="en-US" sz="1850" u="sng" spc="-1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2"/>
              </a:rPr>
              <a:t>ru</a:t>
            </a:r>
            <a:r>
              <a:rPr lang="ru-RU" sz="1850"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2"/>
              </a:rPr>
              <a:t>/</a:t>
            </a:r>
            <a:r>
              <a:rPr lang="en-US" sz="1850" u="sng" spc="-1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2"/>
              </a:rPr>
              <a:t>mymoneyfest</a:t>
            </a:r>
            <a:r>
              <a:rPr lang="ru-RU" sz="1850"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2"/>
              </a:rPr>
              <a:t>/</a:t>
            </a:r>
            <a:r>
              <a:rPr lang="ru-RU" sz="1850"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Семейный фестиваль по финансовой грамотности «Семья – инвестиции в будущее!» – </a:t>
            </a:r>
            <a:r>
              <a:rPr lang="en-US" sz="1850"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3"/>
              </a:rPr>
              <a:t>https</a:t>
            </a:r>
            <a:r>
              <a:rPr lang="ru-RU" sz="1850"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3"/>
              </a:rPr>
              <a:t>://</a:t>
            </a:r>
            <a:r>
              <a:rPr lang="en-US" sz="1850" u="sng" spc="-1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3"/>
              </a:rPr>
              <a:t>finfestykt</a:t>
            </a:r>
            <a:r>
              <a:rPr lang="ru-RU" sz="1850"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3"/>
              </a:rPr>
              <a:t>.</a:t>
            </a:r>
            <a:r>
              <a:rPr lang="en-US" sz="1850" u="sng" spc="-1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3"/>
              </a:rPr>
              <a:t>ru</a:t>
            </a:r>
            <a:r>
              <a:rPr lang="ru-RU" sz="1850"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3"/>
              </a:rPr>
              <a:t>/</a:t>
            </a:r>
            <a:r>
              <a:rPr lang="ru-RU" sz="1850"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 Всероссийская неделя сбережений – </a:t>
            </a:r>
            <a:r>
              <a:rPr lang="ru-RU" sz="1850"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4"/>
              </a:rPr>
              <a:t>http://www.sberden.ru/</a:t>
            </a:r>
            <a:r>
              <a:rPr lang="ru-RU" sz="1850"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Всероссийская программа «Дни финансовой грамотности в образовательных организациях» –- </a:t>
            </a:r>
            <a:r>
              <a:rPr lang="en-US" sz="1850"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5"/>
              </a:rPr>
              <a:t>https</a:t>
            </a:r>
            <a:r>
              <a:rPr lang="ru-RU" sz="1850"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5"/>
              </a:rPr>
              <a:t>://</a:t>
            </a:r>
            <a:r>
              <a:rPr lang="en-US" sz="1850" u="sng" spc="-1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5"/>
              </a:rPr>
              <a:t>dnifg</a:t>
            </a:r>
            <a:r>
              <a:rPr lang="ru-RU" sz="1850"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5"/>
              </a:rPr>
              <a:t>.</a:t>
            </a:r>
            <a:r>
              <a:rPr lang="en-US" sz="1850" u="sng" spc="-1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5"/>
              </a:rPr>
              <a:t>ru</a:t>
            </a:r>
            <a:r>
              <a:rPr lang="ru-RU" sz="1850"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5"/>
              </a:rPr>
              <a:t>/</a:t>
            </a:r>
            <a:r>
              <a:rPr lang="en-US" sz="1850"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5"/>
              </a:rPr>
              <a:t>materials</a:t>
            </a:r>
            <a:r>
              <a:rPr lang="ru-RU" sz="1850"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5"/>
              </a:rPr>
              <a:t>/</a:t>
            </a:r>
            <a:r>
              <a:rPr lang="ru-RU" sz="1850"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и др.</a:t>
            </a:r>
            <a:endParaRPr lang="ru-RU" sz="185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indent="228600" algn="ctr">
              <a:lnSpc>
                <a:spcPct val="90000"/>
              </a:lnSpc>
            </a:pPr>
            <a:endParaRPr lang="ru-RU" sz="1850" b="1"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indent="228600" algn="ctr">
              <a:lnSpc>
                <a:spcPct val="90000"/>
              </a:lnSpc>
            </a:pPr>
            <a:r>
              <a:rPr lang="ru-RU" sz="1850" b="1"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Учебно-методические материалы:</a:t>
            </a:r>
            <a:endParaRPr lang="ru-RU" sz="185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lnSpc>
                <a:spcPct val="87000"/>
              </a:lnSpc>
              <a:buFont typeface="Symbol" panose="05050102010706020507" pitchFamily="18" charset="2"/>
              <a:buChar char=""/>
            </a:pPr>
            <a:r>
              <a:rPr lang="ru-RU" sz="1850"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Азбука финансовой грамотности: методическое пособие для педагогов организаций дополнительного образования детей, пришкольных и загородных оздоровительных лагерей – </a:t>
            </a:r>
            <a:r>
              <a:rPr lang="en-US" sz="1850" u="sng"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6"/>
              </a:rPr>
              <a:t>https</a:t>
            </a:r>
            <a:r>
              <a:rPr lang="ru-RU" sz="1850" u="sng"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6"/>
              </a:rPr>
              <a:t>://</a:t>
            </a:r>
            <a:r>
              <a:rPr lang="en-US" sz="1850" u="sng" spc="-2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6"/>
              </a:rPr>
              <a:t>fg</a:t>
            </a:r>
            <a:r>
              <a:rPr lang="ru-RU" sz="1850" u="sng"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6"/>
              </a:rPr>
              <a:t>.</a:t>
            </a:r>
            <a:r>
              <a:rPr lang="en-US" sz="1850" u="sng" spc="-2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6"/>
              </a:rPr>
              <a:t>mgpu</a:t>
            </a:r>
            <a:r>
              <a:rPr lang="ru-RU" sz="1850" u="sng"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6"/>
              </a:rPr>
              <a:t>.</a:t>
            </a:r>
            <a:r>
              <a:rPr lang="en-US" sz="1850" u="sng" spc="-2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6"/>
              </a:rPr>
              <a:t>ru</a:t>
            </a:r>
            <a:r>
              <a:rPr lang="ru-RU" sz="1850" u="sng"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6"/>
              </a:rPr>
              <a:t>/</a:t>
            </a:r>
            <a:r>
              <a:rPr lang="en-US" sz="1850" u="sng"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6"/>
              </a:rPr>
              <a:t>wp</a:t>
            </a:r>
            <a:r>
              <a:rPr lang="ru-RU" sz="1850" u="sng"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6"/>
              </a:rPr>
              <a:t>-</a:t>
            </a:r>
            <a:r>
              <a:rPr lang="en-US" sz="1850" u="sng"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6"/>
              </a:rPr>
              <a:t>content</a:t>
            </a:r>
            <a:r>
              <a:rPr lang="ru-RU" sz="1850" u="sng"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6"/>
              </a:rPr>
              <a:t>/</a:t>
            </a:r>
            <a:r>
              <a:rPr lang="en-US" sz="1850" u="sng"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6"/>
              </a:rPr>
              <a:t>uploads</a:t>
            </a:r>
            <a:r>
              <a:rPr lang="ru-RU" sz="1850" u="sng"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6"/>
              </a:rPr>
              <a:t>/2018/10/2.-</a:t>
            </a:r>
            <a:r>
              <a:rPr lang="en-US" sz="1850" u="sng" spc="-2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6"/>
              </a:rPr>
              <a:t>Pererabotannoe</a:t>
            </a:r>
            <a:r>
              <a:rPr lang="ru-RU" sz="1850" u="sng"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6"/>
              </a:rPr>
              <a:t>.-</a:t>
            </a:r>
            <a:r>
              <a:rPr lang="en-US" sz="1850" u="sng"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6"/>
              </a:rPr>
              <a:t>MP</a:t>
            </a:r>
            <a:r>
              <a:rPr lang="ru-RU" sz="1850" u="sng"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6"/>
              </a:rPr>
              <a:t>.-</a:t>
            </a:r>
            <a:r>
              <a:rPr lang="en-US" sz="1850" u="sng"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6"/>
              </a:rPr>
              <a:t>Azbuka</a:t>
            </a:r>
            <a:r>
              <a:rPr lang="ru-RU" sz="1850" u="sng"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6"/>
              </a:rPr>
              <a:t>-</a:t>
            </a:r>
            <a:r>
              <a:rPr lang="en-US" sz="1850" u="sng" spc="-2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6"/>
              </a:rPr>
              <a:t>finansovoj</a:t>
            </a:r>
            <a:r>
              <a:rPr lang="ru-RU" sz="1850" u="sng"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6"/>
              </a:rPr>
              <a:t>-</a:t>
            </a:r>
            <a:r>
              <a:rPr lang="en-US" sz="1850" u="sng" spc="-2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6"/>
              </a:rPr>
              <a:t>gramotnosti</a:t>
            </a:r>
            <a:r>
              <a:rPr lang="ru-RU" sz="1850" u="sng"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6"/>
              </a:rPr>
              <a:t>.-2018.</a:t>
            </a:r>
            <a:r>
              <a:rPr lang="en-US" sz="1850" u="sng"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6"/>
              </a:rPr>
              <a:t>pdf</a:t>
            </a:r>
            <a:endParaRPr lang="ru-RU" sz="185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lnSpc>
                <a:spcPct val="87000"/>
              </a:lnSpc>
              <a:buFont typeface="Symbol" panose="05050102010706020507" pitchFamily="18" charset="2"/>
              <a:buChar char=""/>
            </a:pPr>
            <a:r>
              <a:rPr lang="ru-RU" sz="1850"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Библиотека школы вожатых «Азбука финансовой грамотности» / Тематическая смена по финансовой грамотности / ВЧФГ – </a:t>
            </a:r>
            <a:r>
              <a:rPr lang="en-US" sz="1850" u="sng"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7"/>
              </a:rPr>
              <a:t>https</a:t>
            </a:r>
            <a:r>
              <a:rPr lang="ru-RU" sz="1850" u="sng"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7"/>
              </a:rPr>
              <a:t>://</a:t>
            </a:r>
            <a:r>
              <a:rPr lang="en-US" sz="1850" u="sng" spc="-2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7"/>
              </a:rPr>
              <a:t>fincup</a:t>
            </a:r>
            <a:r>
              <a:rPr lang="ru-RU" sz="1850" u="sng"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7"/>
              </a:rPr>
              <a:t>.</a:t>
            </a:r>
            <a:r>
              <a:rPr lang="en-US" sz="1850" u="sng" spc="-2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7"/>
              </a:rPr>
              <a:t>ru</a:t>
            </a:r>
            <a:r>
              <a:rPr lang="ru-RU" sz="1850" u="sng"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7"/>
              </a:rPr>
              <a:t>/</a:t>
            </a:r>
            <a:r>
              <a:rPr lang="en-US" sz="1850" u="sng" spc="-2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7"/>
              </a:rPr>
              <a:t>biblioteka</a:t>
            </a:r>
            <a:r>
              <a:rPr lang="ru-RU" sz="1850" u="sng"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7"/>
              </a:rPr>
              <a:t>_</a:t>
            </a:r>
            <a:r>
              <a:rPr lang="en-US" sz="1850" u="sng" spc="-2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7"/>
              </a:rPr>
              <a:t>shv</a:t>
            </a:r>
            <a:r>
              <a:rPr lang="ru-RU" sz="1850" u="sng"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7"/>
              </a:rPr>
              <a:t>/</a:t>
            </a:r>
            <a:endParaRPr lang="ru-RU" sz="185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lnSpc>
                <a:spcPct val="87000"/>
              </a:lnSpc>
              <a:buFont typeface="Symbol" panose="05050102010706020507" pitchFamily="18" charset="2"/>
              <a:buChar char=""/>
            </a:pPr>
            <a:r>
              <a:rPr lang="ru-RU" sz="1850"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Библиотека школы вожатых «Азбука финансовой грамотности» / Кружок по финансовой грамотности / ВЧФГ – </a:t>
            </a:r>
            <a:r>
              <a:rPr lang="en-US" sz="1850" u="sng"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7"/>
              </a:rPr>
              <a:t>https</a:t>
            </a:r>
            <a:r>
              <a:rPr lang="ru-RU" sz="1850" u="sng"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7"/>
              </a:rPr>
              <a:t>://</a:t>
            </a:r>
            <a:r>
              <a:rPr lang="en-US" sz="1850" u="sng" spc="-2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7"/>
              </a:rPr>
              <a:t>fincup</a:t>
            </a:r>
            <a:r>
              <a:rPr lang="ru-RU" sz="1850" u="sng"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7"/>
              </a:rPr>
              <a:t>.</a:t>
            </a:r>
            <a:r>
              <a:rPr lang="en-US" sz="1850" u="sng" spc="-2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7"/>
              </a:rPr>
              <a:t>ru</a:t>
            </a:r>
            <a:r>
              <a:rPr lang="ru-RU" sz="1850" u="sng"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7"/>
              </a:rPr>
              <a:t>/</a:t>
            </a:r>
            <a:r>
              <a:rPr lang="en-US" sz="1850" u="sng" spc="-2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7"/>
              </a:rPr>
              <a:t>biblioteka</a:t>
            </a:r>
            <a:r>
              <a:rPr lang="ru-RU" sz="1850" u="sng"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7"/>
              </a:rPr>
              <a:t>_</a:t>
            </a:r>
            <a:r>
              <a:rPr lang="en-US" sz="1850" u="sng" spc="-2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7"/>
              </a:rPr>
              <a:t>shv</a:t>
            </a:r>
            <a:r>
              <a:rPr lang="ru-RU" sz="1850" u="sng"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7"/>
              </a:rPr>
              <a:t>/</a:t>
            </a:r>
            <a:r>
              <a:rPr lang="ru-RU" sz="1850"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sz="185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lnSpc>
                <a:spcPct val="87000"/>
              </a:lnSpc>
              <a:buFont typeface="Symbol" panose="05050102010706020507" pitchFamily="18" charset="2"/>
              <a:buChar char=""/>
            </a:pPr>
            <a:r>
              <a:rPr lang="ru-RU" sz="1850"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Образовательное занятие-игра «Марафон финансовой грамотности» / Лига вожатых – </a:t>
            </a:r>
            <a:r>
              <a:rPr lang="en-US" sz="1850" u="sng"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8"/>
              </a:rPr>
              <a:t>https</a:t>
            </a:r>
            <a:r>
              <a:rPr lang="ru-RU" sz="1850" u="sng"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8"/>
              </a:rPr>
              <a:t>://</a:t>
            </a:r>
            <a:r>
              <a:rPr lang="en-US" sz="1850" u="sng" spc="-2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8"/>
              </a:rPr>
              <a:t>xn</a:t>
            </a:r>
            <a:r>
              <a:rPr lang="ru-RU" sz="1850" u="sng"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8"/>
              </a:rPr>
              <a:t>--80</a:t>
            </a:r>
            <a:r>
              <a:rPr lang="en-US" sz="1850" u="sng" spc="-2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8"/>
              </a:rPr>
              <a:t>admnw</a:t>
            </a:r>
            <a:r>
              <a:rPr lang="ru-RU" sz="1850" u="sng"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8"/>
              </a:rPr>
              <a:t>0</a:t>
            </a:r>
            <a:r>
              <a:rPr lang="en-US" sz="1850" u="sng"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8"/>
              </a:rPr>
              <a:t>a</a:t>
            </a:r>
            <a:r>
              <a:rPr lang="ru-RU" sz="1850" u="sng"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8"/>
              </a:rPr>
              <a:t>7</a:t>
            </a:r>
            <a:r>
              <a:rPr lang="en-US" sz="1850" u="sng"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8"/>
              </a:rPr>
              <a:t>d</a:t>
            </a:r>
            <a:r>
              <a:rPr lang="ru-RU" sz="1850" u="sng"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8"/>
              </a:rPr>
              <a:t>.</a:t>
            </a:r>
            <a:r>
              <a:rPr lang="en-US" sz="1850" u="sng" spc="-2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8"/>
              </a:rPr>
              <a:t>xn</a:t>
            </a:r>
            <a:r>
              <a:rPr lang="ru-RU" sz="1850" u="sng"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8"/>
              </a:rPr>
              <a:t>--</a:t>
            </a:r>
            <a:r>
              <a:rPr lang="en-US" sz="1850" u="sng"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8"/>
              </a:rPr>
              <a:t>p</a:t>
            </a:r>
            <a:r>
              <a:rPr lang="ru-RU" sz="1850" u="sng"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8"/>
              </a:rPr>
              <a:t>1</a:t>
            </a:r>
            <a:r>
              <a:rPr lang="en-US" sz="1850" u="sng"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8"/>
              </a:rPr>
              <a:t>ai</a:t>
            </a:r>
            <a:r>
              <a:rPr lang="ru-RU" sz="1850" u="sng"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8"/>
              </a:rPr>
              <a:t>/</a:t>
            </a:r>
            <a:r>
              <a:rPr lang="en-US" sz="1850" u="sng" spc="-2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8"/>
              </a:rPr>
              <a:t>kopilka</a:t>
            </a:r>
            <a:r>
              <a:rPr lang="ru-RU" sz="1850" u="sng"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8"/>
              </a:rPr>
              <a:t>-</a:t>
            </a:r>
            <a:r>
              <a:rPr lang="en-US" sz="1850" u="sng" spc="-2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8"/>
              </a:rPr>
              <a:t>znaniy</a:t>
            </a:r>
            <a:r>
              <a:rPr lang="en-US" sz="1850"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sz="185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lnSpc>
                <a:spcPct val="87000"/>
              </a:lnSpc>
              <a:buFont typeface="Symbol" panose="05050102010706020507" pitchFamily="18" charset="2"/>
              <a:buChar char=""/>
            </a:pPr>
            <a:r>
              <a:rPr lang="ru-RU" sz="1850"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Проект Банка России «ДОЛ-игра» для закрепления знаний по финансовой грамотности – </a:t>
            </a:r>
            <a:r>
              <a:rPr lang="en-US" sz="1850" u="sng"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9"/>
              </a:rPr>
              <a:t>https</a:t>
            </a:r>
            <a:r>
              <a:rPr lang="ru-RU" sz="1850" u="sng"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9"/>
              </a:rPr>
              <a:t>://</a:t>
            </a:r>
            <a:r>
              <a:rPr lang="en-US" sz="1850" u="sng" spc="-2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9"/>
              </a:rPr>
              <a:t>doligra</a:t>
            </a:r>
            <a:r>
              <a:rPr lang="ru-RU" sz="1850" u="sng"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9"/>
              </a:rPr>
              <a:t>.</a:t>
            </a:r>
            <a:r>
              <a:rPr lang="en-US" sz="1850" u="sng" spc="-2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9"/>
              </a:rPr>
              <a:t>ru</a:t>
            </a:r>
            <a:r>
              <a:rPr lang="ru-RU" sz="1850" u="sng"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9"/>
              </a:rPr>
              <a:t>/</a:t>
            </a:r>
            <a:r>
              <a:rPr lang="ru-RU" sz="1850"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sz="185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lnSpc>
                <a:spcPct val="87000"/>
              </a:lnSpc>
              <a:buFont typeface="Symbol" panose="05050102010706020507" pitchFamily="18" charset="2"/>
              <a:buChar char=""/>
            </a:pPr>
            <a:r>
              <a:rPr lang="ru-RU" sz="1850"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Проект Банка России «Онлайн-уроки по финансовой грамотности» –</a:t>
            </a:r>
            <a:r>
              <a:rPr lang="en-US" sz="1850" u="sng"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10"/>
              </a:rPr>
              <a:t>https</a:t>
            </a:r>
            <a:r>
              <a:rPr lang="ru-RU" sz="1850" u="sng"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10"/>
              </a:rPr>
              <a:t>://</a:t>
            </a:r>
            <a:r>
              <a:rPr lang="en-US" sz="1850" u="sng" spc="-2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10"/>
              </a:rPr>
              <a:t>dni</a:t>
            </a:r>
            <a:r>
              <a:rPr lang="ru-RU" sz="1850" u="sng"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10"/>
              </a:rPr>
              <a:t>-</a:t>
            </a:r>
            <a:r>
              <a:rPr lang="en-US" sz="1850" u="sng" spc="-2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10"/>
              </a:rPr>
              <a:t>fg</a:t>
            </a:r>
            <a:r>
              <a:rPr lang="ru-RU" sz="1850" u="sng"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10"/>
              </a:rPr>
              <a:t>.</a:t>
            </a:r>
            <a:r>
              <a:rPr lang="en-US" sz="1850" u="sng" spc="-2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10"/>
              </a:rPr>
              <a:t>ru</a:t>
            </a:r>
            <a:r>
              <a:rPr lang="ru-RU" sz="1850" u="sng"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10"/>
              </a:rPr>
              <a:t>/</a:t>
            </a:r>
            <a:r>
              <a:rPr lang="ru-RU" sz="1850"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sz="185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lnSpc>
                <a:spcPct val="87000"/>
              </a:lnSpc>
              <a:buFont typeface="Symbol" panose="05050102010706020507" pitchFamily="18" charset="2"/>
              <a:buChar char=""/>
            </a:pPr>
            <a:r>
              <a:rPr lang="ru-RU" sz="1850"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Рабочая программа кружка «Финансовая грамотность детей старшего дошкольного возраста – </a:t>
            </a:r>
            <a:r>
              <a:rPr lang="en-US" sz="1850" u="sng"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11"/>
              </a:rPr>
              <a:t>https</a:t>
            </a:r>
            <a:r>
              <a:rPr lang="ru-RU" sz="1850" u="sng"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11"/>
              </a:rPr>
              <a:t>://</a:t>
            </a:r>
            <a:r>
              <a:rPr lang="en-US" sz="1850" u="sng" spc="-2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11"/>
              </a:rPr>
              <a:t>infourok</a:t>
            </a:r>
            <a:r>
              <a:rPr lang="ru-RU" sz="1850" u="sng"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11"/>
              </a:rPr>
              <a:t>.</a:t>
            </a:r>
            <a:r>
              <a:rPr lang="en-US" sz="1850" u="sng" spc="-2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11"/>
              </a:rPr>
              <a:t>ru</a:t>
            </a:r>
            <a:r>
              <a:rPr lang="ru-RU" sz="1850" u="sng"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11"/>
              </a:rPr>
              <a:t>/</a:t>
            </a:r>
            <a:r>
              <a:rPr lang="en-US" sz="1850" u="sng" spc="-2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11"/>
              </a:rPr>
              <a:t>rabochaya</a:t>
            </a:r>
            <a:r>
              <a:rPr lang="ru-RU" sz="1850" u="sng"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11"/>
              </a:rPr>
              <a:t>-</a:t>
            </a:r>
            <a:r>
              <a:rPr lang="en-US" sz="1850" u="sng" spc="-2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11"/>
              </a:rPr>
              <a:t>programma</a:t>
            </a:r>
            <a:r>
              <a:rPr lang="ru-RU" sz="1850" u="sng"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11"/>
              </a:rPr>
              <a:t>-</a:t>
            </a:r>
            <a:r>
              <a:rPr lang="en-US" sz="1850" u="sng" spc="-2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11"/>
              </a:rPr>
              <a:t>kruzhka</a:t>
            </a:r>
            <a:r>
              <a:rPr lang="ru-RU" sz="1850" u="sng"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11"/>
              </a:rPr>
              <a:t>-</a:t>
            </a:r>
            <a:r>
              <a:rPr lang="en-US" sz="1850" u="sng" spc="-2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11"/>
              </a:rPr>
              <a:t>finansovaya</a:t>
            </a:r>
            <a:r>
              <a:rPr lang="ru-RU" sz="1850" u="sng"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11"/>
              </a:rPr>
              <a:t>-</a:t>
            </a:r>
            <a:r>
              <a:rPr lang="en-US" sz="1850" u="sng" spc="-2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11"/>
              </a:rPr>
              <a:t>gramotnost</a:t>
            </a:r>
            <a:r>
              <a:rPr lang="ru-RU" sz="1850" u="sng"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11"/>
              </a:rPr>
              <a:t>-</a:t>
            </a:r>
            <a:r>
              <a:rPr lang="en-US" sz="1850" u="sng" spc="-2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11"/>
              </a:rPr>
              <a:t>detej</a:t>
            </a:r>
            <a:r>
              <a:rPr lang="ru-RU" sz="1850" u="sng"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11"/>
              </a:rPr>
              <a:t>-</a:t>
            </a:r>
            <a:r>
              <a:rPr lang="en-US" sz="1850" u="sng" spc="-2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11"/>
              </a:rPr>
              <a:t>starshego</a:t>
            </a:r>
            <a:r>
              <a:rPr lang="ru-RU" sz="1850" u="sng"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11"/>
              </a:rPr>
              <a:t>-</a:t>
            </a:r>
            <a:r>
              <a:rPr lang="en-US" sz="1850" u="sng" spc="-2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11"/>
              </a:rPr>
              <a:t>doshkolnogo</a:t>
            </a:r>
            <a:r>
              <a:rPr lang="ru-RU" sz="1850" u="sng"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11"/>
              </a:rPr>
              <a:t>-</a:t>
            </a:r>
            <a:r>
              <a:rPr lang="en-US" sz="1850" u="sng" spc="-2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11"/>
              </a:rPr>
              <a:t>vozrasta</a:t>
            </a:r>
            <a:r>
              <a:rPr lang="ru-RU" sz="1850" u="sng"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11"/>
              </a:rPr>
              <a:t>-4460604.</a:t>
            </a:r>
            <a:r>
              <a:rPr lang="en-US" sz="1850" u="sng"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11"/>
              </a:rPr>
              <a:t>html</a:t>
            </a:r>
            <a:r>
              <a:rPr lang="en-US" sz="1850"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sz="185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lnSpc>
                <a:spcPct val="87000"/>
              </a:lnSpc>
              <a:buFont typeface="Symbol" panose="05050102010706020507" pitchFamily="18" charset="2"/>
              <a:buChar char=""/>
            </a:pPr>
            <a:r>
              <a:rPr lang="ru-RU" sz="1850"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Финансовый лагерь для школьников 5-8 классов / Финансовый лагерь для школьников 10-11 классов / Образовательные проекты ПАКК – </a:t>
            </a:r>
            <a:r>
              <a:rPr lang="en-US" sz="1850" u="sng"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12"/>
              </a:rPr>
              <a:t>http</a:t>
            </a:r>
            <a:r>
              <a:rPr lang="ru-RU" sz="1850" u="sng"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12"/>
              </a:rPr>
              <a:t>://</a:t>
            </a:r>
            <a:r>
              <a:rPr lang="en-US" sz="1850" u="sng" spc="-2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12"/>
              </a:rPr>
              <a:t>xn</a:t>
            </a:r>
            <a:r>
              <a:rPr lang="ru-RU" sz="1850" u="sng"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12"/>
              </a:rPr>
              <a:t>--80</a:t>
            </a:r>
            <a:r>
              <a:rPr lang="en-US" sz="1850" u="sng" spc="-2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12"/>
              </a:rPr>
              <a:t>aggjplzz</a:t>
            </a:r>
            <a:r>
              <a:rPr lang="ru-RU" sz="1850" u="sng"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12"/>
              </a:rPr>
              <a:t>3</a:t>
            </a:r>
            <a:r>
              <a:rPr lang="en-US" sz="1850" u="sng"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12"/>
              </a:rPr>
              <a:t>f</a:t>
            </a:r>
            <a:r>
              <a:rPr lang="ru-RU" sz="1850" u="sng"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12"/>
              </a:rPr>
              <a:t>.</a:t>
            </a:r>
            <a:r>
              <a:rPr lang="en-US" sz="1850" u="sng" spc="-2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12"/>
              </a:rPr>
              <a:t>xn</a:t>
            </a:r>
            <a:r>
              <a:rPr lang="ru-RU" sz="1850" u="sng"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12"/>
              </a:rPr>
              <a:t>--</a:t>
            </a:r>
            <a:r>
              <a:rPr lang="en-US" sz="1850" u="sng"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12"/>
              </a:rPr>
              <a:t>p</a:t>
            </a:r>
            <a:r>
              <a:rPr lang="ru-RU" sz="1850" u="sng"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12"/>
              </a:rPr>
              <a:t>1</a:t>
            </a:r>
            <a:r>
              <a:rPr lang="en-US" sz="1850" u="sng"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12"/>
              </a:rPr>
              <a:t>ai</a:t>
            </a:r>
            <a:r>
              <a:rPr lang="ru-RU" sz="1850" u="sng"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12"/>
              </a:rPr>
              <a:t>/</a:t>
            </a:r>
            <a:r>
              <a:rPr lang="ru-RU" sz="1850"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sz="185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8645936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5F41D827-8092-4477-AF0E-1AA013C91EDF}"/>
              </a:ext>
            </a:extLst>
          </p:cNvPr>
          <p:cNvSpPr txBox="1"/>
          <p:nvPr/>
        </p:nvSpPr>
        <p:spPr>
          <a:xfrm>
            <a:off x="20053" y="91977"/>
            <a:ext cx="12115800" cy="6684907"/>
          </a:xfrm>
          <a:prstGeom prst="rect">
            <a:avLst/>
          </a:prstGeom>
          <a:noFill/>
        </p:spPr>
        <p:txBody>
          <a:bodyPr wrap="square">
            <a:spAutoFit/>
          </a:bodyPr>
          <a:lstStyle/>
          <a:p>
            <a:pPr algn="ctr">
              <a:lnSpc>
                <a:spcPct val="85000"/>
              </a:lnSpc>
            </a:pPr>
            <a:r>
              <a:rPr lang="ru-RU" b="1"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Вариант №4: внедрение финансовой грамотности в программы воспитания и социализации</a:t>
            </a:r>
            <a:endParaRPr lang="ru-RU"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lnSpc>
                <a:spcPct val="85000"/>
              </a:lnSpc>
              <a:buFont typeface="+mj-lt"/>
              <a:buAutoNum type="arabicPeriod"/>
              <a:tabLst>
                <a:tab pos="450215" algn="l"/>
              </a:tabLst>
            </a:pPr>
            <a:r>
              <a:rPr lang="ru-RU"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В рамках классных мероприятий классного руководителя. Педагогу необходимо выделить наиболее интересные темы и проводить классные занятия, в том числе экскурсии в банки, Минфин РК, УФНС по РК и др., организовывать просмотр научно-популярных фильмов, мультфильмов, чтение книг и их обсуждение.</a:t>
            </a:r>
            <a:endParaRPr lang="ru-RU"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lnSpc>
                <a:spcPct val="85000"/>
              </a:lnSpc>
              <a:buFont typeface="+mj-lt"/>
              <a:buAutoNum type="arabicPeriod"/>
              <a:tabLst>
                <a:tab pos="450215" algn="l"/>
              </a:tabLst>
            </a:pPr>
            <a:r>
              <a:rPr lang="ru-RU"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В рамках образовательных событий общеобразовательной организации (олимпиады, чемпионаты, игры, квесты, ярмарки, соревнования по финансовой грамотности как разовые или периодические мероприятия).</a:t>
            </a:r>
            <a:endParaRPr lang="ru-RU"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85000"/>
              </a:lnSpc>
            </a:pPr>
            <a:endParaRPr lang="ru-RU" b="1"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85000"/>
              </a:lnSpc>
            </a:pPr>
            <a:r>
              <a:rPr lang="ru-RU" b="1"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Учебно-методические материалы, книги, видеоматериалы</a:t>
            </a:r>
            <a:endParaRPr lang="ru-RU"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lnSpc>
                <a:spcPct val="85000"/>
              </a:lnSpc>
              <a:buFont typeface="Symbol" panose="05050102010706020507" pitchFamily="18" charset="2"/>
              <a:buChar char=""/>
            </a:pPr>
            <a:r>
              <a:rPr lang="ru-RU"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Азбука финансовой грамотности. ВСЕ серии – </a:t>
            </a:r>
            <a:r>
              <a:rPr lang="ru-RU" spc="-1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Смешарики</a:t>
            </a:r>
            <a:r>
              <a:rPr lang="ru-RU"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2D – </a:t>
            </a:r>
            <a:r>
              <a:rPr lang="en-US"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2"/>
              </a:rPr>
              <a:t>https</a:t>
            </a:r>
            <a:r>
              <a:rPr lang="ru-RU"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2"/>
              </a:rPr>
              <a:t>://</a:t>
            </a:r>
            <a:r>
              <a:rPr lang="en-US"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2"/>
              </a:rPr>
              <a:t>www</a:t>
            </a:r>
            <a:r>
              <a:rPr lang="ru-RU"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2"/>
              </a:rPr>
              <a:t>.</a:t>
            </a:r>
            <a:r>
              <a:rPr lang="en-US" u="sng" spc="-1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2"/>
              </a:rPr>
              <a:t>youtube</a:t>
            </a:r>
            <a:r>
              <a:rPr lang="ru-RU"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2"/>
              </a:rPr>
              <a:t>.</a:t>
            </a:r>
            <a:r>
              <a:rPr lang="en-US"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2"/>
              </a:rPr>
              <a:t>com</a:t>
            </a:r>
            <a:r>
              <a:rPr lang="ru-RU"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2"/>
              </a:rPr>
              <a:t>/</a:t>
            </a:r>
            <a:r>
              <a:rPr lang="en-US"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2"/>
              </a:rPr>
              <a:t>watch</a:t>
            </a:r>
            <a:r>
              <a:rPr lang="ru-RU"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2"/>
              </a:rPr>
              <a:t>?</a:t>
            </a:r>
            <a:r>
              <a:rPr lang="en-US"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2"/>
              </a:rPr>
              <a:t>v</a:t>
            </a:r>
            <a:r>
              <a:rPr lang="ru-RU"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2"/>
              </a:rPr>
              <a:t>=</a:t>
            </a:r>
            <a:r>
              <a:rPr lang="en-US" u="sng" spc="-1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2"/>
              </a:rPr>
              <a:t>sCDrF</a:t>
            </a:r>
            <a:r>
              <a:rPr lang="ru-RU"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2"/>
              </a:rPr>
              <a:t>1</a:t>
            </a:r>
            <a:r>
              <a:rPr lang="en-US" u="sng" spc="-1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2"/>
              </a:rPr>
              <a:t>wQZ</a:t>
            </a:r>
            <a:r>
              <a:rPr lang="ru-RU"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2"/>
              </a:rPr>
              <a:t>6</a:t>
            </a:r>
            <a:r>
              <a:rPr lang="en-US"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2"/>
              </a:rPr>
              <a:t>s</a:t>
            </a:r>
            <a:r>
              <a:rPr lang="en-US"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lnSpc>
                <a:spcPct val="85000"/>
              </a:lnSpc>
              <a:buFont typeface="Symbol" panose="05050102010706020507" pitchFamily="18" charset="2"/>
              <a:buChar char=""/>
            </a:pPr>
            <a:r>
              <a:rPr lang="ru-RU"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Видеоматериалы по истории Банка России – </a:t>
            </a:r>
            <a:r>
              <a:rPr lang="en-US"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3"/>
              </a:rPr>
              <a:t>https</a:t>
            </a:r>
            <a:r>
              <a:rPr lang="ru-RU"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3"/>
              </a:rPr>
              <a:t>://</a:t>
            </a:r>
            <a:r>
              <a:rPr lang="en-US"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3"/>
              </a:rPr>
              <a:t>www</a:t>
            </a:r>
            <a:r>
              <a:rPr lang="ru-RU"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3"/>
              </a:rPr>
              <a:t>.</a:t>
            </a:r>
            <a:r>
              <a:rPr lang="en-US" u="sng" spc="-1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3"/>
              </a:rPr>
              <a:t>cbr</a:t>
            </a:r>
            <a:r>
              <a:rPr lang="ru-RU"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3"/>
              </a:rPr>
              <a:t>.</a:t>
            </a:r>
            <a:r>
              <a:rPr lang="en-US" u="sng" spc="-1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3"/>
              </a:rPr>
              <a:t>ru</a:t>
            </a:r>
            <a:r>
              <a:rPr lang="ru-RU"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3"/>
              </a:rPr>
              <a:t>/</a:t>
            </a:r>
            <a:r>
              <a:rPr lang="en-US" u="sng" spc="-1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3"/>
              </a:rPr>
              <a:t>bankmuseum</a:t>
            </a:r>
            <a:r>
              <a:rPr lang="ru-RU"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3"/>
              </a:rPr>
              <a:t>/</a:t>
            </a:r>
            <a:r>
              <a:rPr lang="ru-RU"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lnSpc>
                <a:spcPct val="85000"/>
              </a:lnSpc>
              <a:buFont typeface="Symbol" panose="05050102010706020507" pitchFamily="18" charset="2"/>
              <a:buChar char=""/>
            </a:pPr>
            <a:r>
              <a:rPr lang="ru-RU"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Всероссийская олимпиада по финансовой грамотности, финансовому рынку и защите прав потребителей финансовых услуг – </a:t>
            </a:r>
            <a:r>
              <a:rPr lang="en-US"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4"/>
              </a:rPr>
              <a:t>https</a:t>
            </a:r>
            <a:r>
              <a:rPr lang="ru-RU"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4"/>
              </a:rPr>
              <a:t>://</a:t>
            </a:r>
            <a:r>
              <a:rPr lang="en-US"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4"/>
              </a:rPr>
              <a:t>www</a:t>
            </a:r>
            <a:r>
              <a:rPr lang="ru-RU"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4"/>
              </a:rPr>
              <a:t>.</a:t>
            </a:r>
            <a:r>
              <a:rPr lang="en-US"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4"/>
              </a:rPr>
              <a:t>fin</a:t>
            </a:r>
            <a:r>
              <a:rPr lang="ru-RU"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4"/>
              </a:rPr>
              <a:t>-</a:t>
            </a:r>
            <a:r>
              <a:rPr lang="en-US" u="sng" spc="-1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4"/>
              </a:rPr>
              <a:t>olimp</a:t>
            </a:r>
            <a:r>
              <a:rPr lang="ru-RU"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4"/>
              </a:rPr>
              <a:t>.</a:t>
            </a:r>
            <a:r>
              <a:rPr lang="en-US" u="sng" spc="-1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4"/>
              </a:rPr>
              <a:t>ru</a:t>
            </a:r>
            <a:r>
              <a:rPr lang="ru-RU"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4"/>
              </a:rPr>
              <a:t>/</a:t>
            </a:r>
            <a:r>
              <a:rPr lang="ru-RU"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lnSpc>
                <a:spcPct val="85000"/>
              </a:lnSpc>
              <a:buFont typeface="Symbol" panose="05050102010706020507" pitchFamily="18" charset="2"/>
              <a:buChar char=""/>
            </a:pPr>
            <a:r>
              <a:rPr lang="ru-RU"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Всероссийская онлайн-олимпиада по финансовой грамотности для учащихся 5-11-х классов и студентов среднего профессионального образования – </a:t>
            </a:r>
            <a:r>
              <a:rPr lang="en-US"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5"/>
              </a:rPr>
              <a:t>https</a:t>
            </a:r>
            <a:r>
              <a:rPr lang="ru-RU"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5"/>
              </a:rPr>
              <a:t>://</a:t>
            </a:r>
            <a:r>
              <a:rPr lang="en-US" u="sng" spc="-1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5"/>
              </a:rPr>
              <a:t>olimpiada</a:t>
            </a:r>
            <a:r>
              <a:rPr lang="ru-RU"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5"/>
              </a:rPr>
              <a:t>.</a:t>
            </a:r>
            <a:r>
              <a:rPr lang="en-US" u="sng" spc="-1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5"/>
              </a:rPr>
              <a:t>oc</a:t>
            </a:r>
            <a:r>
              <a:rPr lang="ru-RU"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5"/>
              </a:rPr>
              <a:t>3.</a:t>
            </a:r>
            <a:r>
              <a:rPr lang="en-US" u="sng" spc="-1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5"/>
              </a:rPr>
              <a:t>ru</a:t>
            </a:r>
            <a:r>
              <a:rPr lang="ru-RU"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5"/>
              </a:rPr>
              <a:t>/#</a:t>
            </a:r>
            <a:r>
              <a:rPr lang="en-US"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5"/>
              </a:rPr>
              <a:t>main</a:t>
            </a:r>
            <a:r>
              <a:rPr lang="en-US"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lnSpc>
                <a:spcPct val="85000"/>
              </a:lnSpc>
              <a:buFont typeface="Symbol" panose="05050102010706020507" pitchFamily="18" charset="2"/>
              <a:buChar char=""/>
            </a:pPr>
            <a:r>
              <a:rPr lang="ru-RU"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Всероссийский чемпионат по финансовой грамотности (ВЧФГ) – </a:t>
            </a:r>
            <a:r>
              <a:rPr lang="en-US"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6"/>
              </a:rPr>
              <a:t>https</a:t>
            </a:r>
            <a:r>
              <a:rPr lang="ru-RU"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6"/>
              </a:rPr>
              <a:t>://</a:t>
            </a:r>
            <a:r>
              <a:rPr lang="en-US" u="sng" spc="-1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6"/>
              </a:rPr>
              <a:t>fincup</a:t>
            </a:r>
            <a:r>
              <a:rPr lang="ru-RU"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6"/>
              </a:rPr>
              <a:t>.</a:t>
            </a:r>
            <a:r>
              <a:rPr lang="en-US" u="sng" spc="-1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6"/>
              </a:rPr>
              <a:t>ru</a:t>
            </a:r>
            <a:r>
              <a:rPr lang="ru-RU"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6"/>
              </a:rPr>
              <a:t>/</a:t>
            </a:r>
            <a:r>
              <a:rPr lang="ru-RU"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lnSpc>
                <a:spcPct val="85000"/>
              </a:lnSpc>
              <a:buFont typeface="Symbol" panose="05050102010706020507" pitchFamily="18" charset="2"/>
              <a:buChar char=""/>
            </a:pPr>
            <a:r>
              <a:rPr lang="ru-RU"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Мани-фест. Десять лучших книг о деньгах для детей: что почитать ребенку вместо сказки на ночь – </a:t>
            </a:r>
            <a:r>
              <a:rPr lang="en-US"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7"/>
              </a:rPr>
              <a:t>https</a:t>
            </a:r>
            <a:r>
              <a:rPr lang="ru-RU"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7"/>
              </a:rPr>
              <a:t>://</a:t>
            </a:r>
            <a:r>
              <a:rPr lang="en-US"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7"/>
              </a:rPr>
              <a:t>www</a:t>
            </a:r>
            <a:r>
              <a:rPr lang="ru-RU"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7"/>
              </a:rPr>
              <a:t>.</a:t>
            </a:r>
            <a:r>
              <a:rPr lang="en-US" u="sng" spc="-1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7"/>
              </a:rPr>
              <a:t>banki</a:t>
            </a:r>
            <a:r>
              <a:rPr lang="ru-RU"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7"/>
              </a:rPr>
              <a:t>.</a:t>
            </a:r>
            <a:r>
              <a:rPr lang="en-US" u="sng" spc="-1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7"/>
              </a:rPr>
              <a:t>ru</a:t>
            </a:r>
            <a:r>
              <a:rPr lang="ru-RU"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7"/>
              </a:rPr>
              <a:t>/</a:t>
            </a:r>
            <a:r>
              <a:rPr lang="en-US"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7"/>
              </a:rPr>
              <a:t>news</a:t>
            </a:r>
            <a:r>
              <a:rPr lang="ru-RU"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7"/>
              </a:rPr>
              <a:t>/</a:t>
            </a:r>
            <a:r>
              <a:rPr lang="en-US" u="sng" spc="-1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7"/>
              </a:rPr>
              <a:t>daytheme</a:t>
            </a:r>
            <a:r>
              <a:rPr lang="ru-RU"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7"/>
              </a:rPr>
              <a:t>/?</a:t>
            </a:r>
            <a:r>
              <a:rPr lang="en-US"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7"/>
              </a:rPr>
              <a:t>id</a:t>
            </a:r>
            <a:r>
              <a:rPr lang="ru-RU"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7"/>
              </a:rPr>
              <a:t>=10490839</a:t>
            </a:r>
            <a:r>
              <a:rPr lang="ru-RU"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lnSpc>
                <a:spcPct val="85000"/>
              </a:lnSpc>
              <a:buFont typeface="Symbol" panose="05050102010706020507" pitchFamily="18" charset="2"/>
              <a:buChar char=""/>
            </a:pPr>
            <a:r>
              <a:rPr lang="ru-RU"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Онлайн-олимпиада «Юный предприниматель и финансовая грамотность» для учеников 1-9 классов – </a:t>
            </a:r>
            <a:r>
              <a:rPr lang="en-US"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8"/>
              </a:rPr>
              <a:t>https</a:t>
            </a:r>
            <a:r>
              <a:rPr lang="ru-RU"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8"/>
              </a:rPr>
              <a:t>://</a:t>
            </a:r>
            <a:r>
              <a:rPr lang="en-US" u="sng" spc="-1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8"/>
              </a:rPr>
              <a:t>olympiads</a:t>
            </a:r>
            <a:r>
              <a:rPr lang="ru-RU"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8"/>
              </a:rPr>
              <a:t>.</a:t>
            </a:r>
            <a:r>
              <a:rPr lang="en-US" u="sng" spc="-1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8"/>
              </a:rPr>
              <a:t>uchi</a:t>
            </a:r>
            <a:r>
              <a:rPr lang="ru-RU"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8"/>
              </a:rPr>
              <a:t>.</a:t>
            </a:r>
            <a:r>
              <a:rPr lang="en-US" u="sng" spc="-1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8"/>
              </a:rPr>
              <a:t>ru</a:t>
            </a:r>
            <a:r>
              <a:rPr lang="ru-RU"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8"/>
              </a:rPr>
              <a:t>/</a:t>
            </a:r>
            <a:r>
              <a:rPr lang="en-US" u="sng" spc="-1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8"/>
              </a:rPr>
              <a:t>olymp</a:t>
            </a:r>
            <a:r>
              <a:rPr lang="ru-RU"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8"/>
              </a:rPr>
              <a:t>/</a:t>
            </a:r>
            <a:r>
              <a:rPr lang="en-US" u="sng" spc="-1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8"/>
              </a:rPr>
              <a:t>bizuchi</a:t>
            </a:r>
            <a:r>
              <a:rPr lang="ru-RU"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8"/>
              </a:rPr>
              <a:t>/?</a:t>
            </a:r>
            <a:r>
              <a:rPr lang="en-US" u="sng" spc="-1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8"/>
              </a:rPr>
              <a:t>utm</a:t>
            </a:r>
            <a:r>
              <a:rPr lang="ru-RU"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8"/>
              </a:rPr>
              <a:t>_</a:t>
            </a:r>
            <a:r>
              <a:rPr lang="en-US"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8"/>
              </a:rPr>
              <a:t>source</a:t>
            </a:r>
            <a:r>
              <a:rPr lang="ru-RU"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8"/>
              </a:rPr>
              <a:t>=</a:t>
            </a:r>
            <a:r>
              <a:rPr lang="en-US"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8"/>
              </a:rPr>
              <a:t>BR</a:t>
            </a:r>
            <a:r>
              <a:rPr lang="ru-RU"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8"/>
              </a:rPr>
              <a:t>_</a:t>
            </a:r>
            <a:r>
              <a:rPr lang="en-US"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8"/>
              </a:rPr>
              <a:t>press</a:t>
            </a:r>
            <a:r>
              <a:rPr lang="ru-RU"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8"/>
              </a:rPr>
              <a:t>_</a:t>
            </a:r>
            <a:r>
              <a:rPr lang="en-US"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8"/>
              </a:rPr>
              <a:t>release</a:t>
            </a:r>
            <a:r>
              <a:rPr lang="ru-RU"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8"/>
              </a:rPr>
              <a:t>&amp;</a:t>
            </a:r>
            <a:r>
              <a:rPr lang="en-US" u="sng" spc="-1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8"/>
              </a:rPr>
              <a:t>utm</a:t>
            </a:r>
            <a:r>
              <a:rPr lang="ru-RU"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8"/>
              </a:rPr>
              <a:t>_</a:t>
            </a:r>
            <a:r>
              <a:rPr lang="en-US"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8"/>
              </a:rPr>
              <a:t>medium</a:t>
            </a:r>
            <a:r>
              <a:rPr lang="ru-RU"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8"/>
              </a:rPr>
              <a:t>=</a:t>
            </a:r>
            <a:r>
              <a:rPr lang="en-US"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8"/>
              </a:rPr>
              <a:t>partner</a:t>
            </a:r>
            <a:r>
              <a:rPr lang="ru-RU"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8"/>
              </a:rPr>
              <a:t>&amp;</a:t>
            </a:r>
            <a:r>
              <a:rPr lang="en-US" u="sng" spc="-1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8"/>
              </a:rPr>
              <a:t>utm</a:t>
            </a:r>
            <a:r>
              <a:rPr lang="ru-RU"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8"/>
              </a:rPr>
              <a:t>_</a:t>
            </a:r>
            <a:r>
              <a:rPr lang="en-US"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8"/>
              </a:rPr>
              <a:t>campaign</a:t>
            </a:r>
            <a:r>
              <a:rPr lang="ru-RU"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8"/>
              </a:rPr>
              <a:t>=</a:t>
            </a:r>
            <a:r>
              <a:rPr lang="en-US"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8"/>
              </a:rPr>
              <a:t>UP</a:t>
            </a:r>
            <a:r>
              <a:rPr lang="ru-RU"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8"/>
              </a:rPr>
              <a:t>-13-04_</a:t>
            </a:r>
            <a:r>
              <a:rPr lang="en-US"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8"/>
              </a:rPr>
              <a:t>partner</a:t>
            </a:r>
            <a:r>
              <a:rPr lang="ru-RU"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8"/>
              </a:rPr>
              <a:t>_</a:t>
            </a:r>
            <a:r>
              <a:rPr lang="en-US"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8"/>
              </a:rPr>
              <a:t>BR</a:t>
            </a:r>
            <a:r>
              <a:rPr lang="ru-RU"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8"/>
              </a:rPr>
              <a:t>_</a:t>
            </a:r>
            <a:r>
              <a:rPr lang="en-US"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8"/>
              </a:rPr>
              <a:t>press</a:t>
            </a:r>
            <a:r>
              <a:rPr lang="ru-RU"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8"/>
              </a:rPr>
              <a:t>_</a:t>
            </a:r>
            <a:r>
              <a:rPr lang="en-US"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8"/>
              </a:rPr>
              <a:t>release</a:t>
            </a:r>
            <a:r>
              <a:rPr lang="en-US"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lnSpc>
                <a:spcPct val="85000"/>
              </a:lnSpc>
              <a:buFont typeface="Symbol" panose="05050102010706020507" pitchFamily="18" charset="2"/>
              <a:buChar char=""/>
            </a:pPr>
            <a:r>
              <a:rPr lang="ru-RU"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Пряничный домик. Фильм об истории денег в России / Телеканал Культура – </a:t>
            </a:r>
            <a:r>
              <a:rPr lang="en-US"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9"/>
              </a:rPr>
              <a:t>https</a:t>
            </a:r>
            <a:r>
              <a:rPr lang="ru-RU"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9"/>
              </a:rPr>
              <a:t>://</a:t>
            </a:r>
            <a:r>
              <a:rPr lang="en-US"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9"/>
              </a:rPr>
              <a:t>www</a:t>
            </a:r>
            <a:r>
              <a:rPr lang="ru-RU"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9"/>
              </a:rPr>
              <a:t>.</a:t>
            </a:r>
            <a:r>
              <a:rPr lang="en-US" u="sng" spc="-1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9"/>
              </a:rPr>
              <a:t>youtube</a:t>
            </a:r>
            <a:r>
              <a:rPr lang="ru-RU"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9"/>
              </a:rPr>
              <a:t>.</a:t>
            </a:r>
            <a:r>
              <a:rPr lang="en-US"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9"/>
              </a:rPr>
              <a:t>com</a:t>
            </a:r>
            <a:r>
              <a:rPr lang="ru-RU"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9"/>
              </a:rPr>
              <a:t>/</a:t>
            </a:r>
            <a:r>
              <a:rPr lang="en-US"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9"/>
              </a:rPr>
              <a:t>watch</a:t>
            </a:r>
            <a:r>
              <a:rPr lang="ru-RU"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9"/>
              </a:rPr>
              <a:t>?</a:t>
            </a:r>
            <a:r>
              <a:rPr lang="en-US"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9"/>
              </a:rPr>
              <a:t>v</a:t>
            </a:r>
            <a:r>
              <a:rPr lang="ru-RU"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9"/>
              </a:rPr>
              <a:t>=</a:t>
            </a:r>
            <a:r>
              <a:rPr lang="en-US"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9"/>
              </a:rPr>
              <a:t>Is</a:t>
            </a:r>
            <a:r>
              <a:rPr lang="ru-RU"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9"/>
              </a:rPr>
              <a:t>0</a:t>
            </a:r>
            <a:r>
              <a:rPr lang="en-US" u="sng" spc="-1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9"/>
              </a:rPr>
              <a:t>UcNBBMR</a:t>
            </a:r>
            <a:r>
              <a:rPr lang="ru-RU"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9"/>
              </a:rPr>
              <a:t>8</a:t>
            </a:r>
            <a:r>
              <a:rPr lang="ru-RU"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lnSpc>
                <a:spcPct val="85000"/>
              </a:lnSpc>
              <a:buFont typeface="Symbol" panose="05050102010706020507" pitchFamily="18" charset="2"/>
              <a:buChar char=""/>
            </a:pPr>
            <a:r>
              <a:rPr lang="ru-RU"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Пряничный домик. Копеечное дело / Телеканал Культура – </a:t>
            </a:r>
            <a:r>
              <a:rPr lang="en-US"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10"/>
              </a:rPr>
              <a:t>https</a:t>
            </a:r>
            <a:r>
              <a:rPr lang="ru-RU"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10"/>
              </a:rPr>
              <a:t>://</a:t>
            </a:r>
            <a:r>
              <a:rPr lang="en-US"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10"/>
              </a:rPr>
              <a:t>www</a:t>
            </a:r>
            <a:r>
              <a:rPr lang="ru-RU"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10"/>
              </a:rPr>
              <a:t>.</a:t>
            </a:r>
            <a:r>
              <a:rPr lang="en-US" u="sng" spc="-1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10"/>
              </a:rPr>
              <a:t>youtube</a:t>
            </a:r>
            <a:r>
              <a:rPr lang="ru-RU"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10"/>
              </a:rPr>
              <a:t>.</a:t>
            </a:r>
            <a:r>
              <a:rPr lang="en-US"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10"/>
              </a:rPr>
              <a:t>com</a:t>
            </a:r>
            <a:r>
              <a:rPr lang="ru-RU"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10"/>
              </a:rPr>
              <a:t>/</a:t>
            </a:r>
            <a:r>
              <a:rPr lang="en-US"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10"/>
              </a:rPr>
              <a:t>watch</a:t>
            </a:r>
            <a:r>
              <a:rPr lang="ru-RU"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10"/>
              </a:rPr>
              <a:t>?</a:t>
            </a:r>
            <a:r>
              <a:rPr lang="en-US"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10"/>
              </a:rPr>
              <a:t>v</a:t>
            </a:r>
            <a:r>
              <a:rPr lang="ru-RU"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10"/>
              </a:rPr>
              <a:t>=</a:t>
            </a:r>
            <a:r>
              <a:rPr lang="en-US"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10"/>
              </a:rPr>
              <a:t>S</a:t>
            </a:r>
            <a:r>
              <a:rPr lang="ru-RU"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10"/>
              </a:rPr>
              <a:t>4</a:t>
            </a:r>
            <a:r>
              <a:rPr lang="en-US" u="sng" spc="-1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10"/>
              </a:rPr>
              <a:t>ZqYcdvXrA</a:t>
            </a:r>
            <a:r>
              <a:rPr lang="en-US"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lnSpc>
                <a:spcPct val="85000"/>
              </a:lnSpc>
              <a:buFont typeface="Symbol" panose="05050102010706020507" pitchFamily="18" charset="2"/>
              <a:buChar char=""/>
            </a:pPr>
            <a:r>
              <a:rPr lang="ru-RU"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Финансовая познавательная игра «</a:t>
            </a:r>
            <a:r>
              <a:rPr lang="ru-RU" spc="-1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Финквест</a:t>
            </a:r>
            <a:r>
              <a:rPr lang="ru-RU"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 </a:t>
            </a:r>
            <a:r>
              <a:rPr lang="en-US"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11"/>
              </a:rPr>
              <a:t>http</a:t>
            </a:r>
            <a:r>
              <a:rPr lang="ru-RU"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11"/>
              </a:rPr>
              <a:t>://</a:t>
            </a:r>
            <a:r>
              <a:rPr lang="en-US" u="sng" spc="-1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11"/>
              </a:rPr>
              <a:t>finquest</a:t>
            </a:r>
            <a:r>
              <a:rPr lang="ru-RU"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11"/>
              </a:rPr>
              <a:t>.</a:t>
            </a:r>
            <a:r>
              <a:rPr lang="en-US" u="sng" spc="-1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11"/>
              </a:rPr>
              <a:t>tilda</a:t>
            </a:r>
            <a:r>
              <a:rPr lang="ru-RU"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11"/>
              </a:rPr>
              <a:t>.</a:t>
            </a:r>
            <a:r>
              <a:rPr lang="en-US" u="sng" spc="-1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11"/>
              </a:rPr>
              <a:t>ws</a:t>
            </a:r>
            <a:r>
              <a:rPr lang="ru-RU"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11"/>
              </a:rPr>
              <a:t>/</a:t>
            </a:r>
            <a:r>
              <a:rPr lang="ru-RU"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lnSpc>
                <a:spcPct val="85000"/>
              </a:lnSpc>
              <a:buFont typeface="Symbol" panose="05050102010706020507" pitchFamily="18" charset="2"/>
              <a:buChar char=""/>
            </a:pPr>
            <a:r>
              <a:rPr lang="ru-RU"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Экскурсия «Российские деньги: путешествие во времени». Музей истории денег – </a:t>
            </a:r>
            <a:r>
              <a:rPr lang="en-US"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12"/>
              </a:rPr>
              <a:t>https</a:t>
            </a:r>
            <a:r>
              <a:rPr lang="ru-RU"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12"/>
              </a:rPr>
              <a:t>://</a:t>
            </a:r>
            <a:r>
              <a:rPr lang="en-US"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12"/>
              </a:rPr>
              <a:t>www</a:t>
            </a:r>
            <a:r>
              <a:rPr lang="ru-RU"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12"/>
              </a:rPr>
              <a:t>.</a:t>
            </a:r>
            <a:r>
              <a:rPr lang="en-US" u="sng" spc="-1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12"/>
              </a:rPr>
              <a:t>youtube</a:t>
            </a:r>
            <a:r>
              <a:rPr lang="ru-RU"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12"/>
              </a:rPr>
              <a:t>.</a:t>
            </a:r>
            <a:r>
              <a:rPr lang="en-US"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12"/>
              </a:rPr>
              <a:t>com</a:t>
            </a:r>
            <a:r>
              <a:rPr lang="ru-RU"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12"/>
              </a:rPr>
              <a:t>/</a:t>
            </a:r>
            <a:r>
              <a:rPr lang="en-US"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12"/>
              </a:rPr>
              <a:t>watch</a:t>
            </a:r>
            <a:r>
              <a:rPr lang="ru-RU"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12"/>
              </a:rPr>
              <a:t>?</a:t>
            </a:r>
            <a:r>
              <a:rPr lang="en-US"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12"/>
              </a:rPr>
              <a:t>v</a:t>
            </a:r>
            <a:r>
              <a:rPr lang="ru-RU"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12"/>
              </a:rPr>
              <a:t>=_</a:t>
            </a:r>
            <a:r>
              <a:rPr lang="en-US"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12"/>
              </a:rPr>
              <a:t>j</a:t>
            </a:r>
            <a:r>
              <a:rPr lang="ru-RU"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12"/>
              </a:rPr>
              <a:t>-</a:t>
            </a:r>
            <a:r>
              <a:rPr lang="en-US" u="sng" spc="-1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12"/>
              </a:rPr>
              <a:t>dwlRlzJg</a:t>
            </a:r>
            <a:r>
              <a:rPr lang="en-US"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lnSpc>
                <a:spcPct val="85000"/>
              </a:lnSpc>
              <a:buFont typeface="Symbol" panose="05050102010706020507" pitchFamily="18" charset="2"/>
              <a:buChar char=""/>
            </a:pPr>
            <a:r>
              <a:rPr lang="ru-RU"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13 мультфильмов, которые научат детей обращаться с деньгами – </a:t>
            </a:r>
            <a:r>
              <a:rPr lang="en-US"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13"/>
              </a:rPr>
              <a:t>https</a:t>
            </a:r>
            <a:r>
              <a:rPr lang="ru-RU"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13"/>
              </a:rPr>
              <a:t>://</a:t>
            </a:r>
            <a:r>
              <a:rPr lang="en-US"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13"/>
              </a:rPr>
              <a:t>www</a:t>
            </a:r>
            <a:r>
              <a:rPr lang="ru-RU"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13"/>
              </a:rPr>
              <a:t>.</a:t>
            </a:r>
            <a:r>
              <a:rPr lang="en-US" u="sng" spc="-1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13"/>
              </a:rPr>
              <a:t>sravni</a:t>
            </a:r>
            <a:r>
              <a:rPr lang="ru-RU"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13"/>
              </a:rPr>
              <a:t>.</a:t>
            </a:r>
            <a:r>
              <a:rPr lang="en-US" u="sng" spc="-1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13"/>
              </a:rPr>
              <a:t>ru</a:t>
            </a:r>
            <a:r>
              <a:rPr lang="ru-RU"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13"/>
              </a:rPr>
              <a:t>/</a:t>
            </a:r>
            <a:r>
              <a:rPr lang="en-US"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13"/>
              </a:rPr>
              <a:t>text</a:t>
            </a:r>
            <a:r>
              <a:rPr lang="ru-RU"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13"/>
              </a:rPr>
              <a:t>/13-</a:t>
            </a:r>
            <a:r>
              <a:rPr lang="en-US" u="sng" spc="-1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13"/>
              </a:rPr>
              <a:t>multikov</a:t>
            </a:r>
            <a:r>
              <a:rPr lang="ru-RU"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13"/>
              </a:rPr>
              <a:t>-</a:t>
            </a:r>
            <a:r>
              <a:rPr lang="en-US" u="sng" spc="-1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13"/>
              </a:rPr>
              <a:t>kotorye</a:t>
            </a:r>
            <a:r>
              <a:rPr lang="ru-RU"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13"/>
              </a:rPr>
              <a:t>-</a:t>
            </a:r>
            <a:r>
              <a:rPr lang="en-US" u="sng" spc="-1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13"/>
              </a:rPr>
              <a:t>nauchat</a:t>
            </a:r>
            <a:r>
              <a:rPr lang="ru-RU"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13"/>
              </a:rPr>
              <a:t>-</a:t>
            </a:r>
            <a:r>
              <a:rPr lang="en-US" u="sng" spc="-1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13"/>
              </a:rPr>
              <a:t>detej</a:t>
            </a:r>
            <a:r>
              <a:rPr lang="ru-RU"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13"/>
              </a:rPr>
              <a:t>-</a:t>
            </a:r>
            <a:r>
              <a:rPr lang="en-US" u="sng" spc="-1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13"/>
              </a:rPr>
              <a:t>obrashhatsja</a:t>
            </a:r>
            <a:r>
              <a:rPr lang="ru-RU"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13"/>
              </a:rPr>
              <a:t>-</a:t>
            </a:r>
            <a:r>
              <a:rPr lang="en-US"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13"/>
              </a:rPr>
              <a:t>s</a:t>
            </a:r>
            <a:r>
              <a:rPr lang="ru-RU"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13"/>
              </a:rPr>
              <a:t>-</a:t>
            </a:r>
            <a:r>
              <a:rPr lang="en-US" u="sng" spc="-1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13"/>
              </a:rPr>
              <a:t>dengami</a:t>
            </a:r>
            <a:r>
              <a:rPr lang="ru-RU"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13"/>
              </a:rPr>
              <a:t>/</a:t>
            </a:r>
            <a:r>
              <a:rPr lang="ru-RU"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089811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149403" y="414679"/>
            <a:ext cx="8284768" cy="461665"/>
          </a:xfrm>
          <a:prstGeom prst="rect">
            <a:avLst/>
          </a:prstGeom>
        </p:spPr>
        <p:txBody>
          <a:bodyPr wrap="none">
            <a:spAutoFit/>
          </a:bodyPr>
          <a:lstStyle/>
          <a:p>
            <a:pPr algn="ctr"/>
            <a:r>
              <a:rPr lang="ru-RU" sz="2400" b="1" dirty="0">
                <a:solidFill>
                  <a:schemeClr val="accent1">
                    <a:lumMod val="75000"/>
                  </a:schemeClr>
                </a:solidFill>
                <a:latin typeface="Times New Roman" panose="02020603050405020304" pitchFamily="18" charset="0"/>
                <a:ea typeface="Calibri" panose="020F0502020204030204" pitchFamily="34" charset="0"/>
                <a:cs typeface="Times New Roman" panose="02020603050405020304" pitchFamily="18" charset="0"/>
              </a:rPr>
              <a:t>Цели и задачи финансового воспитания дошкольников </a:t>
            </a:r>
            <a:endParaRPr lang="ru-RU" sz="2400"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3" name="Прямоугольник 2"/>
          <p:cNvSpPr/>
          <p:nvPr/>
        </p:nvSpPr>
        <p:spPr>
          <a:xfrm>
            <a:off x="547518" y="2456814"/>
            <a:ext cx="11488539" cy="4524315"/>
          </a:xfrm>
          <a:prstGeom prst="rect">
            <a:avLst/>
          </a:prstGeom>
        </p:spPr>
        <p:txBody>
          <a:bodyPr wrap="square">
            <a:spAutoFit/>
          </a:bodyPr>
          <a:lstStyle/>
          <a:p>
            <a:pPr algn="ctr">
              <a:spcAft>
                <a:spcPts val="0"/>
              </a:spcAft>
            </a:pPr>
            <a:r>
              <a:rPr lang="ru-RU"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На уровне ДОО финансовое воспитание позволяет решать следующие задачи,</a:t>
            </a:r>
          </a:p>
          <a:p>
            <a:pPr algn="ctr">
              <a:spcAft>
                <a:spcPts val="0"/>
              </a:spcAft>
            </a:pPr>
            <a:r>
              <a:rPr lang="ru-RU"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зафиксированные во ФГОС ДО</a:t>
            </a:r>
            <a:endParaRPr lang="ru-RU" sz="16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endParaRPr>
          </a:p>
          <a:p>
            <a:pPr algn="just">
              <a:buAutoNum type="arabicPeriod"/>
            </a:pPr>
            <a:r>
              <a:rPr lang="ru-RU" b="1" dirty="0">
                <a:latin typeface="Times New Roman" panose="02020603050405020304" pitchFamily="18" charset="0"/>
                <a:ea typeface="Calibri" panose="020F0502020204030204" pitchFamily="34" charset="0"/>
                <a:cs typeface="Times New Roman" panose="02020603050405020304" pitchFamily="18" charset="0"/>
              </a:rPr>
              <a:t> Создание благоприятных условий развития детей </a:t>
            </a:r>
            <a:r>
              <a:rPr lang="ru-RU" dirty="0">
                <a:latin typeface="Times New Roman" panose="02020603050405020304" pitchFamily="18" charset="0"/>
                <a:ea typeface="Calibri" panose="020F0502020204030204" pitchFamily="34" charset="0"/>
                <a:cs typeface="Times New Roman" panose="02020603050405020304" pitchFamily="18" charset="0"/>
              </a:rPr>
              <a:t>в соответствии с их возрастными и индивидуальными особенностями и склонностями, развития способностей и творческого потенциала каждого ребенка как субъекта отношений с самим собой, другими детьми, взрослыми и миром. </a:t>
            </a:r>
          </a:p>
          <a:p>
            <a:pPr algn="just">
              <a:buAutoNum type="arabicPeriod"/>
            </a:pPr>
            <a:r>
              <a:rPr lang="ru-RU" b="1" dirty="0">
                <a:latin typeface="Times New Roman" panose="02020603050405020304" pitchFamily="18" charset="0"/>
                <a:cs typeface="Times New Roman" panose="02020603050405020304" pitchFamily="18" charset="0"/>
              </a:rPr>
              <a:t> Объединение обучения и воспитания в целостный образовательный процесс </a:t>
            </a:r>
            <a:r>
              <a:rPr lang="ru-RU" dirty="0">
                <a:latin typeface="Times New Roman" panose="02020603050405020304" pitchFamily="18" charset="0"/>
                <a:cs typeface="Times New Roman" panose="02020603050405020304" pitchFamily="18" charset="0"/>
              </a:rPr>
              <a:t>на основе духовно-нравственных и социокультурных ценностей и принятых в обществе правил и норм поведения в интересах человека, семьи, общества. </a:t>
            </a:r>
          </a:p>
          <a:p>
            <a:pPr algn="just">
              <a:buAutoNum type="arabicPeriod"/>
            </a:pPr>
            <a:r>
              <a:rPr lang="ru-RU" b="1" dirty="0">
                <a:latin typeface="Times New Roman" panose="02020603050405020304" pitchFamily="18" charset="0"/>
                <a:cs typeface="Times New Roman" panose="02020603050405020304" pitchFamily="18" charset="0"/>
              </a:rPr>
              <a:t> Формирование общей культуры личности детей</a:t>
            </a:r>
            <a:r>
              <a:rPr lang="ru-RU" dirty="0">
                <a:latin typeface="Times New Roman" panose="02020603050405020304" pitchFamily="18" charset="0"/>
                <a:cs typeface="Times New Roman" panose="02020603050405020304" pitchFamily="18" charset="0"/>
              </a:rPr>
              <a:t>, в том числе ценностей здорового образа жизни, развития их социальных, нравственных, эстетических, интеллектуальных, физических качеств, инициативности, самостоятельности и ответственности ребенка, формирования предпосылок учебной деятельности. </a:t>
            </a:r>
          </a:p>
          <a:p>
            <a:pPr algn="just">
              <a:buAutoNum type="arabicPeriod"/>
            </a:pPr>
            <a:r>
              <a:rPr lang="ru-RU" b="1" dirty="0">
                <a:latin typeface="Times New Roman" panose="02020603050405020304" pitchFamily="18" charset="0"/>
                <a:cs typeface="Times New Roman" panose="02020603050405020304" pitchFamily="18" charset="0"/>
              </a:rPr>
              <a:t> Обеспечение преемственности целей, задач и содержания образования, </a:t>
            </a:r>
            <a:r>
              <a:rPr lang="ru-RU" dirty="0">
                <a:latin typeface="Times New Roman" panose="02020603050405020304" pitchFamily="18" charset="0"/>
                <a:cs typeface="Times New Roman" panose="02020603050405020304" pitchFamily="18" charset="0"/>
              </a:rPr>
              <a:t>реализуемых в рамках образовательных программ различных уровней – дошкольного и начального общего образования. </a:t>
            </a:r>
          </a:p>
          <a:p>
            <a:pPr algn="just">
              <a:buAutoNum type="arabicPeriod"/>
            </a:pPr>
            <a:r>
              <a:rPr lang="ru-RU" b="1" dirty="0">
                <a:latin typeface="Times New Roman" panose="02020603050405020304" pitchFamily="18" charset="0"/>
                <a:cs typeface="Times New Roman" panose="02020603050405020304" pitchFamily="18" charset="0"/>
              </a:rPr>
              <a:t> Обеспечение психолого-педагогической поддержки семьи </a:t>
            </a:r>
            <a:r>
              <a:rPr lang="ru-RU" dirty="0">
                <a:latin typeface="Times New Roman" panose="02020603050405020304" pitchFamily="18" charset="0"/>
                <a:cs typeface="Times New Roman" panose="02020603050405020304" pitchFamily="18" charset="0"/>
              </a:rPr>
              <a:t>и повышения компетентности родителей (законных представителей) в вопросах развития и образования, охраны и укрепления здоровья детей. </a:t>
            </a:r>
          </a:p>
          <a:p>
            <a:pPr marL="342900">
              <a:buAutoNum type="arabicPeriod"/>
            </a:pPr>
            <a:endParaRPr lang="ru-RU" dirty="0">
              <a:latin typeface="Times New Roman" panose="02020603050405020304" pitchFamily="18" charset="0"/>
              <a:cs typeface="Times New Roman" panose="02020603050405020304" pitchFamily="18" charset="0"/>
            </a:endParaRPr>
          </a:p>
        </p:txBody>
      </p:sp>
      <p:sp>
        <p:nvSpPr>
          <p:cNvPr id="5" name="TextBox 4">
            <a:extLst>
              <a:ext uri="{FF2B5EF4-FFF2-40B4-BE49-F238E27FC236}">
                <a16:creationId xmlns:a16="http://schemas.microsoft.com/office/drawing/2014/main" id="{7B2BF037-D2FE-445B-8160-309AA8C8BC66}"/>
              </a:ext>
            </a:extLst>
          </p:cNvPr>
          <p:cNvSpPr txBox="1"/>
          <p:nvPr/>
        </p:nvSpPr>
        <p:spPr>
          <a:xfrm>
            <a:off x="348762" y="1057846"/>
            <a:ext cx="11834038" cy="1754326"/>
          </a:xfrm>
          <a:prstGeom prst="rect">
            <a:avLst/>
          </a:prstGeom>
          <a:noFill/>
        </p:spPr>
        <p:txBody>
          <a:bodyPr wrap="square">
            <a:spAutoFit/>
          </a:bodyPr>
          <a:lstStyle/>
          <a:p>
            <a:pPr indent="432000" algn="just"/>
            <a:r>
              <a:rPr lang="ru-RU" sz="1800" b="1" i="0" u="none" strike="noStrike" baseline="0" dirty="0">
                <a:solidFill>
                  <a:srgbClr val="000000"/>
                </a:solidFill>
                <a:latin typeface="Times New Roman" panose="02020603050405020304" pitchFamily="18" charset="0"/>
              </a:rPr>
              <a:t>В соответствии с ФГОС ДО главной целью и результатом образования является развитие личности. </a:t>
            </a:r>
            <a:r>
              <a:rPr lang="ru-RU" sz="1800" b="0" i="0" u="none" strike="noStrike" baseline="0" dirty="0">
                <a:solidFill>
                  <a:srgbClr val="000000"/>
                </a:solidFill>
                <a:latin typeface="Times New Roman" panose="02020603050405020304" pitchFamily="18" charset="0"/>
              </a:rPr>
              <a:t>Формирование финансовой грамотности приближает дошкольника к реальной жизни, пробуждает экономическое мышление, позволяет приобрести качества, присущие настоящей личности. В дошкольном возрасте закладываются не только основы финансовой грамотности, но и стимулы к познанию и образованию на протяжении всей жизни. Поэтому занятия по программе экономического воспитания необходимы не только школьникам и студентам, но и дошкольникам. </a:t>
            </a:r>
            <a:endParaRPr lang="ru-RU" dirty="0"/>
          </a:p>
        </p:txBody>
      </p:sp>
      <p:sp>
        <p:nvSpPr>
          <p:cNvPr id="6" name="Прямоугольник 5">
            <a:extLst>
              <a:ext uri="{FF2B5EF4-FFF2-40B4-BE49-F238E27FC236}">
                <a16:creationId xmlns:a16="http://schemas.microsoft.com/office/drawing/2014/main" id="{ABF8DE9E-CD09-4A0F-BBE7-BA7FAFF4C6AB}"/>
              </a:ext>
            </a:extLst>
          </p:cNvPr>
          <p:cNvSpPr>
            <a:spLocks noChangeArrowheads="1"/>
          </p:cNvSpPr>
          <p:nvPr/>
        </p:nvSpPr>
        <p:spPr bwMode="auto">
          <a:xfrm>
            <a:off x="348762" y="-46986"/>
            <a:ext cx="1207970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spcBef>
                <a:spcPct val="20000"/>
              </a:spcBef>
              <a:spcAft>
                <a:spcPts val="300"/>
              </a:spcAft>
              <a:buClr>
                <a:srgbClr val="C3260C"/>
              </a:buClr>
              <a:buSzPct val="130000"/>
              <a:buFont typeface="Georgia" pitchFamily="18" charset="0"/>
              <a:buChar char="*"/>
              <a:defRPr sz="2200">
                <a:solidFill>
                  <a:srgbClr val="404040"/>
                </a:solidFill>
                <a:latin typeface="Trebuchet MS" pitchFamily="34" charset="0"/>
              </a:defRPr>
            </a:lvl1pPr>
            <a:lvl2pPr indent="355600" eaLnBrk="0" hangingPunct="0">
              <a:spcBef>
                <a:spcPct val="20000"/>
              </a:spcBef>
              <a:spcAft>
                <a:spcPts val="300"/>
              </a:spcAft>
              <a:buClr>
                <a:srgbClr val="C3260C"/>
              </a:buClr>
              <a:buSzPct val="130000"/>
              <a:buFont typeface="Georgia" pitchFamily="18" charset="0"/>
              <a:buChar char="*"/>
              <a:defRPr sz="2000">
                <a:solidFill>
                  <a:srgbClr val="404040"/>
                </a:solidFill>
                <a:latin typeface="Trebuchet MS" pitchFamily="34" charset="0"/>
              </a:defRPr>
            </a:lvl2pPr>
            <a:lvl3pPr marL="1143000" indent="-228600" eaLnBrk="0" hangingPunct="0">
              <a:spcBef>
                <a:spcPct val="20000"/>
              </a:spcBef>
              <a:spcAft>
                <a:spcPts val="300"/>
              </a:spcAft>
              <a:buClr>
                <a:srgbClr val="C3260C"/>
              </a:buClr>
              <a:buSzPct val="130000"/>
              <a:buFont typeface="Georgia" pitchFamily="18" charset="0"/>
              <a:buChar char="*"/>
              <a:defRPr>
                <a:solidFill>
                  <a:srgbClr val="404040"/>
                </a:solidFill>
                <a:latin typeface="Trebuchet MS" pitchFamily="34" charset="0"/>
              </a:defRPr>
            </a:lvl3pPr>
            <a:lvl4pPr marL="1600200" indent="-228600" eaLnBrk="0" hangingPunct="0">
              <a:spcBef>
                <a:spcPct val="20000"/>
              </a:spcBef>
              <a:spcAft>
                <a:spcPts val="300"/>
              </a:spcAft>
              <a:buClr>
                <a:srgbClr val="C3260C"/>
              </a:buClr>
              <a:buSzPct val="130000"/>
              <a:buFont typeface="Georgia" pitchFamily="18" charset="0"/>
              <a:buChar char="*"/>
              <a:defRPr sz="1600">
                <a:solidFill>
                  <a:srgbClr val="404040"/>
                </a:solidFill>
                <a:latin typeface="Trebuchet MS" pitchFamily="34" charset="0"/>
              </a:defRPr>
            </a:lvl4pPr>
            <a:lvl5pPr marL="2057400" indent="-228600" eaLnBrk="0" hangingPunct="0">
              <a:spcBef>
                <a:spcPct val="20000"/>
              </a:spcBef>
              <a:spcAft>
                <a:spcPts val="300"/>
              </a:spcAft>
              <a:buClr>
                <a:srgbClr val="C3260C"/>
              </a:buClr>
              <a:buSzPct val="130000"/>
              <a:buFont typeface="Georgia" pitchFamily="18" charset="0"/>
              <a:buChar char="*"/>
              <a:defRPr sz="1400">
                <a:solidFill>
                  <a:srgbClr val="404040"/>
                </a:solidFill>
                <a:latin typeface="Trebuchet MS" pitchFamily="34" charset="0"/>
              </a:defRPr>
            </a:lvl5pPr>
            <a:lvl6pPr marL="2514600" indent="-228600" eaLnBrk="0" fontAlgn="base" hangingPunct="0">
              <a:spcBef>
                <a:spcPct val="20000"/>
              </a:spcBef>
              <a:spcAft>
                <a:spcPts val="300"/>
              </a:spcAft>
              <a:buClr>
                <a:srgbClr val="C3260C"/>
              </a:buClr>
              <a:buSzPct val="130000"/>
              <a:buFont typeface="Georgia" pitchFamily="18" charset="0"/>
              <a:buChar char="*"/>
              <a:defRPr sz="1400">
                <a:solidFill>
                  <a:srgbClr val="404040"/>
                </a:solidFill>
                <a:latin typeface="Trebuchet MS" pitchFamily="34" charset="0"/>
              </a:defRPr>
            </a:lvl6pPr>
            <a:lvl7pPr marL="2971800" indent="-228600" eaLnBrk="0" fontAlgn="base" hangingPunct="0">
              <a:spcBef>
                <a:spcPct val="20000"/>
              </a:spcBef>
              <a:spcAft>
                <a:spcPts val="300"/>
              </a:spcAft>
              <a:buClr>
                <a:srgbClr val="C3260C"/>
              </a:buClr>
              <a:buSzPct val="130000"/>
              <a:buFont typeface="Georgia" pitchFamily="18" charset="0"/>
              <a:buChar char="*"/>
              <a:defRPr sz="1400">
                <a:solidFill>
                  <a:srgbClr val="404040"/>
                </a:solidFill>
                <a:latin typeface="Trebuchet MS" pitchFamily="34" charset="0"/>
              </a:defRPr>
            </a:lvl7pPr>
            <a:lvl8pPr marL="3429000" indent="-228600" eaLnBrk="0" fontAlgn="base" hangingPunct="0">
              <a:spcBef>
                <a:spcPct val="20000"/>
              </a:spcBef>
              <a:spcAft>
                <a:spcPts val="300"/>
              </a:spcAft>
              <a:buClr>
                <a:srgbClr val="C3260C"/>
              </a:buClr>
              <a:buSzPct val="130000"/>
              <a:buFont typeface="Georgia" pitchFamily="18" charset="0"/>
              <a:buChar char="*"/>
              <a:defRPr sz="1400">
                <a:solidFill>
                  <a:srgbClr val="404040"/>
                </a:solidFill>
                <a:latin typeface="Trebuchet MS" pitchFamily="34" charset="0"/>
              </a:defRPr>
            </a:lvl8pPr>
            <a:lvl9pPr marL="3886200" indent="-228600" eaLnBrk="0" fontAlgn="base" hangingPunct="0">
              <a:spcBef>
                <a:spcPct val="20000"/>
              </a:spcBef>
              <a:spcAft>
                <a:spcPts val="300"/>
              </a:spcAft>
              <a:buClr>
                <a:srgbClr val="C3260C"/>
              </a:buClr>
              <a:buSzPct val="130000"/>
              <a:buFont typeface="Georgia" pitchFamily="18" charset="0"/>
              <a:buChar char="*"/>
              <a:defRPr sz="1400">
                <a:solidFill>
                  <a:srgbClr val="404040"/>
                </a:solidFill>
                <a:latin typeface="Trebuchet MS" pitchFamily="34" charset="0"/>
              </a:defRPr>
            </a:lvl9pPr>
          </a:lstStyle>
          <a:p>
            <a:pPr marL="0" indent="0" algn="ctr">
              <a:buNone/>
            </a:pPr>
            <a:r>
              <a:rPr lang="ru-RU" sz="2400" b="1" dirty="0">
                <a:solidFill>
                  <a:srgbClr val="002060"/>
                </a:solidFill>
                <a:latin typeface="Times New Roman" panose="02020603050405020304" pitchFamily="18" charset="0"/>
                <a:cs typeface="Times New Roman" panose="02020603050405020304" pitchFamily="18" charset="0"/>
              </a:rPr>
              <a:t> Формирование финансовой грамотности как педагогическая задача</a:t>
            </a:r>
          </a:p>
        </p:txBody>
      </p:sp>
    </p:spTree>
    <p:extLst>
      <p:ext uri="{BB962C8B-B14F-4D97-AF65-F5344CB8AC3E}">
        <p14:creationId xmlns:p14="http://schemas.microsoft.com/office/powerpoint/2010/main" val="221910571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a:extLst>
              <a:ext uri="{FF2B5EF4-FFF2-40B4-BE49-F238E27FC236}">
                <a16:creationId xmlns:a16="http://schemas.microsoft.com/office/drawing/2014/main" id="{E705DDD6-037C-40F7-984E-9B89EA8E286D}"/>
              </a:ext>
            </a:extLst>
          </p:cNvPr>
          <p:cNvPicPr>
            <a:picLocks noChangeAspect="1"/>
          </p:cNvPicPr>
          <p:nvPr/>
        </p:nvPicPr>
        <p:blipFill rotWithShape="1">
          <a:blip r:embed="rId2">
            <a:extLst>
              <a:ext uri="{28A0092B-C50C-407E-A947-70E740481C1C}">
                <a14:useLocalDpi xmlns:a14="http://schemas.microsoft.com/office/drawing/2010/main" val="0"/>
              </a:ext>
            </a:extLst>
          </a:blip>
          <a:srcRect l="1457" t="4961" r="1385"/>
          <a:stretch/>
        </p:blipFill>
        <p:spPr>
          <a:xfrm>
            <a:off x="0" y="1046199"/>
            <a:ext cx="4752754" cy="5305646"/>
          </a:xfrm>
          <a:prstGeom prst="rect">
            <a:avLst/>
          </a:prstGeom>
        </p:spPr>
      </p:pic>
      <p:pic>
        <p:nvPicPr>
          <p:cNvPr id="5" name="Рисунок 4">
            <a:extLst>
              <a:ext uri="{FF2B5EF4-FFF2-40B4-BE49-F238E27FC236}">
                <a16:creationId xmlns:a16="http://schemas.microsoft.com/office/drawing/2014/main" id="{7585AC88-C9D3-4A09-920B-5C7F4D46C35F}"/>
              </a:ext>
            </a:extLst>
          </p:cNvPr>
          <p:cNvPicPr>
            <a:picLocks noChangeAspect="1"/>
          </p:cNvPicPr>
          <p:nvPr/>
        </p:nvPicPr>
        <p:blipFill rotWithShape="1">
          <a:blip r:embed="rId3">
            <a:extLst>
              <a:ext uri="{28A0092B-C50C-407E-A947-70E740481C1C}">
                <a14:useLocalDpi xmlns:a14="http://schemas.microsoft.com/office/drawing/2010/main" val="0"/>
              </a:ext>
            </a:extLst>
          </a:blip>
          <a:srcRect l="10574" t="317" r="-2200" b="28449"/>
          <a:stretch/>
        </p:blipFill>
        <p:spPr>
          <a:xfrm>
            <a:off x="3970984" y="1482134"/>
            <a:ext cx="4545695" cy="4765601"/>
          </a:xfrm>
          <a:prstGeom prst="rect">
            <a:avLst/>
          </a:prstGeom>
        </p:spPr>
      </p:pic>
      <p:pic>
        <p:nvPicPr>
          <p:cNvPr id="7" name="Рисунок 6">
            <a:extLst>
              <a:ext uri="{FF2B5EF4-FFF2-40B4-BE49-F238E27FC236}">
                <a16:creationId xmlns:a16="http://schemas.microsoft.com/office/drawing/2014/main" id="{DDA763BD-86A0-4D01-9DB7-CC974E187730}"/>
              </a:ext>
            </a:extLst>
          </p:cNvPr>
          <p:cNvPicPr>
            <a:picLocks noChangeAspect="1"/>
          </p:cNvPicPr>
          <p:nvPr/>
        </p:nvPicPr>
        <p:blipFill rotWithShape="1">
          <a:blip r:embed="rId4">
            <a:extLst>
              <a:ext uri="{28A0092B-C50C-407E-A947-70E740481C1C}">
                <a14:useLocalDpi xmlns:a14="http://schemas.microsoft.com/office/drawing/2010/main" val="0"/>
              </a:ext>
            </a:extLst>
          </a:blip>
          <a:srcRect r="7085"/>
          <a:stretch/>
        </p:blipFill>
        <p:spPr>
          <a:xfrm>
            <a:off x="8062913" y="1378024"/>
            <a:ext cx="3973143" cy="4466892"/>
          </a:xfrm>
          <a:prstGeom prst="rect">
            <a:avLst/>
          </a:prstGeom>
        </p:spPr>
      </p:pic>
      <p:sp>
        <p:nvSpPr>
          <p:cNvPr id="9" name="TextBox 8">
            <a:extLst>
              <a:ext uri="{FF2B5EF4-FFF2-40B4-BE49-F238E27FC236}">
                <a16:creationId xmlns:a16="http://schemas.microsoft.com/office/drawing/2014/main" id="{77FE935F-5932-4707-88F5-F841266D5BF8}"/>
              </a:ext>
            </a:extLst>
          </p:cNvPr>
          <p:cNvSpPr txBox="1"/>
          <p:nvPr/>
        </p:nvSpPr>
        <p:spPr>
          <a:xfrm>
            <a:off x="2126512" y="234620"/>
            <a:ext cx="8389088" cy="830997"/>
          </a:xfrm>
          <a:prstGeom prst="rect">
            <a:avLst/>
          </a:prstGeom>
          <a:noFill/>
        </p:spPr>
        <p:txBody>
          <a:bodyPr wrap="square">
            <a:spAutoFit/>
          </a:bodyPr>
          <a:lstStyle/>
          <a:p>
            <a:r>
              <a:rPr lang="ru-RU" sz="2400" b="1" dirty="0">
                <a:latin typeface="Times New Roman" panose="02020603050405020304" pitchFamily="18" charset="0"/>
                <a:ea typeface="Tahoma" charset="0"/>
                <a:cs typeface="Times New Roman" panose="02020603050405020304" pitchFamily="18" charset="0"/>
              </a:rPr>
              <a:t>Примерная парциальная образовательная программа дошкольного образования</a:t>
            </a:r>
            <a:r>
              <a:rPr lang="ru-RU" sz="2400" b="1" dirty="0">
                <a:hlinkClick r:id="rId5"/>
              </a:rPr>
              <a:t> https://fincult.info/teaching/</a:t>
            </a:r>
            <a:endParaRPr lang="ru-RU" sz="2400" b="1" dirty="0"/>
          </a:p>
        </p:txBody>
      </p:sp>
    </p:spTree>
    <p:extLst>
      <p:ext uri="{BB962C8B-B14F-4D97-AF65-F5344CB8AC3E}">
        <p14:creationId xmlns:p14="http://schemas.microsoft.com/office/powerpoint/2010/main" val="397494521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a:extLst>
              <a:ext uri="{FF2B5EF4-FFF2-40B4-BE49-F238E27FC236}">
                <a16:creationId xmlns:a16="http://schemas.microsoft.com/office/drawing/2014/main" id="{E3A81BA5-BB51-4B0E-9819-5EBE634C9487}"/>
              </a:ext>
            </a:extLst>
          </p:cNvPr>
          <p:cNvPicPr>
            <a:picLocks noChangeAspect="1"/>
          </p:cNvPicPr>
          <p:nvPr/>
        </p:nvPicPr>
        <p:blipFill rotWithShape="1">
          <a:blip r:embed="rId2">
            <a:extLst>
              <a:ext uri="{28A0092B-C50C-407E-A947-70E740481C1C}">
                <a14:useLocalDpi xmlns:a14="http://schemas.microsoft.com/office/drawing/2010/main" val="0"/>
              </a:ext>
            </a:extLst>
          </a:blip>
          <a:srcRect l="10003" r="10064"/>
          <a:stretch/>
        </p:blipFill>
        <p:spPr>
          <a:xfrm>
            <a:off x="5996763" y="833144"/>
            <a:ext cx="5954232" cy="5191712"/>
          </a:xfrm>
          <a:prstGeom prst="rect">
            <a:avLst/>
          </a:prstGeom>
        </p:spPr>
      </p:pic>
      <p:sp>
        <p:nvSpPr>
          <p:cNvPr id="2" name="TextBox 1">
            <a:extLst>
              <a:ext uri="{FF2B5EF4-FFF2-40B4-BE49-F238E27FC236}">
                <a16:creationId xmlns:a16="http://schemas.microsoft.com/office/drawing/2014/main" id="{5A5D6DB7-A004-48AB-9E82-1EA25B4F0FB2}"/>
              </a:ext>
            </a:extLst>
          </p:cNvPr>
          <p:cNvSpPr txBox="1"/>
          <p:nvPr/>
        </p:nvSpPr>
        <p:spPr>
          <a:xfrm>
            <a:off x="1743741" y="212700"/>
            <a:ext cx="9739422" cy="731932"/>
          </a:xfrm>
          <a:prstGeom prst="rect">
            <a:avLst/>
          </a:prstGeom>
          <a:noFill/>
        </p:spPr>
        <p:txBody>
          <a:bodyPr wrap="square">
            <a:spAutoFit/>
          </a:bodyPr>
          <a:lstStyle/>
          <a:p>
            <a:pPr>
              <a:lnSpc>
                <a:spcPts val="1946"/>
              </a:lnSpc>
              <a:spcBef>
                <a:spcPts val="1052"/>
              </a:spcBef>
              <a:buClr>
                <a:srgbClr val="90C079"/>
              </a:buClr>
            </a:pPr>
            <a:r>
              <a:rPr lang="ru-RU" sz="2400" b="1" dirty="0">
                <a:latin typeface="Times New Roman" panose="02020603050405020304" pitchFamily="18" charset="0"/>
                <a:ea typeface="Tahoma" charset="0"/>
                <a:cs typeface="Times New Roman" panose="02020603050405020304" pitchFamily="18" charset="0"/>
              </a:rPr>
              <a:t>Проект ЦБ РФ Финансовая культура </a:t>
            </a:r>
            <a:r>
              <a:rPr lang="ru-RU" sz="2400" b="1" dirty="0">
                <a:solidFill>
                  <a:schemeClr val="accent5">
                    <a:lumMod val="75000"/>
                  </a:schemeClr>
                </a:solidFill>
                <a:hlinkClick r:id="rId3">
                  <a:extLst>
                    <a:ext uri="{A12FA001-AC4F-418D-AE19-62706E023703}">
                      <ahyp:hlinkClr xmlns:ahyp="http://schemas.microsoft.com/office/drawing/2018/hyperlinkcolor" val="tx"/>
                    </a:ext>
                  </a:extLst>
                </a:hlinkClick>
              </a:rPr>
              <a:t>https://fincult.info/</a:t>
            </a:r>
            <a:endParaRPr lang="ru-RU" sz="2400" b="1" dirty="0">
              <a:solidFill>
                <a:schemeClr val="accent5">
                  <a:lumMod val="75000"/>
                </a:schemeClr>
              </a:solidFill>
            </a:endParaRPr>
          </a:p>
          <a:p>
            <a:pPr>
              <a:lnSpc>
                <a:spcPts val="1946"/>
              </a:lnSpc>
              <a:spcBef>
                <a:spcPts val="1052"/>
              </a:spcBef>
              <a:buClr>
                <a:srgbClr val="90C079"/>
              </a:buClr>
            </a:pPr>
            <a:endParaRPr lang="en-US" sz="2400" b="1" dirty="0">
              <a:solidFill>
                <a:schemeClr val="accent5">
                  <a:lumMod val="75000"/>
                </a:schemeClr>
              </a:solidFill>
              <a:latin typeface="Times New Roman" panose="02020603050405020304" pitchFamily="18" charset="0"/>
              <a:ea typeface="Tahoma" charset="0"/>
              <a:cs typeface="Times New Roman" panose="02020603050405020304" pitchFamily="18" charset="0"/>
            </a:endParaRPr>
          </a:p>
        </p:txBody>
      </p:sp>
      <p:pic>
        <p:nvPicPr>
          <p:cNvPr id="4" name="Рисунок 3">
            <a:extLst>
              <a:ext uri="{FF2B5EF4-FFF2-40B4-BE49-F238E27FC236}">
                <a16:creationId xmlns:a16="http://schemas.microsoft.com/office/drawing/2014/main" id="{4E79BC6F-EB78-4D93-8E60-0B2C551ED53F}"/>
              </a:ext>
            </a:extLst>
          </p:cNvPr>
          <p:cNvPicPr>
            <a:picLocks noChangeAspect="1"/>
          </p:cNvPicPr>
          <p:nvPr/>
        </p:nvPicPr>
        <p:blipFill rotWithShape="1">
          <a:blip r:embed="rId4"/>
          <a:srcRect l="14271"/>
          <a:stretch/>
        </p:blipFill>
        <p:spPr>
          <a:xfrm>
            <a:off x="100278" y="1283515"/>
            <a:ext cx="5761516" cy="4961675"/>
          </a:xfrm>
          <a:prstGeom prst="rect">
            <a:avLst/>
          </a:prstGeom>
        </p:spPr>
      </p:pic>
      <p:sp>
        <p:nvSpPr>
          <p:cNvPr id="8" name="TextBox 7">
            <a:extLst>
              <a:ext uri="{FF2B5EF4-FFF2-40B4-BE49-F238E27FC236}">
                <a16:creationId xmlns:a16="http://schemas.microsoft.com/office/drawing/2014/main" id="{DF23D366-6CC8-472C-BC21-DBD022AEA042}"/>
              </a:ext>
            </a:extLst>
          </p:cNvPr>
          <p:cNvSpPr txBox="1"/>
          <p:nvPr/>
        </p:nvSpPr>
        <p:spPr>
          <a:xfrm>
            <a:off x="7108460" y="6245190"/>
            <a:ext cx="4374703" cy="400110"/>
          </a:xfrm>
          <a:prstGeom prst="rect">
            <a:avLst/>
          </a:prstGeom>
          <a:noFill/>
        </p:spPr>
        <p:txBody>
          <a:bodyPr wrap="square">
            <a:spAutoFit/>
          </a:bodyPr>
          <a:lstStyle/>
          <a:p>
            <a:r>
              <a:rPr lang="ru-RU" sz="2000" b="1" dirty="0">
                <a:hlinkClick r:id="rId5"/>
              </a:rPr>
              <a:t>https://fincult.info/teaching/</a:t>
            </a:r>
            <a:endParaRPr lang="ru-RU" sz="2000" b="1" dirty="0"/>
          </a:p>
        </p:txBody>
      </p:sp>
    </p:spTree>
    <p:extLst>
      <p:ext uri="{BB962C8B-B14F-4D97-AF65-F5344CB8AC3E}">
        <p14:creationId xmlns:p14="http://schemas.microsoft.com/office/powerpoint/2010/main" val="226305757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5"/>
          <p:cNvSpPr>
            <a:spLocks noChangeArrowheads="1"/>
          </p:cNvSpPr>
          <p:nvPr/>
        </p:nvSpPr>
        <p:spPr bwMode="auto">
          <a:xfrm>
            <a:off x="3200401" y="870955"/>
            <a:ext cx="8682318" cy="840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spcBef>
                <a:spcPct val="20000"/>
              </a:spcBef>
              <a:spcAft>
                <a:spcPts val="300"/>
              </a:spcAft>
              <a:buClr>
                <a:srgbClr val="C3260C"/>
              </a:buClr>
              <a:buSzPct val="130000"/>
              <a:buFont typeface="Georgia" pitchFamily="18" charset="0"/>
              <a:buChar char="*"/>
              <a:defRPr sz="2200">
                <a:solidFill>
                  <a:srgbClr val="404040"/>
                </a:solidFill>
                <a:latin typeface="Trebuchet MS" pitchFamily="34" charset="0"/>
              </a:defRPr>
            </a:lvl1pPr>
            <a:lvl2pPr indent="355600" eaLnBrk="0" hangingPunct="0">
              <a:spcBef>
                <a:spcPct val="20000"/>
              </a:spcBef>
              <a:spcAft>
                <a:spcPts val="300"/>
              </a:spcAft>
              <a:buClr>
                <a:srgbClr val="C3260C"/>
              </a:buClr>
              <a:buSzPct val="130000"/>
              <a:buFont typeface="Georgia" pitchFamily="18" charset="0"/>
              <a:buChar char="*"/>
              <a:defRPr sz="2000">
                <a:solidFill>
                  <a:srgbClr val="404040"/>
                </a:solidFill>
                <a:latin typeface="Trebuchet MS" pitchFamily="34" charset="0"/>
              </a:defRPr>
            </a:lvl2pPr>
            <a:lvl3pPr marL="1143000" indent="-228600" eaLnBrk="0" hangingPunct="0">
              <a:spcBef>
                <a:spcPct val="20000"/>
              </a:spcBef>
              <a:spcAft>
                <a:spcPts val="300"/>
              </a:spcAft>
              <a:buClr>
                <a:srgbClr val="C3260C"/>
              </a:buClr>
              <a:buSzPct val="130000"/>
              <a:buFont typeface="Georgia" pitchFamily="18" charset="0"/>
              <a:buChar char="*"/>
              <a:defRPr>
                <a:solidFill>
                  <a:srgbClr val="404040"/>
                </a:solidFill>
                <a:latin typeface="Trebuchet MS" pitchFamily="34" charset="0"/>
              </a:defRPr>
            </a:lvl3pPr>
            <a:lvl4pPr marL="1600200" indent="-228600" eaLnBrk="0" hangingPunct="0">
              <a:spcBef>
                <a:spcPct val="20000"/>
              </a:spcBef>
              <a:spcAft>
                <a:spcPts val="300"/>
              </a:spcAft>
              <a:buClr>
                <a:srgbClr val="C3260C"/>
              </a:buClr>
              <a:buSzPct val="130000"/>
              <a:buFont typeface="Georgia" pitchFamily="18" charset="0"/>
              <a:buChar char="*"/>
              <a:defRPr sz="1600">
                <a:solidFill>
                  <a:srgbClr val="404040"/>
                </a:solidFill>
                <a:latin typeface="Trebuchet MS" pitchFamily="34" charset="0"/>
              </a:defRPr>
            </a:lvl4pPr>
            <a:lvl5pPr marL="2057400" indent="-228600" eaLnBrk="0" hangingPunct="0">
              <a:spcBef>
                <a:spcPct val="20000"/>
              </a:spcBef>
              <a:spcAft>
                <a:spcPts val="300"/>
              </a:spcAft>
              <a:buClr>
                <a:srgbClr val="C3260C"/>
              </a:buClr>
              <a:buSzPct val="130000"/>
              <a:buFont typeface="Georgia" pitchFamily="18" charset="0"/>
              <a:buChar char="*"/>
              <a:defRPr sz="1400">
                <a:solidFill>
                  <a:srgbClr val="404040"/>
                </a:solidFill>
                <a:latin typeface="Trebuchet MS" pitchFamily="34" charset="0"/>
              </a:defRPr>
            </a:lvl5pPr>
            <a:lvl6pPr marL="2514600" indent="-228600" eaLnBrk="0" fontAlgn="base" hangingPunct="0">
              <a:spcBef>
                <a:spcPct val="20000"/>
              </a:spcBef>
              <a:spcAft>
                <a:spcPts val="300"/>
              </a:spcAft>
              <a:buClr>
                <a:srgbClr val="C3260C"/>
              </a:buClr>
              <a:buSzPct val="130000"/>
              <a:buFont typeface="Georgia" pitchFamily="18" charset="0"/>
              <a:buChar char="*"/>
              <a:defRPr sz="1400">
                <a:solidFill>
                  <a:srgbClr val="404040"/>
                </a:solidFill>
                <a:latin typeface="Trebuchet MS" pitchFamily="34" charset="0"/>
              </a:defRPr>
            </a:lvl6pPr>
            <a:lvl7pPr marL="2971800" indent="-228600" eaLnBrk="0" fontAlgn="base" hangingPunct="0">
              <a:spcBef>
                <a:spcPct val="20000"/>
              </a:spcBef>
              <a:spcAft>
                <a:spcPts val="300"/>
              </a:spcAft>
              <a:buClr>
                <a:srgbClr val="C3260C"/>
              </a:buClr>
              <a:buSzPct val="130000"/>
              <a:buFont typeface="Georgia" pitchFamily="18" charset="0"/>
              <a:buChar char="*"/>
              <a:defRPr sz="1400">
                <a:solidFill>
                  <a:srgbClr val="404040"/>
                </a:solidFill>
                <a:latin typeface="Trebuchet MS" pitchFamily="34" charset="0"/>
              </a:defRPr>
            </a:lvl7pPr>
            <a:lvl8pPr marL="3429000" indent="-228600" eaLnBrk="0" fontAlgn="base" hangingPunct="0">
              <a:spcBef>
                <a:spcPct val="20000"/>
              </a:spcBef>
              <a:spcAft>
                <a:spcPts val="300"/>
              </a:spcAft>
              <a:buClr>
                <a:srgbClr val="C3260C"/>
              </a:buClr>
              <a:buSzPct val="130000"/>
              <a:buFont typeface="Georgia" pitchFamily="18" charset="0"/>
              <a:buChar char="*"/>
              <a:defRPr sz="1400">
                <a:solidFill>
                  <a:srgbClr val="404040"/>
                </a:solidFill>
                <a:latin typeface="Trebuchet MS" pitchFamily="34" charset="0"/>
              </a:defRPr>
            </a:lvl8pPr>
            <a:lvl9pPr marL="3886200" indent="-228600" eaLnBrk="0" fontAlgn="base" hangingPunct="0">
              <a:spcBef>
                <a:spcPct val="20000"/>
              </a:spcBef>
              <a:spcAft>
                <a:spcPts val="300"/>
              </a:spcAft>
              <a:buClr>
                <a:srgbClr val="C3260C"/>
              </a:buClr>
              <a:buSzPct val="130000"/>
              <a:buFont typeface="Georgia" pitchFamily="18" charset="0"/>
              <a:buChar char="*"/>
              <a:defRPr sz="1400">
                <a:solidFill>
                  <a:srgbClr val="404040"/>
                </a:solidFill>
                <a:latin typeface="Trebuchet MS" pitchFamily="34" charset="0"/>
              </a:defRPr>
            </a:lvl9pPr>
          </a:lstStyle>
          <a:p>
            <a:pPr marL="0" indent="0" algn="just">
              <a:lnSpc>
                <a:spcPct val="90000"/>
              </a:lnSpc>
              <a:spcBef>
                <a:spcPts val="0"/>
              </a:spcBef>
              <a:spcAft>
                <a:spcPts val="0"/>
              </a:spcAft>
              <a:buNone/>
            </a:pPr>
            <a:r>
              <a:rPr lang="ru-RU" sz="1800" b="1" dirty="0">
                <a:solidFill>
                  <a:schemeClr val="tx1"/>
                </a:solidFill>
                <a:latin typeface="Times New Roman" panose="02020603050405020304" pitchFamily="18" charset="0"/>
                <a:cs typeface="Times New Roman" panose="02020603050405020304" pitchFamily="18" charset="0"/>
              </a:rPr>
              <a:t>ФГОС НОО </a:t>
            </a:r>
            <a:r>
              <a:rPr lang="ru-RU" sz="1800" dirty="0">
                <a:solidFill>
                  <a:schemeClr val="tx1"/>
                </a:solidFill>
                <a:latin typeface="Times New Roman" panose="02020603050405020304" pitchFamily="18" charset="0"/>
                <a:cs typeface="Times New Roman" panose="02020603050405020304" pitchFamily="18" charset="0"/>
              </a:rPr>
              <a:t>содержит </a:t>
            </a:r>
            <a:r>
              <a:rPr lang="ru-RU" sz="1800" b="1" dirty="0">
                <a:solidFill>
                  <a:schemeClr val="tx1"/>
                </a:solidFill>
                <a:latin typeface="Times New Roman" panose="02020603050405020304" pitchFamily="18" charset="0"/>
                <a:cs typeface="Times New Roman" panose="02020603050405020304" pitchFamily="18" charset="0"/>
              </a:rPr>
              <a:t>ряд требований к образовательным результатам</a:t>
            </a:r>
            <a:r>
              <a:rPr lang="ru-RU" sz="1800" dirty="0">
                <a:solidFill>
                  <a:schemeClr val="tx1"/>
                </a:solidFill>
                <a:latin typeface="Times New Roman" panose="02020603050405020304" pitchFamily="18" charset="0"/>
                <a:cs typeface="Times New Roman" panose="02020603050405020304" pitchFamily="18" charset="0"/>
              </a:rPr>
              <a:t>, которые могут успешно достигаться в рамках изучения вопросов финансовой грамотности. </a:t>
            </a:r>
          </a:p>
          <a:p>
            <a:pPr marL="0" indent="0" algn="just">
              <a:lnSpc>
                <a:spcPct val="90000"/>
              </a:lnSpc>
              <a:spcBef>
                <a:spcPts val="0"/>
              </a:spcBef>
              <a:spcAft>
                <a:spcPts val="0"/>
              </a:spcAft>
              <a:buNone/>
            </a:pPr>
            <a:r>
              <a:rPr lang="ru-RU" sz="1800" dirty="0">
                <a:solidFill>
                  <a:schemeClr val="tx1"/>
                </a:solidFill>
                <a:latin typeface="Times New Roman" panose="02020603050405020304" pitchFamily="18" charset="0"/>
                <a:cs typeface="Times New Roman" panose="02020603050405020304" pitchFamily="18" charset="0"/>
              </a:rPr>
              <a:t>К таким требованиям напрямую относятся следующие </a:t>
            </a:r>
            <a:r>
              <a:rPr lang="ru-RU" sz="1800" b="1" dirty="0">
                <a:solidFill>
                  <a:schemeClr val="tx1"/>
                </a:solidFill>
                <a:latin typeface="Times New Roman" panose="02020603050405020304" pitchFamily="18" charset="0"/>
                <a:cs typeface="Times New Roman" panose="02020603050405020304" pitchFamily="18" charset="0"/>
              </a:rPr>
              <a:t>предметные результаты:</a:t>
            </a:r>
          </a:p>
        </p:txBody>
      </p:sp>
      <p:sp>
        <p:nvSpPr>
          <p:cNvPr id="6" name="Прямоугольник 5"/>
          <p:cNvSpPr>
            <a:spLocks noChangeArrowheads="1"/>
          </p:cNvSpPr>
          <p:nvPr/>
        </p:nvSpPr>
        <p:spPr bwMode="auto">
          <a:xfrm>
            <a:off x="103095" y="1525633"/>
            <a:ext cx="11967882" cy="5327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spcBef>
                <a:spcPct val="20000"/>
              </a:spcBef>
              <a:spcAft>
                <a:spcPts val="300"/>
              </a:spcAft>
              <a:buClr>
                <a:srgbClr val="C3260C"/>
              </a:buClr>
              <a:buSzPct val="130000"/>
              <a:buFont typeface="Georgia" pitchFamily="18" charset="0"/>
              <a:buChar char="*"/>
              <a:defRPr sz="2200">
                <a:solidFill>
                  <a:srgbClr val="404040"/>
                </a:solidFill>
                <a:latin typeface="Trebuchet MS" pitchFamily="34" charset="0"/>
              </a:defRPr>
            </a:lvl1pPr>
            <a:lvl2pPr indent="355600" eaLnBrk="0" hangingPunct="0">
              <a:spcBef>
                <a:spcPct val="20000"/>
              </a:spcBef>
              <a:spcAft>
                <a:spcPts val="300"/>
              </a:spcAft>
              <a:buClr>
                <a:srgbClr val="C3260C"/>
              </a:buClr>
              <a:buSzPct val="130000"/>
              <a:buFont typeface="Georgia" pitchFamily="18" charset="0"/>
              <a:buChar char="*"/>
              <a:defRPr sz="2000">
                <a:solidFill>
                  <a:srgbClr val="404040"/>
                </a:solidFill>
                <a:latin typeface="Trebuchet MS" pitchFamily="34" charset="0"/>
              </a:defRPr>
            </a:lvl2pPr>
            <a:lvl3pPr marL="1143000" indent="-228600" eaLnBrk="0" hangingPunct="0">
              <a:spcBef>
                <a:spcPct val="20000"/>
              </a:spcBef>
              <a:spcAft>
                <a:spcPts val="300"/>
              </a:spcAft>
              <a:buClr>
                <a:srgbClr val="C3260C"/>
              </a:buClr>
              <a:buSzPct val="130000"/>
              <a:buFont typeface="Georgia" pitchFamily="18" charset="0"/>
              <a:buChar char="*"/>
              <a:defRPr>
                <a:solidFill>
                  <a:srgbClr val="404040"/>
                </a:solidFill>
                <a:latin typeface="Trebuchet MS" pitchFamily="34" charset="0"/>
              </a:defRPr>
            </a:lvl3pPr>
            <a:lvl4pPr marL="1600200" indent="-228600" eaLnBrk="0" hangingPunct="0">
              <a:spcBef>
                <a:spcPct val="20000"/>
              </a:spcBef>
              <a:spcAft>
                <a:spcPts val="300"/>
              </a:spcAft>
              <a:buClr>
                <a:srgbClr val="C3260C"/>
              </a:buClr>
              <a:buSzPct val="130000"/>
              <a:buFont typeface="Georgia" pitchFamily="18" charset="0"/>
              <a:buChar char="*"/>
              <a:defRPr sz="1600">
                <a:solidFill>
                  <a:srgbClr val="404040"/>
                </a:solidFill>
                <a:latin typeface="Trebuchet MS" pitchFamily="34" charset="0"/>
              </a:defRPr>
            </a:lvl4pPr>
            <a:lvl5pPr marL="2057400" indent="-228600" eaLnBrk="0" hangingPunct="0">
              <a:spcBef>
                <a:spcPct val="20000"/>
              </a:spcBef>
              <a:spcAft>
                <a:spcPts val="300"/>
              </a:spcAft>
              <a:buClr>
                <a:srgbClr val="C3260C"/>
              </a:buClr>
              <a:buSzPct val="130000"/>
              <a:buFont typeface="Georgia" pitchFamily="18" charset="0"/>
              <a:buChar char="*"/>
              <a:defRPr sz="1400">
                <a:solidFill>
                  <a:srgbClr val="404040"/>
                </a:solidFill>
                <a:latin typeface="Trebuchet MS" pitchFamily="34" charset="0"/>
              </a:defRPr>
            </a:lvl5pPr>
            <a:lvl6pPr marL="2514600" indent="-228600" eaLnBrk="0" fontAlgn="base" hangingPunct="0">
              <a:spcBef>
                <a:spcPct val="20000"/>
              </a:spcBef>
              <a:spcAft>
                <a:spcPts val="300"/>
              </a:spcAft>
              <a:buClr>
                <a:srgbClr val="C3260C"/>
              </a:buClr>
              <a:buSzPct val="130000"/>
              <a:buFont typeface="Georgia" pitchFamily="18" charset="0"/>
              <a:buChar char="*"/>
              <a:defRPr sz="1400">
                <a:solidFill>
                  <a:srgbClr val="404040"/>
                </a:solidFill>
                <a:latin typeface="Trebuchet MS" pitchFamily="34" charset="0"/>
              </a:defRPr>
            </a:lvl6pPr>
            <a:lvl7pPr marL="2971800" indent="-228600" eaLnBrk="0" fontAlgn="base" hangingPunct="0">
              <a:spcBef>
                <a:spcPct val="20000"/>
              </a:spcBef>
              <a:spcAft>
                <a:spcPts val="300"/>
              </a:spcAft>
              <a:buClr>
                <a:srgbClr val="C3260C"/>
              </a:buClr>
              <a:buSzPct val="130000"/>
              <a:buFont typeface="Georgia" pitchFamily="18" charset="0"/>
              <a:buChar char="*"/>
              <a:defRPr sz="1400">
                <a:solidFill>
                  <a:srgbClr val="404040"/>
                </a:solidFill>
                <a:latin typeface="Trebuchet MS" pitchFamily="34" charset="0"/>
              </a:defRPr>
            </a:lvl7pPr>
            <a:lvl8pPr marL="3429000" indent="-228600" eaLnBrk="0" fontAlgn="base" hangingPunct="0">
              <a:spcBef>
                <a:spcPct val="20000"/>
              </a:spcBef>
              <a:spcAft>
                <a:spcPts val="300"/>
              </a:spcAft>
              <a:buClr>
                <a:srgbClr val="C3260C"/>
              </a:buClr>
              <a:buSzPct val="130000"/>
              <a:buFont typeface="Georgia" pitchFamily="18" charset="0"/>
              <a:buChar char="*"/>
              <a:defRPr sz="1400">
                <a:solidFill>
                  <a:srgbClr val="404040"/>
                </a:solidFill>
                <a:latin typeface="Trebuchet MS" pitchFamily="34" charset="0"/>
              </a:defRPr>
            </a:lvl8pPr>
            <a:lvl9pPr marL="3886200" indent="-228600" eaLnBrk="0" fontAlgn="base" hangingPunct="0">
              <a:spcBef>
                <a:spcPct val="20000"/>
              </a:spcBef>
              <a:spcAft>
                <a:spcPts val="300"/>
              </a:spcAft>
              <a:buClr>
                <a:srgbClr val="C3260C"/>
              </a:buClr>
              <a:buSzPct val="130000"/>
              <a:buFont typeface="Georgia" pitchFamily="18" charset="0"/>
              <a:buChar char="*"/>
              <a:defRPr sz="1400">
                <a:solidFill>
                  <a:srgbClr val="404040"/>
                </a:solidFill>
                <a:latin typeface="Trebuchet MS" pitchFamily="34" charset="0"/>
              </a:defRPr>
            </a:lvl9pPr>
          </a:lstStyle>
          <a:p>
            <a:pPr marL="0" indent="546100" algn="just">
              <a:lnSpc>
                <a:spcPct val="90000"/>
              </a:lnSpc>
              <a:spcBef>
                <a:spcPts val="0"/>
              </a:spcBef>
              <a:spcAft>
                <a:spcPts val="0"/>
              </a:spcAft>
              <a:buNone/>
            </a:pPr>
            <a:r>
              <a:rPr lang="ru-RU" sz="1800" b="1" dirty="0">
                <a:solidFill>
                  <a:schemeClr val="tx1"/>
                </a:solidFill>
                <a:latin typeface="Times New Roman" panose="02020603050405020304" pitchFamily="18" charset="0"/>
                <a:cs typeface="Times New Roman" panose="02020603050405020304" pitchFamily="18" charset="0"/>
              </a:rPr>
              <a:t>по математике</a:t>
            </a:r>
            <a:r>
              <a:rPr lang="ru-RU" sz="1800" dirty="0">
                <a:solidFill>
                  <a:schemeClr val="tx1"/>
                </a:solidFill>
                <a:latin typeface="Times New Roman" panose="02020603050405020304" pitchFamily="18" charset="0"/>
                <a:cs typeface="Times New Roman" panose="02020603050405020304" pitchFamily="18" charset="0"/>
              </a:rPr>
              <a:t>: </a:t>
            </a:r>
          </a:p>
          <a:p>
            <a:pPr marL="0" indent="0" algn="just">
              <a:lnSpc>
                <a:spcPct val="90000"/>
              </a:lnSpc>
              <a:spcBef>
                <a:spcPts val="0"/>
              </a:spcBef>
              <a:spcAft>
                <a:spcPts val="0"/>
              </a:spcAft>
              <a:buNone/>
            </a:pPr>
            <a:r>
              <a:rPr lang="ru-RU" sz="1800" dirty="0">
                <a:solidFill>
                  <a:schemeClr val="tx1"/>
                </a:solidFill>
                <a:latin typeface="Times New Roman" panose="02020603050405020304" pitchFamily="18" charset="0"/>
                <a:cs typeface="Times New Roman" panose="02020603050405020304" pitchFamily="18" charset="0"/>
              </a:rPr>
              <a:t>– использование начальных математических знаний для описания и объяснения </a:t>
            </a:r>
            <a:r>
              <a:rPr lang="ru-RU" sz="1800" spc="-10" dirty="0">
                <a:solidFill>
                  <a:schemeClr val="tx1"/>
                </a:solidFill>
                <a:latin typeface="Times New Roman" panose="02020603050405020304" pitchFamily="18" charset="0"/>
                <a:cs typeface="Times New Roman" panose="02020603050405020304" pitchFamily="18" charset="0"/>
              </a:rPr>
              <a:t>окружающих</a:t>
            </a:r>
            <a:r>
              <a:rPr lang="ru-RU" sz="1800" dirty="0">
                <a:solidFill>
                  <a:schemeClr val="tx1"/>
                </a:solidFill>
                <a:latin typeface="Times New Roman" panose="02020603050405020304" pitchFamily="18" charset="0"/>
                <a:cs typeface="Times New Roman" panose="02020603050405020304" pitchFamily="18" charset="0"/>
              </a:rPr>
              <a:t> предметов, процессов, явлений, а также оценки их количественных и пространственных отношений; </a:t>
            </a:r>
          </a:p>
          <a:p>
            <a:pPr marL="0" indent="0" algn="just">
              <a:lnSpc>
                <a:spcPct val="90000"/>
              </a:lnSpc>
              <a:spcBef>
                <a:spcPts val="0"/>
              </a:spcBef>
              <a:spcAft>
                <a:spcPts val="0"/>
              </a:spcAft>
              <a:buNone/>
            </a:pPr>
            <a:r>
              <a:rPr lang="ru-RU" sz="1800" dirty="0">
                <a:solidFill>
                  <a:schemeClr val="tx1"/>
                </a:solidFill>
                <a:latin typeface="Times New Roman" panose="02020603050405020304" pitchFamily="18" charset="0"/>
                <a:cs typeface="Times New Roman" panose="02020603050405020304" pitchFamily="18" charset="0"/>
              </a:rPr>
              <a:t>– приобретение начального опыта применения математических знаний для решения учебно-познавательных и учебно-практических задач. </a:t>
            </a:r>
          </a:p>
          <a:p>
            <a:pPr marL="0" indent="546100" algn="just">
              <a:lnSpc>
                <a:spcPct val="90000"/>
              </a:lnSpc>
              <a:spcBef>
                <a:spcPts val="0"/>
              </a:spcBef>
              <a:spcAft>
                <a:spcPts val="0"/>
              </a:spcAft>
              <a:buNone/>
            </a:pPr>
            <a:r>
              <a:rPr lang="ru-RU" sz="1800" b="1" dirty="0">
                <a:solidFill>
                  <a:schemeClr val="tx1"/>
                </a:solidFill>
                <a:latin typeface="Times New Roman" panose="02020603050405020304" pitchFamily="18" charset="0"/>
                <a:cs typeface="Times New Roman" panose="02020603050405020304" pitchFamily="18" charset="0"/>
              </a:rPr>
              <a:t>по окружающему миру: </a:t>
            </a:r>
          </a:p>
          <a:p>
            <a:pPr marL="0" indent="0" algn="just">
              <a:lnSpc>
                <a:spcPct val="90000"/>
              </a:lnSpc>
              <a:spcBef>
                <a:spcPts val="0"/>
              </a:spcBef>
              <a:spcAft>
                <a:spcPts val="0"/>
              </a:spcAft>
              <a:buNone/>
            </a:pPr>
            <a:r>
              <a:rPr lang="ru-RU" sz="1800" dirty="0">
                <a:solidFill>
                  <a:schemeClr val="tx1"/>
                </a:solidFill>
                <a:latin typeface="Times New Roman" panose="02020603050405020304" pitchFamily="18" charset="0"/>
                <a:cs typeface="Times New Roman" panose="02020603050405020304" pitchFamily="18" charset="0"/>
              </a:rPr>
              <a:t>– осознание норм </a:t>
            </a:r>
            <a:r>
              <a:rPr lang="ru-RU" sz="1800" dirty="0" err="1">
                <a:solidFill>
                  <a:schemeClr val="tx1"/>
                </a:solidFill>
                <a:latin typeface="Times New Roman" panose="02020603050405020304" pitchFamily="18" charset="0"/>
                <a:cs typeface="Times New Roman" panose="02020603050405020304" pitchFamily="18" charset="0"/>
              </a:rPr>
              <a:t>здоровьесберегающего</a:t>
            </a:r>
            <a:r>
              <a:rPr lang="ru-RU" sz="1800" dirty="0">
                <a:solidFill>
                  <a:schemeClr val="tx1"/>
                </a:solidFill>
                <a:latin typeface="Times New Roman" panose="02020603050405020304" pitchFamily="18" charset="0"/>
                <a:cs typeface="Times New Roman" panose="02020603050405020304" pitchFamily="18" charset="0"/>
              </a:rPr>
              <a:t> поведения в природной и социальной среде. Традиционно в учебных материалах для начальной школы раскрывается </a:t>
            </a:r>
            <a:r>
              <a:rPr lang="ru-RU" sz="1800" spc="-10" dirty="0" err="1">
                <a:solidFill>
                  <a:schemeClr val="tx1"/>
                </a:solidFill>
                <a:latin typeface="Times New Roman" panose="02020603050405020304" pitchFamily="18" charset="0"/>
                <a:cs typeface="Times New Roman" panose="02020603050405020304" pitchFamily="18" charset="0"/>
              </a:rPr>
              <a:t>здоровьесберегающее</a:t>
            </a:r>
            <a:r>
              <a:rPr lang="ru-RU" sz="1800" dirty="0">
                <a:solidFill>
                  <a:schemeClr val="tx1"/>
                </a:solidFill>
                <a:latin typeface="Times New Roman" panose="02020603050405020304" pitchFamily="18" charset="0"/>
                <a:cs typeface="Times New Roman" panose="02020603050405020304" pitchFamily="18" charset="0"/>
              </a:rPr>
              <a:t> поведение в его природном проявлении. Освоение же рационального, финансово грамотного поведения школьниками может и должно рассматриваться как освоение моделей </a:t>
            </a:r>
            <a:r>
              <a:rPr lang="ru-RU" sz="1800" dirty="0" err="1">
                <a:solidFill>
                  <a:schemeClr val="tx1"/>
                </a:solidFill>
                <a:latin typeface="Times New Roman" panose="02020603050405020304" pitchFamily="18" charset="0"/>
                <a:cs typeface="Times New Roman" panose="02020603050405020304" pitchFamily="18" charset="0"/>
              </a:rPr>
              <a:t>здоровьесберегающего</a:t>
            </a:r>
            <a:r>
              <a:rPr lang="ru-RU" sz="1800" dirty="0">
                <a:solidFill>
                  <a:schemeClr val="tx1"/>
                </a:solidFill>
                <a:latin typeface="Times New Roman" panose="02020603050405020304" pitchFamily="18" charset="0"/>
                <a:cs typeface="Times New Roman" panose="02020603050405020304" pitchFamily="18" charset="0"/>
              </a:rPr>
              <a:t> поведения в социальной сред</a:t>
            </a:r>
            <a:endParaRPr lang="ru-RU" sz="1800" b="1" dirty="0">
              <a:solidFill>
                <a:schemeClr val="tx1"/>
              </a:solidFill>
              <a:latin typeface="Times New Roman" panose="02020603050405020304" pitchFamily="18" charset="0"/>
              <a:cs typeface="Times New Roman" panose="02020603050405020304" pitchFamily="18" charset="0"/>
            </a:endParaRPr>
          </a:p>
          <a:p>
            <a:pPr marL="0" indent="546100" algn="just">
              <a:lnSpc>
                <a:spcPct val="90000"/>
              </a:lnSpc>
              <a:spcBef>
                <a:spcPts val="0"/>
              </a:spcBef>
              <a:spcAft>
                <a:spcPts val="0"/>
              </a:spcAft>
              <a:buNone/>
            </a:pPr>
            <a:r>
              <a:rPr lang="ru-RU" sz="1800" b="1" dirty="0">
                <a:solidFill>
                  <a:schemeClr val="tx1"/>
                </a:solidFill>
                <a:latin typeface="Times New Roman" panose="02020603050405020304" pitchFamily="18" charset="0"/>
                <a:cs typeface="Times New Roman" panose="02020603050405020304" pitchFamily="18" charset="0"/>
              </a:rPr>
              <a:t>по технологии: </a:t>
            </a:r>
          </a:p>
          <a:p>
            <a:pPr marL="0" indent="0" algn="just">
              <a:lnSpc>
                <a:spcPct val="90000"/>
              </a:lnSpc>
              <a:spcBef>
                <a:spcPts val="0"/>
              </a:spcBef>
              <a:spcAft>
                <a:spcPts val="0"/>
              </a:spcAft>
              <a:buNone/>
            </a:pPr>
            <a:r>
              <a:rPr lang="ru-RU" sz="1800" dirty="0">
                <a:solidFill>
                  <a:schemeClr val="tx1"/>
                </a:solidFill>
                <a:latin typeface="Times New Roman" panose="02020603050405020304" pitchFamily="18" charset="0"/>
                <a:cs typeface="Times New Roman" panose="02020603050405020304" pitchFamily="18" charset="0"/>
              </a:rPr>
              <a:t>– получение первоначальных представлений о созидательном и нравственном значении труда в жизни человека и общества. Многие вопросы, предлагаемые к изучению в области финансовой грамотности, позволяют конкретизировать изучаемые аспекты, связанные с трудом, сделать их максимально актуальными для школьников (к примеру, в рамках вопросов о формировании семейного бюджета, планирования собственной будущей деятельности, знакомства с основами предпринимательства).</a:t>
            </a:r>
          </a:p>
          <a:p>
            <a:pPr marL="0" indent="546100" algn="just">
              <a:lnSpc>
                <a:spcPct val="90000"/>
              </a:lnSpc>
              <a:spcBef>
                <a:spcPts val="0"/>
              </a:spcBef>
              <a:spcAft>
                <a:spcPts val="0"/>
              </a:spcAft>
              <a:buNone/>
            </a:pPr>
            <a:r>
              <a:rPr lang="ru-RU" sz="1800" dirty="0">
                <a:solidFill>
                  <a:schemeClr val="tx1"/>
                </a:solidFill>
                <a:latin typeface="Times New Roman" panose="02020603050405020304" pitchFamily="18" charset="0"/>
                <a:cs typeface="Times New Roman" panose="02020603050405020304" pitchFamily="18" charset="0"/>
              </a:rPr>
              <a:t>ФГОС НОО содержит </a:t>
            </a:r>
            <a:r>
              <a:rPr lang="ru-RU" sz="1800" b="1" dirty="0">
                <a:solidFill>
                  <a:schemeClr val="tx1"/>
                </a:solidFill>
                <a:latin typeface="Times New Roman" panose="02020603050405020304" pitchFamily="18" charset="0"/>
                <a:cs typeface="Times New Roman" panose="02020603050405020304" pitchFamily="18" charset="0"/>
              </a:rPr>
              <a:t>перечень личностных характеристик выпускника </a:t>
            </a:r>
            <a:r>
              <a:rPr lang="ru-RU" sz="1800" dirty="0">
                <a:solidFill>
                  <a:schemeClr val="tx1"/>
                </a:solidFill>
                <a:latin typeface="Times New Roman" panose="02020603050405020304" pitchFamily="18" charset="0"/>
                <a:cs typeface="Times New Roman" panose="02020603050405020304" pitchFamily="18" charset="0"/>
              </a:rPr>
              <a:t>– «портрет выпускника начальной школы» (п. 8 ФГОС НОО), среди которых зафиксированы следующие характеристики: </a:t>
            </a:r>
          </a:p>
          <a:p>
            <a:pPr marL="0" indent="0" algn="just">
              <a:lnSpc>
                <a:spcPct val="90000"/>
              </a:lnSpc>
              <a:spcBef>
                <a:spcPts val="0"/>
              </a:spcBef>
              <a:spcAft>
                <a:spcPts val="0"/>
              </a:spcAft>
              <a:buNone/>
            </a:pPr>
            <a:r>
              <a:rPr lang="ru-RU" sz="1800" dirty="0">
                <a:solidFill>
                  <a:schemeClr val="tx1"/>
                </a:solidFill>
                <a:latin typeface="Times New Roman" panose="02020603050405020304" pitchFamily="18" charset="0"/>
                <a:cs typeface="Times New Roman" panose="02020603050405020304" pitchFamily="18" charset="0"/>
              </a:rPr>
              <a:t>– любознательный, активно и заинтересованно познающий мир; </a:t>
            </a:r>
          </a:p>
          <a:p>
            <a:pPr marL="0" indent="0" algn="just">
              <a:lnSpc>
                <a:spcPct val="90000"/>
              </a:lnSpc>
              <a:spcBef>
                <a:spcPts val="0"/>
              </a:spcBef>
              <a:spcAft>
                <a:spcPts val="0"/>
              </a:spcAft>
              <a:buNone/>
            </a:pPr>
            <a:r>
              <a:rPr lang="ru-RU" sz="1800" dirty="0">
                <a:solidFill>
                  <a:schemeClr val="tx1"/>
                </a:solidFill>
                <a:latin typeface="Times New Roman" panose="02020603050405020304" pitchFamily="18" charset="0"/>
                <a:cs typeface="Times New Roman" panose="02020603050405020304" pitchFamily="18" charset="0"/>
              </a:rPr>
              <a:t>– готовый самостоятельно действовать и отвечать за свои поступки перед семьёй и обществом; </a:t>
            </a:r>
          </a:p>
          <a:p>
            <a:pPr marL="0" indent="0" algn="just">
              <a:lnSpc>
                <a:spcPct val="90000"/>
              </a:lnSpc>
              <a:spcBef>
                <a:spcPts val="0"/>
              </a:spcBef>
              <a:spcAft>
                <a:spcPts val="0"/>
              </a:spcAft>
              <a:buNone/>
            </a:pPr>
            <a:r>
              <a:rPr lang="ru-RU" sz="1800" dirty="0">
                <a:solidFill>
                  <a:schemeClr val="tx1"/>
                </a:solidFill>
                <a:latin typeface="Times New Roman" panose="02020603050405020304" pitchFamily="18" charset="0"/>
                <a:cs typeface="Times New Roman" panose="02020603050405020304" pitchFamily="18" charset="0"/>
              </a:rPr>
              <a:t>– выполняющий правила здорового и безопасного для себя и окружающих образа жизни.</a:t>
            </a:r>
          </a:p>
        </p:txBody>
      </p:sp>
      <p:pic>
        <p:nvPicPr>
          <p:cNvPr id="2056" name="Picture 8" descr="ФГОС НОО и ООО"/>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3095" y="333560"/>
            <a:ext cx="2532529" cy="1074791"/>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7F2428B5-F99B-4927-AE71-091B7FF858C0}"/>
              </a:ext>
            </a:extLst>
          </p:cNvPr>
          <p:cNvSpPr txBox="1"/>
          <p:nvPr/>
        </p:nvSpPr>
        <p:spPr>
          <a:xfrm>
            <a:off x="3391787" y="0"/>
            <a:ext cx="7276214" cy="830997"/>
          </a:xfrm>
          <a:prstGeom prst="rect">
            <a:avLst/>
          </a:prstGeom>
          <a:noFill/>
        </p:spPr>
        <p:txBody>
          <a:bodyPr wrap="square">
            <a:spAutoFit/>
          </a:bodyPr>
          <a:lstStyle/>
          <a:p>
            <a:pPr algn="ctr"/>
            <a:r>
              <a:rPr lang="ru-RU" sz="2400" b="1" spc="-10" dirty="0">
                <a:solidFill>
                  <a:schemeClr val="accent1">
                    <a:lumMod val="50000"/>
                  </a:schemeClr>
                </a:solidFill>
                <a:effectLst/>
                <a:latin typeface="Times New Roman" panose="02020603050405020304" pitchFamily="18" charset="0"/>
                <a:ea typeface="Calibri" panose="020F0502020204030204" pitchFamily="34" charset="0"/>
              </a:rPr>
              <a:t>Финансовая грамотность в системе начального общего образования</a:t>
            </a:r>
            <a:endParaRPr lang="ru-RU" sz="2400" dirty="0">
              <a:solidFill>
                <a:schemeClr val="accent1">
                  <a:lumMod val="50000"/>
                </a:schemeClr>
              </a:solidFill>
            </a:endParaRPr>
          </a:p>
        </p:txBody>
      </p:sp>
    </p:spTree>
    <p:extLst>
      <p:ext uri="{BB962C8B-B14F-4D97-AF65-F5344CB8AC3E}">
        <p14:creationId xmlns:p14="http://schemas.microsoft.com/office/powerpoint/2010/main" val="303382876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DC0D21D-9A5B-4C6D-B946-3C8CC86ED3C3}"/>
              </a:ext>
            </a:extLst>
          </p:cNvPr>
          <p:cNvSpPr txBox="1"/>
          <p:nvPr/>
        </p:nvSpPr>
        <p:spPr>
          <a:xfrm>
            <a:off x="152400" y="381000"/>
            <a:ext cx="5410200" cy="5684505"/>
          </a:xfrm>
          <a:prstGeom prst="rect">
            <a:avLst/>
          </a:prstGeom>
          <a:noFill/>
        </p:spPr>
        <p:txBody>
          <a:bodyPr wrap="square">
            <a:spAutoFit/>
          </a:bodyPr>
          <a:lstStyle/>
          <a:p>
            <a:pPr indent="450215" algn="just">
              <a:lnSpc>
                <a:spcPct val="97000"/>
              </a:lnSpc>
              <a:spcAft>
                <a:spcPts val="800"/>
              </a:spcAft>
            </a:pPr>
            <a:r>
              <a:rPr lang="ru-RU" sz="1900" b="1" i="1" spc="-10" dirty="0">
                <a:effectLst/>
                <a:latin typeface="Times New Roman" panose="02020603050405020304" pitchFamily="18" charset="0"/>
                <a:ea typeface="Calibri" panose="020F0502020204030204" pitchFamily="34" charset="0"/>
                <a:cs typeface="Times New Roman" panose="02020603050405020304" pitchFamily="18" charset="0"/>
              </a:rPr>
              <a:t>В ходе образовательной деятельности учителю начальных классов необходимо:</a:t>
            </a:r>
            <a:endParaRPr lang="ru-RU" sz="1900" b="1" dirty="0">
              <a:effectLst/>
              <a:latin typeface="Times New Roman" panose="02020603050405020304" pitchFamily="18" charset="0"/>
              <a:ea typeface="Calibri" panose="020F0502020204030204" pitchFamily="34" charset="0"/>
              <a:cs typeface="Times New Roman" panose="02020603050405020304" pitchFamily="18" charset="0"/>
            </a:endParaRPr>
          </a:p>
          <a:p>
            <a:pPr marL="342900" lvl="0" indent="-342900" algn="just">
              <a:lnSpc>
                <a:spcPct val="97000"/>
              </a:lnSpc>
              <a:spcBef>
                <a:spcPts val="600"/>
              </a:spcBef>
              <a:spcAft>
                <a:spcPts val="0"/>
              </a:spcAft>
              <a:buFont typeface="Symbol" panose="05050102010706020507" pitchFamily="18" charset="2"/>
              <a:buChar char=""/>
            </a:pPr>
            <a:r>
              <a:rPr lang="ru-RU" sz="1900" dirty="0">
                <a:effectLst/>
                <a:latin typeface="Times New Roman" panose="02020603050405020304" pitchFamily="18" charset="0"/>
                <a:ea typeface="SimSun" panose="02010600030101010101" pitchFamily="2" charset="-122"/>
                <a:cs typeface="Times New Roman" panose="02020603050405020304" pitchFamily="18" charset="0"/>
              </a:rPr>
              <a:t>рассказать о видах денег, объяснить, что бывают деньги наличные и безналичные;</a:t>
            </a:r>
          </a:p>
          <a:p>
            <a:pPr marL="342900" lvl="0" indent="-342900" algn="just">
              <a:lnSpc>
                <a:spcPct val="97000"/>
              </a:lnSpc>
              <a:spcBef>
                <a:spcPts val="600"/>
              </a:spcBef>
              <a:spcAft>
                <a:spcPts val="0"/>
              </a:spcAft>
              <a:buFont typeface="Symbol" panose="05050102010706020507" pitchFamily="18" charset="2"/>
              <a:buChar char=""/>
            </a:pPr>
            <a:r>
              <a:rPr lang="ru-RU" sz="1900" dirty="0">
                <a:effectLst/>
                <a:latin typeface="Times New Roman" panose="02020603050405020304" pitchFamily="18" charset="0"/>
                <a:ea typeface="SimSun" panose="02010600030101010101" pitchFamily="2" charset="-122"/>
                <a:cs typeface="Times New Roman" panose="02020603050405020304" pitchFamily="18" charset="0"/>
              </a:rPr>
              <a:t>объяснить, откуда в семье берутся деньги, то есть какие существуют источники поступления денег;</a:t>
            </a:r>
          </a:p>
          <a:p>
            <a:pPr marL="342900" lvl="0" indent="-342900" algn="just">
              <a:lnSpc>
                <a:spcPct val="97000"/>
              </a:lnSpc>
              <a:spcBef>
                <a:spcPts val="600"/>
              </a:spcBef>
              <a:spcAft>
                <a:spcPts val="0"/>
              </a:spcAft>
              <a:buFont typeface="Symbol" panose="05050102010706020507" pitchFamily="18" charset="2"/>
              <a:buChar char=""/>
            </a:pPr>
            <a:r>
              <a:rPr lang="ru-RU" sz="1900" dirty="0">
                <a:effectLst/>
                <a:latin typeface="Times New Roman" panose="02020603050405020304" pitchFamily="18" charset="0"/>
                <a:ea typeface="SimSun" panose="02010600030101010101" pitchFamily="2" charset="-122"/>
                <a:cs typeface="Times New Roman" panose="02020603050405020304" pitchFamily="18" charset="0"/>
              </a:rPr>
              <a:t>научить детей договариваться с родителями о покупке желаемых им благ при понимании ограниченности денежных средств, которыми располагают родители;</a:t>
            </a:r>
          </a:p>
          <a:p>
            <a:pPr marL="342900" lvl="0" indent="-342900" algn="just">
              <a:lnSpc>
                <a:spcPct val="97000"/>
              </a:lnSpc>
              <a:spcBef>
                <a:spcPts val="600"/>
              </a:spcBef>
              <a:spcAft>
                <a:spcPts val="0"/>
              </a:spcAft>
              <a:buFont typeface="Symbol" panose="05050102010706020507" pitchFamily="18" charset="2"/>
              <a:buChar char=""/>
            </a:pPr>
            <a:r>
              <a:rPr lang="ru-RU" sz="1900" dirty="0">
                <a:effectLst/>
                <a:latin typeface="Times New Roman" panose="02020603050405020304" pitchFamily="18" charset="0"/>
                <a:ea typeface="SimSun" panose="02010600030101010101" pitchFamily="2" charset="-122"/>
                <a:cs typeface="Times New Roman" panose="02020603050405020304" pitchFamily="18" charset="0"/>
              </a:rPr>
              <a:t>объяснить, на что тратятся семейные доходы и почему у семей возникают либо сбережения, либо долги;</a:t>
            </a:r>
          </a:p>
          <a:p>
            <a:pPr marL="342900" lvl="0" indent="-342900" algn="just">
              <a:lnSpc>
                <a:spcPct val="97000"/>
              </a:lnSpc>
              <a:spcBef>
                <a:spcPts val="600"/>
              </a:spcBef>
              <a:spcAft>
                <a:spcPts val="0"/>
              </a:spcAft>
              <a:buFont typeface="Symbol" panose="05050102010706020507" pitchFamily="18" charset="2"/>
              <a:buChar char=""/>
            </a:pPr>
            <a:r>
              <a:rPr lang="ru-RU" sz="1900" dirty="0">
                <a:effectLst/>
                <a:latin typeface="Times New Roman" panose="02020603050405020304" pitchFamily="18" charset="0"/>
                <a:ea typeface="SimSun" panose="02010600030101010101" pitchFamily="2" charset="-122"/>
                <a:cs typeface="Times New Roman" panose="02020603050405020304" pitchFamily="18" charset="0"/>
              </a:rPr>
              <a:t>объяснить на понятийном и арифметическом уровне невозможность для семьи тратить денег больше, чем она получает доходов и имеет сбережений.</a:t>
            </a:r>
          </a:p>
        </p:txBody>
      </p:sp>
      <p:sp>
        <p:nvSpPr>
          <p:cNvPr id="5" name="TextBox 4">
            <a:extLst>
              <a:ext uri="{FF2B5EF4-FFF2-40B4-BE49-F238E27FC236}">
                <a16:creationId xmlns:a16="http://schemas.microsoft.com/office/drawing/2014/main" id="{375C6BE9-92A9-4522-8E51-704B1CE14C19}"/>
              </a:ext>
            </a:extLst>
          </p:cNvPr>
          <p:cNvSpPr txBox="1"/>
          <p:nvPr/>
        </p:nvSpPr>
        <p:spPr>
          <a:xfrm>
            <a:off x="6096000" y="356937"/>
            <a:ext cx="5715000" cy="5581913"/>
          </a:xfrm>
          <a:prstGeom prst="rect">
            <a:avLst/>
          </a:prstGeom>
          <a:noFill/>
        </p:spPr>
        <p:txBody>
          <a:bodyPr wrap="square">
            <a:spAutoFit/>
          </a:bodyPr>
          <a:lstStyle/>
          <a:p>
            <a:pPr marL="285750" indent="450215" algn="just">
              <a:lnSpc>
                <a:spcPct val="97000"/>
              </a:lnSpc>
              <a:spcBef>
                <a:spcPts val="600"/>
              </a:spcBef>
              <a:spcAft>
                <a:spcPts val="0"/>
              </a:spcAft>
            </a:pPr>
            <a:r>
              <a:rPr lang="ru-RU" sz="1900" b="1" i="1" spc="-10" dirty="0">
                <a:effectLst/>
                <a:latin typeface="Times New Roman" panose="02020603050405020304" pitchFamily="18" charset="0"/>
                <a:ea typeface="SimSun" panose="02010600030101010101" pitchFamily="2" charset="-122"/>
              </a:rPr>
              <a:t>В результате освоения учебного материала по финансовой грамотности у учащихся начальной школы должны быть сформированы умения</a:t>
            </a:r>
            <a:r>
              <a:rPr lang="ru-RU" sz="1900" b="1" dirty="0">
                <a:effectLst/>
                <a:latin typeface="Times New Roman" panose="02020603050405020304" pitchFamily="18" charset="0"/>
                <a:ea typeface="SimSun" panose="02010600030101010101" pitchFamily="2" charset="-122"/>
              </a:rPr>
              <a:t>:</a:t>
            </a:r>
          </a:p>
          <a:p>
            <a:pPr marL="342900" lvl="0" indent="-342900" algn="just">
              <a:lnSpc>
                <a:spcPct val="97000"/>
              </a:lnSpc>
              <a:spcBef>
                <a:spcPts val="600"/>
              </a:spcBef>
              <a:spcAft>
                <a:spcPts val="0"/>
              </a:spcAft>
              <a:buFont typeface="Symbol" panose="05050102010706020507" pitchFamily="18" charset="2"/>
              <a:buChar char=""/>
            </a:pPr>
            <a:r>
              <a:rPr lang="ru-RU" sz="1900" dirty="0">
                <a:effectLst/>
                <a:latin typeface="Times New Roman" panose="02020603050405020304" pitchFamily="18" charset="0"/>
                <a:ea typeface="SimSun" panose="02010600030101010101" pitchFamily="2" charset="-122"/>
              </a:rPr>
              <a:t>произвести безналичный платеж, внеся денежные купюры в платежный терминал;</a:t>
            </a:r>
          </a:p>
          <a:p>
            <a:pPr marL="342900" lvl="0" indent="-342900" algn="just">
              <a:lnSpc>
                <a:spcPct val="97000"/>
              </a:lnSpc>
              <a:spcBef>
                <a:spcPts val="600"/>
              </a:spcBef>
              <a:spcAft>
                <a:spcPts val="0"/>
              </a:spcAft>
              <a:buFont typeface="Symbol" panose="05050102010706020507" pitchFamily="18" charset="2"/>
              <a:buChar char=""/>
            </a:pPr>
            <a:r>
              <a:rPr lang="ru-RU" sz="1900" dirty="0">
                <a:effectLst/>
                <a:latin typeface="Times New Roman" panose="02020603050405020304" pitchFamily="18" charset="0"/>
                <a:ea typeface="SimSun" panose="02010600030101010101" pitchFamily="2" charset="-122"/>
              </a:rPr>
              <a:t>аргументированно обосновать целесообразность приобретения желаемого блага в условиях ограниченности семейного бюджета;</a:t>
            </a:r>
          </a:p>
          <a:p>
            <a:pPr marL="342900" lvl="0" indent="-342900" algn="just">
              <a:lnSpc>
                <a:spcPct val="97000"/>
              </a:lnSpc>
              <a:spcBef>
                <a:spcPts val="600"/>
              </a:spcBef>
              <a:spcAft>
                <a:spcPts val="0"/>
              </a:spcAft>
              <a:buFont typeface="Symbol" panose="05050102010706020507" pitchFamily="18" charset="2"/>
              <a:buChar char=""/>
            </a:pPr>
            <a:r>
              <a:rPr lang="ru-RU" sz="1900" dirty="0">
                <a:effectLst/>
                <a:latin typeface="Times New Roman" panose="02020603050405020304" pitchFamily="18" charset="0"/>
                <a:ea typeface="SimSun" panose="02010600030101010101" pitchFamily="2" charset="-122"/>
              </a:rPr>
              <a:t>научить детей договариваться с родителями о покупке желаемых им благ при понимании ограниченности денежных средств, которыми располагают родители;</a:t>
            </a:r>
          </a:p>
          <a:p>
            <a:pPr marL="342900" lvl="0" indent="-342900" algn="just">
              <a:lnSpc>
                <a:spcPct val="97000"/>
              </a:lnSpc>
              <a:spcBef>
                <a:spcPts val="600"/>
              </a:spcBef>
              <a:spcAft>
                <a:spcPts val="0"/>
              </a:spcAft>
              <a:buFont typeface="Symbol" panose="05050102010706020507" pitchFamily="18" charset="2"/>
              <a:buChar char=""/>
            </a:pPr>
            <a:r>
              <a:rPr lang="ru-RU" sz="1900" dirty="0">
                <a:effectLst/>
                <a:latin typeface="Times New Roman" panose="02020603050405020304" pitchFamily="18" charset="0"/>
                <a:ea typeface="SimSun" panose="02010600030101010101" pitchFamily="2" charset="-122"/>
              </a:rPr>
              <a:t>понимать, что у семьи бывают расходы обязательные и неотложные, а бывают желательные, но не обязательные;</a:t>
            </a:r>
          </a:p>
          <a:p>
            <a:pPr marL="342900" lvl="0" indent="-342900" algn="just">
              <a:lnSpc>
                <a:spcPct val="97000"/>
              </a:lnSpc>
              <a:spcBef>
                <a:spcPts val="600"/>
              </a:spcBef>
              <a:spcAft>
                <a:spcPts val="0"/>
              </a:spcAft>
              <a:buFont typeface="Symbol" panose="05050102010706020507" pitchFamily="18" charset="2"/>
              <a:buChar char=""/>
            </a:pPr>
            <a:r>
              <a:rPr lang="ru-RU" sz="1900" dirty="0">
                <a:effectLst/>
                <a:latin typeface="Times New Roman" panose="02020603050405020304" pitchFamily="18" charset="0"/>
                <a:ea typeface="SimSun" panose="02010600030101010101" pitchFamily="2" charset="-122"/>
              </a:rPr>
              <a:t>замечать в жизни семьи возможности для сокращения расходов и увеличения сбережений.</a:t>
            </a:r>
          </a:p>
        </p:txBody>
      </p:sp>
    </p:spTree>
    <p:extLst>
      <p:ext uri="{BB962C8B-B14F-4D97-AF65-F5344CB8AC3E}">
        <p14:creationId xmlns:p14="http://schemas.microsoft.com/office/powerpoint/2010/main" val="185916521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Прямоугольник 5"/>
          <p:cNvSpPr>
            <a:spLocks noChangeArrowheads="1"/>
          </p:cNvSpPr>
          <p:nvPr/>
        </p:nvSpPr>
        <p:spPr bwMode="auto">
          <a:xfrm>
            <a:off x="421040" y="517729"/>
            <a:ext cx="6330951" cy="47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spcBef>
                <a:spcPct val="20000"/>
              </a:spcBef>
              <a:spcAft>
                <a:spcPts val="300"/>
              </a:spcAft>
              <a:buClr>
                <a:srgbClr val="C3260C"/>
              </a:buClr>
              <a:buSzPct val="130000"/>
              <a:buFont typeface="Georgia" pitchFamily="18" charset="0"/>
              <a:buChar char="*"/>
              <a:tabLst>
                <a:tab pos="269875" algn="l"/>
              </a:tabLst>
              <a:defRPr sz="2200">
                <a:solidFill>
                  <a:srgbClr val="404040"/>
                </a:solidFill>
                <a:latin typeface="Trebuchet MS" pitchFamily="34" charset="0"/>
              </a:defRPr>
            </a:lvl1pPr>
            <a:lvl2pPr marL="187325" eaLnBrk="0" hangingPunct="0">
              <a:spcBef>
                <a:spcPct val="20000"/>
              </a:spcBef>
              <a:spcAft>
                <a:spcPts val="300"/>
              </a:spcAft>
              <a:buClr>
                <a:srgbClr val="C3260C"/>
              </a:buClr>
              <a:buSzPct val="130000"/>
              <a:buFont typeface="Georgia" pitchFamily="18" charset="0"/>
              <a:buChar char="*"/>
              <a:tabLst>
                <a:tab pos="269875" algn="l"/>
              </a:tabLst>
              <a:defRPr sz="2000">
                <a:solidFill>
                  <a:srgbClr val="404040"/>
                </a:solidFill>
                <a:latin typeface="Trebuchet MS" pitchFamily="34" charset="0"/>
              </a:defRPr>
            </a:lvl2pPr>
            <a:lvl3pPr marL="1143000" indent="-228600" eaLnBrk="0" hangingPunct="0">
              <a:spcBef>
                <a:spcPct val="20000"/>
              </a:spcBef>
              <a:spcAft>
                <a:spcPts val="300"/>
              </a:spcAft>
              <a:buClr>
                <a:srgbClr val="C3260C"/>
              </a:buClr>
              <a:buSzPct val="130000"/>
              <a:buFont typeface="Georgia" pitchFamily="18" charset="0"/>
              <a:buChar char="*"/>
              <a:tabLst>
                <a:tab pos="269875" algn="l"/>
              </a:tabLst>
              <a:defRPr>
                <a:solidFill>
                  <a:srgbClr val="404040"/>
                </a:solidFill>
                <a:latin typeface="Trebuchet MS" pitchFamily="34" charset="0"/>
              </a:defRPr>
            </a:lvl3pPr>
            <a:lvl4pPr marL="1600200" indent="-228600" eaLnBrk="0" hangingPunct="0">
              <a:spcBef>
                <a:spcPct val="20000"/>
              </a:spcBef>
              <a:spcAft>
                <a:spcPts val="300"/>
              </a:spcAft>
              <a:buClr>
                <a:srgbClr val="C3260C"/>
              </a:buClr>
              <a:buSzPct val="130000"/>
              <a:buFont typeface="Georgia" pitchFamily="18" charset="0"/>
              <a:buChar char="*"/>
              <a:tabLst>
                <a:tab pos="269875" algn="l"/>
              </a:tabLst>
              <a:defRPr sz="1600">
                <a:solidFill>
                  <a:srgbClr val="404040"/>
                </a:solidFill>
                <a:latin typeface="Trebuchet MS" pitchFamily="34" charset="0"/>
              </a:defRPr>
            </a:lvl4pPr>
            <a:lvl5pPr marL="2057400" indent="-228600" eaLnBrk="0" hangingPunct="0">
              <a:spcBef>
                <a:spcPct val="20000"/>
              </a:spcBef>
              <a:spcAft>
                <a:spcPts val="300"/>
              </a:spcAft>
              <a:buClr>
                <a:srgbClr val="C3260C"/>
              </a:buClr>
              <a:buSzPct val="130000"/>
              <a:buFont typeface="Georgia" pitchFamily="18" charset="0"/>
              <a:buChar char="*"/>
              <a:tabLst>
                <a:tab pos="269875" algn="l"/>
              </a:tabLst>
              <a:defRPr sz="1400">
                <a:solidFill>
                  <a:srgbClr val="404040"/>
                </a:solidFill>
                <a:latin typeface="Trebuchet MS" pitchFamily="34" charset="0"/>
              </a:defRPr>
            </a:lvl5pPr>
            <a:lvl6pPr marL="2514600" indent="-228600" eaLnBrk="0" fontAlgn="base" hangingPunct="0">
              <a:spcBef>
                <a:spcPct val="20000"/>
              </a:spcBef>
              <a:spcAft>
                <a:spcPts val="300"/>
              </a:spcAft>
              <a:buClr>
                <a:srgbClr val="C3260C"/>
              </a:buClr>
              <a:buSzPct val="130000"/>
              <a:buFont typeface="Georgia" pitchFamily="18" charset="0"/>
              <a:buChar char="*"/>
              <a:tabLst>
                <a:tab pos="269875" algn="l"/>
              </a:tabLst>
              <a:defRPr sz="1400">
                <a:solidFill>
                  <a:srgbClr val="404040"/>
                </a:solidFill>
                <a:latin typeface="Trebuchet MS" pitchFamily="34" charset="0"/>
              </a:defRPr>
            </a:lvl6pPr>
            <a:lvl7pPr marL="2971800" indent="-228600" eaLnBrk="0" fontAlgn="base" hangingPunct="0">
              <a:spcBef>
                <a:spcPct val="20000"/>
              </a:spcBef>
              <a:spcAft>
                <a:spcPts val="300"/>
              </a:spcAft>
              <a:buClr>
                <a:srgbClr val="C3260C"/>
              </a:buClr>
              <a:buSzPct val="130000"/>
              <a:buFont typeface="Georgia" pitchFamily="18" charset="0"/>
              <a:buChar char="*"/>
              <a:tabLst>
                <a:tab pos="269875" algn="l"/>
              </a:tabLst>
              <a:defRPr sz="1400">
                <a:solidFill>
                  <a:srgbClr val="404040"/>
                </a:solidFill>
                <a:latin typeface="Trebuchet MS" pitchFamily="34" charset="0"/>
              </a:defRPr>
            </a:lvl7pPr>
            <a:lvl8pPr marL="3429000" indent="-228600" eaLnBrk="0" fontAlgn="base" hangingPunct="0">
              <a:spcBef>
                <a:spcPct val="20000"/>
              </a:spcBef>
              <a:spcAft>
                <a:spcPts val="300"/>
              </a:spcAft>
              <a:buClr>
                <a:srgbClr val="C3260C"/>
              </a:buClr>
              <a:buSzPct val="130000"/>
              <a:buFont typeface="Georgia" pitchFamily="18" charset="0"/>
              <a:buChar char="*"/>
              <a:tabLst>
                <a:tab pos="269875" algn="l"/>
              </a:tabLst>
              <a:defRPr sz="1400">
                <a:solidFill>
                  <a:srgbClr val="404040"/>
                </a:solidFill>
                <a:latin typeface="Trebuchet MS" pitchFamily="34" charset="0"/>
              </a:defRPr>
            </a:lvl8pPr>
            <a:lvl9pPr marL="3886200" indent="-228600" eaLnBrk="0" fontAlgn="base" hangingPunct="0">
              <a:spcBef>
                <a:spcPct val="20000"/>
              </a:spcBef>
              <a:spcAft>
                <a:spcPts val="300"/>
              </a:spcAft>
              <a:buClr>
                <a:srgbClr val="C3260C"/>
              </a:buClr>
              <a:buSzPct val="130000"/>
              <a:buFont typeface="Georgia" pitchFamily="18" charset="0"/>
              <a:buChar char="*"/>
              <a:tabLst>
                <a:tab pos="269875" algn="l"/>
              </a:tabLst>
              <a:defRPr sz="1400">
                <a:solidFill>
                  <a:srgbClr val="404040"/>
                </a:solidFill>
                <a:latin typeface="Trebuchet MS" pitchFamily="34" charset="0"/>
              </a:defRPr>
            </a:lvl9pPr>
          </a:lstStyle>
          <a:p>
            <a:pPr lvl="1" algn="ctr">
              <a:lnSpc>
                <a:spcPct val="95000"/>
              </a:lnSpc>
              <a:spcBef>
                <a:spcPct val="0"/>
              </a:spcBef>
              <a:spcAft>
                <a:spcPct val="0"/>
              </a:spcAft>
              <a:buClrTx/>
              <a:buSzTx/>
              <a:buFontTx/>
              <a:buNone/>
            </a:pPr>
            <a:r>
              <a:rPr lang="ru-RU" altLang="ru-RU" sz="2600" b="1" dirty="0">
                <a:solidFill>
                  <a:srgbClr val="002060"/>
                </a:solidFill>
                <a:latin typeface="Times New Roman" pitchFamily="18" charset="0"/>
                <a:cs typeface="Times New Roman" pitchFamily="18" charset="0"/>
              </a:rPr>
              <a:t>Рассматриваемые вопросы</a:t>
            </a:r>
          </a:p>
        </p:txBody>
      </p:sp>
      <p:sp>
        <p:nvSpPr>
          <p:cNvPr id="6147" name="Прямоугольник 5"/>
          <p:cNvSpPr>
            <a:spLocks noChangeArrowheads="1"/>
          </p:cNvSpPr>
          <p:nvPr/>
        </p:nvSpPr>
        <p:spPr bwMode="auto">
          <a:xfrm>
            <a:off x="577515" y="1365660"/>
            <a:ext cx="6578197" cy="47089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spcAft>
                <a:spcPts val="300"/>
              </a:spcAft>
              <a:buClr>
                <a:srgbClr val="C3260C"/>
              </a:buClr>
              <a:buSzPct val="130000"/>
              <a:buFont typeface="Georgia" pitchFamily="18" charset="0"/>
              <a:buChar char="*"/>
              <a:defRPr sz="2200">
                <a:solidFill>
                  <a:srgbClr val="404040"/>
                </a:solidFill>
                <a:latin typeface="Trebuchet MS" pitchFamily="34" charset="0"/>
              </a:defRPr>
            </a:lvl1pPr>
            <a:lvl2pPr marL="358775" indent="-171450" eaLnBrk="0" hangingPunct="0">
              <a:spcBef>
                <a:spcPct val="20000"/>
              </a:spcBef>
              <a:spcAft>
                <a:spcPts val="300"/>
              </a:spcAft>
              <a:buClr>
                <a:srgbClr val="C3260C"/>
              </a:buClr>
              <a:buSzPct val="130000"/>
              <a:buFont typeface="Georgia" pitchFamily="18" charset="0"/>
              <a:buChar char="*"/>
              <a:defRPr sz="2000">
                <a:solidFill>
                  <a:srgbClr val="404040"/>
                </a:solidFill>
                <a:latin typeface="Trebuchet MS" pitchFamily="34" charset="0"/>
              </a:defRPr>
            </a:lvl2pPr>
            <a:lvl3pPr marL="1143000" indent="-228600" eaLnBrk="0" hangingPunct="0">
              <a:spcBef>
                <a:spcPct val="20000"/>
              </a:spcBef>
              <a:spcAft>
                <a:spcPts val="300"/>
              </a:spcAft>
              <a:buClr>
                <a:srgbClr val="C3260C"/>
              </a:buClr>
              <a:buSzPct val="130000"/>
              <a:buFont typeface="Georgia" pitchFamily="18" charset="0"/>
              <a:buChar char="*"/>
              <a:defRPr>
                <a:solidFill>
                  <a:srgbClr val="404040"/>
                </a:solidFill>
                <a:latin typeface="Trebuchet MS" pitchFamily="34" charset="0"/>
              </a:defRPr>
            </a:lvl3pPr>
            <a:lvl4pPr marL="1600200" indent="-228600" eaLnBrk="0" hangingPunct="0">
              <a:spcBef>
                <a:spcPct val="20000"/>
              </a:spcBef>
              <a:spcAft>
                <a:spcPts val="300"/>
              </a:spcAft>
              <a:buClr>
                <a:srgbClr val="C3260C"/>
              </a:buClr>
              <a:buSzPct val="130000"/>
              <a:buFont typeface="Georgia" pitchFamily="18" charset="0"/>
              <a:buChar char="*"/>
              <a:defRPr sz="1600">
                <a:solidFill>
                  <a:srgbClr val="404040"/>
                </a:solidFill>
                <a:latin typeface="Trebuchet MS" pitchFamily="34" charset="0"/>
              </a:defRPr>
            </a:lvl4pPr>
            <a:lvl5pPr marL="2057400" indent="-228600" eaLnBrk="0" hangingPunct="0">
              <a:spcBef>
                <a:spcPct val="20000"/>
              </a:spcBef>
              <a:spcAft>
                <a:spcPts val="300"/>
              </a:spcAft>
              <a:buClr>
                <a:srgbClr val="C3260C"/>
              </a:buClr>
              <a:buSzPct val="130000"/>
              <a:buFont typeface="Georgia" pitchFamily="18" charset="0"/>
              <a:buChar char="*"/>
              <a:defRPr sz="1400">
                <a:solidFill>
                  <a:srgbClr val="404040"/>
                </a:solidFill>
                <a:latin typeface="Trebuchet MS" pitchFamily="34" charset="0"/>
              </a:defRPr>
            </a:lvl5pPr>
            <a:lvl6pPr marL="2514600" indent="-228600" eaLnBrk="0" fontAlgn="base" hangingPunct="0">
              <a:spcBef>
                <a:spcPct val="20000"/>
              </a:spcBef>
              <a:spcAft>
                <a:spcPts val="300"/>
              </a:spcAft>
              <a:buClr>
                <a:srgbClr val="C3260C"/>
              </a:buClr>
              <a:buSzPct val="130000"/>
              <a:buFont typeface="Georgia" pitchFamily="18" charset="0"/>
              <a:buChar char="*"/>
              <a:defRPr sz="1400">
                <a:solidFill>
                  <a:srgbClr val="404040"/>
                </a:solidFill>
                <a:latin typeface="Trebuchet MS" pitchFamily="34" charset="0"/>
              </a:defRPr>
            </a:lvl6pPr>
            <a:lvl7pPr marL="2971800" indent="-228600" eaLnBrk="0" fontAlgn="base" hangingPunct="0">
              <a:spcBef>
                <a:spcPct val="20000"/>
              </a:spcBef>
              <a:spcAft>
                <a:spcPts val="300"/>
              </a:spcAft>
              <a:buClr>
                <a:srgbClr val="C3260C"/>
              </a:buClr>
              <a:buSzPct val="130000"/>
              <a:buFont typeface="Georgia" pitchFamily="18" charset="0"/>
              <a:buChar char="*"/>
              <a:defRPr sz="1400">
                <a:solidFill>
                  <a:srgbClr val="404040"/>
                </a:solidFill>
                <a:latin typeface="Trebuchet MS" pitchFamily="34" charset="0"/>
              </a:defRPr>
            </a:lvl7pPr>
            <a:lvl8pPr marL="3429000" indent="-228600" eaLnBrk="0" fontAlgn="base" hangingPunct="0">
              <a:spcBef>
                <a:spcPct val="20000"/>
              </a:spcBef>
              <a:spcAft>
                <a:spcPts val="300"/>
              </a:spcAft>
              <a:buClr>
                <a:srgbClr val="C3260C"/>
              </a:buClr>
              <a:buSzPct val="130000"/>
              <a:buFont typeface="Georgia" pitchFamily="18" charset="0"/>
              <a:buChar char="*"/>
              <a:defRPr sz="1400">
                <a:solidFill>
                  <a:srgbClr val="404040"/>
                </a:solidFill>
                <a:latin typeface="Trebuchet MS" pitchFamily="34" charset="0"/>
              </a:defRPr>
            </a:lvl8pPr>
            <a:lvl9pPr marL="3886200" indent="-228600" eaLnBrk="0" fontAlgn="base" hangingPunct="0">
              <a:spcBef>
                <a:spcPct val="20000"/>
              </a:spcBef>
              <a:spcAft>
                <a:spcPts val="300"/>
              </a:spcAft>
              <a:buClr>
                <a:srgbClr val="C3260C"/>
              </a:buClr>
              <a:buSzPct val="130000"/>
              <a:buFont typeface="Georgia" pitchFamily="18" charset="0"/>
              <a:buChar char="*"/>
              <a:defRPr sz="1400">
                <a:solidFill>
                  <a:srgbClr val="404040"/>
                </a:solidFill>
                <a:latin typeface="Trebuchet MS" pitchFamily="34" charset="0"/>
              </a:defRPr>
            </a:lvl9pPr>
          </a:lstStyle>
          <a:p>
            <a:pPr marL="457200" indent="-457200" algn="just">
              <a:spcBef>
                <a:spcPct val="0"/>
              </a:spcBef>
              <a:spcAft>
                <a:spcPct val="0"/>
              </a:spcAft>
              <a:buClrTx/>
              <a:buSzTx/>
              <a:buFontTx/>
              <a:buAutoNum type="arabicPeriod"/>
            </a:pPr>
            <a:r>
              <a:rPr lang="ru-RU" sz="2000" dirty="0">
                <a:solidFill>
                  <a:srgbClr val="002060"/>
                </a:solidFill>
                <a:latin typeface="Times New Roman" panose="02020603050405020304" pitchFamily="18" charset="0"/>
                <a:cs typeface="Times New Roman" panose="02020603050405020304" pitchFamily="18" charset="0"/>
              </a:rPr>
              <a:t>Основные задачи обучения финансовой грамотности в образовательных организациях в рамках второго этапа реализации Стратегии повышения финансовой грамотности в РФ на 2017-2023 годы (на период 2021-2023 годы)</a:t>
            </a:r>
          </a:p>
          <a:p>
            <a:pPr marL="457200" indent="-457200" algn="just">
              <a:spcBef>
                <a:spcPct val="0"/>
              </a:spcBef>
              <a:spcAft>
                <a:spcPct val="0"/>
              </a:spcAft>
              <a:buClrTx/>
              <a:buSzTx/>
              <a:buFontTx/>
              <a:buAutoNum type="arabicPeriod"/>
            </a:pPr>
            <a:endParaRPr lang="ru-RU" sz="2000" dirty="0">
              <a:solidFill>
                <a:srgbClr val="002060"/>
              </a:solidFill>
              <a:latin typeface="Times New Roman" panose="02020603050405020304" pitchFamily="18" charset="0"/>
              <a:cs typeface="Times New Roman" panose="02020603050405020304" pitchFamily="18" charset="0"/>
            </a:endParaRPr>
          </a:p>
          <a:p>
            <a:pPr marL="457200" indent="-457200" algn="just">
              <a:spcBef>
                <a:spcPct val="0"/>
              </a:spcBef>
              <a:spcAft>
                <a:spcPct val="0"/>
              </a:spcAft>
              <a:buClrTx/>
              <a:buSzTx/>
              <a:buFontTx/>
              <a:buAutoNum type="arabicPeriod"/>
            </a:pPr>
            <a:r>
              <a:rPr lang="ru-RU" sz="2000" dirty="0">
                <a:solidFill>
                  <a:srgbClr val="002060"/>
                </a:solidFill>
                <a:latin typeface="Times New Roman" panose="02020603050405020304" pitchFamily="18" charset="0"/>
                <a:cs typeface="Times New Roman" panose="02020603050405020304" pitchFamily="18" charset="0"/>
              </a:rPr>
              <a:t>Подходы к интеграции финансовой грамотности в систему общего и дошкольного образования в рамках реализации ФГОС</a:t>
            </a:r>
          </a:p>
          <a:p>
            <a:pPr marL="457200" indent="-457200" algn="just">
              <a:spcBef>
                <a:spcPct val="0"/>
              </a:spcBef>
              <a:spcAft>
                <a:spcPct val="0"/>
              </a:spcAft>
              <a:buClrTx/>
              <a:buSzTx/>
              <a:buFontTx/>
              <a:buAutoNum type="arabicPeriod"/>
            </a:pPr>
            <a:endParaRPr lang="ru-RU" sz="2000" dirty="0">
              <a:solidFill>
                <a:srgbClr val="002060"/>
              </a:solidFill>
              <a:latin typeface="Times New Roman" panose="02020603050405020304" pitchFamily="18" charset="0"/>
              <a:cs typeface="Times New Roman" panose="02020603050405020304" pitchFamily="18" charset="0"/>
            </a:endParaRPr>
          </a:p>
          <a:p>
            <a:pPr marL="457200" indent="-457200" algn="just">
              <a:spcBef>
                <a:spcPct val="0"/>
              </a:spcBef>
              <a:spcAft>
                <a:spcPct val="0"/>
              </a:spcAft>
              <a:buClrTx/>
              <a:buSzTx/>
              <a:buFontTx/>
              <a:buAutoNum type="arabicPeriod"/>
            </a:pPr>
            <a:r>
              <a:rPr lang="ru-RU" sz="2000" dirty="0">
                <a:solidFill>
                  <a:schemeClr val="accent1">
                    <a:lumMod val="50000"/>
                  </a:schemeClr>
                </a:solidFill>
                <a:latin typeface="Times New Roman" panose="02020603050405020304" pitchFamily="18" charset="0"/>
                <a:cs typeface="Times New Roman" panose="02020603050405020304" pitchFamily="18" charset="0"/>
              </a:rPr>
              <a:t>Учебно-методические материалы и цифровые образовательные ресурсы </a:t>
            </a:r>
            <a:r>
              <a:rPr lang="ru-RU" altLang="ru-RU" sz="2000" dirty="0">
                <a:solidFill>
                  <a:srgbClr val="002060"/>
                </a:solidFill>
                <a:latin typeface="Times New Roman" pitchFamily="18" charset="0"/>
                <a:cs typeface="Times New Roman" panose="02020603050405020304" pitchFamily="18" charset="0"/>
              </a:rPr>
              <a:t>с обучающими материалами по финансовой </a:t>
            </a:r>
            <a:r>
              <a:rPr lang="ru-RU" altLang="ru-RU" sz="2000" dirty="0">
                <a:solidFill>
                  <a:srgbClr val="002060"/>
                </a:solidFill>
                <a:latin typeface="Times New Roman" pitchFamily="18" charset="0"/>
              </a:rPr>
              <a:t>грамотности</a:t>
            </a:r>
            <a:r>
              <a:rPr lang="ru-RU" sz="2000" dirty="0">
                <a:solidFill>
                  <a:schemeClr val="accent1">
                    <a:lumMod val="50000"/>
                  </a:schemeClr>
                </a:solidFill>
                <a:latin typeface="Times New Roman" panose="02020603050405020304" pitchFamily="18" charset="0"/>
                <a:cs typeface="Times New Roman" panose="02020603050405020304" pitchFamily="18" charset="0"/>
              </a:rPr>
              <a:t> </a:t>
            </a:r>
            <a:endParaRPr lang="ru-RU" sz="2000" dirty="0">
              <a:solidFill>
                <a:srgbClr val="002060"/>
              </a:solidFill>
              <a:latin typeface="Times New Roman" panose="02020603050405020304" pitchFamily="18" charset="0"/>
              <a:cs typeface="Times New Roman" panose="02020603050405020304" pitchFamily="18" charset="0"/>
            </a:endParaRPr>
          </a:p>
          <a:p>
            <a:pPr marL="457200" indent="-457200" algn="just">
              <a:spcBef>
                <a:spcPct val="0"/>
              </a:spcBef>
              <a:spcAft>
                <a:spcPct val="0"/>
              </a:spcAft>
              <a:buClrTx/>
              <a:buSzTx/>
              <a:buFontTx/>
              <a:buAutoNum type="arabicPeriod"/>
            </a:pPr>
            <a:endParaRPr lang="ru-RU" sz="2000" dirty="0">
              <a:solidFill>
                <a:srgbClr val="002060"/>
              </a:solidFill>
              <a:latin typeface="Times New Roman" panose="02020603050405020304" pitchFamily="18" charset="0"/>
              <a:cs typeface="Times New Roman" panose="02020603050405020304" pitchFamily="18" charset="0"/>
            </a:endParaRPr>
          </a:p>
          <a:p>
            <a:pPr marL="457200" indent="-457200" algn="just">
              <a:spcBef>
                <a:spcPct val="0"/>
              </a:spcBef>
              <a:spcAft>
                <a:spcPct val="0"/>
              </a:spcAft>
              <a:buClrTx/>
              <a:buSzTx/>
              <a:buFontTx/>
              <a:buAutoNum type="arabicPeriod"/>
            </a:pPr>
            <a:endParaRPr lang="ru-RU" sz="2000" dirty="0">
              <a:solidFill>
                <a:schemeClr val="accent1">
                  <a:lumMod val="50000"/>
                </a:schemeClr>
              </a:solidFill>
              <a:latin typeface="Times New Roman" panose="02020603050405020304" pitchFamily="18" charset="0"/>
              <a:cs typeface="Times New Roman" panose="02020603050405020304" pitchFamily="18" charset="0"/>
            </a:endParaRPr>
          </a:p>
        </p:txBody>
      </p:sp>
      <p:pic>
        <p:nvPicPr>
          <p:cNvPr id="1030" name="Picture 6" descr="Как студенту всё успевать и не забывать про учёбу? | Блог | WEEEK"/>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10893" y="1365660"/>
            <a:ext cx="4581898" cy="3205654"/>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3300157084"/>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C0E804E-7613-452A-85A6-E982F6F79094}"/>
              </a:ext>
            </a:extLst>
          </p:cNvPr>
          <p:cNvSpPr txBox="1"/>
          <p:nvPr/>
        </p:nvSpPr>
        <p:spPr>
          <a:xfrm>
            <a:off x="0" y="0"/>
            <a:ext cx="12192000" cy="6684907"/>
          </a:xfrm>
          <a:prstGeom prst="rect">
            <a:avLst/>
          </a:prstGeom>
          <a:noFill/>
        </p:spPr>
        <p:txBody>
          <a:bodyPr wrap="square">
            <a:spAutoFit/>
          </a:bodyPr>
          <a:lstStyle/>
          <a:p>
            <a:pPr indent="450215" algn="just">
              <a:lnSpc>
                <a:spcPct val="90000"/>
              </a:lnSpc>
            </a:pPr>
            <a:r>
              <a:rPr lang="ru-RU" sz="1700" b="1" spc="-1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В качестве учебно-методического обеспечения </a:t>
            </a:r>
            <a:r>
              <a:rPr lang="ru-RU" sz="1700" spc="-1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рекомендуется использовать УМК «Введение в финансовую грамотность» для начальной школы, разработанный ФГБНУ ИСРО РАО по заказу Банка России в соответствии ФГОС НОО и примерной основной образовательной программой начального общего образования.</a:t>
            </a:r>
            <a:endParaRPr lang="ru-RU" sz="17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indent="450215" algn="just">
              <a:lnSpc>
                <a:spcPct val="90000"/>
              </a:lnSpc>
            </a:pPr>
            <a:r>
              <a:rPr lang="ru-RU" sz="1700" spc="-1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УМК предусматривает возможность встраивания содержащихся в нем тем по финансовой грамотности в уроки по таким предметам, как «Окружающий мир», «Математика» и «Технология», а из предложенных учебных материалов учитель может составить как сценарий целого урока, так и его фрагмент.</a:t>
            </a:r>
            <a:endParaRPr lang="ru-RU" sz="17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indent="450215" algn="just">
              <a:lnSpc>
                <a:spcPct val="90000"/>
              </a:lnSpc>
            </a:pPr>
            <a:r>
              <a:rPr lang="ru-RU" sz="1700" spc="-2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Содержательно, УМК включает в себя:</a:t>
            </a:r>
            <a:endParaRPr lang="ru-RU" sz="17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lnSpc>
                <a:spcPct val="90000"/>
              </a:lnSpc>
              <a:buFont typeface="Symbol" panose="05050102010706020507" pitchFamily="18" charset="2"/>
              <a:buChar char=""/>
            </a:pPr>
            <a:r>
              <a:rPr lang="ru-RU" sz="1700"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Введение в финансовую грамотность: учебное пособие для начальной школы / [Е.Л. Рутковская, А.В. </a:t>
            </a:r>
            <a:r>
              <a:rPr lang="ru-RU" sz="1700" spc="-2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Половникова</a:t>
            </a:r>
            <a:r>
              <a:rPr lang="ru-RU" sz="1700"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А.А. Козлова и </a:t>
            </a:r>
            <a:r>
              <a:rPr lang="ru-RU" sz="1700" spc="-2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д.р</a:t>
            </a:r>
            <a:r>
              <a:rPr lang="ru-RU" sz="1700"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под общ. ред. Е.Л. Рутковской. – Москва: Издательство «Интеллект-Центр», 2020. – 96 с. – </a:t>
            </a:r>
            <a:r>
              <a:rPr lang="ru-RU" sz="1700" spc="-2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ru-RU" sz="1700" u="sng"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2"/>
              </a:rPr>
              <a:t>https://fincult.info/upload/iblock/c2e/Uchebnoe_posobie.pdf</a:t>
            </a:r>
            <a:endParaRPr lang="ru-RU" sz="17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lnSpc>
                <a:spcPct val="90000"/>
              </a:lnSpc>
              <a:buFont typeface="Symbol" panose="05050102010706020507" pitchFamily="18" charset="2"/>
              <a:buChar char=""/>
            </a:pPr>
            <a:r>
              <a:rPr lang="ru-RU" sz="1700"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Методические рекомендации для учителей начальной школы к учебно-методическому комплексу «Введение в финансовую грамотность» / [Е.Л. Рутковская, А.В. </a:t>
            </a:r>
            <a:r>
              <a:rPr lang="ru-RU" sz="1700" spc="-2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Половникова</a:t>
            </a:r>
            <a:r>
              <a:rPr lang="ru-RU" sz="1700"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Е.С. Королькова, А.А. Козлова и др.]; под общ. ред. Е.Л. Рутковской. – Москва: Издательство «Интеллект-Центр», 2020. – 56 с.  – </a:t>
            </a:r>
            <a:r>
              <a:rPr lang="ru-RU" sz="1700" u="sng"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3"/>
              </a:rPr>
              <a:t>https://fincult.info/upload/iblock/2a8/Metodicheskie_rekomendatsii.pdf</a:t>
            </a:r>
            <a:endParaRPr lang="ru-RU" sz="1700" u="sng"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lnSpc>
                <a:spcPct val="90000"/>
              </a:lnSpc>
              <a:buFont typeface="Symbol" panose="05050102010706020507" pitchFamily="18" charset="2"/>
              <a:buChar char=""/>
            </a:pPr>
            <a:r>
              <a:rPr lang="ru-RU" sz="1700"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Введение в финансовую грамотность: практикум к учебному пособию для начальной школы / [Е.Л. Рутковская, А.В. </a:t>
            </a:r>
            <a:r>
              <a:rPr lang="ru-RU" sz="1700" spc="-2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Половникова</a:t>
            </a:r>
            <a:r>
              <a:rPr lang="ru-RU" sz="1700"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А.А. Козлова и др.; стихи М.А. Лангер]; под общ. ред. Е.Л. Рутковской. – Москва: Издательство «Интеллект-Центр», 2020. – 72 с. </a:t>
            </a:r>
            <a:r>
              <a:rPr lang="ru-RU" sz="1700" spc="-2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ru-RU" sz="1700" u="sng"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4"/>
              </a:rPr>
              <a:t>https://fincult.info/upload/iblock/091/Praktikum.pdf</a:t>
            </a:r>
            <a:endParaRPr lang="ru-RU" sz="17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lnSpc>
                <a:spcPct val="90000"/>
              </a:lnSpc>
              <a:buFont typeface="Symbol" panose="05050102010706020507" pitchFamily="18" charset="2"/>
              <a:buChar char=""/>
            </a:pPr>
            <a:r>
              <a:rPr lang="ru-RU" sz="1700"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Введение в финансовую грамотность: рабочая тетрадь 1 для начальной школы / [Е.Л. Рутковская, А.В. </a:t>
            </a:r>
            <a:r>
              <a:rPr lang="ru-RU" sz="1700" spc="-2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Половникова</a:t>
            </a:r>
            <a:r>
              <a:rPr lang="ru-RU" sz="1700"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А.А. Козлова; стихи М.А. Лангер]; под общ. ред. Е.Л. Рутковской. – Москва: Издательство «Интеллект-Центр», 2020. – 20 с. – </a:t>
            </a:r>
            <a:r>
              <a:rPr lang="ru-RU" sz="1700" spc="-2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ru-RU" sz="1700" u="sng"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5"/>
              </a:rPr>
              <a:t>https://fincult.info/upload/iblock/fff/Rabochaya_tetrad_1_kl.pdf</a:t>
            </a:r>
            <a:endParaRPr lang="ru-RU" sz="17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lnSpc>
                <a:spcPct val="90000"/>
              </a:lnSpc>
              <a:buFont typeface="Symbol" panose="05050102010706020507" pitchFamily="18" charset="2"/>
              <a:buChar char=""/>
            </a:pPr>
            <a:r>
              <a:rPr lang="ru-RU" sz="1700"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Введение в финансовую грамотность: рабочая тетрадь 2 для начальной школы / [Е.Л. Рутковская, А.В. </a:t>
            </a:r>
            <a:r>
              <a:rPr lang="ru-RU" sz="1700" spc="-2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Половникова</a:t>
            </a:r>
            <a:r>
              <a:rPr lang="ru-RU" sz="1700"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А.А. Козлова и др.]; под общ. ред. Е.Л. Рутковской. – Москва: Издательство «Интеллект-Центр», 2020. – 28 с.  – </a:t>
            </a:r>
            <a:r>
              <a:rPr lang="ru-RU" sz="1700" u="sng"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6"/>
              </a:rPr>
              <a:t>https://fincult.info/upload/iblock/0a5/Rabochaya_tetrad_2_kl.pdf</a:t>
            </a:r>
            <a:endParaRPr lang="ru-RU" sz="17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lnSpc>
                <a:spcPct val="90000"/>
              </a:lnSpc>
              <a:buFont typeface="Symbol" panose="05050102010706020507" pitchFamily="18" charset="2"/>
              <a:buChar char=""/>
            </a:pPr>
            <a:r>
              <a:rPr lang="ru-RU" sz="1700"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Введение в финансовую грамотность: рабочая тетрадь 3 для начальной школы / [Е.Л. Рутковская, А.В. </a:t>
            </a:r>
            <a:r>
              <a:rPr lang="ru-RU" sz="1700" spc="-2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Половникова</a:t>
            </a:r>
            <a:r>
              <a:rPr lang="ru-RU" sz="1700"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А.А. Козлова и др.; стихи М.А. Лангер]; под общ. ред. Е.Л. Рутковской. – Москва: Издательство «Интеллект-Центр», 2020. – 24 с. – </a:t>
            </a:r>
            <a:r>
              <a:rPr lang="ru-RU" sz="1700" u="sng"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7"/>
              </a:rPr>
              <a:t>https://fincult.info/upload/iblock/73f/Rabochaya_tetrad_3_kl.pdf</a:t>
            </a:r>
            <a:endParaRPr lang="ru-RU" sz="1700" u="sng"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lnSpc>
                <a:spcPct val="90000"/>
              </a:lnSpc>
              <a:buFont typeface="Symbol" panose="05050102010706020507" pitchFamily="18" charset="2"/>
              <a:buChar char=""/>
            </a:pPr>
            <a:r>
              <a:rPr lang="ru-RU" sz="1700" spc="-20" dirty="0">
                <a:effectLst/>
                <a:latin typeface="Times New Roman" panose="02020603050405020304" pitchFamily="18" charset="0"/>
                <a:ea typeface="Calibri" panose="020F0502020204030204" pitchFamily="34" charset="0"/>
                <a:cs typeface="Times New Roman" panose="02020603050405020304" pitchFamily="18" charset="0"/>
              </a:rPr>
              <a:t>Введение в финансовую грамотность: рабочая тетрадь 4 для начальной школы / [Е.Л. Рутковская, А.В. </a:t>
            </a:r>
            <a:r>
              <a:rPr lang="ru-RU" sz="1700" spc="-20" dirty="0" err="1">
                <a:effectLst/>
                <a:latin typeface="Times New Roman" panose="02020603050405020304" pitchFamily="18" charset="0"/>
                <a:ea typeface="Calibri" panose="020F0502020204030204" pitchFamily="34" charset="0"/>
                <a:cs typeface="Times New Roman" panose="02020603050405020304" pitchFamily="18" charset="0"/>
              </a:rPr>
              <a:t>Половникова</a:t>
            </a:r>
            <a:r>
              <a:rPr lang="ru-RU" sz="1700" spc="-20" dirty="0">
                <a:effectLst/>
                <a:latin typeface="Times New Roman" panose="02020603050405020304" pitchFamily="18" charset="0"/>
                <a:ea typeface="Calibri" panose="020F0502020204030204" pitchFamily="34" charset="0"/>
                <a:cs typeface="Times New Roman" panose="02020603050405020304" pitchFamily="18" charset="0"/>
              </a:rPr>
              <a:t>, А.А. Козлова и др.]; под общ. ред. Е.Л. Рутковской. – Москва: Издательство «Интеллект-Центр», 2020. – 28 с. – </a:t>
            </a:r>
            <a:r>
              <a:rPr lang="ru-RU" sz="1700" u="sng" spc="-20" dirty="0">
                <a:solidFill>
                  <a:srgbClr val="0563C1"/>
                </a:solidFill>
                <a:effectLst/>
                <a:latin typeface="Times New Roman" panose="02020603050405020304" pitchFamily="18" charset="0"/>
                <a:ea typeface="Calibri" panose="020F0502020204030204" pitchFamily="34" charset="0"/>
                <a:cs typeface="Times New Roman" panose="02020603050405020304" pitchFamily="18" charset="0"/>
                <a:hlinkClick r:id="rId8"/>
              </a:rPr>
              <a:t>https://fincult.info/upload/iblock/4ab/Rabochaya_tetrad_4_kl.pdf</a:t>
            </a:r>
            <a:endParaRPr lang="ru-RU" sz="17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0025366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72150CE-6DB0-4AB0-845C-968C76E74FE9}"/>
              </a:ext>
            </a:extLst>
          </p:cNvPr>
          <p:cNvSpPr txBox="1"/>
          <p:nvPr/>
        </p:nvSpPr>
        <p:spPr>
          <a:xfrm>
            <a:off x="0" y="141946"/>
            <a:ext cx="12192000" cy="6574107"/>
          </a:xfrm>
          <a:prstGeom prst="rect">
            <a:avLst/>
          </a:prstGeom>
          <a:noFill/>
        </p:spPr>
        <p:txBody>
          <a:bodyPr wrap="square">
            <a:spAutoFit/>
          </a:bodyPr>
          <a:lstStyle/>
          <a:p>
            <a:pPr indent="450215" algn="just">
              <a:lnSpc>
                <a:spcPct val="90000"/>
              </a:lnSpc>
            </a:pPr>
            <a:r>
              <a:rPr lang="ru-RU" spc="-1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Также можно использовать </a:t>
            </a:r>
            <a:r>
              <a:rPr lang="ru-RU" b="1" spc="-1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материалы учебного курса по финансовой грамотности для учащихся 2-3 классов – </a:t>
            </a:r>
            <a:r>
              <a:rPr lang="ru-RU" b="1" u="sng" spc="-1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hlinkClick r:id="rId2"/>
              </a:rPr>
              <a:t>https://fmc.hse.ru/2-3forms</a:t>
            </a:r>
            <a:r>
              <a:rPr lang="ru-RU" b="1" spc="-1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и 4 классов – </a:t>
            </a:r>
            <a:r>
              <a:rPr lang="ru-RU" b="1" u="sng" spc="-1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hlinkClick r:id="rId3"/>
              </a:rPr>
              <a:t>https://fmc.hse.ru/4forms</a:t>
            </a:r>
            <a:r>
              <a:rPr lang="ru-RU" b="1" spc="-1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ru-RU" spc="-1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подготовленные в рамках совместного проекта Министерства финансов Российской Федерации и Всемирного банка «Содействие повышению уровня финансовой грамотности населения и развитию финансового образования в Российской Федерации»:</a:t>
            </a:r>
            <a:endParaRPr lang="ru-RU"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lnSpc>
                <a:spcPct val="90000"/>
              </a:lnSpc>
              <a:buFont typeface="Symbol" panose="05050102010706020507" pitchFamily="18" charset="2"/>
              <a:buChar char=""/>
              <a:tabLst>
                <a:tab pos="450215" algn="l"/>
              </a:tabLst>
            </a:pPr>
            <a:r>
              <a:rPr lang="ru-RU" spc="-2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Корлюгова</a:t>
            </a:r>
            <a:r>
              <a:rPr lang="ru-RU"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Ю.Н., </a:t>
            </a:r>
            <a:r>
              <a:rPr lang="ru-RU" spc="-2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Гоппе</a:t>
            </a:r>
            <a:r>
              <a:rPr lang="ru-RU"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Е.Е. Финансовая грамотность: учебная программа. 2-3 классы </a:t>
            </a:r>
            <a:r>
              <a:rPr lang="ru-RU" spc="-2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общеобразоват</a:t>
            </a:r>
            <a:r>
              <a:rPr lang="ru-RU"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орг. – М.: ВАКО, 2020. – 32 с.</a:t>
            </a:r>
            <a:endParaRPr lang="ru-RU"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lnSpc>
                <a:spcPct val="90000"/>
              </a:lnSpc>
              <a:buFont typeface="Symbol" panose="05050102010706020507" pitchFamily="18" charset="2"/>
              <a:buChar char=""/>
              <a:tabLst>
                <a:tab pos="450215" algn="l"/>
              </a:tabLst>
            </a:pPr>
            <a:r>
              <a:rPr lang="ru-RU"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Федин С.Н. Финансовая грамотность: материалы для учащихся. 2-3 классы </a:t>
            </a:r>
            <a:r>
              <a:rPr lang="ru-RU" spc="-2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общеобразоват</a:t>
            </a:r>
            <a:r>
              <a:rPr lang="ru-RU"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орг. В 2 ч. Ч. 1. – М.: ВАКО, 2020. – 112 с. </a:t>
            </a:r>
            <a:endParaRPr lang="ru-RU"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lnSpc>
                <a:spcPct val="90000"/>
              </a:lnSpc>
              <a:buFont typeface="Symbol" panose="05050102010706020507" pitchFamily="18" charset="2"/>
              <a:buChar char=""/>
              <a:tabLst>
                <a:tab pos="450215" algn="l"/>
              </a:tabLst>
            </a:pPr>
            <a:r>
              <a:rPr lang="ru-RU"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Федин С.Н. Финансовая грамотность: материалы для учащихся. 2-3 классы </a:t>
            </a:r>
            <a:r>
              <a:rPr lang="ru-RU" spc="-2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общеобразоват</a:t>
            </a:r>
            <a:r>
              <a:rPr lang="ru-RU"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орг. В 2 ч. Ч. 2. – М.: ВАКО, 2020. – 80 с</a:t>
            </a:r>
            <a:r>
              <a:rPr lang="ru-RU" spc="-2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ru-RU"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lnSpc>
                <a:spcPct val="90000"/>
              </a:lnSpc>
              <a:buFont typeface="Symbol" panose="05050102010706020507" pitchFamily="18" charset="2"/>
              <a:buChar char=""/>
              <a:tabLst>
                <a:tab pos="450215" algn="l"/>
              </a:tabLst>
            </a:pPr>
            <a:r>
              <a:rPr lang="ru-RU" spc="-2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Корлюгова</a:t>
            </a:r>
            <a:r>
              <a:rPr lang="ru-RU"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Ю.Н., </a:t>
            </a:r>
            <a:r>
              <a:rPr lang="ru-RU" spc="-2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Гоппе</a:t>
            </a:r>
            <a:r>
              <a:rPr lang="ru-RU"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Е.Е. Финансовая грамотность: методические рекомендации для учителя. 2-3 классы </a:t>
            </a:r>
            <a:r>
              <a:rPr lang="ru-RU" spc="-2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общеобразоват</a:t>
            </a:r>
            <a:r>
              <a:rPr lang="ru-RU"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орг. – М.: ВАКО, 2020. – 112 с.</a:t>
            </a:r>
            <a:endParaRPr lang="ru-RU"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lnSpc>
                <a:spcPct val="90000"/>
              </a:lnSpc>
              <a:buFont typeface="Symbol" panose="05050102010706020507" pitchFamily="18" charset="2"/>
              <a:buChar char=""/>
              <a:tabLst>
                <a:tab pos="450215" algn="l"/>
              </a:tabLst>
            </a:pPr>
            <a:r>
              <a:rPr lang="ru-RU" spc="-2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Корлюгова</a:t>
            </a:r>
            <a:r>
              <a:rPr lang="ru-RU"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Ю.Н., </a:t>
            </a:r>
            <a:r>
              <a:rPr lang="ru-RU" spc="-2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Гоппе</a:t>
            </a:r>
            <a:r>
              <a:rPr lang="ru-RU"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Е.Е. Финансовая грамотность: материалы для родителей. 2-3 классы </a:t>
            </a:r>
            <a:r>
              <a:rPr lang="ru-RU" spc="-2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общеобразоват</a:t>
            </a:r>
            <a:r>
              <a:rPr lang="ru-RU"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орг. – М.: ВАКО, 2020. – 48 с. </a:t>
            </a:r>
            <a:endParaRPr lang="ru-RU"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lnSpc>
                <a:spcPct val="90000"/>
              </a:lnSpc>
              <a:buFont typeface="Symbol" panose="05050102010706020507" pitchFamily="18" charset="2"/>
              <a:buChar char=""/>
              <a:tabLst>
                <a:tab pos="450215" algn="l"/>
              </a:tabLst>
            </a:pPr>
            <a:r>
              <a:rPr lang="ru-RU" spc="-2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Корлюгова</a:t>
            </a:r>
            <a:r>
              <a:rPr lang="ru-RU"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Ю.Н., </a:t>
            </a:r>
            <a:r>
              <a:rPr lang="ru-RU" spc="-2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Гоппе</a:t>
            </a:r>
            <a:r>
              <a:rPr lang="ru-RU"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Е.Е. Финансовая грамотность: рабочая тетрадь. 2-3 классы </a:t>
            </a:r>
            <a:r>
              <a:rPr lang="ru-RU" spc="-2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общеобразоват</a:t>
            </a:r>
            <a:r>
              <a:rPr lang="ru-RU"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орг. – М.: ВАКО, 2020. – 64 с. </a:t>
            </a:r>
            <a:endParaRPr lang="ru-RU"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lnSpc>
                <a:spcPct val="90000"/>
              </a:lnSpc>
              <a:buFont typeface="Symbol" panose="05050102010706020507" pitchFamily="18" charset="2"/>
              <a:buChar char=""/>
            </a:pPr>
            <a:r>
              <a:rPr lang="ru-RU" spc="-2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Корлюгова</a:t>
            </a:r>
            <a:r>
              <a:rPr lang="ru-RU"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Ю.Н., </a:t>
            </a:r>
            <a:r>
              <a:rPr lang="ru-RU" spc="-2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Гоппе</a:t>
            </a:r>
            <a:r>
              <a:rPr lang="ru-RU"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Е.Е. Финансовая грамотность: учебная программа. 4 класс </a:t>
            </a:r>
            <a:r>
              <a:rPr lang="ru-RU"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общеобразоват</a:t>
            </a:r>
            <a:r>
              <a:rPr lang="ru-RU"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орг. – М.: ВАКО, 2018. – 32 с. </a:t>
            </a:r>
          </a:p>
          <a:p>
            <a:pPr marL="342900" lvl="0" indent="-342900" algn="just">
              <a:lnSpc>
                <a:spcPct val="90000"/>
              </a:lnSpc>
              <a:buFont typeface="Symbol" panose="05050102010706020507" pitchFamily="18" charset="2"/>
              <a:buChar char=""/>
            </a:pPr>
            <a:r>
              <a:rPr lang="ru-RU" spc="-2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Гловели</a:t>
            </a:r>
            <a:r>
              <a:rPr lang="ru-RU"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Г.Д., </a:t>
            </a:r>
            <a:r>
              <a:rPr lang="ru-RU" spc="-2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Гоппе</a:t>
            </a:r>
            <a:r>
              <a:rPr lang="ru-RU"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Е.Е. Финансовая грамотность: материалы для учащихся. 4 класс </a:t>
            </a:r>
            <a:r>
              <a:rPr lang="ru-RU" spc="-2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общеобразоват</a:t>
            </a:r>
            <a:r>
              <a:rPr lang="ru-RU"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орг. – М.: ВАКО, 2018. – 112 с. </a:t>
            </a:r>
            <a:endParaRPr lang="ru-RU"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lnSpc>
                <a:spcPct val="90000"/>
              </a:lnSpc>
              <a:buFont typeface="Symbol" panose="05050102010706020507" pitchFamily="18" charset="2"/>
              <a:buChar char=""/>
            </a:pPr>
            <a:r>
              <a:rPr lang="ru-RU" spc="-2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Корлюгова</a:t>
            </a:r>
            <a:r>
              <a:rPr lang="ru-RU"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Ю.Н., </a:t>
            </a:r>
            <a:r>
              <a:rPr lang="ru-RU" spc="-2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Гоппе</a:t>
            </a:r>
            <a:r>
              <a:rPr lang="ru-RU"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Е.Е. Финансовая грамотность: методические рекомендации для учителя. 4 класс </a:t>
            </a:r>
            <a:r>
              <a:rPr lang="ru-RU" spc="-2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общеобразоват</a:t>
            </a:r>
            <a:r>
              <a:rPr lang="ru-RU"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орг. – М.: ВАКО, 2018. – 120 с. </a:t>
            </a:r>
            <a:endParaRPr lang="ru-RU"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lnSpc>
                <a:spcPct val="90000"/>
              </a:lnSpc>
              <a:buFont typeface="Symbol" panose="05050102010706020507" pitchFamily="18" charset="2"/>
              <a:buChar char=""/>
            </a:pPr>
            <a:r>
              <a:rPr lang="ru-RU" spc="-2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Корлюгова</a:t>
            </a:r>
            <a:r>
              <a:rPr lang="ru-RU"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Ю.Н., </a:t>
            </a:r>
            <a:r>
              <a:rPr lang="ru-RU" spc="-2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Гоппе</a:t>
            </a:r>
            <a:r>
              <a:rPr lang="ru-RU"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Е.Е. Финансовая грамотность: материалы для родителей. 4 класс </a:t>
            </a:r>
            <a:r>
              <a:rPr lang="ru-RU" spc="-2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общеобразоват</a:t>
            </a:r>
            <a:r>
              <a:rPr lang="ru-RU"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орг. – М.: ВАКО, 2018. – 48 с. </a:t>
            </a:r>
            <a:endParaRPr lang="ru-RU"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lnSpc>
                <a:spcPct val="90000"/>
              </a:lnSpc>
              <a:buFont typeface="Symbol" panose="05050102010706020507" pitchFamily="18" charset="2"/>
              <a:buChar char=""/>
            </a:pPr>
            <a:r>
              <a:rPr lang="ru-RU" spc="-2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Корлюгова</a:t>
            </a:r>
            <a:r>
              <a:rPr lang="ru-RU"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Ю. Н., </a:t>
            </a:r>
            <a:r>
              <a:rPr lang="ru-RU" spc="-2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Гоппе</a:t>
            </a:r>
            <a:r>
              <a:rPr lang="ru-RU"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Е. Е. Финансовая грамотность: рабочая тетрадь. 4 класс </a:t>
            </a:r>
            <a:r>
              <a:rPr lang="ru-RU" spc="-2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общеобразоват</a:t>
            </a:r>
            <a:r>
              <a:rPr lang="ru-RU"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орг. – М.: ВАКО, 2018. – 56 с.</a:t>
            </a:r>
            <a:endParaRPr lang="ru-RU"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4889086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ФГОС ООО">
            <a:extLst>
              <a:ext uri="{FF2B5EF4-FFF2-40B4-BE49-F238E27FC236}">
                <a16:creationId xmlns:a16="http://schemas.microsoft.com/office/drawing/2014/main" id="{D1792384-4AAD-4CA5-A934-38AED8EBBBE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4326" y="198275"/>
            <a:ext cx="3810000" cy="207645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97F6BF71-0333-450E-AF60-48087518F1B0}"/>
              </a:ext>
            </a:extLst>
          </p:cNvPr>
          <p:cNvSpPr txBox="1"/>
          <p:nvPr/>
        </p:nvSpPr>
        <p:spPr>
          <a:xfrm>
            <a:off x="4029551" y="854481"/>
            <a:ext cx="7848600" cy="1793953"/>
          </a:xfrm>
          <a:prstGeom prst="rect">
            <a:avLst/>
          </a:prstGeom>
          <a:noFill/>
        </p:spPr>
        <p:txBody>
          <a:bodyPr wrap="square">
            <a:spAutoFit/>
          </a:bodyPr>
          <a:lstStyle/>
          <a:p>
            <a:pPr indent="457200" algn="just">
              <a:lnSpc>
                <a:spcPct val="97000"/>
              </a:lnSpc>
              <a:spcAft>
                <a:spcPts val="800"/>
              </a:spcAft>
            </a:pPr>
            <a:r>
              <a:rPr lang="ru-RU" sz="1900" spc="-10" dirty="0">
                <a:effectLst/>
                <a:latin typeface="Times New Roman" panose="02020603050405020304" pitchFamily="18" charset="0"/>
                <a:ea typeface="Times New Roman" panose="02020603050405020304" pitchFamily="18" charset="0"/>
                <a:cs typeface="Times New Roman" panose="02020603050405020304" pitchFamily="18" charset="0"/>
              </a:rPr>
              <a:t>К концу обучения средней школы обучающиеся могут достигнуть возраста 14 лет. Подросткам этого возраста в Российской Федерации разрешается работать по найму, а банки могут выдавать им дебетовые карты. В связи с этим школьникам данной возрастной группы необходимо получить знания и выработать умения, которые позволят решать более широкий круг финансовых задач.</a:t>
            </a:r>
            <a:endParaRPr lang="ru-RU" sz="19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8" name="TextBox 7">
            <a:extLst>
              <a:ext uri="{FF2B5EF4-FFF2-40B4-BE49-F238E27FC236}">
                <a16:creationId xmlns:a16="http://schemas.microsoft.com/office/drawing/2014/main" id="{4471F0CB-F53B-47A7-A88E-9AAECB8FFB1B}"/>
              </a:ext>
            </a:extLst>
          </p:cNvPr>
          <p:cNvSpPr txBox="1"/>
          <p:nvPr/>
        </p:nvSpPr>
        <p:spPr>
          <a:xfrm>
            <a:off x="178468" y="2679891"/>
            <a:ext cx="11835063" cy="4355167"/>
          </a:xfrm>
          <a:prstGeom prst="rect">
            <a:avLst/>
          </a:prstGeom>
          <a:noFill/>
        </p:spPr>
        <p:txBody>
          <a:bodyPr wrap="square">
            <a:spAutoFit/>
          </a:bodyPr>
          <a:lstStyle/>
          <a:p>
            <a:pPr indent="450215" algn="just">
              <a:lnSpc>
                <a:spcPct val="97000"/>
              </a:lnSpc>
            </a:pPr>
            <a:r>
              <a:rPr lang="ru-RU" sz="1900" b="1" spc="-10" dirty="0">
                <a:latin typeface="Times New Roman" panose="02020603050405020304" pitchFamily="18" charset="0"/>
                <a:cs typeface="Times New Roman" panose="02020603050405020304" pitchFamily="18" charset="0"/>
              </a:rPr>
              <a:t>ФГОС ООО </a:t>
            </a:r>
            <a:r>
              <a:rPr lang="ru-RU" sz="1900" spc="-10" dirty="0">
                <a:latin typeface="Times New Roman" panose="02020603050405020304" pitchFamily="18" charset="0"/>
                <a:cs typeface="Times New Roman" panose="02020603050405020304" pitchFamily="18" charset="0"/>
              </a:rPr>
              <a:t>ставит задачу приобретения обучающимися «теоретических знаний и опыта их применения для адекватной ориентации в окружающем мире, выработки способов адаптации в нем, формирования собственной активной позиции в общественной жизни».</a:t>
            </a:r>
          </a:p>
          <a:p>
            <a:pPr indent="450215" algn="just">
              <a:lnSpc>
                <a:spcPct val="97000"/>
              </a:lnSpc>
            </a:pPr>
            <a:r>
              <a:rPr lang="ru-RU" sz="1900" spc="-10" dirty="0">
                <a:effectLst/>
                <a:latin typeface="Times New Roman" panose="02020603050405020304" pitchFamily="18" charset="0"/>
                <a:ea typeface="Calibri" panose="020F0502020204030204" pitchFamily="34" charset="0"/>
                <a:cs typeface="Times New Roman" panose="02020603050405020304" pitchFamily="18" charset="0"/>
              </a:rPr>
              <a:t>ФГОС ООО содержит ряд требований к образовательным результатам, которые могут успешно достигаться в рамках изучения вопросов финансовой грамотности </a:t>
            </a:r>
            <a:r>
              <a:rPr lang="ru-RU" sz="1900" i="1" spc="-10" dirty="0">
                <a:effectLst/>
                <a:latin typeface="Times New Roman" panose="02020603050405020304" pitchFamily="18" charset="0"/>
                <a:ea typeface="Calibri" panose="020F0502020204030204" pitchFamily="34" charset="0"/>
                <a:cs typeface="Times New Roman" panose="02020603050405020304" pitchFamily="18" charset="0"/>
              </a:rPr>
              <a:t>на уроках математики и информатики, истории и географии, обществознания, русской и зарубежной литературы, ОБЖ.</a:t>
            </a:r>
            <a:endParaRPr lang="ru-RU" sz="1900" i="1" dirty="0">
              <a:effectLst/>
              <a:latin typeface="Times New Roman" panose="02020603050405020304" pitchFamily="18" charset="0"/>
              <a:ea typeface="Calibri" panose="020F0502020204030204" pitchFamily="34" charset="0"/>
              <a:cs typeface="Times New Roman" panose="02020603050405020304" pitchFamily="18" charset="0"/>
            </a:endParaRPr>
          </a:p>
          <a:p>
            <a:pPr indent="450215" algn="just">
              <a:lnSpc>
                <a:spcPct val="97000"/>
              </a:lnSpc>
            </a:pPr>
            <a:r>
              <a:rPr lang="ru-RU" sz="1900" spc="-10" dirty="0">
                <a:effectLst/>
                <a:latin typeface="Times New Roman" panose="02020603050405020304" pitchFamily="18" charset="0"/>
                <a:ea typeface="Calibri" panose="020F0502020204030204" pitchFamily="34" charset="0"/>
                <a:cs typeface="Times New Roman" panose="02020603050405020304" pitchFamily="18" charset="0"/>
              </a:rPr>
              <a:t>ФГОС ООО фиксирует среди </a:t>
            </a:r>
            <a:r>
              <a:rPr lang="ru-RU" sz="1900" b="1" spc="-10" dirty="0">
                <a:effectLst/>
                <a:latin typeface="Times New Roman" panose="02020603050405020304" pitchFamily="18" charset="0"/>
                <a:ea typeface="Calibri" panose="020F0502020204030204" pitchFamily="34" charset="0"/>
                <a:cs typeface="Times New Roman" panose="02020603050405020304" pitchFamily="18" charset="0"/>
              </a:rPr>
              <a:t>основных характеристик выпускника («портрет выпускника школы»)</a:t>
            </a:r>
            <a:r>
              <a:rPr lang="ru-RU" sz="1900" spc="-10" dirty="0">
                <a:effectLst/>
                <a:latin typeface="Times New Roman" panose="02020603050405020304" pitchFamily="18" charset="0"/>
                <a:ea typeface="Calibri" panose="020F0502020204030204" pitchFamily="34" charset="0"/>
                <a:cs typeface="Times New Roman" panose="02020603050405020304" pitchFamily="18" charset="0"/>
              </a:rPr>
              <a:t> следующие:</a:t>
            </a:r>
            <a:endParaRPr lang="ru-RU" sz="1900" dirty="0">
              <a:effectLst/>
              <a:latin typeface="Times New Roman" panose="02020603050405020304" pitchFamily="18" charset="0"/>
              <a:ea typeface="Calibri" panose="020F0502020204030204" pitchFamily="34" charset="0"/>
              <a:cs typeface="Times New Roman" panose="02020603050405020304" pitchFamily="18" charset="0"/>
            </a:endParaRPr>
          </a:p>
          <a:p>
            <a:pPr marL="342900" lvl="0" indent="-342900" algn="just">
              <a:lnSpc>
                <a:spcPct val="97000"/>
              </a:lnSpc>
              <a:buFont typeface="Symbol" panose="05050102010706020507" pitchFamily="18" charset="2"/>
              <a:buChar char=""/>
            </a:pPr>
            <a:r>
              <a:rPr lang="ru-RU" sz="1900" spc="-10" dirty="0">
                <a:effectLst/>
                <a:latin typeface="Times New Roman" panose="02020603050405020304" pitchFamily="18" charset="0"/>
                <a:ea typeface="Times New Roman" panose="02020603050405020304" pitchFamily="18" charset="0"/>
                <a:cs typeface="Times New Roman" panose="02020603050405020304" pitchFamily="18" charset="0"/>
              </a:rPr>
              <a:t>осознающий себя личностью, социально активный, уважающий закон и правопорядок, осознающий ответственность перед семьей, обществом, государством, человечеством;</a:t>
            </a:r>
            <a:endParaRPr lang="ru-RU" sz="19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lnSpc>
                <a:spcPct val="97000"/>
              </a:lnSpc>
              <a:buFont typeface="Symbol" panose="05050102010706020507" pitchFamily="18" charset="2"/>
              <a:buChar char=""/>
            </a:pPr>
            <a:r>
              <a:rPr lang="ru-RU" sz="1900" spc="-10" dirty="0">
                <a:effectLst/>
                <a:latin typeface="Times New Roman" panose="02020603050405020304" pitchFamily="18" charset="0"/>
                <a:ea typeface="Times New Roman" panose="02020603050405020304" pitchFamily="18" charset="0"/>
                <a:cs typeface="Times New Roman" panose="02020603050405020304" pitchFamily="18" charset="0"/>
              </a:rPr>
              <a:t>осознанно выполняющий и пропагандирующий правила здорового, безопасного и экологически целесообразного образа жизни;</a:t>
            </a:r>
            <a:endParaRPr lang="ru-RU" sz="19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lnSpc>
                <a:spcPct val="97000"/>
              </a:lnSpc>
              <a:buFont typeface="Symbol" panose="05050102010706020507" pitchFamily="18" charset="2"/>
              <a:buChar char=""/>
            </a:pPr>
            <a:r>
              <a:rPr lang="ru-RU" sz="1900" spc="-10" dirty="0">
                <a:effectLst/>
                <a:latin typeface="Times New Roman" panose="02020603050405020304" pitchFamily="18" charset="0"/>
                <a:ea typeface="Times New Roman" panose="02020603050405020304" pitchFamily="18" charset="0"/>
                <a:cs typeface="Times New Roman" panose="02020603050405020304" pitchFamily="18" charset="0"/>
              </a:rPr>
              <a:t>подготовленный к осознанному выбору профессии, понимающий значение профессиональной деятельности для человека и общества.</a:t>
            </a:r>
            <a:endParaRPr lang="ru-RU" sz="1900" dirty="0">
              <a:effectLst/>
              <a:latin typeface="Times New Roman" panose="02020603050405020304" pitchFamily="18" charset="0"/>
              <a:ea typeface="Times New Roman" panose="02020603050405020304" pitchFamily="18" charset="0"/>
              <a:cs typeface="Times New Roman" panose="02020603050405020304" pitchFamily="18" charset="0"/>
            </a:endParaRPr>
          </a:p>
          <a:p>
            <a:endParaRPr lang="ru-RU" sz="1900" dirty="0">
              <a:latin typeface="Times New Roman" panose="02020603050405020304" pitchFamily="18" charset="0"/>
              <a:cs typeface="Times New Roman" panose="02020603050405020304" pitchFamily="18" charset="0"/>
            </a:endParaRPr>
          </a:p>
        </p:txBody>
      </p:sp>
      <p:sp>
        <p:nvSpPr>
          <p:cNvPr id="7" name="TextBox 6">
            <a:extLst>
              <a:ext uri="{FF2B5EF4-FFF2-40B4-BE49-F238E27FC236}">
                <a16:creationId xmlns:a16="http://schemas.microsoft.com/office/drawing/2014/main" id="{041740DB-4FBA-47AF-975B-E55DA4CA6D11}"/>
              </a:ext>
            </a:extLst>
          </p:cNvPr>
          <p:cNvSpPr txBox="1"/>
          <p:nvPr/>
        </p:nvSpPr>
        <p:spPr>
          <a:xfrm>
            <a:off x="4029551" y="0"/>
            <a:ext cx="7411081" cy="794064"/>
          </a:xfrm>
          <a:prstGeom prst="rect">
            <a:avLst/>
          </a:prstGeom>
          <a:noFill/>
        </p:spPr>
        <p:txBody>
          <a:bodyPr wrap="square">
            <a:spAutoFit/>
          </a:bodyPr>
          <a:lstStyle/>
          <a:p>
            <a:pPr lvl="1" algn="ctr">
              <a:lnSpc>
                <a:spcPct val="95000"/>
              </a:lnSpc>
            </a:pPr>
            <a:r>
              <a:rPr lang="ru-RU" sz="2400" b="1" spc="-10" dirty="0">
                <a:solidFill>
                  <a:schemeClr val="accent1">
                    <a:lumMod val="50000"/>
                  </a:schemeClr>
                </a:solidFill>
                <a:effectLst/>
                <a:latin typeface="Times New Roman" panose="02020603050405020304" pitchFamily="18" charset="0"/>
                <a:ea typeface="Calibri" panose="020F0502020204030204" pitchFamily="34" charset="0"/>
              </a:rPr>
              <a:t>Финансовая грамотность в системе основного общего образования</a:t>
            </a:r>
            <a:endParaRPr lang="ru-RU" sz="2400" dirty="0">
              <a:solidFill>
                <a:schemeClr val="accent1">
                  <a:lumMod val="50000"/>
                </a:schemeClr>
              </a:solidFill>
              <a:effectLst/>
              <a:latin typeface="Tahoma" panose="020B0604030504040204" pitchFamily="34" charset="0"/>
              <a:ea typeface="Times New Roman" panose="02020603050405020304" pitchFamily="18" charset="0"/>
            </a:endParaRPr>
          </a:p>
        </p:txBody>
      </p:sp>
    </p:spTree>
    <p:extLst>
      <p:ext uri="{BB962C8B-B14F-4D97-AF65-F5344CB8AC3E}">
        <p14:creationId xmlns:p14="http://schemas.microsoft.com/office/powerpoint/2010/main" val="352981362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2E895BD-4F96-4103-AC27-1FB4C79B55C8}"/>
              </a:ext>
            </a:extLst>
          </p:cNvPr>
          <p:cNvSpPr txBox="1"/>
          <p:nvPr/>
        </p:nvSpPr>
        <p:spPr>
          <a:xfrm>
            <a:off x="228600" y="266596"/>
            <a:ext cx="7010400" cy="6324808"/>
          </a:xfrm>
          <a:prstGeom prst="rect">
            <a:avLst/>
          </a:prstGeom>
          <a:noFill/>
        </p:spPr>
        <p:txBody>
          <a:bodyPr wrap="square">
            <a:spAutoFit/>
          </a:bodyPr>
          <a:lstStyle/>
          <a:p>
            <a:pPr indent="457200" algn="just">
              <a:lnSpc>
                <a:spcPct val="90000"/>
              </a:lnSpc>
            </a:pPr>
            <a:r>
              <a:rPr lang="ru-RU" sz="1800" b="1" i="1" spc="-10" dirty="0">
                <a:effectLst/>
                <a:latin typeface="Times New Roman" panose="02020603050405020304" pitchFamily="18" charset="0"/>
                <a:ea typeface="Times New Roman" panose="02020603050405020304" pitchFamily="18" charset="0"/>
                <a:cs typeface="Times New Roman" panose="02020603050405020304" pitchFamily="18" charset="0"/>
              </a:rPr>
              <a:t>В ходе образовательной деятельности учителю 5-6 классов необходимо:</a:t>
            </a:r>
            <a:endParaRPr lang="ru-RU" sz="1400" b="1" dirty="0">
              <a:effectLst/>
              <a:latin typeface="Times New Roman" panose="02020603050405020304" pitchFamily="18" charset="0"/>
              <a:ea typeface="Calibri" panose="020F0502020204030204" pitchFamily="34" charset="0"/>
              <a:cs typeface="Times New Roman" panose="02020603050405020304" pitchFamily="18" charset="0"/>
            </a:endParaRPr>
          </a:p>
          <a:p>
            <a:pPr marL="342900" lvl="0" indent="-342900" algn="just">
              <a:lnSpc>
                <a:spcPct val="90000"/>
              </a:lnSpc>
              <a:buFont typeface="Symbol" panose="05050102010706020507" pitchFamily="18" charset="2"/>
              <a:buChar char=""/>
              <a:tabLst>
                <a:tab pos="450215" algn="l"/>
              </a:tabLst>
            </a:pPr>
            <a:r>
              <a:rPr lang="ru-RU" sz="1800" spc="-10" dirty="0">
                <a:effectLst/>
                <a:latin typeface="Times New Roman" panose="02020603050405020304" pitchFamily="18" charset="0"/>
                <a:ea typeface="SimSun" panose="02010600030101010101" pitchFamily="2" charset="-122"/>
                <a:cs typeface="Times New Roman" panose="02020603050405020304" pitchFamily="18" charset="0"/>
              </a:rPr>
              <a:t>объяснить (более развернуто, чем в начальной школе) устройство денежного хозяйства и помочь понять, что деньги — это символический инструмент и что ценность денег как средства платежа может меняться со временем под влиянием инфляции</a:t>
            </a:r>
            <a:r>
              <a:rPr lang="ru-RU" sz="1800" i="1" spc="-10" dirty="0">
                <a:effectLst/>
                <a:latin typeface="Times New Roman" panose="02020603050405020304" pitchFamily="18" charset="0"/>
                <a:ea typeface="SimSun" panose="02010600030101010101" pitchFamily="2" charset="-122"/>
                <a:cs typeface="Times New Roman" panose="02020603050405020304" pitchFamily="18" charset="0"/>
              </a:rPr>
              <a:t>;</a:t>
            </a:r>
            <a:endParaRPr lang="ru-RU" sz="1800" dirty="0">
              <a:effectLst/>
              <a:latin typeface="Times New Roman" panose="02020603050405020304" pitchFamily="18" charset="0"/>
              <a:ea typeface="SimSun" panose="02010600030101010101" pitchFamily="2" charset="-122"/>
              <a:cs typeface="Times New Roman" panose="02020603050405020304" pitchFamily="18" charset="0"/>
            </a:endParaRPr>
          </a:p>
          <a:p>
            <a:pPr marL="342900" lvl="0" indent="-342900" algn="just">
              <a:lnSpc>
                <a:spcPct val="90000"/>
              </a:lnSpc>
              <a:buFont typeface="Symbol" panose="05050102010706020507" pitchFamily="18" charset="2"/>
              <a:buChar char=""/>
              <a:tabLst>
                <a:tab pos="450215" algn="l"/>
              </a:tabLst>
            </a:pPr>
            <a:r>
              <a:rPr lang="ru-RU" sz="1800" spc="-10" dirty="0">
                <a:effectLst/>
                <a:latin typeface="Times New Roman" panose="02020603050405020304" pitchFamily="18" charset="0"/>
                <a:ea typeface="SimSun" panose="02010600030101010101" pitchFamily="2" charset="-122"/>
                <a:cs typeface="Times New Roman" panose="02020603050405020304" pitchFamily="18" charset="0"/>
              </a:rPr>
              <a:t>помочь сформировать представление о разнообразии источников семейных доходов и объяснить роль трудовых заработков как основного источника доходов российских семей;</a:t>
            </a:r>
            <a:endParaRPr lang="ru-RU" sz="1800" dirty="0">
              <a:effectLst/>
              <a:latin typeface="Times New Roman" panose="02020603050405020304" pitchFamily="18" charset="0"/>
              <a:ea typeface="SimSun" panose="02010600030101010101" pitchFamily="2" charset="-122"/>
              <a:cs typeface="Times New Roman" panose="02020603050405020304" pitchFamily="18" charset="0"/>
            </a:endParaRPr>
          </a:p>
          <a:p>
            <a:pPr marL="342900" lvl="0" indent="-342900" algn="just">
              <a:lnSpc>
                <a:spcPct val="90000"/>
              </a:lnSpc>
              <a:buFont typeface="Symbol" panose="05050102010706020507" pitchFamily="18" charset="2"/>
              <a:buChar char=""/>
              <a:tabLst>
                <a:tab pos="450215" algn="l"/>
              </a:tabLst>
            </a:pPr>
            <a:r>
              <a:rPr lang="ru-RU" sz="1800" spc="-10" dirty="0">
                <a:effectLst/>
                <a:latin typeface="Times New Roman" panose="02020603050405020304" pitchFamily="18" charset="0"/>
                <a:ea typeface="SimSun" panose="02010600030101010101" pitchFamily="2" charset="-122"/>
                <a:cs typeface="Times New Roman" panose="02020603050405020304" pitchFamily="18" charset="0"/>
              </a:rPr>
              <a:t>объяснить полезность регулярного контроля семейных расходов, а также значимость различных статей семейных расходов и их доли в бюджете семьи;</a:t>
            </a:r>
          </a:p>
          <a:p>
            <a:pPr marL="342900" lvl="0" indent="-342900" algn="just">
              <a:lnSpc>
                <a:spcPct val="90000"/>
              </a:lnSpc>
              <a:buFont typeface="Symbol" panose="05050102010706020507" pitchFamily="18" charset="2"/>
              <a:buChar char=""/>
              <a:tabLst>
                <a:tab pos="450215" algn="l"/>
              </a:tabLst>
            </a:pPr>
            <a:r>
              <a:rPr lang="ru-RU" sz="1800" spc="-10" dirty="0">
                <a:effectLst/>
                <a:latin typeface="Times New Roman" panose="02020603050405020304" pitchFamily="18" charset="0"/>
                <a:ea typeface="SimSun" panose="02010600030101010101" pitchFamily="2" charset="-122"/>
                <a:cs typeface="Times New Roman" panose="02020603050405020304" pitchFamily="18" charset="0"/>
              </a:rPr>
              <a:t>показать целесообразность построения семейного бюджета как способа разумного управления доходами и расходами семьи; </a:t>
            </a:r>
            <a:endParaRPr lang="ru-RU" sz="1800" dirty="0">
              <a:effectLst/>
              <a:latin typeface="Times New Roman" panose="02020603050405020304" pitchFamily="18" charset="0"/>
              <a:ea typeface="SimSun" panose="02010600030101010101" pitchFamily="2" charset="-122"/>
              <a:cs typeface="Times New Roman" panose="02020603050405020304" pitchFamily="18" charset="0"/>
            </a:endParaRPr>
          </a:p>
          <a:p>
            <a:pPr marL="342900" lvl="0" indent="-342900" algn="just">
              <a:lnSpc>
                <a:spcPct val="90000"/>
              </a:lnSpc>
              <a:buFont typeface="Symbol" panose="05050102010706020507" pitchFamily="18" charset="2"/>
              <a:buChar char=""/>
              <a:tabLst>
                <a:tab pos="450215" algn="l"/>
              </a:tabLst>
            </a:pPr>
            <a:r>
              <a:rPr lang="ru-RU" sz="1800" spc="-10" dirty="0">
                <a:effectLst/>
                <a:latin typeface="Times New Roman" panose="02020603050405020304" pitchFamily="18" charset="0"/>
                <a:ea typeface="SimSun" panose="02010600030101010101" pitchFamily="2" charset="-122"/>
                <a:cs typeface="Times New Roman" panose="02020603050405020304" pitchFamily="18" charset="0"/>
              </a:rPr>
              <a:t>помочь осознать возможность возникновения в жизни особенно сложных ситуаций (рождение ребенка, внезапная смерть кормильца, форс-мажорные случаи), которые могут привести к снижению благосостояния; рассказать, как можно смягчить негативные финансовые последствия таких ситуаций с помощью сбережений и страхования;</a:t>
            </a:r>
            <a:endParaRPr lang="ru-RU" sz="1800" dirty="0">
              <a:effectLst/>
              <a:latin typeface="Times New Roman" panose="02020603050405020304" pitchFamily="18" charset="0"/>
              <a:ea typeface="SimSun" panose="02010600030101010101" pitchFamily="2" charset="-122"/>
              <a:cs typeface="Times New Roman" panose="02020603050405020304" pitchFamily="18" charset="0"/>
            </a:endParaRPr>
          </a:p>
          <a:p>
            <a:pPr marL="342900" lvl="0" indent="-342900" algn="just">
              <a:lnSpc>
                <a:spcPct val="90000"/>
              </a:lnSpc>
              <a:buFont typeface="Symbol" panose="05050102010706020507" pitchFamily="18" charset="2"/>
              <a:buChar char=""/>
              <a:tabLst>
                <a:tab pos="450215" algn="l"/>
              </a:tabLst>
            </a:pPr>
            <a:r>
              <a:rPr lang="ru-RU" sz="1800" spc="-10" dirty="0">
                <a:effectLst/>
                <a:latin typeface="Times New Roman" panose="02020603050405020304" pitchFamily="18" charset="0"/>
                <a:ea typeface="SimSun" panose="02010600030101010101" pitchFamily="2" charset="-122"/>
                <a:cs typeface="Times New Roman" panose="02020603050405020304" pitchFamily="18" charset="0"/>
              </a:rPr>
              <a:t>объяснить, зачем нужны налоги, почему их надо платить и почему за неуплату налогов строго наказывают;</a:t>
            </a:r>
            <a:endParaRPr lang="ru-RU" sz="1800" dirty="0">
              <a:effectLst/>
              <a:latin typeface="Times New Roman" panose="02020603050405020304" pitchFamily="18" charset="0"/>
              <a:ea typeface="SimSun" panose="02010600030101010101" pitchFamily="2" charset="-122"/>
              <a:cs typeface="Times New Roman" panose="02020603050405020304" pitchFamily="18" charset="0"/>
            </a:endParaRPr>
          </a:p>
          <a:p>
            <a:pPr marL="342900" lvl="0" indent="-342900" algn="just">
              <a:lnSpc>
                <a:spcPct val="90000"/>
              </a:lnSpc>
              <a:buFont typeface="Symbol" panose="05050102010706020507" pitchFamily="18" charset="2"/>
              <a:buChar char=""/>
              <a:tabLst>
                <a:tab pos="450215" algn="l"/>
              </a:tabLst>
            </a:pPr>
            <a:r>
              <a:rPr lang="ru-RU" sz="1800" spc="-10" dirty="0">
                <a:effectLst/>
                <a:latin typeface="Times New Roman" panose="02020603050405020304" pitchFamily="18" charset="0"/>
                <a:ea typeface="SimSun" panose="02010600030101010101" pitchFamily="2" charset="-122"/>
                <a:cs typeface="Times New Roman" panose="02020603050405020304" pitchFamily="18" charset="0"/>
              </a:rPr>
              <a:t>рассказать, в каких случаях гражданин России может рассчитывать на социальное пособие, от чего зависит величина пособий, каковы их размеры.</a:t>
            </a:r>
            <a:endParaRPr lang="ru-RU" sz="1800" dirty="0">
              <a:effectLst/>
              <a:latin typeface="Times New Roman" panose="02020603050405020304" pitchFamily="18" charset="0"/>
              <a:ea typeface="SimSun" panose="02010600030101010101" pitchFamily="2" charset="-122"/>
              <a:cs typeface="Times New Roman" panose="02020603050405020304" pitchFamily="18" charset="0"/>
            </a:endParaRPr>
          </a:p>
        </p:txBody>
      </p:sp>
      <p:sp>
        <p:nvSpPr>
          <p:cNvPr id="5" name="TextBox 4">
            <a:extLst>
              <a:ext uri="{FF2B5EF4-FFF2-40B4-BE49-F238E27FC236}">
                <a16:creationId xmlns:a16="http://schemas.microsoft.com/office/drawing/2014/main" id="{AA2E8A8E-1134-42E6-B780-B15CB7C0B6D2}"/>
              </a:ext>
            </a:extLst>
          </p:cNvPr>
          <p:cNvSpPr txBox="1"/>
          <p:nvPr/>
        </p:nvSpPr>
        <p:spPr>
          <a:xfrm>
            <a:off x="7315200" y="266596"/>
            <a:ext cx="4648200" cy="5078313"/>
          </a:xfrm>
          <a:prstGeom prst="rect">
            <a:avLst/>
          </a:prstGeom>
          <a:noFill/>
        </p:spPr>
        <p:txBody>
          <a:bodyPr wrap="square">
            <a:spAutoFit/>
          </a:bodyPr>
          <a:lstStyle/>
          <a:p>
            <a:pPr indent="450215" algn="just">
              <a:lnSpc>
                <a:spcPct val="90000"/>
              </a:lnSpc>
            </a:pPr>
            <a:r>
              <a:rPr lang="ru-RU" sz="1800" b="1" i="1" spc="-10" dirty="0">
                <a:solidFill>
                  <a:srgbClr val="000000"/>
                </a:solidFill>
                <a:effectLst/>
                <a:latin typeface="Times New Roman" panose="02020603050405020304" pitchFamily="18" charset="0"/>
                <a:ea typeface="Times New Roman" panose="02020603050405020304" pitchFamily="18" charset="0"/>
              </a:rPr>
              <a:t>В результате освоения учебного материала по финансовой грамотности у учащихся 5-6 классов должны быть сформированы умения</a:t>
            </a:r>
            <a:r>
              <a:rPr lang="ru-RU" sz="1800" i="1" spc="-10" dirty="0">
                <a:solidFill>
                  <a:srgbClr val="000000"/>
                </a:solidFill>
                <a:effectLst/>
                <a:latin typeface="Times New Roman" panose="02020603050405020304" pitchFamily="18" charset="0"/>
                <a:ea typeface="Times New Roman" panose="02020603050405020304" pitchFamily="18" charset="0"/>
              </a:rPr>
              <a:t>: </a:t>
            </a:r>
            <a:endParaRPr lang="ru-RU" sz="1600" dirty="0">
              <a:solidFill>
                <a:srgbClr val="000000"/>
              </a:solidFill>
              <a:effectLst/>
              <a:latin typeface="Tahoma" panose="020B0604030504040204" pitchFamily="34" charset="0"/>
              <a:ea typeface="Times New Roman" panose="02020603050405020304" pitchFamily="18" charset="0"/>
            </a:endParaRPr>
          </a:p>
          <a:p>
            <a:pPr marL="342900" lvl="0" indent="-342900" algn="just">
              <a:lnSpc>
                <a:spcPct val="90000"/>
              </a:lnSpc>
              <a:buFont typeface="Symbol" panose="05050102010706020507" pitchFamily="18" charset="2"/>
              <a:buChar char=""/>
              <a:tabLst>
                <a:tab pos="450215" algn="l"/>
              </a:tabLst>
            </a:pPr>
            <a:r>
              <a:rPr lang="ru-RU" sz="1800" spc="-10" dirty="0">
                <a:solidFill>
                  <a:srgbClr val="000000"/>
                </a:solidFill>
                <a:effectLst/>
                <a:latin typeface="Times New Roman" panose="02020603050405020304" pitchFamily="18" charset="0"/>
                <a:ea typeface="Times New Roman" panose="02020603050405020304" pitchFamily="18" charset="0"/>
              </a:rPr>
              <a:t>воспринимать информацию о росте цен как факторе, влияющем на благосостояние семьи </a:t>
            </a:r>
            <a:endParaRPr lang="ru-RU" sz="1600" dirty="0">
              <a:solidFill>
                <a:srgbClr val="000000"/>
              </a:solidFill>
              <a:effectLst/>
              <a:latin typeface="Tahoma" panose="020B0604030504040204" pitchFamily="34" charset="0"/>
              <a:ea typeface="Times New Roman" panose="02020603050405020304" pitchFamily="18" charset="0"/>
            </a:endParaRPr>
          </a:p>
          <a:p>
            <a:pPr marL="342900" lvl="0" indent="-342900" algn="just">
              <a:lnSpc>
                <a:spcPct val="90000"/>
              </a:lnSpc>
              <a:buFont typeface="Symbol" panose="05050102010706020507" pitchFamily="18" charset="2"/>
              <a:buChar char=""/>
              <a:tabLst>
                <a:tab pos="450215" algn="l"/>
              </a:tabLst>
            </a:pPr>
            <a:r>
              <a:rPr lang="ru-RU" sz="1800" spc="-10" dirty="0">
                <a:solidFill>
                  <a:srgbClr val="000000"/>
                </a:solidFill>
                <a:effectLst/>
                <a:latin typeface="Times New Roman" panose="02020603050405020304" pitchFamily="18" charset="0"/>
                <a:ea typeface="Times New Roman" panose="02020603050405020304" pitchFamily="18" charset="0"/>
              </a:rPr>
              <a:t>понимать причины различий в заработках и уровнях благосостояния семей;</a:t>
            </a:r>
            <a:endParaRPr lang="ru-RU" sz="1600" dirty="0">
              <a:solidFill>
                <a:srgbClr val="000000"/>
              </a:solidFill>
              <a:effectLst/>
              <a:latin typeface="Tahoma" panose="020B0604030504040204" pitchFamily="34" charset="0"/>
              <a:ea typeface="Times New Roman" panose="02020603050405020304" pitchFamily="18" charset="0"/>
            </a:endParaRPr>
          </a:p>
          <a:p>
            <a:pPr marL="342900" lvl="0" indent="-342900" algn="just">
              <a:lnSpc>
                <a:spcPct val="90000"/>
              </a:lnSpc>
              <a:buFont typeface="Symbol" panose="05050102010706020507" pitchFamily="18" charset="2"/>
              <a:buChar char=""/>
              <a:tabLst>
                <a:tab pos="450215" algn="l"/>
              </a:tabLst>
            </a:pPr>
            <a:r>
              <a:rPr lang="ru-RU" sz="1800" spc="-10" dirty="0">
                <a:solidFill>
                  <a:srgbClr val="000000"/>
                </a:solidFill>
                <a:effectLst/>
                <a:latin typeface="Times New Roman" panose="02020603050405020304" pitchFamily="18" charset="0"/>
                <a:ea typeface="Times New Roman" panose="02020603050405020304" pitchFamily="18" charset="0"/>
              </a:rPr>
              <a:t>участвовать в обсуждении очередности и размеров семейных расходов, а также фиксировать, на что тратятся получаемые от родителей карманные деньги;</a:t>
            </a:r>
            <a:endParaRPr lang="ru-RU" sz="1600" dirty="0">
              <a:solidFill>
                <a:srgbClr val="000000"/>
              </a:solidFill>
              <a:effectLst/>
              <a:latin typeface="Tahoma" panose="020B0604030504040204" pitchFamily="34" charset="0"/>
              <a:ea typeface="Times New Roman" panose="02020603050405020304" pitchFamily="18" charset="0"/>
            </a:endParaRPr>
          </a:p>
          <a:p>
            <a:pPr marL="342900" lvl="0" indent="-342900" algn="just">
              <a:lnSpc>
                <a:spcPct val="90000"/>
              </a:lnSpc>
              <a:buFont typeface="Symbol" panose="05050102010706020507" pitchFamily="18" charset="2"/>
              <a:buChar char=""/>
              <a:tabLst>
                <a:tab pos="450215" algn="l"/>
              </a:tabLst>
            </a:pPr>
            <a:r>
              <a:rPr lang="ru-RU" sz="1800" spc="-10" dirty="0">
                <a:solidFill>
                  <a:srgbClr val="000000"/>
                </a:solidFill>
                <a:effectLst/>
                <a:latin typeface="Times New Roman" panose="02020603050405020304" pitchFamily="18" charset="0"/>
                <a:ea typeface="Times New Roman" panose="02020603050405020304" pitchFamily="18" charset="0"/>
              </a:rPr>
              <a:t>составлять на бумаге или с помощью компьютера простейший бюджет семьи;</a:t>
            </a:r>
            <a:endParaRPr lang="ru-RU" sz="1600" dirty="0">
              <a:solidFill>
                <a:srgbClr val="000000"/>
              </a:solidFill>
              <a:effectLst/>
              <a:latin typeface="Tahoma" panose="020B0604030504040204" pitchFamily="34" charset="0"/>
              <a:ea typeface="Times New Roman" panose="02020603050405020304" pitchFamily="18" charset="0"/>
            </a:endParaRPr>
          </a:p>
          <a:p>
            <a:pPr marL="342900" lvl="0" indent="-342900" algn="just">
              <a:lnSpc>
                <a:spcPct val="90000"/>
              </a:lnSpc>
              <a:buFont typeface="Symbol" panose="05050102010706020507" pitchFamily="18" charset="2"/>
              <a:buChar char=""/>
              <a:tabLst>
                <a:tab pos="450215" algn="l"/>
              </a:tabLst>
            </a:pPr>
            <a:r>
              <a:rPr lang="ru-RU" sz="1800" spc="-10" dirty="0">
                <a:solidFill>
                  <a:srgbClr val="000000"/>
                </a:solidFill>
                <a:effectLst/>
                <a:latin typeface="Times New Roman" panose="02020603050405020304" pitchFamily="18" charset="0"/>
                <a:ea typeface="Times New Roman" panose="02020603050405020304" pitchFamily="18" charset="0"/>
              </a:rPr>
              <a:t>понимать информацию на сайтах страховых компаний;</a:t>
            </a:r>
            <a:endParaRPr lang="ru-RU" sz="1600" dirty="0">
              <a:solidFill>
                <a:srgbClr val="000000"/>
              </a:solidFill>
              <a:effectLst/>
              <a:latin typeface="Tahoma" panose="020B0604030504040204" pitchFamily="34" charset="0"/>
              <a:ea typeface="Times New Roman" panose="02020603050405020304" pitchFamily="18" charset="0"/>
            </a:endParaRPr>
          </a:p>
          <a:p>
            <a:pPr marL="342900" lvl="0" indent="-342900" algn="just">
              <a:lnSpc>
                <a:spcPct val="90000"/>
              </a:lnSpc>
              <a:buFont typeface="Symbol" panose="05050102010706020507" pitchFamily="18" charset="2"/>
              <a:buChar char=""/>
              <a:tabLst>
                <a:tab pos="450215" algn="l"/>
              </a:tabLst>
            </a:pPr>
            <a:r>
              <a:rPr lang="ru-RU" sz="1800" spc="-10" dirty="0">
                <a:solidFill>
                  <a:srgbClr val="000000"/>
                </a:solidFill>
                <a:effectLst/>
                <a:latin typeface="Times New Roman" panose="02020603050405020304" pitchFamily="18" charset="0"/>
                <a:ea typeface="Times New Roman" panose="02020603050405020304" pitchFamily="18" charset="0"/>
              </a:rPr>
              <a:t>проверить на сайте налоговой службы наличие налоговой задолженности членов семьи.</a:t>
            </a:r>
            <a:endParaRPr lang="ru-RU" sz="1600" dirty="0">
              <a:solidFill>
                <a:srgbClr val="000000"/>
              </a:solidFill>
              <a:effectLst/>
              <a:latin typeface="Tahoma" panose="020B0604030504040204" pitchFamily="34" charset="0"/>
              <a:ea typeface="Times New Roman" panose="02020603050405020304" pitchFamily="18" charset="0"/>
            </a:endParaRPr>
          </a:p>
        </p:txBody>
      </p:sp>
    </p:spTree>
    <p:extLst>
      <p:ext uri="{BB962C8B-B14F-4D97-AF65-F5344CB8AC3E}">
        <p14:creationId xmlns:p14="http://schemas.microsoft.com/office/powerpoint/2010/main" val="268358598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570C59F-FCC6-4C4D-939B-E3D65078502C}"/>
              </a:ext>
            </a:extLst>
          </p:cNvPr>
          <p:cNvSpPr txBox="1"/>
          <p:nvPr/>
        </p:nvSpPr>
        <p:spPr>
          <a:xfrm>
            <a:off x="342900" y="141946"/>
            <a:ext cx="11506200" cy="6574107"/>
          </a:xfrm>
          <a:prstGeom prst="rect">
            <a:avLst/>
          </a:prstGeom>
          <a:noFill/>
        </p:spPr>
        <p:txBody>
          <a:bodyPr wrap="square">
            <a:spAutoFit/>
          </a:bodyPr>
          <a:lstStyle/>
          <a:p>
            <a:pPr indent="457200" algn="just">
              <a:lnSpc>
                <a:spcPct val="90000"/>
              </a:lnSpc>
            </a:pPr>
            <a:r>
              <a:rPr lang="ru-RU" sz="1800" b="1" i="1" spc="-10" dirty="0">
                <a:effectLst/>
                <a:latin typeface="Times New Roman" panose="02020603050405020304" pitchFamily="18" charset="0"/>
                <a:ea typeface="Times New Roman" panose="02020603050405020304" pitchFamily="18" charset="0"/>
                <a:cs typeface="Times New Roman" panose="02020603050405020304" pitchFamily="18" charset="0"/>
              </a:rPr>
              <a:t>В ходе образовательной деятельности учителю 7-9 классов необходимо:</a:t>
            </a:r>
            <a:endParaRPr lang="ru-RU" sz="1400" b="1"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90000"/>
              </a:lnSpc>
              <a:buFont typeface="Symbol" panose="05050102010706020507" pitchFamily="18" charset="2"/>
              <a:buChar char=""/>
              <a:tabLst>
                <a:tab pos="450215" algn="l"/>
              </a:tabLst>
            </a:pPr>
            <a:r>
              <a:rPr lang="ru-RU" sz="1800" spc="-10" dirty="0">
                <a:effectLst/>
                <a:latin typeface="Times New Roman" panose="02020603050405020304" pitchFamily="18" charset="0"/>
                <a:ea typeface="SimSun" panose="02010600030101010101" pitchFamily="2" charset="-122"/>
              </a:rPr>
              <a:t>объяснить устройство денежного хозяйства страны, чтобы школьники понимали, как в современной экономике осуществляется эмиссия денег, кем и как определяется количество денег, которое обращается в экономике страны. Подростки должны понимать причины инфляции, как она регулируется государством и влияет на уровень реальных доходов семей;</a:t>
            </a:r>
            <a:endParaRPr lang="ru-RU" sz="1800" dirty="0">
              <a:effectLst/>
              <a:latin typeface="Times New Roman" panose="02020603050405020304" pitchFamily="18" charset="0"/>
              <a:ea typeface="SimSun" panose="02010600030101010101" pitchFamily="2" charset="-122"/>
            </a:endParaRPr>
          </a:p>
          <a:p>
            <a:pPr marL="342900" lvl="0" indent="-342900" algn="just">
              <a:lnSpc>
                <a:spcPct val="90000"/>
              </a:lnSpc>
              <a:buFont typeface="Symbol" panose="05050102010706020507" pitchFamily="18" charset="2"/>
              <a:buChar char=""/>
              <a:tabLst>
                <a:tab pos="450215" algn="l"/>
              </a:tabLst>
            </a:pPr>
            <a:r>
              <a:rPr lang="ru-RU" sz="1800" spc="-10" dirty="0">
                <a:effectLst/>
                <a:latin typeface="Times New Roman" panose="02020603050405020304" pitchFamily="18" charset="0"/>
                <a:ea typeface="SimSun" panose="02010600030101010101" pitchFamily="2" charset="-122"/>
              </a:rPr>
              <a:t>рассказать о необходимости поиска устойчивых источников дохода в своей жизни; факторах, влияющих в России на размер доходов из различных источников;</a:t>
            </a:r>
            <a:endParaRPr lang="ru-RU" sz="1800" dirty="0">
              <a:effectLst/>
              <a:latin typeface="Times New Roman" panose="02020603050405020304" pitchFamily="18" charset="0"/>
              <a:ea typeface="SimSun" panose="02010600030101010101" pitchFamily="2" charset="-122"/>
            </a:endParaRPr>
          </a:p>
          <a:p>
            <a:pPr marL="342900" lvl="0" indent="-342900" algn="just">
              <a:lnSpc>
                <a:spcPct val="90000"/>
              </a:lnSpc>
              <a:buFont typeface="Symbol" panose="05050102010706020507" pitchFamily="18" charset="2"/>
              <a:buChar char=""/>
              <a:tabLst>
                <a:tab pos="450215" algn="l"/>
              </a:tabLst>
            </a:pPr>
            <a:r>
              <a:rPr lang="ru-RU" sz="1800" spc="-10" dirty="0">
                <a:effectLst/>
                <a:latin typeface="Times New Roman" panose="02020603050405020304" pitchFamily="18" charset="0"/>
                <a:ea typeface="SimSun" panose="02010600030101010101" pitchFamily="2" charset="-122"/>
              </a:rPr>
              <a:t>объяснить структуру семейных расходов и ее изменение в зависимости от возраста членов семьи и других факторов;</a:t>
            </a:r>
            <a:endParaRPr lang="ru-RU" sz="1800" dirty="0">
              <a:effectLst/>
              <a:latin typeface="Times New Roman" panose="02020603050405020304" pitchFamily="18" charset="0"/>
              <a:ea typeface="SimSun" panose="02010600030101010101" pitchFamily="2" charset="-122"/>
            </a:endParaRPr>
          </a:p>
          <a:p>
            <a:pPr marL="342900" lvl="0" indent="-342900" algn="just">
              <a:lnSpc>
                <a:spcPct val="90000"/>
              </a:lnSpc>
              <a:buFont typeface="Symbol" panose="05050102010706020507" pitchFamily="18" charset="2"/>
              <a:buChar char=""/>
              <a:tabLst>
                <a:tab pos="450215" algn="l"/>
              </a:tabLst>
            </a:pPr>
            <a:r>
              <a:rPr lang="ru-RU" sz="1800" spc="-10" dirty="0">
                <a:effectLst/>
                <a:latin typeface="Times New Roman" panose="02020603050405020304" pitchFamily="18" charset="0"/>
                <a:ea typeface="SimSun" panose="02010600030101010101" pitchFamily="2" charset="-122"/>
              </a:rPr>
              <a:t>ознакомить с правилами составления и ведения семейного бюджета и причины возникновения его дефицита и задолженности;</a:t>
            </a:r>
            <a:endParaRPr lang="ru-RU" sz="1800" dirty="0">
              <a:effectLst/>
              <a:latin typeface="Times New Roman" panose="02020603050405020304" pitchFamily="18" charset="0"/>
              <a:ea typeface="SimSun" panose="02010600030101010101" pitchFamily="2" charset="-122"/>
            </a:endParaRPr>
          </a:p>
          <a:p>
            <a:pPr marL="342900" lvl="0" indent="-342900" algn="just">
              <a:lnSpc>
                <a:spcPct val="90000"/>
              </a:lnSpc>
              <a:buFont typeface="Symbol" panose="05050102010706020507" pitchFamily="18" charset="2"/>
              <a:buChar char=""/>
              <a:tabLst>
                <a:tab pos="450215" algn="l"/>
              </a:tabLst>
            </a:pPr>
            <a:r>
              <a:rPr lang="ru-RU" sz="1800" spc="-10" dirty="0">
                <a:effectLst/>
                <a:latin typeface="Times New Roman" panose="02020603050405020304" pitchFamily="18" charset="0"/>
                <a:ea typeface="SimSun" panose="02010600030101010101" pitchFamily="2" charset="-122"/>
              </a:rPr>
              <a:t>ознакомить с правилами использование услуг банков и других финансовых организаций для повышения благосостояния семей, а также рисками, с которыми связано использование таких услуг; возможности решения финансовых задач семьи на разных стадиях ее жизненного цикла с помощью программ сбережения и инвестирования семейных средств;</a:t>
            </a:r>
            <a:endParaRPr lang="ru-RU" sz="1800" dirty="0">
              <a:effectLst/>
              <a:latin typeface="Times New Roman" panose="02020603050405020304" pitchFamily="18" charset="0"/>
              <a:ea typeface="SimSun" panose="02010600030101010101" pitchFamily="2" charset="-122"/>
            </a:endParaRPr>
          </a:p>
          <a:p>
            <a:pPr marL="342900" lvl="0" indent="-342900" algn="just">
              <a:lnSpc>
                <a:spcPct val="90000"/>
              </a:lnSpc>
              <a:buFont typeface="Symbol" panose="05050102010706020507" pitchFamily="18" charset="2"/>
              <a:buChar char=""/>
              <a:tabLst>
                <a:tab pos="450215" algn="l"/>
              </a:tabLst>
            </a:pPr>
            <a:r>
              <a:rPr lang="ru-RU" sz="1800" spc="-10" dirty="0">
                <a:effectLst/>
                <a:latin typeface="Times New Roman" panose="02020603050405020304" pitchFamily="18" charset="0"/>
                <a:ea typeface="SimSun" panose="02010600030101010101" pitchFamily="2" charset="-122"/>
              </a:rPr>
              <a:t>рассказать о возможностях повышения своего благосостояния путем создания собственного бизнеса и трудности, которые необходимо преодолеть при выборе такого варианта карьеры; источники средств для создания бизнеса и способы защиты от банкротства;</a:t>
            </a:r>
            <a:endParaRPr lang="ru-RU" sz="1800" dirty="0">
              <a:effectLst/>
              <a:latin typeface="Times New Roman" panose="02020603050405020304" pitchFamily="18" charset="0"/>
              <a:ea typeface="SimSun" panose="02010600030101010101" pitchFamily="2" charset="-122"/>
            </a:endParaRPr>
          </a:p>
          <a:p>
            <a:pPr marL="342900" lvl="0" indent="-342900" algn="just">
              <a:lnSpc>
                <a:spcPct val="90000"/>
              </a:lnSpc>
              <a:buFont typeface="Symbol" panose="05050102010706020507" pitchFamily="18" charset="2"/>
              <a:buChar char=""/>
              <a:tabLst>
                <a:tab pos="450215" algn="l"/>
              </a:tabLst>
            </a:pPr>
            <a:r>
              <a:rPr lang="ru-RU" sz="1800" spc="-10" dirty="0">
                <a:effectLst/>
                <a:latin typeface="Times New Roman" panose="02020603050405020304" pitchFamily="18" charset="0"/>
                <a:ea typeface="SimSun" panose="02010600030101010101" pitchFamily="2" charset="-122"/>
              </a:rPr>
              <a:t>рассказать о типах валют, которые существуют в мире, и возможности использования валютных инструментов, доступных на российском рынке, для защиты семейного бюджета от инфляционных рисков и для накопления сбережений;</a:t>
            </a:r>
            <a:endParaRPr lang="ru-RU" sz="1800" dirty="0">
              <a:effectLst/>
              <a:latin typeface="Times New Roman" panose="02020603050405020304" pitchFamily="18" charset="0"/>
              <a:ea typeface="SimSun" panose="02010600030101010101" pitchFamily="2" charset="-122"/>
            </a:endParaRPr>
          </a:p>
          <a:p>
            <a:pPr marL="342900" lvl="0" indent="-342900" algn="just">
              <a:lnSpc>
                <a:spcPct val="90000"/>
              </a:lnSpc>
              <a:buFont typeface="Symbol" panose="05050102010706020507" pitchFamily="18" charset="2"/>
              <a:buChar char=""/>
              <a:tabLst>
                <a:tab pos="450215" algn="l"/>
              </a:tabLst>
            </a:pPr>
            <a:r>
              <a:rPr lang="ru-RU" sz="1800" spc="-10" dirty="0">
                <a:effectLst/>
                <a:latin typeface="Times New Roman" panose="02020603050405020304" pitchFamily="18" charset="0"/>
                <a:ea typeface="SimSun" panose="02010600030101010101" pitchFamily="2" charset="-122"/>
              </a:rPr>
              <a:t>рассказать о конституционной обязанности граждан уплачивать налоги, различиях в механизмах исчисления налогов, которые могут взиматься с доходов и имущества физических лиц;</a:t>
            </a:r>
            <a:endParaRPr lang="ru-RU" sz="1800" dirty="0">
              <a:effectLst/>
              <a:latin typeface="Times New Roman" panose="02020603050405020304" pitchFamily="18" charset="0"/>
              <a:ea typeface="SimSun" panose="02010600030101010101" pitchFamily="2" charset="-122"/>
            </a:endParaRPr>
          </a:p>
          <a:p>
            <a:pPr marL="342900" lvl="0" indent="-342900" algn="just">
              <a:lnSpc>
                <a:spcPct val="90000"/>
              </a:lnSpc>
              <a:buFont typeface="Symbol" panose="05050102010706020507" pitchFamily="18" charset="2"/>
              <a:buChar char=""/>
              <a:tabLst>
                <a:tab pos="450215" algn="l"/>
              </a:tabLst>
            </a:pPr>
            <a:r>
              <a:rPr lang="ru-RU" sz="1800" spc="-10" dirty="0">
                <a:effectLst/>
                <a:latin typeface="Times New Roman" panose="02020603050405020304" pitchFamily="18" charset="0"/>
                <a:ea typeface="SimSun" panose="02010600030101010101" pitchFamily="2" charset="-122"/>
              </a:rPr>
              <a:t>рассказать о необходимости формировании финансовой подушки безопасности на случай болезни или непредвиденных обстоятельств, пенсионных накоплений, необходимых в преклонном возрасте, а также границы участия государства в решении этих проблем.</a:t>
            </a:r>
            <a:endParaRPr lang="ru-RU" sz="1800" dirty="0">
              <a:effectLst/>
              <a:latin typeface="Times New Roman" panose="02020603050405020304" pitchFamily="18" charset="0"/>
              <a:ea typeface="SimSun" panose="02010600030101010101" pitchFamily="2" charset="-122"/>
            </a:endParaRPr>
          </a:p>
        </p:txBody>
      </p:sp>
    </p:spTree>
    <p:extLst>
      <p:ext uri="{BB962C8B-B14F-4D97-AF65-F5344CB8AC3E}">
        <p14:creationId xmlns:p14="http://schemas.microsoft.com/office/powerpoint/2010/main" val="241516577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8342826-B180-4055-A2A7-82E4DDAB5925}"/>
              </a:ext>
            </a:extLst>
          </p:cNvPr>
          <p:cNvSpPr txBox="1"/>
          <p:nvPr/>
        </p:nvSpPr>
        <p:spPr>
          <a:xfrm>
            <a:off x="0" y="0"/>
            <a:ext cx="12192000" cy="4829014"/>
          </a:xfrm>
          <a:prstGeom prst="rect">
            <a:avLst/>
          </a:prstGeom>
          <a:noFill/>
        </p:spPr>
        <p:txBody>
          <a:bodyPr wrap="square">
            <a:spAutoFit/>
          </a:bodyPr>
          <a:lstStyle/>
          <a:p>
            <a:pPr indent="450215" algn="just">
              <a:lnSpc>
                <a:spcPct val="90000"/>
              </a:lnSpc>
            </a:pPr>
            <a:r>
              <a:rPr lang="ru-RU" b="1" i="1"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В результате освоения учебного материала по финансовой грамотности у учащихся 7-9 классов должны быть сформированы умения: </a:t>
            </a:r>
            <a:endParaRPr lang="ru-RU"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lnSpc>
                <a:spcPct val="90000"/>
              </a:lnSpc>
              <a:buFont typeface="Symbol" panose="05050102010706020507" pitchFamily="18" charset="2"/>
              <a:buChar char=""/>
              <a:tabLst>
                <a:tab pos="450215" algn="l"/>
              </a:tabLst>
            </a:pPr>
            <a:r>
              <a:rPr lang="ru-RU" spc="-10" dirty="0">
                <a:effectLst/>
                <a:latin typeface="Times New Roman" panose="02020603050405020304" pitchFamily="18" charset="0"/>
                <a:ea typeface="SimSun" panose="02010600030101010101" pitchFamily="2" charset="-122"/>
                <a:cs typeface="Times New Roman" panose="02020603050405020304" pitchFamily="18" charset="0"/>
              </a:rPr>
              <a:t>усваивать информацию об инфляции из общедоступных источников и учитывать ее при принятии собственных финансовых решений, связанных с расходами и сбережениями;</a:t>
            </a:r>
            <a:endParaRPr lang="ru-RU" dirty="0">
              <a:effectLst/>
              <a:latin typeface="Times New Roman" panose="02020603050405020304" pitchFamily="18" charset="0"/>
              <a:ea typeface="SimSun" panose="02010600030101010101" pitchFamily="2" charset="-122"/>
              <a:cs typeface="Times New Roman" panose="02020603050405020304" pitchFamily="18" charset="0"/>
            </a:endParaRPr>
          </a:p>
          <a:p>
            <a:pPr marL="342900" lvl="0" indent="-342900" algn="just">
              <a:lnSpc>
                <a:spcPct val="90000"/>
              </a:lnSpc>
              <a:buFont typeface="Symbol" panose="05050102010706020507" pitchFamily="18" charset="2"/>
              <a:buChar char=""/>
              <a:tabLst>
                <a:tab pos="450215" algn="l"/>
              </a:tabLst>
            </a:pPr>
            <a:r>
              <a:rPr lang="ru-RU" spc="-10" dirty="0">
                <a:effectLst/>
                <a:latin typeface="Times New Roman" panose="02020603050405020304" pitchFamily="18" charset="0"/>
                <a:ea typeface="SimSun" panose="02010600030101010101" pitchFamily="2" charset="-122"/>
                <a:cs typeface="Times New Roman" panose="02020603050405020304" pitchFamily="18" charset="0"/>
              </a:rPr>
              <a:t>сравнивать различные профессии и сферы занятости для оценки потенциала извлечения дохода и роста своего благосостояния на коротком отрезке жизненного пути и в длительной перспективе;</a:t>
            </a:r>
            <a:endParaRPr lang="ru-RU" dirty="0">
              <a:effectLst/>
              <a:latin typeface="Times New Roman" panose="02020603050405020304" pitchFamily="18" charset="0"/>
              <a:ea typeface="SimSun" panose="02010600030101010101" pitchFamily="2" charset="-122"/>
              <a:cs typeface="Times New Roman" panose="02020603050405020304" pitchFamily="18" charset="0"/>
            </a:endParaRPr>
          </a:p>
          <a:p>
            <a:pPr marL="342900" lvl="0" indent="-342900" algn="just">
              <a:lnSpc>
                <a:spcPct val="90000"/>
              </a:lnSpc>
              <a:buFont typeface="Symbol" panose="05050102010706020507" pitchFamily="18" charset="2"/>
              <a:buChar char=""/>
              <a:tabLst>
                <a:tab pos="450215" algn="l"/>
              </a:tabLst>
            </a:pPr>
            <a:r>
              <a:rPr lang="ru-RU" spc="-10" dirty="0">
                <a:effectLst/>
                <a:latin typeface="Times New Roman" panose="02020603050405020304" pitchFamily="18" charset="0"/>
                <a:ea typeface="SimSun" panose="02010600030101010101" pitchFamily="2" charset="-122"/>
                <a:cs typeface="Times New Roman" panose="02020603050405020304" pitchFamily="18" charset="0"/>
              </a:rPr>
              <a:t>понимать суть различной значимости и обязательности семейных расходов и необходимость ранжирования очередности и размеров различных видов расходов в зависимости от их значения для обеспечения семейного благополучия;</a:t>
            </a:r>
            <a:endParaRPr lang="ru-RU" dirty="0">
              <a:effectLst/>
              <a:latin typeface="Times New Roman" panose="02020603050405020304" pitchFamily="18" charset="0"/>
              <a:ea typeface="SimSun" panose="02010600030101010101" pitchFamily="2" charset="-122"/>
              <a:cs typeface="Times New Roman" panose="02020603050405020304" pitchFamily="18" charset="0"/>
            </a:endParaRPr>
          </a:p>
          <a:p>
            <a:pPr marL="342900" lvl="0" indent="-342900" algn="just">
              <a:lnSpc>
                <a:spcPct val="90000"/>
              </a:lnSpc>
              <a:buFont typeface="Symbol" panose="05050102010706020507" pitchFamily="18" charset="2"/>
              <a:buChar char=""/>
              <a:tabLst>
                <a:tab pos="450215" algn="l"/>
              </a:tabLst>
            </a:pPr>
            <a:r>
              <a:rPr lang="ru-RU" spc="-10" dirty="0">
                <a:effectLst/>
                <a:latin typeface="Times New Roman" panose="02020603050405020304" pitchFamily="18" charset="0"/>
                <a:ea typeface="SimSun" panose="02010600030101010101" pitchFamily="2" charset="-122"/>
                <a:cs typeface="Times New Roman" panose="02020603050405020304" pitchFamily="18" charset="0"/>
              </a:rPr>
              <a:t>составлять бюджет семьи и понимания того, как изменение доходов семьи сказывается на покрытии различных типов семейных расходов;</a:t>
            </a:r>
            <a:endParaRPr lang="ru-RU" dirty="0">
              <a:effectLst/>
              <a:latin typeface="Times New Roman" panose="02020603050405020304" pitchFamily="18" charset="0"/>
              <a:ea typeface="SimSun" panose="02010600030101010101" pitchFamily="2" charset="-122"/>
              <a:cs typeface="Times New Roman" panose="02020603050405020304" pitchFamily="18" charset="0"/>
            </a:endParaRPr>
          </a:p>
          <a:p>
            <a:pPr marL="342900" lvl="0" indent="-342900" algn="just">
              <a:lnSpc>
                <a:spcPct val="90000"/>
              </a:lnSpc>
              <a:buFont typeface="Symbol" panose="05050102010706020507" pitchFamily="18" charset="2"/>
              <a:buChar char=""/>
              <a:tabLst>
                <a:tab pos="450215" algn="l"/>
              </a:tabLst>
            </a:pPr>
            <a:r>
              <a:rPr lang="ru-RU" spc="-10" dirty="0">
                <a:effectLst/>
                <a:latin typeface="Times New Roman" panose="02020603050405020304" pitchFamily="18" charset="0"/>
                <a:ea typeface="SimSun" panose="02010600030101010101" pitchFamily="2" charset="-122"/>
                <a:cs typeface="Times New Roman" panose="02020603050405020304" pitchFamily="18" charset="0"/>
              </a:rPr>
              <a:t>искать и понимать информацию о финансовых услугах, а также осознание возможных рисков на рынке финансовых услуг;</a:t>
            </a:r>
            <a:endParaRPr lang="ru-RU" dirty="0">
              <a:effectLst/>
              <a:latin typeface="Times New Roman" panose="02020603050405020304" pitchFamily="18" charset="0"/>
              <a:ea typeface="SimSun" panose="02010600030101010101" pitchFamily="2" charset="-122"/>
              <a:cs typeface="Times New Roman" panose="02020603050405020304" pitchFamily="18" charset="0"/>
            </a:endParaRPr>
          </a:p>
          <a:p>
            <a:pPr marL="342900" lvl="0" indent="-342900" algn="just">
              <a:lnSpc>
                <a:spcPct val="90000"/>
              </a:lnSpc>
              <a:buFont typeface="Symbol" panose="05050102010706020507" pitchFamily="18" charset="2"/>
              <a:buChar char=""/>
              <a:tabLst>
                <a:tab pos="450215" algn="l"/>
              </a:tabLst>
            </a:pPr>
            <a:r>
              <a:rPr lang="ru-RU" spc="-10" dirty="0">
                <a:effectLst/>
                <a:latin typeface="Times New Roman" panose="02020603050405020304" pitchFamily="18" charset="0"/>
                <a:ea typeface="SimSun" panose="02010600030101010101" pitchFamily="2" charset="-122"/>
                <a:cs typeface="Times New Roman" panose="02020603050405020304" pitchFamily="18" charset="0"/>
              </a:rPr>
              <a:t>выделять круг вопросов, которые надо обдумать при создании своего бизнеса, и типы рисков, такому бизнесу угрожающие;</a:t>
            </a:r>
            <a:endParaRPr lang="ru-RU" dirty="0">
              <a:effectLst/>
              <a:latin typeface="Times New Roman" panose="02020603050405020304" pitchFamily="18" charset="0"/>
              <a:ea typeface="SimSun" panose="02010600030101010101" pitchFamily="2" charset="-122"/>
              <a:cs typeface="Times New Roman" panose="02020603050405020304" pitchFamily="18" charset="0"/>
            </a:endParaRPr>
          </a:p>
          <a:p>
            <a:pPr marL="342900" lvl="0" indent="-342900" algn="just">
              <a:lnSpc>
                <a:spcPct val="90000"/>
              </a:lnSpc>
              <a:buFont typeface="Symbol" panose="05050102010706020507" pitchFamily="18" charset="2"/>
              <a:buChar char=""/>
              <a:tabLst>
                <a:tab pos="450215" algn="l"/>
              </a:tabLst>
            </a:pPr>
            <a:r>
              <a:rPr lang="ru-RU" spc="-10" dirty="0">
                <a:effectLst/>
                <a:latin typeface="Times New Roman" panose="02020603050405020304" pitchFamily="18" charset="0"/>
                <a:ea typeface="SimSun" panose="02010600030101010101" pitchFamily="2" charset="-122"/>
                <a:cs typeface="Times New Roman" panose="02020603050405020304" pitchFamily="18" charset="0"/>
              </a:rPr>
              <a:t>понимать значения курсов валют, осознания возможности их колебания в силу влияния многих факторов;</a:t>
            </a:r>
            <a:endParaRPr lang="ru-RU" dirty="0">
              <a:effectLst/>
              <a:latin typeface="Times New Roman" panose="02020603050405020304" pitchFamily="18" charset="0"/>
              <a:ea typeface="SimSun" panose="02010600030101010101" pitchFamily="2" charset="-122"/>
              <a:cs typeface="Times New Roman" panose="02020603050405020304" pitchFamily="18" charset="0"/>
            </a:endParaRPr>
          </a:p>
          <a:p>
            <a:pPr marL="342900" lvl="0" indent="-342900" algn="just">
              <a:lnSpc>
                <a:spcPct val="90000"/>
              </a:lnSpc>
              <a:buFont typeface="Symbol" panose="05050102010706020507" pitchFamily="18" charset="2"/>
              <a:buChar char=""/>
              <a:tabLst>
                <a:tab pos="450215" algn="l"/>
              </a:tabLst>
            </a:pPr>
            <a:r>
              <a:rPr lang="ru-RU" spc="-10" dirty="0">
                <a:effectLst/>
                <a:latin typeface="Times New Roman" panose="02020603050405020304" pitchFamily="18" charset="0"/>
                <a:ea typeface="SimSun" panose="02010600030101010101" pitchFamily="2" charset="-122"/>
                <a:cs typeface="Times New Roman" panose="02020603050405020304" pitchFamily="18" charset="0"/>
              </a:rPr>
              <a:t>просчитывать, как изменения в структуре и размерах семейных доходов и имущества могут повлиять на величину подлежащих уплате налогов;</a:t>
            </a:r>
            <a:endParaRPr lang="ru-RU" dirty="0">
              <a:effectLst/>
              <a:latin typeface="Times New Roman" panose="02020603050405020304" pitchFamily="18" charset="0"/>
              <a:ea typeface="SimSun" panose="02010600030101010101" pitchFamily="2" charset="-122"/>
              <a:cs typeface="Times New Roman" panose="02020603050405020304" pitchFamily="18" charset="0"/>
            </a:endParaRPr>
          </a:p>
          <a:p>
            <a:pPr marL="342900" lvl="0" indent="-342900" algn="just">
              <a:lnSpc>
                <a:spcPct val="90000"/>
              </a:lnSpc>
              <a:buFont typeface="Symbol" panose="05050102010706020507" pitchFamily="18" charset="2"/>
              <a:buChar char=""/>
              <a:tabLst>
                <a:tab pos="450215" algn="l"/>
              </a:tabLst>
            </a:pPr>
            <a:r>
              <a:rPr lang="ru-RU" spc="-10" dirty="0">
                <a:effectLst/>
                <a:latin typeface="Times New Roman" panose="02020603050405020304" pitchFamily="18" charset="0"/>
                <a:ea typeface="SimSun" panose="02010600030101010101" pitchFamily="2" charset="-122"/>
                <a:cs typeface="Times New Roman" panose="02020603050405020304" pitchFamily="18" charset="0"/>
              </a:rPr>
              <a:t>рассчитать, как могут быть связаны величины сбережений на протяжении трудоспособного возраста и месячного дохода после окончания трудовой карьеры</a:t>
            </a:r>
            <a:endParaRPr lang="ru-RU" dirty="0">
              <a:effectLst/>
              <a:latin typeface="Times New Roman" panose="02020603050405020304" pitchFamily="18" charset="0"/>
              <a:ea typeface="SimSun" panose="02010600030101010101" pitchFamily="2" charset="-122"/>
              <a:cs typeface="Times New Roman" panose="02020603050405020304" pitchFamily="18" charset="0"/>
            </a:endParaRPr>
          </a:p>
        </p:txBody>
      </p:sp>
      <p:sp>
        <p:nvSpPr>
          <p:cNvPr id="7" name="TextBox 6">
            <a:extLst>
              <a:ext uri="{FF2B5EF4-FFF2-40B4-BE49-F238E27FC236}">
                <a16:creationId xmlns:a16="http://schemas.microsoft.com/office/drawing/2014/main" id="{6531358B-0E50-41BC-A2F2-C15C99D1F41B}"/>
              </a:ext>
            </a:extLst>
          </p:cNvPr>
          <p:cNvSpPr txBox="1"/>
          <p:nvPr/>
        </p:nvSpPr>
        <p:spPr>
          <a:xfrm>
            <a:off x="152400" y="5029200"/>
            <a:ext cx="11887200" cy="1505605"/>
          </a:xfrm>
          <a:prstGeom prst="rect">
            <a:avLst/>
          </a:prstGeom>
          <a:noFill/>
        </p:spPr>
        <p:txBody>
          <a:bodyPr wrap="square">
            <a:spAutoFit/>
          </a:bodyPr>
          <a:lstStyle/>
          <a:p>
            <a:pPr indent="450215" algn="just">
              <a:lnSpc>
                <a:spcPct val="85000"/>
              </a:lnSpc>
            </a:pPr>
            <a:r>
              <a:rPr lang="ru-RU" sz="1800" b="1" spc="-10" dirty="0">
                <a:solidFill>
                  <a:srgbClr val="000000"/>
                </a:solidFill>
                <a:latin typeface="Times New Roman" panose="02020603050405020304" pitchFamily="18" charset="0"/>
                <a:cs typeface="Times New Roman" panose="02020603050405020304" pitchFamily="18" charset="0"/>
              </a:rPr>
              <a:t>В качестве учебно-методического обеспечения </a:t>
            </a:r>
            <a:r>
              <a:rPr lang="ru-RU" sz="1800" spc="-10" dirty="0">
                <a:solidFill>
                  <a:srgbClr val="000000"/>
                </a:solidFill>
                <a:latin typeface="Times New Roman" panose="02020603050405020304" pitchFamily="18" charset="0"/>
                <a:cs typeface="Times New Roman" panose="02020603050405020304" pitchFamily="18" charset="0"/>
              </a:rPr>
              <a:t>рекомендуется использовать УМК «Основы финансовой грамотности», разработанный по заказу Банка России в соответствии ФГОС основного общего образования и примерной основной образовательной программой основного общего образования</a:t>
            </a:r>
          </a:p>
          <a:p>
            <a:pPr indent="450215" algn="just">
              <a:lnSpc>
                <a:spcPct val="85000"/>
              </a:lnSpc>
            </a:pPr>
            <a:r>
              <a:rPr lang="ru-RU" sz="1800" spc="-1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УМК «Основы финансовой грамотности» является составной частью УМК по курсам «Обществознание» и «Экономика». УМК прошел предварительную экспертизу в РАО и может быть использован в образовательной программе основного общего образования.</a:t>
            </a:r>
            <a:endParaRPr lang="ru-RU" dirty="0"/>
          </a:p>
        </p:txBody>
      </p:sp>
    </p:spTree>
    <p:extLst>
      <p:ext uri="{BB962C8B-B14F-4D97-AF65-F5344CB8AC3E}">
        <p14:creationId xmlns:p14="http://schemas.microsoft.com/office/powerpoint/2010/main" val="70849472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F8860B7-6324-4E9A-A865-DAC8517875A9}"/>
              </a:ext>
            </a:extLst>
          </p:cNvPr>
          <p:cNvSpPr txBox="1"/>
          <p:nvPr/>
        </p:nvSpPr>
        <p:spPr>
          <a:xfrm>
            <a:off x="0" y="0"/>
            <a:ext cx="12192000" cy="6771084"/>
          </a:xfrm>
          <a:prstGeom prst="rect">
            <a:avLst/>
          </a:prstGeom>
          <a:noFill/>
        </p:spPr>
        <p:txBody>
          <a:bodyPr wrap="square">
            <a:spAutoFit/>
          </a:bodyPr>
          <a:lstStyle/>
          <a:p>
            <a:pPr indent="450215" algn="just">
              <a:lnSpc>
                <a:spcPct val="80000"/>
              </a:lnSpc>
            </a:pPr>
            <a:r>
              <a:rPr lang="ru-RU" sz="1750" spc="-1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Содержательно, УМК включает в себя:</a:t>
            </a:r>
            <a:endParaRPr lang="ru-RU" sz="175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285750" lvl="0" indent="-285750" algn="just">
              <a:lnSpc>
                <a:spcPct val="80000"/>
              </a:lnSpc>
              <a:buFont typeface="Wingdings" panose="05000000000000000000" pitchFamily="2" charset="2"/>
              <a:buChar char="§"/>
            </a:pPr>
            <a:r>
              <a:rPr lang="ru-RU" sz="1750" spc="-20" dirty="0">
                <a:effectLst/>
                <a:latin typeface="Times New Roman" panose="02020603050405020304" pitchFamily="18" charset="0"/>
                <a:ea typeface="Times New Roman" panose="02020603050405020304" pitchFamily="18" charset="0"/>
                <a:cs typeface="Times New Roman" panose="02020603050405020304" pitchFamily="18" charset="0"/>
              </a:rPr>
              <a:t>Чумаченко В.В., Горяев А.П. Основы финансовой грамотности: учебное пособие. 8-9 классы. – 4-е изд. – М. «Просвещение», 2019. – 272 с.</a:t>
            </a:r>
            <a:endParaRPr lang="ru-RU" sz="175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285750" lvl="0" indent="-285750" algn="just">
              <a:lnSpc>
                <a:spcPct val="80000"/>
              </a:lnSpc>
              <a:buFont typeface="Wingdings" panose="05000000000000000000" pitchFamily="2" charset="2"/>
              <a:buChar char="§"/>
            </a:pPr>
            <a:r>
              <a:rPr lang="ru-RU" sz="1750" spc="-20" dirty="0">
                <a:effectLst/>
                <a:latin typeface="Times New Roman" panose="02020603050405020304" pitchFamily="18" charset="0"/>
                <a:ea typeface="Times New Roman" panose="02020603050405020304" pitchFamily="18" charset="0"/>
                <a:cs typeface="Times New Roman" panose="02020603050405020304" pitchFamily="18" charset="0"/>
              </a:rPr>
              <a:t>Чумаченко В.В., Горяев А.П. Основы финансовой грамотности: методические рекомендации. 8-9 классы. – М. «Просвещение», 2019. – 112 с.</a:t>
            </a:r>
            <a:endParaRPr lang="ru-RU" sz="175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285750" lvl="0" indent="-285750" algn="just">
              <a:lnSpc>
                <a:spcPct val="80000"/>
              </a:lnSpc>
              <a:buFont typeface="Wingdings" panose="05000000000000000000" pitchFamily="2" charset="2"/>
              <a:buChar char="§"/>
            </a:pPr>
            <a:r>
              <a:rPr lang="ru-RU" sz="1750" spc="-20" dirty="0">
                <a:effectLst/>
                <a:latin typeface="Times New Roman" panose="02020603050405020304" pitchFamily="18" charset="0"/>
                <a:ea typeface="Times New Roman" panose="02020603050405020304" pitchFamily="18" charset="0"/>
                <a:cs typeface="Times New Roman" panose="02020603050405020304" pitchFamily="18" charset="0"/>
              </a:rPr>
              <a:t>Чумаченко В.В., Горяев А.П. Основы финансовой грамотности: рабочая тетрадь. 8-9 классы. – М. «Просвещение», 2020. – 64 с.</a:t>
            </a:r>
            <a:endParaRPr lang="ru-RU" sz="175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indent="450215" algn="just">
              <a:lnSpc>
                <a:spcPct val="80000"/>
              </a:lnSpc>
            </a:pPr>
            <a:r>
              <a:rPr lang="ru-RU" sz="1750" spc="-1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Также можно использовать </a:t>
            </a:r>
            <a:r>
              <a:rPr lang="ru-RU" sz="1750" b="1" spc="-1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материалы учебного курса по финансовой грамотности для учащихся 5-7 классов – </a:t>
            </a:r>
            <a:r>
              <a:rPr lang="ru-RU" sz="1750" b="1" u="sng" spc="-1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hlinkClick r:id="rId2"/>
              </a:rPr>
              <a:t>https://fmc.hse.ru/5-7forms </a:t>
            </a:r>
            <a:r>
              <a:rPr lang="ru-RU" sz="1750" b="1" spc="-1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и 8-9 классов – </a:t>
            </a:r>
            <a:r>
              <a:rPr lang="ru-RU" sz="1750" b="1" u="sng" spc="-1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hlinkClick r:id="rId3"/>
              </a:rPr>
              <a:t>https://fmc.hse.ru/8-9forms</a:t>
            </a:r>
            <a:r>
              <a:rPr lang="ru-RU" sz="1750" b="1" spc="-1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ru-RU" sz="1750" spc="-1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подготовленные в рамках совместного проекта Министерства финансов Российской Федерации и Всемирного банка «Содействие повышению уровня финансовой грамотности населения и развитию финансового образования в Российской Федерации»:</a:t>
            </a:r>
            <a:endParaRPr lang="ru-RU" sz="175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lnSpc>
                <a:spcPct val="80000"/>
              </a:lnSpc>
              <a:buFont typeface="Symbol" panose="05050102010706020507" pitchFamily="18" charset="2"/>
              <a:buChar char=""/>
            </a:pPr>
            <a:r>
              <a:rPr lang="ru-RU" sz="1750"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Финансовая грамотность: учебная программа. 5-7 классы </a:t>
            </a:r>
            <a:r>
              <a:rPr lang="ru-RU" sz="1750" spc="-2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общеобразоват</a:t>
            </a:r>
            <a:r>
              <a:rPr lang="ru-RU" sz="1750"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орг. / Е.А. Вигдорчик, И.В. Липсиц, Ю.Н. </a:t>
            </a:r>
            <a:r>
              <a:rPr lang="ru-RU" sz="1750" spc="-2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Корлюгова</a:t>
            </a:r>
            <a:r>
              <a:rPr lang="ru-RU" sz="1750"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А.В. </a:t>
            </a:r>
            <a:r>
              <a:rPr lang="ru-RU" sz="1750" spc="-2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Половникова</a:t>
            </a:r>
            <a:r>
              <a:rPr lang="ru-RU" sz="1750"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 М.: ВАКО, 2018. – 40 с.</a:t>
            </a:r>
            <a:endParaRPr lang="ru-RU" sz="175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lnSpc>
                <a:spcPct val="80000"/>
              </a:lnSpc>
              <a:buFont typeface="Symbol" panose="05050102010706020507" pitchFamily="18" charset="2"/>
              <a:buChar char=""/>
            </a:pPr>
            <a:r>
              <a:rPr lang="ru-RU" sz="1750"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Липсиц И.В., Вигдорчик Е.А. Финансовая грамотность: материалы для учащихся. 5–7 классы </a:t>
            </a:r>
            <a:r>
              <a:rPr lang="ru-RU" sz="1750" spc="-2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общеобразоват</a:t>
            </a:r>
            <a:r>
              <a:rPr lang="ru-RU" sz="1750"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орг. – М.: ВАКО, 2018. – 280 с. </a:t>
            </a:r>
            <a:endParaRPr lang="ru-RU" sz="175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lnSpc>
                <a:spcPct val="80000"/>
              </a:lnSpc>
              <a:buFont typeface="Symbol" panose="05050102010706020507" pitchFamily="18" charset="2"/>
              <a:buChar char=""/>
            </a:pPr>
            <a:r>
              <a:rPr lang="ru-RU" sz="1750" spc="-2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Корлюгова</a:t>
            </a:r>
            <a:r>
              <a:rPr lang="ru-RU" sz="1750"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Ю.Н., </a:t>
            </a:r>
            <a:r>
              <a:rPr lang="ru-RU" sz="1750" spc="-2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Половникова</a:t>
            </a:r>
            <a:r>
              <a:rPr lang="ru-RU" sz="1750"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А.В. Финансовая грамотность: Методические рекомендации для учителя. 5–7 классы </a:t>
            </a:r>
            <a:r>
              <a:rPr lang="ru-RU" sz="1750" spc="-2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общеобразоват</a:t>
            </a:r>
            <a:r>
              <a:rPr lang="ru-RU" sz="1750"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орг. – М.: ВАКО, 2018. – 240 с. </a:t>
            </a:r>
            <a:endParaRPr lang="ru-RU" sz="175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lnSpc>
                <a:spcPct val="80000"/>
              </a:lnSpc>
              <a:buFont typeface="Symbol" panose="05050102010706020507" pitchFamily="18" charset="2"/>
              <a:buChar char=""/>
            </a:pPr>
            <a:r>
              <a:rPr lang="ru-RU" sz="1750" spc="-2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Корлюгова</a:t>
            </a:r>
            <a:r>
              <a:rPr lang="ru-RU" sz="1750"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Ю.Н., </a:t>
            </a:r>
            <a:r>
              <a:rPr lang="ru-RU" sz="1750" spc="-2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Половникова</a:t>
            </a:r>
            <a:r>
              <a:rPr lang="ru-RU" sz="1750"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А.В. Финансовая грамотность: материалы для родителей. 5–7 классы </a:t>
            </a:r>
            <a:r>
              <a:rPr lang="ru-RU" sz="1750" spc="-2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общеобразоват</a:t>
            </a:r>
            <a:r>
              <a:rPr lang="ru-RU" sz="1750"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орг. – М.: ВАКО, 2018. – 80 с. </a:t>
            </a:r>
            <a:endParaRPr lang="ru-RU" sz="175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lnSpc>
                <a:spcPct val="80000"/>
              </a:lnSpc>
              <a:buFont typeface="Symbol" panose="05050102010706020507" pitchFamily="18" charset="2"/>
              <a:buChar char=""/>
            </a:pPr>
            <a:r>
              <a:rPr lang="ru-RU" sz="1750" spc="-2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Корлюгова</a:t>
            </a:r>
            <a:r>
              <a:rPr lang="ru-RU" sz="1750"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Ю.Н., </a:t>
            </a:r>
            <a:r>
              <a:rPr lang="ru-RU" sz="1750" spc="-2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Половникова</a:t>
            </a:r>
            <a:r>
              <a:rPr lang="ru-RU" sz="1750"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А.В. Финансовая грамотность: рабочая тетрадь. 5-7 классы </a:t>
            </a:r>
            <a:r>
              <a:rPr lang="ru-RU" sz="1750" spc="-2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общеобразоват</a:t>
            </a:r>
            <a:r>
              <a:rPr lang="ru-RU" sz="1750" spc="-2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орг. – М.: ВАКО, 2018. – 160 с. </a:t>
            </a:r>
            <a:endParaRPr lang="ru-RU" sz="175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lnSpc>
                <a:spcPct val="80000"/>
              </a:lnSpc>
              <a:buFont typeface="Symbol" panose="05050102010706020507" pitchFamily="18" charset="2"/>
              <a:buChar char=""/>
            </a:pPr>
            <a:r>
              <a:rPr lang="ru-RU" sz="1750" dirty="0">
                <a:effectLst/>
                <a:latin typeface="Times New Roman" panose="02020603050405020304" pitchFamily="18" charset="0"/>
                <a:ea typeface="SimSun" panose="02010600030101010101" pitchFamily="2" charset="-122"/>
                <a:cs typeface="Times New Roman" panose="02020603050405020304" pitchFamily="18" charset="0"/>
              </a:rPr>
              <a:t>Лавренова Е.Б., Рязанова О.И., Липсиц И.В. Финансовая грамотность: учебная программа. 8-9 классы </a:t>
            </a:r>
            <a:r>
              <a:rPr lang="ru-RU" sz="1750" dirty="0" err="1">
                <a:effectLst/>
                <a:latin typeface="Times New Roman" panose="02020603050405020304" pitchFamily="18" charset="0"/>
                <a:ea typeface="SimSun" panose="02010600030101010101" pitchFamily="2" charset="-122"/>
                <a:cs typeface="Times New Roman" panose="02020603050405020304" pitchFamily="18" charset="0"/>
              </a:rPr>
              <a:t>общеобразоват</a:t>
            </a:r>
            <a:r>
              <a:rPr lang="ru-RU" sz="1750" dirty="0">
                <a:effectLst/>
                <a:latin typeface="Times New Roman" panose="02020603050405020304" pitchFamily="18" charset="0"/>
                <a:ea typeface="SimSun" panose="02010600030101010101" pitchFamily="2" charset="-122"/>
                <a:cs typeface="Times New Roman" panose="02020603050405020304" pitchFamily="18" charset="0"/>
              </a:rPr>
              <a:t>. орг. – М.: ВАКО, 2018. – 32 с. </a:t>
            </a:r>
          </a:p>
          <a:p>
            <a:pPr marL="342900" lvl="0" indent="-342900" algn="just">
              <a:lnSpc>
                <a:spcPct val="80000"/>
              </a:lnSpc>
              <a:buFont typeface="Symbol" panose="05050102010706020507" pitchFamily="18" charset="2"/>
              <a:buChar char=""/>
            </a:pPr>
            <a:r>
              <a:rPr lang="ru-RU" sz="1750" dirty="0">
                <a:effectLst/>
                <a:latin typeface="Times New Roman" panose="02020603050405020304" pitchFamily="18" charset="0"/>
                <a:ea typeface="SimSun" panose="02010600030101010101" pitchFamily="2" charset="-122"/>
                <a:cs typeface="Times New Roman" panose="02020603050405020304" pitchFamily="18" charset="0"/>
              </a:rPr>
              <a:t>Липсиц И.В., Рязанова О.И. Финансовая грамотность: материалы для учащихся. 8-9 классы </a:t>
            </a:r>
            <a:r>
              <a:rPr lang="ru-RU" sz="1750" dirty="0" err="1">
                <a:effectLst/>
                <a:latin typeface="Times New Roman" panose="02020603050405020304" pitchFamily="18" charset="0"/>
                <a:ea typeface="SimSun" panose="02010600030101010101" pitchFamily="2" charset="-122"/>
                <a:cs typeface="Times New Roman" panose="02020603050405020304" pitchFamily="18" charset="0"/>
              </a:rPr>
              <a:t>общеобразоват</a:t>
            </a:r>
            <a:r>
              <a:rPr lang="ru-RU" sz="1750" dirty="0">
                <a:effectLst/>
                <a:latin typeface="Times New Roman" panose="02020603050405020304" pitchFamily="18" charset="0"/>
                <a:ea typeface="SimSun" panose="02010600030101010101" pitchFamily="2" charset="-122"/>
                <a:cs typeface="Times New Roman" panose="02020603050405020304" pitchFamily="18" charset="0"/>
              </a:rPr>
              <a:t>. орг. – М.: ВАКО, 2018. – 352 с.</a:t>
            </a:r>
          </a:p>
          <a:p>
            <a:pPr marL="342900" lvl="0" indent="-342900" algn="just">
              <a:lnSpc>
                <a:spcPct val="80000"/>
              </a:lnSpc>
              <a:buFont typeface="Symbol" panose="05050102010706020507" pitchFamily="18" charset="2"/>
              <a:buChar char=""/>
            </a:pPr>
            <a:r>
              <a:rPr lang="ru-RU" sz="1750" dirty="0">
                <a:effectLst/>
                <a:latin typeface="Times New Roman" panose="02020603050405020304" pitchFamily="18" charset="0"/>
                <a:ea typeface="SimSun" panose="02010600030101010101" pitchFamily="2" charset="-122"/>
                <a:cs typeface="Times New Roman" panose="02020603050405020304" pitchFamily="18" charset="0"/>
              </a:rPr>
              <a:t>Рязанова О.И., Липсиц И.В., Лавренова Е.Б. Финансовая грамотность: Методические рекомендации для учителя. 8–9 классы </a:t>
            </a:r>
            <a:r>
              <a:rPr lang="ru-RU" sz="1750" dirty="0" err="1">
                <a:effectLst/>
                <a:latin typeface="Times New Roman" panose="02020603050405020304" pitchFamily="18" charset="0"/>
                <a:ea typeface="SimSun" panose="02010600030101010101" pitchFamily="2" charset="-122"/>
                <a:cs typeface="Times New Roman" panose="02020603050405020304" pitchFamily="18" charset="0"/>
              </a:rPr>
              <a:t>общеобразоват</a:t>
            </a:r>
            <a:r>
              <a:rPr lang="ru-RU" sz="1750" dirty="0">
                <a:effectLst/>
                <a:latin typeface="Times New Roman" panose="02020603050405020304" pitchFamily="18" charset="0"/>
                <a:ea typeface="SimSun" panose="02010600030101010101" pitchFamily="2" charset="-122"/>
                <a:cs typeface="Times New Roman" panose="02020603050405020304" pitchFamily="18" charset="0"/>
              </a:rPr>
              <a:t>. орг. – М.: ВАКО, 2018. – 152 с. </a:t>
            </a:r>
          </a:p>
          <a:p>
            <a:pPr marL="342900" lvl="0" indent="-342900" algn="just">
              <a:lnSpc>
                <a:spcPct val="80000"/>
              </a:lnSpc>
              <a:buFont typeface="Symbol" panose="05050102010706020507" pitchFamily="18" charset="2"/>
              <a:buChar char=""/>
            </a:pPr>
            <a:r>
              <a:rPr lang="ru-RU" sz="1750" dirty="0">
                <a:effectLst/>
                <a:latin typeface="Times New Roman" panose="02020603050405020304" pitchFamily="18" charset="0"/>
                <a:ea typeface="SimSun" panose="02010600030101010101" pitchFamily="2" charset="-122"/>
                <a:cs typeface="Times New Roman" panose="02020603050405020304" pitchFamily="18" charset="0"/>
              </a:rPr>
              <a:t>Рязанова О.И., Липсиц И.В., Лавренова Е.Б. Финансовая грамотность: материалы для родителей. 8–9 классы </a:t>
            </a:r>
            <a:r>
              <a:rPr lang="ru-RU" sz="1750" dirty="0" err="1">
                <a:effectLst/>
                <a:latin typeface="Times New Roman" panose="02020603050405020304" pitchFamily="18" charset="0"/>
                <a:ea typeface="SimSun" panose="02010600030101010101" pitchFamily="2" charset="-122"/>
                <a:cs typeface="Times New Roman" panose="02020603050405020304" pitchFamily="18" charset="0"/>
              </a:rPr>
              <a:t>общеобразоват</a:t>
            </a:r>
            <a:r>
              <a:rPr lang="ru-RU" sz="1750" dirty="0">
                <a:effectLst/>
                <a:latin typeface="Times New Roman" panose="02020603050405020304" pitchFamily="18" charset="0"/>
                <a:ea typeface="SimSun" panose="02010600030101010101" pitchFamily="2" charset="-122"/>
                <a:cs typeface="Times New Roman" panose="02020603050405020304" pitchFamily="18" charset="0"/>
              </a:rPr>
              <a:t>. орг. – М.: ВАКО, 2018. – 76 с.</a:t>
            </a:r>
          </a:p>
          <a:p>
            <a:pPr marL="342900" lvl="0" indent="-342900" algn="just">
              <a:lnSpc>
                <a:spcPct val="80000"/>
              </a:lnSpc>
              <a:buFont typeface="Symbol" panose="05050102010706020507" pitchFamily="18" charset="2"/>
              <a:buChar char=""/>
            </a:pPr>
            <a:r>
              <a:rPr lang="ru-RU" sz="1750" dirty="0">
                <a:effectLst/>
                <a:latin typeface="Times New Roman" panose="02020603050405020304" pitchFamily="18" charset="0"/>
                <a:ea typeface="SimSun" panose="02010600030101010101" pitchFamily="2" charset="-122"/>
                <a:cs typeface="Times New Roman" panose="02020603050405020304" pitchFamily="18" charset="0"/>
              </a:rPr>
              <a:t>Лавренова Е.Б., Липсиц И.В., Рязанова О.И. Финансовая грамотность: Рабочая тетрадь. 8–9 классы </a:t>
            </a:r>
            <a:r>
              <a:rPr lang="ru-RU" sz="1750" dirty="0" err="1">
                <a:effectLst/>
                <a:latin typeface="Times New Roman" panose="02020603050405020304" pitchFamily="18" charset="0"/>
                <a:ea typeface="SimSun" panose="02010600030101010101" pitchFamily="2" charset="-122"/>
                <a:cs typeface="Times New Roman" panose="02020603050405020304" pitchFamily="18" charset="0"/>
              </a:rPr>
              <a:t>общеобразоват</a:t>
            </a:r>
            <a:r>
              <a:rPr lang="ru-RU" sz="1750" dirty="0">
                <a:effectLst/>
                <a:latin typeface="Times New Roman" panose="02020603050405020304" pitchFamily="18" charset="0"/>
                <a:ea typeface="SimSun" panose="02010600030101010101" pitchFamily="2" charset="-122"/>
                <a:cs typeface="Times New Roman" panose="02020603050405020304" pitchFamily="18" charset="0"/>
              </a:rPr>
              <a:t>. орг. – М.: ВАКО, 2018. – 60 с.</a:t>
            </a:r>
          </a:p>
        </p:txBody>
      </p:sp>
    </p:spTree>
    <p:extLst>
      <p:ext uri="{BB962C8B-B14F-4D97-AF65-F5344CB8AC3E}">
        <p14:creationId xmlns:p14="http://schemas.microsoft.com/office/powerpoint/2010/main" val="65576234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ФГОС СОО(10-11)">
            <a:extLst>
              <a:ext uri="{FF2B5EF4-FFF2-40B4-BE49-F238E27FC236}">
                <a16:creationId xmlns:a16="http://schemas.microsoft.com/office/drawing/2014/main" id="{875E2CE9-8B63-4967-9EC5-4708EA83648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0781" y="1703630"/>
            <a:ext cx="3192020" cy="1675092"/>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18285C86-BD6F-48BC-9296-592EACEC72EB}"/>
              </a:ext>
            </a:extLst>
          </p:cNvPr>
          <p:cNvSpPr txBox="1"/>
          <p:nvPr/>
        </p:nvSpPr>
        <p:spPr>
          <a:xfrm>
            <a:off x="3657600" y="1859423"/>
            <a:ext cx="8373619" cy="1408078"/>
          </a:xfrm>
          <a:prstGeom prst="rect">
            <a:avLst/>
          </a:prstGeom>
          <a:noFill/>
        </p:spPr>
        <p:txBody>
          <a:bodyPr wrap="square">
            <a:spAutoFit/>
          </a:bodyPr>
          <a:lstStyle/>
          <a:p>
            <a:pPr indent="457200" algn="just">
              <a:lnSpc>
                <a:spcPct val="90000"/>
              </a:lnSpc>
            </a:pPr>
            <a:r>
              <a:rPr lang="ru-RU" sz="1900" spc="-10" dirty="0">
                <a:effectLst/>
                <a:latin typeface="Times New Roman" panose="02020603050405020304" pitchFamily="18" charset="0"/>
                <a:ea typeface="Times New Roman" panose="02020603050405020304" pitchFamily="18" charset="0"/>
                <a:cs typeface="Times New Roman" panose="02020603050405020304" pitchFamily="18" charset="0"/>
              </a:rPr>
              <a:t>В связи с тем, что к концу обучения в старшей школе молодые люди начинают взрослую жизнь либо как наемные работники, либо как студенты вузов или СПО, обучение финансовой грамотности на этом этапе должно выходить на уровень, который специалисты ОЭСР именуют </a:t>
            </a:r>
            <a:r>
              <a:rPr lang="ru-RU" sz="1900" i="1" spc="-10" dirty="0">
                <a:effectLst/>
                <a:latin typeface="Times New Roman" panose="02020603050405020304" pitchFamily="18" charset="0"/>
                <a:ea typeface="Times New Roman" panose="02020603050405020304" pitchFamily="18" charset="0"/>
                <a:cs typeface="Times New Roman" panose="02020603050405020304" pitchFamily="18" charset="0"/>
              </a:rPr>
              <a:t>у</a:t>
            </a:r>
            <a:r>
              <a:rPr lang="ru-RU" sz="1900" i="1" spc="-10" dirty="0">
                <a:effectLst/>
                <a:latin typeface="Times New Roman" panose="02020603050405020304" pitchFamily="18" charset="0"/>
                <a:ea typeface="Calibri" panose="020F0502020204030204" pitchFamily="34" charset="0"/>
                <a:cs typeface="Franklin Gothic Book" panose="020B0503020102020204" pitchFamily="34" charset="0"/>
              </a:rPr>
              <a:t>ровнем «полной компетентности». </a:t>
            </a:r>
            <a:endParaRPr lang="ru-RU" sz="19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6" name="TextBox 5">
            <a:extLst>
              <a:ext uri="{FF2B5EF4-FFF2-40B4-BE49-F238E27FC236}">
                <a16:creationId xmlns:a16="http://schemas.microsoft.com/office/drawing/2014/main" id="{451E1717-970D-4785-9879-FAB3A3951700}"/>
              </a:ext>
            </a:extLst>
          </p:cNvPr>
          <p:cNvSpPr txBox="1"/>
          <p:nvPr/>
        </p:nvSpPr>
        <p:spPr>
          <a:xfrm>
            <a:off x="28433" y="3276600"/>
            <a:ext cx="12163567" cy="3582519"/>
          </a:xfrm>
          <a:prstGeom prst="rect">
            <a:avLst/>
          </a:prstGeom>
          <a:noFill/>
        </p:spPr>
        <p:txBody>
          <a:bodyPr wrap="square">
            <a:spAutoFit/>
          </a:bodyPr>
          <a:lstStyle/>
          <a:p>
            <a:pPr indent="450215" algn="just">
              <a:lnSpc>
                <a:spcPct val="90000"/>
              </a:lnSpc>
            </a:pPr>
            <a:r>
              <a:rPr lang="ru-RU" spc="-10" dirty="0">
                <a:effectLst/>
                <a:latin typeface="Times New Roman" panose="02020603050405020304" pitchFamily="18" charset="0"/>
                <a:ea typeface="Calibri" panose="020F0502020204030204" pitchFamily="34" charset="0"/>
                <a:cs typeface="Times New Roman" panose="02020603050405020304" pitchFamily="18" charset="0"/>
              </a:rPr>
              <a:t>ФГОС СОО содержит ряд требований к образовательным результатам, которые могут успешно достигаться в рамках изучения вопросов финансовой грамотности на </a:t>
            </a:r>
            <a:r>
              <a:rPr lang="ru-RU" i="1" spc="-10" dirty="0">
                <a:effectLst/>
                <a:latin typeface="Times New Roman" panose="02020603050405020304" pitchFamily="18" charset="0"/>
                <a:ea typeface="Calibri" panose="020F0502020204030204" pitchFamily="34" charset="0"/>
                <a:cs typeface="Times New Roman" panose="02020603050405020304" pitchFamily="18" charset="0"/>
              </a:rPr>
              <a:t>уроках математики и информатики, истории и географии, обществознания, экономики и права, русской и зарубежной литературы</a:t>
            </a:r>
            <a:r>
              <a:rPr lang="ru-RU" spc="-10" dirty="0">
                <a:effectLst/>
                <a:latin typeface="Times New Roman" panose="02020603050405020304" pitchFamily="18" charset="0"/>
                <a:ea typeface="Calibri" panose="020F0502020204030204" pitchFamily="34" charset="0"/>
                <a:cs typeface="Times New Roman" panose="02020603050405020304" pitchFamily="18" charset="0"/>
              </a:rPr>
              <a:t>.</a:t>
            </a:r>
          </a:p>
          <a:p>
            <a:pPr indent="450215" algn="just">
              <a:lnSpc>
                <a:spcPct val="90000"/>
              </a:lnSpc>
            </a:pPr>
            <a:r>
              <a:rPr lang="ru-RU" spc="-10" dirty="0">
                <a:effectLst/>
                <a:latin typeface="Times New Roman" panose="02020603050405020304" pitchFamily="18" charset="0"/>
                <a:ea typeface="Calibri" panose="020F0502020204030204" pitchFamily="34" charset="0"/>
                <a:cs typeface="Times New Roman" panose="02020603050405020304" pitchFamily="18" charset="0"/>
              </a:rPr>
              <a:t>ФГОС СОО содержит перечень </a:t>
            </a:r>
            <a:r>
              <a:rPr lang="ru-RU" b="1" spc="-10" dirty="0">
                <a:effectLst/>
                <a:latin typeface="Times New Roman" panose="02020603050405020304" pitchFamily="18" charset="0"/>
                <a:ea typeface="Calibri" panose="020F0502020204030204" pitchFamily="34" charset="0"/>
                <a:cs typeface="Times New Roman" panose="02020603050405020304" pitchFamily="18" charset="0"/>
              </a:rPr>
              <a:t>личностных характеристик выпускника – «портрет выпускника школы», </a:t>
            </a:r>
            <a:r>
              <a:rPr lang="ru-RU" spc="-10" dirty="0">
                <a:effectLst/>
                <a:latin typeface="Times New Roman" panose="02020603050405020304" pitchFamily="18" charset="0"/>
                <a:ea typeface="Calibri" panose="020F0502020204030204" pitchFamily="34" charset="0"/>
                <a:cs typeface="Times New Roman" panose="02020603050405020304" pitchFamily="18" charset="0"/>
              </a:rPr>
              <a:t>среди которых зафиксированы следующие характеристики: </a:t>
            </a:r>
            <a:endParaRPr lang="ru-RU" dirty="0">
              <a:effectLst/>
              <a:latin typeface="Times New Roman" panose="02020603050405020304" pitchFamily="18" charset="0"/>
              <a:ea typeface="Calibri" panose="020F0502020204030204" pitchFamily="34" charset="0"/>
              <a:cs typeface="Times New Roman" panose="02020603050405020304" pitchFamily="18" charset="0"/>
            </a:endParaRPr>
          </a:p>
          <a:p>
            <a:pPr marL="342900" lvl="0" indent="-342900" algn="just">
              <a:lnSpc>
                <a:spcPct val="90000"/>
              </a:lnSpc>
              <a:buFont typeface="Symbol" panose="05050102010706020507" pitchFamily="18" charset="2"/>
              <a:buChar char=""/>
              <a:tabLst>
                <a:tab pos="450215" algn="l"/>
              </a:tabLst>
            </a:pPr>
            <a:r>
              <a:rPr lang="ru-RU" spc="-10" dirty="0">
                <a:effectLst/>
                <a:latin typeface="Times New Roman" panose="02020603050405020304" pitchFamily="18" charset="0"/>
                <a:ea typeface="SimSun" panose="02010600030101010101" pitchFamily="2" charset="-122"/>
                <a:cs typeface="Times New Roman" panose="02020603050405020304" pitchFamily="18" charset="0"/>
              </a:rPr>
              <a:t>креативный и критически мыслящий, активно и целенаправленно познающий мир, осознающий ценность образования и науки, труда и творчества для человека и общества; </a:t>
            </a:r>
            <a:endParaRPr lang="ru-RU" dirty="0">
              <a:effectLst/>
              <a:latin typeface="Times New Roman" panose="02020603050405020304" pitchFamily="18" charset="0"/>
              <a:ea typeface="SimSun" panose="02010600030101010101" pitchFamily="2" charset="-122"/>
              <a:cs typeface="Times New Roman" panose="02020603050405020304" pitchFamily="18" charset="0"/>
            </a:endParaRPr>
          </a:p>
          <a:p>
            <a:pPr marL="342900" lvl="0" indent="-342900" algn="just">
              <a:lnSpc>
                <a:spcPct val="90000"/>
              </a:lnSpc>
              <a:buFont typeface="Symbol" panose="05050102010706020507" pitchFamily="18" charset="2"/>
              <a:buChar char=""/>
              <a:tabLst>
                <a:tab pos="450215" algn="l"/>
              </a:tabLst>
            </a:pPr>
            <a:r>
              <a:rPr lang="ru-RU" spc="-10" dirty="0">
                <a:effectLst/>
                <a:latin typeface="Times New Roman" panose="02020603050405020304" pitchFamily="18" charset="0"/>
                <a:ea typeface="SimSun" panose="02010600030101010101" pitchFamily="2" charset="-122"/>
                <a:cs typeface="Times New Roman" panose="02020603050405020304" pitchFamily="18" charset="0"/>
              </a:rPr>
              <a:t>владеющий основами научных методов познания окружающего мира; мотивированный на творчество и инновационную деятельность; </a:t>
            </a:r>
            <a:endParaRPr lang="ru-RU" dirty="0">
              <a:effectLst/>
              <a:latin typeface="Times New Roman" panose="02020603050405020304" pitchFamily="18" charset="0"/>
              <a:ea typeface="SimSun" panose="02010600030101010101" pitchFamily="2" charset="-122"/>
              <a:cs typeface="Times New Roman" panose="02020603050405020304" pitchFamily="18" charset="0"/>
            </a:endParaRPr>
          </a:p>
          <a:p>
            <a:pPr marL="342900" lvl="0" indent="-342900" algn="just">
              <a:lnSpc>
                <a:spcPct val="90000"/>
              </a:lnSpc>
              <a:buFont typeface="Symbol" panose="05050102010706020507" pitchFamily="18" charset="2"/>
              <a:buChar char=""/>
              <a:tabLst>
                <a:tab pos="450215" algn="l"/>
              </a:tabLst>
            </a:pPr>
            <a:r>
              <a:rPr lang="ru-RU" spc="-10" dirty="0">
                <a:effectLst/>
                <a:latin typeface="Times New Roman" panose="02020603050405020304" pitchFamily="18" charset="0"/>
                <a:ea typeface="SimSun" panose="02010600030101010101" pitchFamily="2" charset="-122"/>
                <a:cs typeface="Times New Roman" panose="02020603050405020304" pitchFamily="18" charset="0"/>
              </a:rPr>
              <a:t>готовый к сотрудничеству, способный осуществлять учебно-исследовательскую, проектную и информационно-познавательную деятельность; </a:t>
            </a:r>
            <a:endParaRPr lang="ru-RU" dirty="0">
              <a:effectLst/>
              <a:latin typeface="Times New Roman" panose="02020603050405020304" pitchFamily="18" charset="0"/>
              <a:ea typeface="SimSun" panose="02010600030101010101" pitchFamily="2" charset="-122"/>
              <a:cs typeface="Times New Roman" panose="02020603050405020304" pitchFamily="18" charset="0"/>
            </a:endParaRPr>
          </a:p>
          <a:p>
            <a:pPr marL="342900" lvl="0" indent="-342900" algn="just">
              <a:lnSpc>
                <a:spcPct val="90000"/>
              </a:lnSpc>
              <a:buFont typeface="Symbol" panose="05050102010706020507" pitchFamily="18" charset="2"/>
              <a:buChar char=""/>
              <a:tabLst>
                <a:tab pos="450215" algn="l"/>
              </a:tabLst>
            </a:pPr>
            <a:r>
              <a:rPr lang="ru-RU" spc="-10" dirty="0">
                <a:effectLst/>
                <a:latin typeface="Times New Roman" panose="02020603050405020304" pitchFamily="18" charset="0"/>
                <a:ea typeface="SimSun" panose="02010600030101010101" pitchFamily="2" charset="-122"/>
                <a:cs typeface="Times New Roman" panose="02020603050405020304" pitchFamily="18" charset="0"/>
              </a:rPr>
              <a:t>осознающий себя личностью, социально активный, уважающий закон и правопорядок, осознающий ответственность перед семьей, обществом, государством, человечеством;</a:t>
            </a:r>
            <a:endParaRPr lang="ru-RU" dirty="0">
              <a:effectLst/>
              <a:latin typeface="Times New Roman" panose="02020603050405020304" pitchFamily="18" charset="0"/>
              <a:ea typeface="SimSun" panose="02010600030101010101" pitchFamily="2" charset="-122"/>
              <a:cs typeface="Times New Roman" panose="02020603050405020304" pitchFamily="18" charset="0"/>
            </a:endParaRPr>
          </a:p>
          <a:p>
            <a:pPr marL="342900" lvl="0" indent="-342900" algn="just">
              <a:lnSpc>
                <a:spcPct val="90000"/>
              </a:lnSpc>
              <a:buFont typeface="Symbol" panose="05050102010706020507" pitchFamily="18" charset="2"/>
              <a:buChar char=""/>
              <a:tabLst>
                <a:tab pos="450215" algn="l"/>
              </a:tabLst>
            </a:pPr>
            <a:r>
              <a:rPr lang="ru-RU" spc="-10" dirty="0">
                <a:effectLst/>
                <a:latin typeface="Times New Roman" panose="02020603050405020304" pitchFamily="18" charset="0"/>
                <a:ea typeface="SimSun" panose="02010600030101010101" pitchFamily="2" charset="-122"/>
                <a:cs typeface="Times New Roman" panose="02020603050405020304" pitchFamily="18" charset="0"/>
              </a:rPr>
              <a:t>мотивированный на образование и самообразование в течение всей своей жизни.</a:t>
            </a:r>
            <a:endParaRPr lang="ru-RU" dirty="0">
              <a:effectLst/>
              <a:latin typeface="Times New Roman" panose="02020603050405020304" pitchFamily="18" charset="0"/>
              <a:ea typeface="SimSun" panose="02010600030101010101" pitchFamily="2" charset="-122"/>
              <a:cs typeface="Times New Roman" panose="02020603050405020304" pitchFamily="18" charset="0"/>
            </a:endParaRPr>
          </a:p>
        </p:txBody>
      </p:sp>
      <p:sp>
        <p:nvSpPr>
          <p:cNvPr id="10" name="TextBox 9">
            <a:extLst>
              <a:ext uri="{FF2B5EF4-FFF2-40B4-BE49-F238E27FC236}">
                <a16:creationId xmlns:a16="http://schemas.microsoft.com/office/drawing/2014/main" id="{AAB76287-E5DE-4F6E-872C-1AFC39D416D2}"/>
              </a:ext>
            </a:extLst>
          </p:cNvPr>
          <p:cNvSpPr txBox="1"/>
          <p:nvPr/>
        </p:nvSpPr>
        <p:spPr>
          <a:xfrm>
            <a:off x="28433" y="-31675"/>
            <a:ext cx="12135133" cy="1837426"/>
          </a:xfrm>
          <a:prstGeom prst="rect">
            <a:avLst/>
          </a:prstGeom>
          <a:noFill/>
        </p:spPr>
        <p:txBody>
          <a:bodyPr wrap="square">
            <a:spAutoFit/>
          </a:bodyPr>
          <a:lstStyle/>
          <a:p>
            <a:pPr algn="just">
              <a:lnSpc>
                <a:spcPct val="90000"/>
              </a:lnSpc>
            </a:pPr>
            <a:r>
              <a:rPr lang="ru-RU" altLang="ru-RU" dirty="0">
                <a:latin typeface="Times New Roman" panose="02020603050405020304" pitchFamily="18" charset="0"/>
                <a:cs typeface="Times New Roman" panose="02020603050405020304" pitchFamily="18" charset="0"/>
              </a:rPr>
              <a:t>28 декабря 2021 года на заседании Межведомственной координационной комиссии были определены приоритеты развития финансовой грамотности -</a:t>
            </a:r>
            <a:r>
              <a:rPr kumimoji="0" lang="ru-RU" altLang="ru-RU" b="0" i="0" u="none" strike="noStrike" cap="none" normalizeH="0" baseline="0" dirty="0">
                <a:ln>
                  <a:noFill/>
                </a:ln>
                <a:effectLst/>
                <a:latin typeface="Times New Roman" panose="02020603050405020304" pitchFamily="18" charset="0"/>
                <a:cs typeface="Times New Roman" panose="02020603050405020304" pitchFamily="18" charset="0"/>
              </a:rPr>
              <a:t> цифровизация образовательных продуктов для всех возрастов, расширение охвата и повышение вовлеченности целевых аудиторий, обеспечение безопасности потребителей финансовых услуг, в том числе их защита от мошеннических схем. В сотрудничестве с Минобрнауки и </a:t>
            </a:r>
            <a:r>
              <a:rPr kumimoji="0" lang="ru-RU" altLang="ru-RU" b="0" i="0" u="none" strike="noStrike" cap="none" normalizeH="0" baseline="0" dirty="0" err="1">
                <a:ln>
                  <a:noFill/>
                </a:ln>
                <a:effectLst/>
                <a:latin typeface="Times New Roman" panose="02020603050405020304" pitchFamily="18" charset="0"/>
                <a:cs typeface="Times New Roman" panose="02020603050405020304" pitchFamily="18" charset="0"/>
              </a:rPr>
              <a:t>Минпросвещения</a:t>
            </a:r>
            <a:r>
              <a:rPr kumimoji="0" lang="ru-RU" altLang="ru-RU" b="0" i="0" u="none" strike="noStrike" cap="none" normalizeH="0" baseline="0" dirty="0">
                <a:ln>
                  <a:noFill/>
                </a:ln>
                <a:effectLst/>
                <a:latin typeface="Times New Roman" panose="02020603050405020304" pitchFamily="18" charset="0"/>
                <a:cs typeface="Times New Roman" panose="02020603050405020304" pitchFamily="18" charset="0"/>
              </a:rPr>
              <a:t> продолжится </a:t>
            </a:r>
            <a:r>
              <a:rPr kumimoji="0" lang="ru-RU" altLang="ru-RU" i="0" u="none" strike="noStrike" cap="none" normalizeH="0" baseline="0" dirty="0">
                <a:ln>
                  <a:noFill/>
                </a:ln>
                <a:effectLst/>
                <a:latin typeface="Times New Roman" panose="02020603050405020304" pitchFamily="18" charset="0"/>
                <a:cs typeface="Times New Roman" panose="02020603050405020304" pitchFamily="18" charset="0"/>
              </a:rPr>
              <a:t>внедрение финансовой грамотности в учебные программы</a:t>
            </a:r>
            <a:r>
              <a:rPr kumimoji="0" lang="ru-RU" altLang="ru-RU" b="1" i="0" u="none" strike="noStrike" cap="none" normalizeH="0" baseline="0" dirty="0">
                <a:ln>
                  <a:noFill/>
                </a:ln>
                <a:effectLst/>
                <a:latin typeface="Times New Roman" panose="02020603050405020304" pitchFamily="18" charset="0"/>
                <a:cs typeface="Times New Roman" panose="02020603050405020304" pitchFamily="18" charset="0"/>
              </a:rPr>
              <a:t>. Планируется закрепить преподавание элементов финансовой грамотности в рамках существующих учебных дисциплин для 10–11 классов (с 1 сентября 2022 года оно уже обязательно в 1–9 классах).</a:t>
            </a:r>
            <a:endParaRPr lang="ru-RU" b="1" dirty="0"/>
          </a:p>
        </p:txBody>
      </p:sp>
    </p:spTree>
    <p:extLst>
      <p:ext uri="{BB962C8B-B14F-4D97-AF65-F5344CB8AC3E}">
        <p14:creationId xmlns:p14="http://schemas.microsoft.com/office/powerpoint/2010/main" val="180278437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D29D27F-1110-4808-86BD-8B3C0B6A383B}"/>
              </a:ext>
            </a:extLst>
          </p:cNvPr>
          <p:cNvSpPr txBox="1"/>
          <p:nvPr/>
        </p:nvSpPr>
        <p:spPr>
          <a:xfrm>
            <a:off x="0" y="-24063"/>
            <a:ext cx="6324600" cy="6920356"/>
          </a:xfrm>
          <a:prstGeom prst="rect">
            <a:avLst/>
          </a:prstGeom>
          <a:noFill/>
        </p:spPr>
        <p:txBody>
          <a:bodyPr wrap="square">
            <a:spAutoFit/>
          </a:bodyPr>
          <a:lstStyle/>
          <a:p>
            <a:pPr indent="457200" algn="just">
              <a:lnSpc>
                <a:spcPct val="85000"/>
              </a:lnSpc>
            </a:pPr>
            <a:r>
              <a:rPr lang="ru-RU" b="1" i="1" spc="-10" dirty="0">
                <a:effectLst/>
                <a:latin typeface="Times New Roman" panose="02020603050405020304" pitchFamily="18" charset="0"/>
                <a:ea typeface="Times New Roman" panose="02020603050405020304" pitchFamily="18" charset="0"/>
                <a:cs typeface="Times New Roman" panose="02020603050405020304" pitchFamily="18" charset="0"/>
              </a:rPr>
              <a:t>В ходе образовательной деятельности учителю 10-11 классов необходимо:</a:t>
            </a:r>
            <a:endParaRPr lang="ru-RU" b="1" dirty="0">
              <a:effectLst/>
              <a:latin typeface="Times New Roman" panose="02020603050405020304" pitchFamily="18" charset="0"/>
              <a:ea typeface="Calibri" panose="020F0502020204030204" pitchFamily="34" charset="0"/>
              <a:cs typeface="Times New Roman" panose="02020603050405020304" pitchFamily="18" charset="0"/>
            </a:endParaRPr>
          </a:p>
          <a:p>
            <a:pPr marL="342900" indent="-342900" algn="just">
              <a:lnSpc>
                <a:spcPct val="85000"/>
              </a:lnSpc>
              <a:buFont typeface="Symbol" panose="05050102010706020507" pitchFamily="18" charset="2"/>
              <a:buChar char=""/>
              <a:tabLst>
                <a:tab pos="450215" algn="l"/>
              </a:tabLst>
            </a:pPr>
            <a:r>
              <a:rPr lang="ru-RU" spc="-10" dirty="0">
                <a:latin typeface="Times New Roman" panose="02020603050405020304" pitchFamily="18" charset="0"/>
                <a:ea typeface="SimSun" panose="02010600030101010101" pitchFamily="2" charset="-122"/>
                <a:cs typeface="Times New Roman" panose="02020603050405020304" pitchFamily="18" charset="0"/>
              </a:rPr>
              <a:t>объяснить правила и возможности использования физическими лицами банковских услуг и продуктов как способа повышения своего благосостояния и улучшения управления им;</a:t>
            </a:r>
          </a:p>
          <a:p>
            <a:pPr marL="342900" indent="-342900" algn="just">
              <a:lnSpc>
                <a:spcPct val="85000"/>
              </a:lnSpc>
              <a:spcAft>
                <a:spcPts val="0"/>
              </a:spcAft>
              <a:buFont typeface="Symbol" panose="05050102010706020507" pitchFamily="18" charset="2"/>
              <a:buChar char=""/>
              <a:tabLst>
                <a:tab pos="450215" algn="l"/>
              </a:tabLst>
            </a:pPr>
            <a:r>
              <a:rPr lang="ru-RU" spc="-10" dirty="0">
                <a:latin typeface="Times New Roman" panose="02020603050405020304" pitchFamily="18" charset="0"/>
                <a:ea typeface="SimSun" panose="02010600030101010101" pitchFamily="2" charset="-122"/>
                <a:cs typeface="Times New Roman" panose="02020603050405020304" pitchFamily="18" charset="0"/>
              </a:rPr>
              <a:t>рассказать о страховых услугах, которые доступны на рынке России; достоинствах и проблемах различных страховых программ;</a:t>
            </a:r>
          </a:p>
          <a:p>
            <a:pPr marL="342900" indent="-342900" algn="just">
              <a:lnSpc>
                <a:spcPct val="85000"/>
              </a:lnSpc>
              <a:spcAft>
                <a:spcPts val="0"/>
              </a:spcAft>
              <a:buFont typeface="Symbol" panose="05050102010706020507" pitchFamily="18" charset="2"/>
              <a:buChar char=""/>
              <a:tabLst>
                <a:tab pos="450215" algn="l"/>
              </a:tabLst>
            </a:pPr>
            <a:r>
              <a:rPr lang="ru-RU" spc="-10" dirty="0">
                <a:latin typeface="Times New Roman" panose="02020603050405020304" pitchFamily="18" charset="0"/>
                <a:ea typeface="SimSun" panose="02010600030101010101" pitchFamily="2" charset="-122"/>
                <a:cs typeface="Times New Roman" panose="02020603050405020304" pitchFamily="18" charset="0"/>
              </a:rPr>
              <a:t>объяснить, что рынок ценных бумаг может рассматриваться в качестве источника дополнительных возможностей повышения семейного благосостояния, но ему сопутствуют риски потери денег;</a:t>
            </a:r>
          </a:p>
          <a:p>
            <a:pPr marL="342900" indent="-342900" algn="just">
              <a:lnSpc>
                <a:spcPct val="85000"/>
              </a:lnSpc>
              <a:spcAft>
                <a:spcPts val="0"/>
              </a:spcAft>
              <a:buFont typeface="Symbol" panose="05050102010706020507" pitchFamily="18" charset="2"/>
              <a:buChar char=""/>
              <a:tabLst>
                <a:tab pos="450215" algn="l"/>
              </a:tabLst>
            </a:pPr>
            <a:r>
              <a:rPr lang="ru-RU" spc="-10" dirty="0">
                <a:latin typeface="Times New Roman" panose="02020603050405020304" pitchFamily="18" charset="0"/>
                <a:ea typeface="SimSun" panose="02010600030101010101" pitchFamily="2" charset="-122"/>
                <a:cs typeface="Times New Roman" panose="02020603050405020304" pitchFamily="18" charset="0"/>
              </a:rPr>
              <a:t>рассказать о налоговых обязательствах и льготах для граждан России, а также налоговых и прочих санкциях за уклонение от исполнения обязательств;</a:t>
            </a:r>
          </a:p>
          <a:p>
            <a:pPr marL="342900" indent="-342900" algn="just">
              <a:lnSpc>
                <a:spcPct val="85000"/>
              </a:lnSpc>
              <a:spcAft>
                <a:spcPts val="0"/>
              </a:spcAft>
              <a:buFont typeface="Symbol" panose="05050102010706020507" pitchFamily="18" charset="2"/>
              <a:buChar char=""/>
              <a:tabLst>
                <a:tab pos="450215" algn="l"/>
              </a:tabLst>
            </a:pPr>
            <a:r>
              <a:rPr lang="ru-RU" spc="-10" dirty="0">
                <a:latin typeface="Times New Roman" panose="02020603050405020304" pitchFamily="18" charset="0"/>
                <a:ea typeface="SimSun" panose="02010600030101010101" pitchFamily="2" charset="-122"/>
                <a:cs typeface="Times New Roman" panose="02020603050405020304" pitchFamily="18" charset="0"/>
              </a:rPr>
              <a:t>объяснить преимущества и недостатки различных способов сохранения благосостояния в преклонном возрасте и возможности накопления средств с помощью государства и в негосударственных финансовых компаниях для поддержания привычного образа жизни после прекращения активной трудовой деятельности;</a:t>
            </a:r>
          </a:p>
          <a:p>
            <a:pPr marL="342900" indent="-342900" algn="just">
              <a:lnSpc>
                <a:spcPct val="85000"/>
              </a:lnSpc>
              <a:spcAft>
                <a:spcPts val="0"/>
              </a:spcAft>
              <a:buFont typeface="Symbol" panose="05050102010706020507" pitchFamily="18" charset="2"/>
              <a:buChar char=""/>
              <a:tabLst>
                <a:tab pos="450215" algn="l"/>
              </a:tabLst>
            </a:pPr>
            <a:r>
              <a:rPr lang="ru-RU" spc="-10" dirty="0">
                <a:latin typeface="Times New Roman" panose="02020603050405020304" pitchFamily="18" charset="0"/>
                <a:ea typeface="SimSun" panose="02010600030101010101" pitchFamily="2" charset="-122"/>
                <a:cs typeface="Times New Roman" panose="02020603050405020304" pitchFamily="18" charset="0"/>
              </a:rPr>
              <a:t>познакомить с правилами создания собственного бизнеса и возможности защиты его от банкротства за счет грамотного управления доходами и расходами фирмы;</a:t>
            </a:r>
          </a:p>
          <a:p>
            <a:pPr marL="342900" indent="-342900" algn="just">
              <a:lnSpc>
                <a:spcPct val="85000"/>
              </a:lnSpc>
              <a:spcAft>
                <a:spcPts val="0"/>
              </a:spcAft>
              <a:buFont typeface="Symbol" panose="05050102010706020507" pitchFamily="18" charset="2"/>
              <a:buChar char=""/>
              <a:tabLst>
                <a:tab pos="450215" algn="l"/>
              </a:tabLst>
            </a:pPr>
            <a:r>
              <a:rPr lang="ru-RU" spc="-10" dirty="0">
                <a:latin typeface="Times New Roman" panose="02020603050405020304" pitchFamily="18" charset="0"/>
                <a:ea typeface="SimSun" panose="02010600030101010101" pitchFamily="2" charset="-122"/>
                <a:cs typeface="Times New Roman" panose="02020603050405020304" pitchFamily="18" charset="0"/>
              </a:rPr>
              <a:t>рассказать о рисках, которые сопровождают операции с денежными средствами, а также наиболее распространенные схемы обмана граждан финансовыми мошенниками.</a:t>
            </a:r>
          </a:p>
        </p:txBody>
      </p:sp>
      <p:sp>
        <p:nvSpPr>
          <p:cNvPr id="5" name="TextBox 4">
            <a:extLst>
              <a:ext uri="{FF2B5EF4-FFF2-40B4-BE49-F238E27FC236}">
                <a16:creationId xmlns:a16="http://schemas.microsoft.com/office/drawing/2014/main" id="{5DA6CFD9-641E-4ED5-818F-30E81EA12B07}"/>
              </a:ext>
            </a:extLst>
          </p:cNvPr>
          <p:cNvSpPr txBox="1"/>
          <p:nvPr/>
        </p:nvSpPr>
        <p:spPr>
          <a:xfrm>
            <a:off x="6324600" y="0"/>
            <a:ext cx="5867400" cy="6920356"/>
          </a:xfrm>
          <a:prstGeom prst="rect">
            <a:avLst/>
          </a:prstGeom>
          <a:noFill/>
        </p:spPr>
        <p:txBody>
          <a:bodyPr wrap="square">
            <a:spAutoFit/>
          </a:bodyPr>
          <a:lstStyle/>
          <a:p>
            <a:pPr indent="449580" algn="just">
              <a:lnSpc>
                <a:spcPct val="85000"/>
              </a:lnSpc>
            </a:pPr>
            <a:r>
              <a:rPr lang="ru-RU" b="1" i="1" spc="-10" dirty="0">
                <a:effectLst/>
                <a:latin typeface="Times New Roman" panose="02020603050405020304" pitchFamily="18" charset="0"/>
                <a:ea typeface="Calibri" panose="020F0502020204030204" pitchFamily="34" charset="0"/>
                <a:cs typeface="Times New Roman" panose="02020603050405020304" pitchFamily="18" charset="0"/>
              </a:rPr>
              <a:t>В результате освоения учебного материала по финансовой грамотности у учащихся 10-11 классов должны быть сформированы умения:</a:t>
            </a:r>
            <a:endParaRPr lang="ru-RU" b="1" dirty="0">
              <a:effectLst/>
              <a:latin typeface="Times New Roman" panose="02020603050405020304" pitchFamily="18" charset="0"/>
              <a:ea typeface="Calibri" panose="020F0502020204030204" pitchFamily="34" charset="0"/>
              <a:cs typeface="Times New Roman" panose="02020603050405020304" pitchFamily="18" charset="0"/>
            </a:endParaRPr>
          </a:p>
          <a:p>
            <a:pPr marL="342900" lvl="0" indent="-342900" algn="just">
              <a:lnSpc>
                <a:spcPct val="85000"/>
              </a:lnSpc>
              <a:buFont typeface="Symbol" panose="05050102010706020507" pitchFamily="18" charset="2"/>
              <a:buChar char=""/>
              <a:tabLst>
                <a:tab pos="450215" algn="l"/>
              </a:tabLst>
            </a:pPr>
            <a:r>
              <a:rPr lang="ru-RU" spc="-10" dirty="0">
                <a:effectLst/>
                <a:latin typeface="Times New Roman" panose="02020603050405020304" pitchFamily="18" charset="0"/>
                <a:ea typeface="SimSun" panose="02010600030101010101" pitchFamily="2" charset="-122"/>
                <a:cs typeface="Times New Roman" panose="02020603050405020304" pitchFamily="18" charset="0"/>
              </a:rPr>
              <a:t>находить и анализировать информацию об условиях банковского обслуживания для принятия рационального решения при выборе банка и круга предоставляемых им услуг;</a:t>
            </a:r>
            <a:endParaRPr lang="ru-RU" dirty="0">
              <a:effectLst/>
              <a:latin typeface="Times New Roman" panose="02020603050405020304" pitchFamily="18" charset="0"/>
              <a:ea typeface="SimSun" panose="02010600030101010101" pitchFamily="2" charset="-122"/>
              <a:cs typeface="Times New Roman" panose="02020603050405020304" pitchFamily="18" charset="0"/>
            </a:endParaRPr>
          </a:p>
          <a:p>
            <a:pPr marL="342900" lvl="0" indent="-342900" algn="just">
              <a:lnSpc>
                <a:spcPct val="85000"/>
              </a:lnSpc>
              <a:buFont typeface="Symbol" panose="05050102010706020507" pitchFamily="18" charset="2"/>
              <a:buChar char=""/>
              <a:tabLst>
                <a:tab pos="450215" algn="l"/>
              </a:tabLst>
            </a:pPr>
            <a:r>
              <a:rPr lang="ru-RU" spc="-10" dirty="0">
                <a:effectLst/>
                <a:latin typeface="Times New Roman" panose="02020603050405020304" pitchFamily="18" charset="0"/>
                <a:ea typeface="SimSun" panose="02010600030101010101" pitchFamily="2" charset="-122"/>
                <a:cs typeface="Times New Roman" panose="02020603050405020304" pitchFamily="18" charset="0"/>
              </a:rPr>
              <a:t>выбрать программу страхования, адекватную этапу жизненного цикла, на котором человек находится в данное время;</a:t>
            </a:r>
            <a:endParaRPr lang="ru-RU" dirty="0">
              <a:effectLst/>
              <a:latin typeface="Times New Roman" panose="02020603050405020304" pitchFamily="18" charset="0"/>
              <a:ea typeface="SimSun" panose="02010600030101010101" pitchFamily="2" charset="-122"/>
              <a:cs typeface="Times New Roman" panose="02020603050405020304" pitchFamily="18" charset="0"/>
            </a:endParaRPr>
          </a:p>
          <a:p>
            <a:pPr marL="342900" lvl="0" indent="-342900" algn="just">
              <a:lnSpc>
                <a:spcPct val="85000"/>
              </a:lnSpc>
              <a:buFont typeface="Symbol" panose="05050102010706020507" pitchFamily="18" charset="2"/>
              <a:buChar char=""/>
              <a:tabLst>
                <a:tab pos="450215" algn="l"/>
              </a:tabLst>
            </a:pPr>
            <a:r>
              <a:rPr lang="ru-RU" spc="-10" dirty="0">
                <a:effectLst/>
                <a:latin typeface="Times New Roman" panose="02020603050405020304" pitchFamily="18" charset="0"/>
                <a:ea typeface="SimSun" panose="02010600030101010101" pitchFamily="2" charset="-122"/>
                <a:cs typeface="Times New Roman" panose="02020603050405020304" pitchFamily="18" charset="0"/>
              </a:rPr>
              <a:t>понимать смысл предложений, направляемых гражданам различными финансовыми фирмами, и отличать предложения с обычным для фондового рынка уровнем риска от авантюрных или мошеннических предложений, чреватых неизбежными финансовыми потерями;</a:t>
            </a:r>
            <a:endParaRPr lang="ru-RU" dirty="0">
              <a:effectLst/>
              <a:latin typeface="Times New Roman" panose="02020603050405020304" pitchFamily="18" charset="0"/>
              <a:ea typeface="SimSun" panose="02010600030101010101" pitchFamily="2" charset="-122"/>
              <a:cs typeface="Times New Roman" panose="02020603050405020304" pitchFamily="18" charset="0"/>
            </a:endParaRPr>
          </a:p>
          <a:p>
            <a:pPr marL="342900" lvl="0" indent="-342900" algn="just">
              <a:lnSpc>
                <a:spcPct val="85000"/>
              </a:lnSpc>
              <a:buFont typeface="Symbol" panose="05050102010706020507" pitchFamily="18" charset="2"/>
              <a:buChar char=""/>
              <a:tabLst>
                <a:tab pos="450215" algn="l"/>
              </a:tabLst>
            </a:pPr>
            <a:r>
              <a:rPr lang="ru-RU" spc="-10" dirty="0">
                <a:effectLst/>
                <a:latin typeface="Times New Roman" panose="02020603050405020304" pitchFamily="18" charset="0"/>
                <a:ea typeface="SimSun" panose="02010600030101010101" pitchFamily="2" charset="-122"/>
                <a:cs typeface="Times New Roman" panose="02020603050405020304" pitchFamily="18" charset="0"/>
              </a:rPr>
              <a:t>предвидеть возникновение у семьи обязательств по уплате налогов и понимание, какие и как могут быть получены льготы по уплате налогов;</a:t>
            </a:r>
            <a:endParaRPr lang="ru-RU" dirty="0">
              <a:effectLst/>
              <a:latin typeface="Times New Roman" panose="02020603050405020304" pitchFamily="18" charset="0"/>
              <a:ea typeface="SimSun" panose="02010600030101010101" pitchFamily="2" charset="-122"/>
              <a:cs typeface="Times New Roman" panose="02020603050405020304" pitchFamily="18" charset="0"/>
            </a:endParaRPr>
          </a:p>
          <a:p>
            <a:pPr marL="342900" lvl="0" indent="-342900" algn="just">
              <a:lnSpc>
                <a:spcPct val="85000"/>
              </a:lnSpc>
              <a:buFont typeface="Symbol" panose="05050102010706020507" pitchFamily="18" charset="2"/>
              <a:buChar char=""/>
              <a:tabLst>
                <a:tab pos="450215" algn="l"/>
              </a:tabLst>
            </a:pPr>
            <a:r>
              <a:rPr lang="ru-RU" spc="-10" dirty="0">
                <a:effectLst/>
                <a:latin typeface="Times New Roman" panose="02020603050405020304" pitchFamily="18" charset="0"/>
                <a:ea typeface="SimSun" panose="02010600030101010101" pitchFamily="2" charset="-122"/>
                <a:cs typeface="Times New Roman" panose="02020603050405020304" pitchFamily="18" charset="0"/>
              </a:rPr>
              <a:t>сравнивать уровни благосостояния в преклонном возрасте при пассивном и активном управлении своими сбережениями и имуществом для продления периода получения высоких доходов;</a:t>
            </a:r>
            <a:endParaRPr lang="ru-RU" dirty="0">
              <a:effectLst/>
              <a:latin typeface="Times New Roman" panose="02020603050405020304" pitchFamily="18" charset="0"/>
              <a:ea typeface="SimSun" panose="02010600030101010101" pitchFamily="2" charset="-122"/>
              <a:cs typeface="Times New Roman" panose="02020603050405020304" pitchFamily="18" charset="0"/>
            </a:endParaRPr>
          </a:p>
          <a:p>
            <a:pPr marL="342900" lvl="0" indent="-342900" algn="just">
              <a:lnSpc>
                <a:spcPct val="85000"/>
              </a:lnSpc>
              <a:buFont typeface="Symbol" panose="05050102010706020507" pitchFamily="18" charset="2"/>
              <a:buChar char=""/>
              <a:tabLst>
                <a:tab pos="450215" algn="l"/>
              </a:tabLst>
            </a:pPr>
            <a:r>
              <a:rPr lang="ru-RU" spc="-10" dirty="0">
                <a:effectLst/>
                <a:latin typeface="Times New Roman" panose="02020603050405020304" pitchFamily="18" charset="0"/>
                <a:ea typeface="SimSun" panose="02010600030101010101" pitchFamily="2" charset="-122"/>
                <a:cs typeface="Times New Roman" panose="02020603050405020304" pitchFamily="18" charset="0"/>
              </a:rPr>
              <a:t>составить простейший бизнес-план нового предпринимательского проекта, продумать возможные источники его финансирования, защитить проект при обсуждении в классе;</a:t>
            </a:r>
            <a:endParaRPr lang="ru-RU" dirty="0">
              <a:effectLst/>
              <a:latin typeface="Times New Roman" panose="02020603050405020304" pitchFamily="18" charset="0"/>
              <a:ea typeface="SimSun" panose="02010600030101010101" pitchFamily="2" charset="-122"/>
              <a:cs typeface="Times New Roman" panose="02020603050405020304" pitchFamily="18" charset="0"/>
            </a:endParaRPr>
          </a:p>
          <a:p>
            <a:pPr marL="342900" lvl="0" indent="-342900" algn="just">
              <a:lnSpc>
                <a:spcPct val="85000"/>
              </a:lnSpc>
              <a:buFont typeface="Symbol" panose="05050102010706020507" pitchFamily="18" charset="2"/>
              <a:buChar char=""/>
              <a:tabLst>
                <a:tab pos="450215" algn="l"/>
              </a:tabLst>
            </a:pPr>
            <a:r>
              <a:rPr lang="ru-RU" spc="-10" dirty="0">
                <a:effectLst/>
                <a:latin typeface="Times New Roman" panose="02020603050405020304" pitchFamily="18" charset="0"/>
                <a:ea typeface="SimSun" panose="02010600030101010101" pitchFamily="2" charset="-122"/>
                <a:cs typeface="Times New Roman" panose="02020603050405020304" pitchFamily="18" charset="0"/>
              </a:rPr>
              <a:t>различать разумные и жульнические предложения финансовых услуг и финансовых продуктов.</a:t>
            </a:r>
            <a:endParaRPr lang="ru-RU" dirty="0">
              <a:effectLst/>
              <a:latin typeface="Times New Roman" panose="02020603050405020304" pitchFamily="18" charset="0"/>
              <a:ea typeface="SimSun"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99492849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19FF196-6314-4B5A-9A96-D7EAB59AE727}"/>
              </a:ext>
            </a:extLst>
          </p:cNvPr>
          <p:cNvSpPr txBox="1"/>
          <p:nvPr/>
        </p:nvSpPr>
        <p:spPr>
          <a:xfrm>
            <a:off x="144379" y="44116"/>
            <a:ext cx="11971421" cy="6817251"/>
          </a:xfrm>
          <a:prstGeom prst="rect">
            <a:avLst/>
          </a:prstGeom>
          <a:noFill/>
        </p:spPr>
        <p:txBody>
          <a:bodyPr wrap="square">
            <a:spAutoFit/>
          </a:bodyPr>
          <a:lstStyle/>
          <a:p>
            <a:pPr indent="450215" algn="just"/>
            <a:r>
              <a:rPr lang="ru-RU" sz="1900" b="1" spc="-1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В качестве учебно-методического обеспечения </a:t>
            </a:r>
            <a:r>
              <a:rPr lang="ru-RU" sz="1900" spc="-1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рекомендуется использовать учебные и методические пособия, разработанны</a:t>
            </a:r>
            <a:r>
              <a:rPr lang="ru-RU" sz="1900" spc="-1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е</a:t>
            </a:r>
            <a:r>
              <a:rPr lang="ru-RU" sz="1900" spc="-1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по заказу Банка России в соответствии ФГОС СОО и примерной основной образовательной программой среднего общего образования:</a:t>
            </a:r>
            <a:endParaRPr lang="ru-RU" sz="19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buFont typeface="Symbol" panose="05050102010706020507" pitchFamily="18" charset="2"/>
              <a:buChar char=""/>
            </a:pPr>
            <a:r>
              <a:rPr lang="ru-RU" sz="1900" dirty="0">
                <a:effectLst/>
                <a:latin typeface="Times New Roman" panose="02020603050405020304" pitchFamily="18" charset="0"/>
                <a:ea typeface="Times New Roman" panose="02020603050405020304" pitchFamily="18" charset="0"/>
                <a:cs typeface="Times New Roman" panose="02020603050405020304" pitchFamily="18" charset="0"/>
              </a:rPr>
              <a:t>Брехова Ю., </a:t>
            </a:r>
            <a:r>
              <a:rPr lang="ru-RU" sz="1900" dirty="0" err="1">
                <a:effectLst/>
                <a:latin typeface="Times New Roman" panose="02020603050405020304" pitchFamily="18" charset="0"/>
                <a:ea typeface="Times New Roman" panose="02020603050405020304" pitchFamily="18" charset="0"/>
                <a:cs typeface="Times New Roman" panose="02020603050405020304" pitchFamily="18" charset="0"/>
              </a:rPr>
              <a:t>Алмосов</a:t>
            </a:r>
            <a:r>
              <a:rPr lang="ru-RU" sz="1900" dirty="0">
                <a:effectLst/>
                <a:latin typeface="Times New Roman" panose="02020603050405020304" pitchFamily="18" charset="0"/>
                <a:ea typeface="Times New Roman" panose="02020603050405020304" pitchFamily="18" charset="0"/>
                <a:cs typeface="Times New Roman" panose="02020603050405020304" pitchFamily="18" charset="0"/>
              </a:rPr>
              <a:t> А., Завьялов Д. Финансовая грамотность: материалы для учащихся 10-11 </a:t>
            </a:r>
            <a:r>
              <a:rPr lang="ru-RU" sz="1900" dirty="0" err="1">
                <a:effectLst/>
                <a:latin typeface="Times New Roman" panose="02020603050405020304" pitchFamily="18" charset="0"/>
                <a:ea typeface="Times New Roman" panose="02020603050405020304" pitchFamily="18" charset="0"/>
                <a:cs typeface="Times New Roman" panose="02020603050405020304" pitchFamily="18" charset="0"/>
              </a:rPr>
              <a:t>кл</a:t>
            </a:r>
            <a:r>
              <a:rPr lang="ru-RU" sz="1900" dirty="0">
                <a:effectLst/>
                <a:latin typeface="Times New Roman" panose="02020603050405020304" pitchFamily="18" charset="0"/>
                <a:ea typeface="Times New Roman" panose="02020603050405020304" pitchFamily="18" charset="0"/>
                <a:cs typeface="Times New Roman" panose="02020603050405020304" pitchFamily="18" charset="0"/>
              </a:rPr>
              <a:t>. – 5-е изд. – М.: ВИТА-ПРЕСС, 2020. – 400 с. </a:t>
            </a:r>
          </a:p>
          <a:p>
            <a:pPr marL="342900" lvl="0" indent="-342900" algn="just">
              <a:buFont typeface="Symbol" panose="05050102010706020507" pitchFamily="18" charset="2"/>
              <a:buChar char=""/>
            </a:pPr>
            <a:r>
              <a:rPr lang="ru-RU" sz="1900" dirty="0">
                <a:effectLst/>
                <a:latin typeface="Times New Roman" panose="02020603050405020304" pitchFamily="18" charset="0"/>
                <a:ea typeface="Times New Roman" panose="02020603050405020304" pitchFamily="18" charset="0"/>
                <a:cs typeface="Times New Roman" panose="02020603050405020304" pitchFamily="18" charset="0"/>
              </a:rPr>
              <a:t>Брехова Ю., </a:t>
            </a:r>
            <a:r>
              <a:rPr lang="ru-RU" sz="1900" dirty="0" err="1">
                <a:effectLst/>
                <a:latin typeface="Times New Roman" panose="02020603050405020304" pitchFamily="18" charset="0"/>
                <a:ea typeface="Times New Roman" panose="02020603050405020304" pitchFamily="18" charset="0"/>
                <a:cs typeface="Times New Roman" panose="02020603050405020304" pitchFamily="18" charset="0"/>
              </a:rPr>
              <a:t>Алмосов</a:t>
            </a:r>
            <a:r>
              <a:rPr lang="ru-RU" sz="1900" dirty="0">
                <a:effectLst/>
                <a:latin typeface="Times New Roman" panose="02020603050405020304" pitchFamily="18" charset="0"/>
                <a:ea typeface="Times New Roman" panose="02020603050405020304" pitchFamily="18" charset="0"/>
                <a:cs typeface="Times New Roman" panose="02020603050405020304" pitchFamily="18" charset="0"/>
              </a:rPr>
              <a:t> А., Завьялов Д. Финансовая грамотность: контрольные измерительные материалы для учащихся 10-11 классов. – М.: ВИТА-ПРЕСС, 2014. – 48 с. </a:t>
            </a:r>
          </a:p>
          <a:p>
            <a:pPr indent="450215" algn="just"/>
            <a:r>
              <a:rPr lang="ru-RU" sz="1900" spc="-10" dirty="0">
                <a:effectLst/>
                <a:latin typeface="Times New Roman" panose="02020603050405020304" pitchFamily="18" charset="0"/>
                <a:ea typeface="Calibri" panose="020F0502020204030204" pitchFamily="34" charset="0"/>
                <a:cs typeface="Times New Roman" panose="02020603050405020304" pitchFamily="18" charset="0"/>
              </a:rPr>
              <a:t>      Также можно использовать </a:t>
            </a:r>
            <a:r>
              <a:rPr lang="ru-RU" sz="1900" b="1" spc="-10" dirty="0">
                <a:effectLst/>
                <a:latin typeface="Times New Roman" panose="02020603050405020304" pitchFamily="18" charset="0"/>
                <a:ea typeface="Calibri" panose="020F0502020204030204" pitchFamily="34" charset="0"/>
                <a:cs typeface="Times New Roman" panose="02020603050405020304" pitchFamily="18" charset="0"/>
              </a:rPr>
              <a:t>материалы учебного курса по финансовой грамотности для учащихся 10-11 классов – </a:t>
            </a:r>
            <a:r>
              <a:rPr lang="ru-RU" sz="1900" b="1" u="sng" spc="-10" dirty="0">
                <a:solidFill>
                  <a:srgbClr val="0563C1"/>
                </a:solidFill>
                <a:effectLst/>
                <a:latin typeface="Times New Roman" panose="02020603050405020304" pitchFamily="18" charset="0"/>
                <a:ea typeface="Calibri" panose="020F0502020204030204" pitchFamily="34" charset="0"/>
                <a:cs typeface="Times New Roman" panose="02020603050405020304" pitchFamily="18" charset="0"/>
                <a:hlinkClick r:id="rId2"/>
              </a:rPr>
              <a:t>https://fmc.hse.ru/10-11forms</a:t>
            </a:r>
            <a:r>
              <a:rPr lang="ru-RU" sz="1900" b="1" spc="-10" dirty="0">
                <a:effectLst/>
                <a:latin typeface="Times New Roman" panose="02020603050405020304" pitchFamily="18" charset="0"/>
                <a:ea typeface="Calibri" panose="020F0502020204030204" pitchFamily="34" charset="0"/>
                <a:cs typeface="Times New Roman" panose="02020603050405020304" pitchFamily="18" charset="0"/>
              </a:rPr>
              <a:t> </a:t>
            </a:r>
            <a:r>
              <a:rPr lang="ru-RU" sz="1900" spc="-10" dirty="0">
                <a:effectLst/>
                <a:latin typeface="Times New Roman" panose="02020603050405020304" pitchFamily="18" charset="0"/>
                <a:ea typeface="Calibri" panose="020F0502020204030204" pitchFamily="34" charset="0"/>
                <a:cs typeface="Times New Roman" panose="02020603050405020304" pitchFamily="18" charset="0"/>
              </a:rPr>
              <a:t>, подготовленные в рамках совместного проекта Министерства финансов </a:t>
            </a:r>
            <a:r>
              <a:rPr lang="ru-RU" sz="1900" spc="-1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Российской Федерации «Содействие повышению уровня финансовой грамотности населения и развитию финансового образования в Российской Федерации»:</a:t>
            </a:r>
            <a:endParaRPr lang="ru-RU" sz="19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buFont typeface="Symbol" panose="05050102010706020507" pitchFamily="18" charset="2"/>
              <a:buChar char=""/>
              <a:tabLst>
                <a:tab pos="450215" algn="l"/>
              </a:tabLst>
            </a:pPr>
            <a:r>
              <a:rPr lang="ru-RU" sz="1900" spc="-20" dirty="0">
                <a:effectLst/>
                <a:latin typeface="Times New Roman" panose="02020603050405020304" pitchFamily="18" charset="0"/>
                <a:ea typeface="Times New Roman" panose="02020603050405020304" pitchFamily="18" charset="0"/>
                <a:cs typeface="Times New Roman" panose="02020603050405020304" pitchFamily="18" charset="0"/>
              </a:rPr>
              <a:t>Лавренова Е.Б. Финансовая грамотность: учебная программа. 10-11 классы </a:t>
            </a:r>
            <a:r>
              <a:rPr lang="ru-RU" sz="1900" spc="-20" dirty="0" err="1">
                <a:effectLst/>
                <a:latin typeface="Times New Roman" panose="02020603050405020304" pitchFamily="18" charset="0"/>
                <a:ea typeface="Times New Roman" panose="02020603050405020304" pitchFamily="18" charset="0"/>
                <a:cs typeface="Times New Roman" panose="02020603050405020304" pitchFamily="18" charset="0"/>
              </a:rPr>
              <a:t>общеобразоват</a:t>
            </a:r>
            <a:r>
              <a:rPr lang="ru-RU" sz="1900" spc="-20" dirty="0">
                <a:effectLst/>
                <a:latin typeface="Times New Roman" panose="02020603050405020304" pitchFamily="18" charset="0"/>
                <a:ea typeface="Times New Roman" panose="02020603050405020304" pitchFamily="18" charset="0"/>
                <a:cs typeface="Times New Roman" panose="02020603050405020304" pitchFamily="18" charset="0"/>
              </a:rPr>
              <a:t>. орг., социально-экономический профиль. – М.: ВАКО, 2020. – 36 с. </a:t>
            </a:r>
            <a:endParaRPr lang="ru-RU" sz="19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buFont typeface="Symbol" panose="05050102010706020507" pitchFamily="18" charset="2"/>
              <a:buChar char=""/>
              <a:tabLst>
                <a:tab pos="450215" algn="l"/>
              </a:tabLst>
            </a:pPr>
            <a:r>
              <a:rPr lang="ru-RU" sz="1900" spc="-20" dirty="0">
                <a:effectLst/>
                <a:latin typeface="Times New Roman" panose="02020603050405020304" pitchFamily="18" charset="0"/>
                <a:ea typeface="Times New Roman" panose="02020603050405020304" pitchFamily="18" charset="0"/>
                <a:cs typeface="Times New Roman" panose="02020603050405020304" pitchFamily="18" charset="0"/>
              </a:rPr>
              <a:t>Киреев А.П. Финансовая грамотность: материалы для учащихся. 10-11 классы </a:t>
            </a:r>
            <a:r>
              <a:rPr lang="ru-RU" sz="1900" spc="-20" dirty="0" err="1">
                <a:effectLst/>
                <a:latin typeface="Times New Roman" panose="02020603050405020304" pitchFamily="18" charset="0"/>
                <a:ea typeface="Times New Roman" panose="02020603050405020304" pitchFamily="18" charset="0"/>
                <a:cs typeface="Times New Roman" panose="02020603050405020304" pitchFamily="18" charset="0"/>
              </a:rPr>
              <a:t>общеобразоват</a:t>
            </a:r>
            <a:r>
              <a:rPr lang="ru-RU" sz="1900" spc="-20" dirty="0">
                <a:effectLst/>
                <a:latin typeface="Times New Roman" panose="02020603050405020304" pitchFamily="18" charset="0"/>
                <a:ea typeface="Times New Roman" panose="02020603050405020304" pitchFamily="18" charset="0"/>
                <a:cs typeface="Times New Roman" panose="02020603050405020304" pitchFamily="18" charset="0"/>
              </a:rPr>
              <a:t>. орг., социально-экономический профиль. – М.: ВАКО, 2020. – 384 с. </a:t>
            </a:r>
            <a:endParaRPr lang="ru-RU" sz="19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buFont typeface="Symbol" panose="05050102010706020507" pitchFamily="18" charset="2"/>
              <a:buChar char=""/>
              <a:tabLst>
                <a:tab pos="450215" algn="l"/>
              </a:tabLst>
            </a:pPr>
            <a:r>
              <a:rPr lang="ru-RU" sz="1900" spc="-20" dirty="0">
                <a:effectLst/>
                <a:latin typeface="Times New Roman" panose="02020603050405020304" pitchFamily="18" charset="0"/>
                <a:ea typeface="Times New Roman" panose="02020603050405020304" pitchFamily="18" charset="0"/>
                <a:cs typeface="Times New Roman" panose="02020603050405020304" pitchFamily="18" charset="0"/>
              </a:rPr>
              <a:t>Лавренова Е.Б. Финансовая грамотность: Методические рекомендации для учителя. 10-11 классы </a:t>
            </a:r>
            <a:r>
              <a:rPr lang="ru-RU" sz="1900" spc="-20" dirty="0" err="1">
                <a:effectLst/>
                <a:latin typeface="Times New Roman" panose="02020603050405020304" pitchFamily="18" charset="0"/>
                <a:ea typeface="Times New Roman" panose="02020603050405020304" pitchFamily="18" charset="0"/>
                <a:cs typeface="Times New Roman" panose="02020603050405020304" pitchFamily="18" charset="0"/>
              </a:rPr>
              <a:t>общеобразоват</a:t>
            </a:r>
            <a:r>
              <a:rPr lang="ru-RU" sz="1900" spc="-20" dirty="0">
                <a:effectLst/>
                <a:latin typeface="Times New Roman" panose="02020603050405020304" pitchFamily="18" charset="0"/>
                <a:ea typeface="Times New Roman" panose="02020603050405020304" pitchFamily="18" charset="0"/>
                <a:cs typeface="Times New Roman" panose="02020603050405020304" pitchFamily="18" charset="0"/>
              </a:rPr>
              <a:t>. орг., социально-экономический профиль. – М.: ВАКО, 2020. – 180 с. </a:t>
            </a:r>
            <a:endParaRPr lang="ru-RU" sz="19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buFont typeface="Symbol" panose="05050102010706020507" pitchFamily="18" charset="2"/>
              <a:buChar char=""/>
              <a:tabLst>
                <a:tab pos="450215" algn="l"/>
              </a:tabLst>
            </a:pPr>
            <a:r>
              <a:rPr lang="ru-RU" sz="1900" spc="-20" dirty="0">
                <a:effectLst/>
                <a:latin typeface="Times New Roman" panose="02020603050405020304" pitchFamily="18" charset="0"/>
                <a:ea typeface="Times New Roman" panose="02020603050405020304" pitchFamily="18" charset="0"/>
                <a:cs typeface="Times New Roman" panose="02020603050405020304" pitchFamily="18" charset="0"/>
              </a:rPr>
              <a:t>Лавренова Е.Б. Финансовая грамотность: материалы для родителей. 10-11 классы </a:t>
            </a:r>
            <a:r>
              <a:rPr lang="ru-RU" sz="1900" spc="-20" dirty="0" err="1">
                <a:effectLst/>
                <a:latin typeface="Times New Roman" panose="02020603050405020304" pitchFamily="18" charset="0"/>
                <a:ea typeface="Times New Roman" panose="02020603050405020304" pitchFamily="18" charset="0"/>
                <a:cs typeface="Times New Roman" panose="02020603050405020304" pitchFamily="18" charset="0"/>
              </a:rPr>
              <a:t>общеобразоват</a:t>
            </a:r>
            <a:r>
              <a:rPr lang="ru-RU" sz="1900" spc="-20" dirty="0">
                <a:effectLst/>
                <a:latin typeface="Times New Roman" panose="02020603050405020304" pitchFamily="18" charset="0"/>
                <a:ea typeface="Times New Roman" panose="02020603050405020304" pitchFamily="18" charset="0"/>
                <a:cs typeface="Times New Roman" panose="02020603050405020304" pitchFamily="18" charset="0"/>
              </a:rPr>
              <a:t>. орг., социально-экономический профиль. – М.: ВАКО, 2020. – 160 с. </a:t>
            </a:r>
            <a:endParaRPr lang="ru-RU" sz="19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buFont typeface="Symbol" panose="05050102010706020507" pitchFamily="18" charset="2"/>
              <a:buChar char=""/>
              <a:tabLst>
                <a:tab pos="450215" algn="l"/>
              </a:tabLst>
            </a:pPr>
            <a:r>
              <a:rPr lang="ru-RU" sz="1900" spc="-20" dirty="0">
                <a:effectLst/>
                <a:latin typeface="Times New Roman" panose="02020603050405020304" pitchFamily="18" charset="0"/>
                <a:ea typeface="Times New Roman" panose="02020603050405020304" pitchFamily="18" charset="0"/>
                <a:cs typeface="Times New Roman" panose="02020603050405020304" pitchFamily="18" charset="0"/>
              </a:rPr>
              <a:t>Лавренова Е.Б. Финансовая грамотность: рабочая тетрадь. 10-11 классы </a:t>
            </a:r>
            <a:r>
              <a:rPr lang="ru-RU" sz="1900" spc="-20" dirty="0" err="1">
                <a:effectLst/>
                <a:latin typeface="Times New Roman" panose="02020603050405020304" pitchFamily="18" charset="0"/>
                <a:ea typeface="Times New Roman" panose="02020603050405020304" pitchFamily="18" charset="0"/>
                <a:cs typeface="Times New Roman" panose="02020603050405020304" pitchFamily="18" charset="0"/>
              </a:rPr>
              <a:t>общеобразоват</a:t>
            </a:r>
            <a:r>
              <a:rPr lang="ru-RU" sz="1900" spc="-20" dirty="0">
                <a:effectLst/>
                <a:latin typeface="Times New Roman" panose="02020603050405020304" pitchFamily="18" charset="0"/>
                <a:ea typeface="Times New Roman" panose="02020603050405020304" pitchFamily="18" charset="0"/>
                <a:cs typeface="Times New Roman" panose="02020603050405020304" pitchFamily="18" charset="0"/>
              </a:rPr>
              <a:t>. орг., социально-экономический профиль. – М.: ВАКО, 2020. – 176 с. </a:t>
            </a:r>
            <a:endParaRPr lang="ru-RU" sz="19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buFont typeface="Symbol" panose="05050102010706020507" pitchFamily="18" charset="2"/>
              <a:buChar char=""/>
              <a:tabLst>
                <a:tab pos="450215" algn="l"/>
              </a:tabLst>
            </a:pPr>
            <a:r>
              <a:rPr lang="ru-RU" sz="1900" spc="-20" dirty="0">
                <a:effectLst/>
                <a:latin typeface="Times New Roman" panose="02020603050405020304" pitchFamily="18" charset="0"/>
                <a:ea typeface="Times New Roman" panose="02020603050405020304" pitchFamily="18" charset="0"/>
                <a:cs typeface="Times New Roman" panose="02020603050405020304" pitchFamily="18" charset="0"/>
              </a:rPr>
              <a:t>Канторович, Г.Г. Финансовая грамотность: учебная программа. 10-11 классы обще </a:t>
            </a:r>
            <a:r>
              <a:rPr lang="ru-RU" sz="1900" spc="-20" dirty="0" err="1">
                <a:effectLst/>
                <a:latin typeface="Times New Roman" panose="02020603050405020304" pitchFamily="18" charset="0"/>
                <a:ea typeface="Times New Roman" panose="02020603050405020304" pitchFamily="18" charset="0"/>
                <a:cs typeface="Times New Roman" panose="02020603050405020304" pitchFamily="18" charset="0"/>
              </a:rPr>
              <a:t>образоват</a:t>
            </a:r>
            <a:r>
              <a:rPr lang="ru-RU" sz="1900" spc="-20" dirty="0">
                <a:effectLst/>
                <a:latin typeface="Times New Roman" panose="02020603050405020304" pitchFamily="18" charset="0"/>
                <a:ea typeface="Times New Roman" panose="02020603050405020304" pitchFamily="18" charset="0"/>
                <a:cs typeface="Times New Roman" panose="02020603050405020304" pitchFamily="18" charset="0"/>
              </a:rPr>
              <a:t>. орг. Математический профиль / Г. Г. Канторович. – М.: ВИТА-ПРЕСС, 2014. – 16 с. </a:t>
            </a:r>
            <a:endParaRPr lang="ru-RU" sz="1900" dirty="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949541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Таблица 11"/>
          <p:cNvGraphicFramePr>
            <a:graphicFrameLocks noGrp="1"/>
          </p:cNvGraphicFramePr>
          <p:nvPr>
            <p:extLst>
              <p:ext uri="{D42A27DB-BD31-4B8C-83A1-F6EECF244321}">
                <p14:modId xmlns:p14="http://schemas.microsoft.com/office/powerpoint/2010/main" val="2183336593"/>
              </p:ext>
            </p:extLst>
          </p:nvPr>
        </p:nvGraphicFramePr>
        <p:xfrm>
          <a:off x="429190" y="1151729"/>
          <a:ext cx="11489906" cy="5733726"/>
        </p:xfrm>
        <a:graphic>
          <a:graphicData uri="http://schemas.openxmlformats.org/drawingml/2006/table">
            <a:tbl>
              <a:tblPr firstRow="1" bandRow="1">
                <a:tableStyleId>{5C22544A-7EE6-4342-B048-85BDC9FD1C3A}</a:tableStyleId>
              </a:tblPr>
              <a:tblGrid>
                <a:gridCol w="846275">
                  <a:extLst>
                    <a:ext uri="{9D8B030D-6E8A-4147-A177-3AD203B41FA5}">
                      <a16:colId xmlns:a16="http://schemas.microsoft.com/office/drawing/2014/main" val="20000"/>
                    </a:ext>
                  </a:extLst>
                </a:gridCol>
                <a:gridCol w="5460646">
                  <a:extLst>
                    <a:ext uri="{9D8B030D-6E8A-4147-A177-3AD203B41FA5}">
                      <a16:colId xmlns:a16="http://schemas.microsoft.com/office/drawing/2014/main" val="20001"/>
                    </a:ext>
                  </a:extLst>
                </a:gridCol>
                <a:gridCol w="5182985">
                  <a:extLst>
                    <a:ext uri="{9D8B030D-6E8A-4147-A177-3AD203B41FA5}">
                      <a16:colId xmlns:a16="http://schemas.microsoft.com/office/drawing/2014/main" val="20002"/>
                    </a:ext>
                  </a:extLst>
                </a:gridCol>
              </a:tblGrid>
              <a:tr h="734397">
                <a:tc>
                  <a:txBody>
                    <a:bodyPr/>
                    <a:lstStyle/>
                    <a:p>
                      <a:pPr algn="ctr">
                        <a:lnSpc>
                          <a:spcPct val="90000"/>
                        </a:lnSpc>
                      </a:pPr>
                      <a:r>
                        <a:rPr lang="ru-RU" sz="1700" b="1" spc="-20" dirty="0">
                          <a:solidFill>
                            <a:schemeClr val="tx1"/>
                          </a:solidFill>
                          <a:latin typeface="Times New Roman" panose="02020603050405020304" pitchFamily="18" charset="0"/>
                          <a:cs typeface="Times New Roman" panose="02020603050405020304" pitchFamily="18" charset="0"/>
                        </a:rPr>
                        <a:t>2009 год </a:t>
                      </a:r>
                    </a:p>
                    <a:p>
                      <a:pPr algn="ctr">
                        <a:lnSpc>
                          <a:spcPct val="90000"/>
                        </a:lnSpc>
                      </a:pPr>
                      <a:endParaRPr lang="ru-RU" sz="1700" b="1" spc="-20" dirty="0">
                        <a:solidFill>
                          <a:schemeClr val="tx1"/>
                        </a:solidFill>
                        <a:latin typeface="Times New Roman" panose="02020603050405020304" pitchFamily="18" charset="0"/>
                        <a:cs typeface="Times New Roman" panose="02020603050405020304" pitchFamily="18" charset="0"/>
                      </a:endParaRPr>
                    </a:p>
                    <a:p>
                      <a:pPr algn="ctr">
                        <a:lnSpc>
                          <a:spcPct val="90000"/>
                        </a:lnSpc>
                      </a:pPr>
                      <a:endParaRPr lang="ru-RU" sz="1700" b="1" spc="-20" dirty="0">
                        <a:solidFill>
                          <a:schemeClr val="tx1"/>
                        </a:solidFill>
                        <a:latin typeface="Times New Roman" panose="02020603050405020304" pitchFamily="18" charset="0"/>
                        <a:cs typeface="Times New Roman" panose="02020603050405020304" pitchFamily="18" charset="0"/>
                      </a:endParaRPr>
                    </a:p>
                  </a:txBody>
                  <a:tcPr marL="91439" marR="91439" marT="45716" marB="45716" anchor="ctr">
                    <a:noFill/>
                  </a:tcPr>
                </a:tc>
                <a:tc>
                  <a:txBody>
                    <a:bodyPr/>
                    <a:lstStyle/>
                    <a:p>
                      <a:pPr marL="0" lvl="0" indent="0" algn="l">
                        <a:lnSpc>
                          <a:spcPct val="90000"/>
                        </a:lnSpc>
                        <a:tabLst/>
                      </a:pPr>
                      <a:r>
                        <a:rPr lang="ru-RU" sz="1700" b="0" spc="-20" dirty="0">
                          <a:solidFill>
                            <a:schemeClr val="tx1"/>
                          </a:solidFill>
                          <a:latin typeface="Times New Roman" panose="02020603050405020304" pitchFamily="18" charset="0"/>
                          <a:cs typeface="Times New Roman" panose="02020603050405020304" pitchFamily="18" charset="0"/>
                        </a:rPr>
                        <a:t>Концепция Национальной программы повышения уровня финансовой грамотности населения РФ : </a:t>
                      </a:r>
                      <a:r>
                        <a:rPr lang="ru-RU" sz="1700" b="0" u="sng" spc="-20" dirty="0">
                          <a:solidFill>
                            <a:schemeClr val="tx1"/>
                          </a:solidFill>
                          <a:latin typeface="Times New Roman" panose="02020603050405020304" pitchFamily="18" charset="0"/>
                          <a:cs typeface="Times New Roman" panose="02020603050405020304" pitchFamily="18" charset="0"/>
                          <a:hlinkClick r:id="rId4"/>
                        </a:rPr>
                        <a:t>https://narfu.ru/sf/sevgi/aflatun/concept_rf.pdf</a:t>
                      </a:r>
                      <a:r>
                        <a:rPr lang="ru-RU" sz="1700" b="0" spc="-20" dirty="0">
                          <a:solidFill>
                            <a:schemeClr val="tx1"/>
                          </a:solidFill>
                          <a:latin typeface="Times New Roman" panose="02020603050405020304" pitchFamily="18" charset="0"/>
                          <a:cs typeface="Times New Roman" panose="02020603050405020304" pitchFamily="18" charset="0"/>
                        </a:rPr>
                        <a:t> </a:t>
                      </a:r>
                    </a:p>
                  </a:txBody>
                  <a:tcPr marL="91439" marR="91439" marT="45716" marB="45716">
                    <a:noFill/>
                  </a:tcPr>
                </a:tc>
                <a:tc>
                  <a:txBody>
                    <a:bodyPr/>
                    <a:lstStyle/>
                    <a:p>
                      <a:pPr marL="0" lvl="0" indent="0" algn="just">
                        <a:lnSpc>
                          <a:spcPct val="90000"/>
                        </a:lnSpc>
                        <a:tabLst/>
                      </a:pPr>
                      <a:r>
                        <a:rPr lang="ru-RU" sz="1700" b="0" i="1" spc="-20" dirty="0">
                          <a:solidFill>
                            <a:schemeClr val="tx1"/>
                          </a:solidFill>
                          <a:latin typeface="Times New Roman" panose="02020603050405020304" pitchFamily="18" charset="0"/>
                          <a:cs typeface="Times New Roman" panose="02020603050405020304" pitchFamily="18" charset="0"/>
                        </a:rPr>
                        <a:t>Обозначены проблемы, концептуально</a:t>
                      </a:r>
                      <a:r>
                        <a:rPr lang="ru-RU" sz="1700" b="0" i="1" spc="-20" baseline="0" dirty="0">
                          <a:solidFill>
                            <a:schemeClr val="tx1"/>
                          </a:solidFill>
                          <a:latin typeface="Times New Roman" panose="02020603050405020304" pitchFamily="18" charset="0"/>
                          <a:cs typeface="Times New Roman" panose="02020603050405020304" pitchFamily="18" charset="0"/>
                        </a:rPr>
                        <a:t> определены направления программы повышения финансовой грамотности и  механизм ее реализации</a:t>
                      </a:r>
                      <a:endParaRPr lang="ru-RU" sz="1700" b="0" i="1" spc="-20" dirty="0">
                        <a:solidFill>
                          <a:schemeClr val="tx1"/>
                        </a:solidFill>
                        <a:latin typeface="Times New Roman" panose="02020603050405020304" pitchFamily="18" charset="0"/>
                        <a:cs typeface="Times New Roman" panose="02020603050405020304" pitchFamily="18" charset="0"/>
                      </a:endParaRPr>
                    </a:p>
                  </a:txBody>
                  <a:tcPr marL="91439" marR="91439" marT="45716" marB="45716">
                    <a:noFill/>
                  </a:tcPr>
                </a:tc>
                <a:extLst>
                  <a:ext uri="{0D108BD9-81ED-4DB2-BD59-A6C34878D82A}">
                    <a16:rowId xmlns:a16="http://schemas.microsoft.com/office/drawing/2014/main" val="10000"/>
                  </a:ext>
                </a:extLst>
              </a:tr>
              <a:tr h="1075520">
                <a:tc>
                  <a:txBody>
                    <a:bodyPr/>
                    <a:lstStyle/>
                    <a:p>
                      <a:pPr algn="ctr">
                        <a:lnSpc>
                          <a:spcPct val="90000"/>
                        </a:lnSpc>
                      </a:pPr>
                      <a:r>
                        <a:rPr lang="ru-RU" sz="1700" b="1" spc="-20" dirty="0">
                          <a:latin typeface="Times New Roman" panose="02020603050405020304" pitchFamily="18" charset="0"/>
                          <a:cs typeface="Times New Roman" panose="02020603050405020304" pitchFamily="18" charset="0"/>
                        </a:rPr>
                        <a:t> 2011 год</a:t>
                      </a:r>
                      <a:endParaRPr lang="ru-RU" sz="1700" b="1" spc="-20" dirty="0">
                        <a:solidFill>
                          <a:schemeClr val="tx1"/>
                        </a:solidFill>
                        <a:latin typeface="Times New Roman" panose="02020603050405020304" pitchFamily="18" charset="0"/>
                        <a:cs typeface="Times New Roman" panose="02020603050405020304" pitchFamily="18" charset="0"/>
                      </a:endParaRPr>
                    </a:p>
                    <a:p>
                      <a:pPr algn="ctr">
                        <a:lnSpc>
                          <a:spcPct val="90000"/>
                        </a:lnSpc>
                      </a:pPr>
                      <a:endParaRPr lang="ru-RU" sz="1700" b="1" spc="-20" dirty="0">
                        <a:solidFill>
                          <a:schemeClr val="tx1"/>
                        </a:solidFill>
                        <a:latin typeface="Times New Roman" panose="02020603050405020304" pitchFamily="18" charset="0"/>
                        <a:cs typeface="Times New Roman" panose="02020603050405020304" pitchFamily="18" charset="0"/>
                      </a:endParaRPr>
                    </a:p>
                    <a:p>
                      <a:pPr algn="ctr">
                        <a:lnSpc>
                          <a:spcPct val="90000"/>
                        </a:lnSpc>
                      </a:pPr>
                      <a:endParaRPr lang="ru-RU" sz="1700" b="1" spc="-20" dirty="0">
                        <a:solidFill>
                          <a:schemeClr val="tx1"/>
                        </a:solidFill>
                        <a:latin typeface="Times New Roman" panose="02020603050405020304" pitchFamily="18" charset="0"/>
                        <a:cs typeface="Times New Roman" panose="02020603050405020304" pitchFamily="18" charset="0"/>
                      </a:endParaRPr>
                    </a:p>
                  </a:txBody>
                  <a:tcPr marL="91439" marR="91439" marT="45716" marB="45716" anchor="ctr">
                    <a:noFill/>
                  </a:tcPr>
                </a:tc>
                <a:tc>
                  <a:txBody>
                    <a:bodyPr/>
                    <a:lstStyle/>
                    <a:p>
                      <a:pPr marL="0" lvl="0" indent="0" algn="l">
                        <a:lnSpc>
                          <a:spcPct val="90000"/>
                        </a:lnSpc>
                        <a:tabLst/>
                      </a:pPr>
                      <a:r>
                        <a:rPr lang="ru-RU" sz="1700" b="0" spc="-20" dirty="0">
                          <a:latin typeface="Times New Roman" panose="02020603050405020304" pitchFamily="18" charset="0"/>
                          <a:cs typeface="Times New Roman" panose="02020603050405020304" pitchFamily="18" charset="0"/>
                        </a:rPr>
                        <a:t>Проект Минфина России «Содействие повышению уровня финансовой грамотности населения и развитию финансового образования в РФ» : </a:t>
                      </a:r>
                      <a:r>
                        <a:rPr lang="en-GB" sz="1700" b="0" spc="-20" dirty="0">
                          <a:latin typeface="Times New Roman" panose="02020603050405020304" pitchFamily="18" charset="0"/>
                          <a:cs typeface="Times New Roman" panose="02020603050405020304" pitchFamily="18" charset="0"/>
                          <a:hlinkClick r:id="rId5"/>
                        </a:rPr>
                        <a:t>https://www.minfin.ru/ru/om/fingram/</a:t>
                      </a:r>
                      <a:endParaRPr lang="ru-RU" sz="1700" b="0" spc="-20" dirty="0">
                        <a:latin typeface="Times New Roman" panose="02020603050405020304" pitchFamily="18" charset="0"/>
                        <a:cs typeface="Times New Roman" panose="02020603050405020304" pitchFamily="18" charset="0"/>
                      </a:endParaRPr>
                    </a:p>
                  </a:txBody>
                  <a:tcPr marL="91439" marR="91439" marT="45716" marB="45716">
                    <a:noFill/>
                  </a:tcPr>
                </a:tc>
                <a:tc>
                  <a:txBody>
                    <a:bodyPr/>
                    <a:lstStyle/>
                    <a:p>
                      <a:pPr marL="0" marR="0" lvl="0" indent="0" algn="just" defTabSz="914400" rtl="0" eaLnBrk="1" fontAlgn="auto" latinLnBrk="0" hangingPunct="1">
                        <a:lnSpc>
                          <a:spcPct val="90000"/>
                        </a:lnSpc>
                        <a:spcBef>
                          <a:spcPts val="0"/>
                        </a:spcBef>
                        <a:spcAft>
                          <a:spcPts val="0"/>
                        </a:spcAft>
                        <a:buClrTx/>
                        <a:buSzTx/>
                        <a:buFontTx/>
                        <a:buNone/>
                        <a:tabLst/>
                        <a:defRPr/>
                      </a:pPr>
                      <a:r>
                        <a:rPr lang="ru-RU" sz="1700" b="0" i="1" kern="1200" spc="-20" dirty="0">
                          <a:solidFill>
                            <a:schemeClr val="tx1"/>
                          </a:solidFill>
                          <a:latin typeface="Times New Roman" panose="02020603050405020304" pitchFamily="18" charset="0"/>
                          <a:ea typeface="+mn-ea"/>
                          <a:cs typeface="Times New Roman" panose="02020603050405020304" pitchFamily="18" charset="0"/>
                        </a:rPr>
                        <a:t>Определен механизм создания системы финансового образования для разных категорий граждан</a:t>
                      </a:r>
                      <a:r>
                        <a:rPr lang="ru-RU" sz="1700" b="0" i="1" kern="1200" spc="-20" baseline="0" dirty="0">
                          <a:solidFill>
                            <a:schemeClr val="tx1"/>
                          </a:solidFill>
                          <a:latin typeface="Times New Roman" panose="02020603050405020304" pitchFamily="18" charset="0"/>
                          <a:ea typeface="+mn-ea"/>
                          <a:cs typeface="Times New Roman" panose="02020603050405020304" pitchFamily="18" charset="0"/>
                        </a:rPr>
                        <a:t> – детей, молодежи, взрослого населения и пенсионеров</a:t>
                      </a:r>
                      <a:endParaRPr lang="ru-RU" sz="1700" b="0" i="1" kern="1200" spc="-20" dirty="0">
                        <a:solidFill>
                          <a:schemeClr val="tx1"/>
                        </a:solidFill>
                        <a:latin typeface="Times New Roman" panose="02020603050405020304" pitchFamily="18" charset="0"/>
                        <a:ea typeface="+mn-ea"/>
                        <a:cs typeface="Times New Roman" panose="02020603050405020304" pitchFamily="18" charset="0"/>
                      </a:endParaRPr>
                    </a:p>
                  </a:txBody>
                  <a:tcPr marL="91439" marR="91439" marT="45716" marB="45716">
                    <a:noFill/>
                  </a:tcPr>
                </a:tc>
                <a:extLst>
                  <a:ext uri="{0D108BD9-81ED-4DB2-BD59-A6C34878D82A}">
                    <a16:rowId xmlns:a16="http://schemas.microsoft.com/office/drawing/2014/main" val="10001"/>
                  </a:ext>
                </a:extLst>
              </a:tr>
              <a:tr h="1105786">
                <a:tc>
                  <a:txBody>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lang="ru-RU" sz="1700" b="1" spc="-20" dirty="0">
                          <a:latin typeface="Times New Roman" panose="02020603050405020304" pitchFamily="18" charset="0"/>
                          <a:cs typeface="Times New Roman" panose="02020603050405020304" pitchFamily="18" charset="0"/>
                        </a:rPr>
                        <a:t>2017 год</a:t>
                      </a:r>
                    </a:p>
                    <a:p>
                      <a:pPr algn="ctr">
                        <a:lnSpc>
                          <a:spcPct val="90000"/>
                        </a:lnSpc>
                      </a:pPr>
                      <a:endParaRPr lang="ru-RU" sz="1700" b="1" spc="-20" dirty="0">
                        <a:solidFill>
                          <a:schemeClr val="tx1"/>
                        </a:solidFill>
                        <a:latin typeface="Times New Roman" panose="02020603050405020304" pitchFamily="18" charset="0"/>
                        <a:cs typeface="Times New Roman" panose="02020603050405020304" pitchFamily="18" charset="0"/>
                      </a:endParaRPr>
                    </a:p>
                  </a:txBody>
                  <a:tcPr marL="91439" marR="91439" marT="45716" marB="45716" anchor="ctr">
                    <a:noFill/>
                  </a:tcPr>
                </a:tc>
                <a:tc>
                  <a:txBody>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ru-RU" sz="1700" b="1" spc="-20" dirty="0">
                          <a:latin typeface="Times New Roman" panose="02020603050405020304" pitchFamily="18" charset="0"/>
                          <a:cs typeface="Times New Roman" panose="02020603050405020304" pitchFamily="18" charset="0"/>
                        </a:rPr>
                        <a:t>Стратегия повышения финансовой грамотности в РФ</a:t>
                      </a:r>
                      <a:r>
                        <a:rPr lang="ru-RU" sz="1700" b="1" spc="-20" baseline="0" dirty="0">
                          <a:latin typeface="Times New Roman" panose="02020603050405020304" pitchFamily="18" charset="0"/>
                          <a:cs typeface="Times New Roman" panose="02020603050405020304" pitchFamily="18" charset="0"/>
                        </a:rPr>
                        <a:t> </a:t>
                      </a:r>
                      <a:r>
                        <a:rPr lang="ru-RU" sz="1700" b="1" spc="-20" dirty="0">
                          <a:latin typeface="Times New Roman" panose="02020603050405020304" pitchFamily="18" charset="0"/>
                          <a:cs typeface="Times New Roman" panose="02020603050405020304" pitchFamily="18" charset="0"/>
                        </a:rPr>
                        <a:t>на 2017-2023 годы : </a:t>
                      </a:r>
                      <a:r>
                        <a:rPr lang="ru-RU" sz="1700" b="0" u="sng" spc="-20" dirty="0">
                          <a:latin typeface="Times New Roman" panose="02020603050405020304" pitchFamily="18" charset="0"/>
                          <a:cs typeface="Times New Roman" panose="02020603050405020304" pitchFamily="18" charset="0"/>
                          <a:hlinkClick r:id="rId6"/>
                        </a:rPr>
                        <a:t>http://www.consultant.ru/document/cons_doc_LAW_278903/</a:t>
                      </a:r>
                      <a:r>
                        <a:rPr lang="ru-RU" sz="1700" b="0" spc="-20" dirty="0">
                          <a:latin typeface="Times New Roman" panose="02020603050405020304" pitchFamily="18" charset="0"/>
                          <a:cs typeface="Times New Roman" panose="02020603050405020304" pitchFamily="18" charset="0"/>
                        </a:rPr>
                        <a:t> </a:t>
                      </a:r>
                    </a:p>
                  </a:txBody>
                  <a:tcPr marL="91439" marR="91439" marT="45716" marB="45716">
                    <a:noFill/>
                  </a:tcPr>
                </a:tc>
                <a:tc>
                  <a:txBody>
                    <a:bodyPr/>
                    <a:lstStyle/>
                    <a:p>
                      <a:pPr marL="0" marR="0" lvl="0" indent="0" algn="just" defTabSz="914400" rtl="0" eaLnBrk="1" fontAlgn="auto" latinLnBrk="0" hangingPunct="1">
                        <a:lnSpc>
                          <a:spcPct val="90000"/>
                        </a:lnSpc>
                        <a:spcBef>
                          <a:spcPts val="0"/>
                        </a:spcBef>
                        <a:spcAft>
                          <a:spcPts val="0"/>
                        </a:spcAft>
                        <a:buClrTx/>
                        <a:buSzTx/>
                        <a:buFontTx/>
                        <a:buNone/>
                        <a:tabLst/>
                        <a:defRPr/>
                      </a:pPr>
                      <a:r>
                        <a:rPr lang="ru-RU" sz="1700" b="1" i="1" kern="1200" spc="-20" dirty="0">
                          <a:solidFill>
                            <a:schemeClr val="tx1"/>
                          </a:solidFill>
                          <a:latin typeface="Times New Roman" panose="02020603050405020304" pitchFamily="18" charset="0"/>
                          <a:ea typeface="+mn-ea"/>
                          <a:cs typeface="Times New Roman" panose="02020603050405020304" pitchFamily="18" charset="0"/>
                        </a:rPr>
                        <a:t>Заданы цель, задачи, основные направления, механизмы координации и другие ключевые параметры государственной политики в сфере финансового просвещения граждан РФ. </a:t>
                      </a:r>
                    </a:p>
                  </a:txBody>
                  <a:tcPr marL="91439" marR="91439" marT="45716" marB="45716">
                    <a:noFill/>
                  </a:tcPr>
                </a:tc>
                <a:extLst>
                  <a:ext uri="{0D108BD9-81ED-4DB2-BD59-A6C34878D82A}">
                    <a16:rowId xmlns:a16="http://schemas.microsoft.com/office/drawing/2014/main" val="2011698985"/>
                  </a:ext>
                </a:extLst>
              </a:tr>
              <a:tr h="1118612">
                <a:tc>
                  <a:txBody>
                    <a:bodyPr/>
                    <a:lstStyle/>
                    <a:p>
                      <a:pPr algn="ctr">
                        <a:lnSpc>
                          <a:spcPct val="90000"/>
                        </a:lnSpc>
                      </a:pPr>
                      <a:r>
                        <a:rPr lang="ru-RU" sz="1700" b="1" spc="-20" dirty="0">
                          <a:solidFill>
                            <a:schemeClr val="tx1"/>
                          </a:solidFill>
                          <a:latin typeface="Times New Roman" panose="02020603050405020304" pitchFamily="18" charset="0"/>
                          <a:cs typeface="Times New Roman" panose="02020603050405020304" pitchFamily="18" charset="0"/>
                        </a:rPr>
                        <a:t>2018</a:t>
                      </a:r>
                    </a:p>
                    <a:p>
                      <a:pPr algn="ctr">
                        <a:lnSpc>
                          <a:spcPct val="90000"/>
                        </a:lnSpc>
                      </a:pPr>
                      <a:r>
                        <a:rPr lang="ru-RU" sz="1700" b="1" spc="-20" dirty="0">
                          <a:solidFill>
                            <a:schemeClr val="tx1"/>
                          </a:solidFill>
                          <a:latin typeface="Times New Roman" panose="02020603050405020304" pitchFamily="18" charset="0"/>
                          <a:cs typeface="Times New Roman" panose="02020603050405020304" pitchFamily="18" charset="0"/>
                        </a:rPr>
                        <a:t>год</a:t>
                      </a:r>
                    </a:p>
                    <a:p>
                      <a:pPr algn="ctr">
                        <a:lnSpc>
                          <a:spcPct val="90000"/>
                        </a:lnSpc>
                      </a:pPr>
                      <a:endParaRPr lang="ru-RU" sz="1700" b="1" spc="-20" dirty="0">
                        <a:solidFill>
                          <a:schemeClr val="tx1"/>
                        </a:solidFill>
                        <a:latin typeface="Times New Roman" panose="02020603050405020304" pitchFamily="18" charset="0"/>
                        <a:cs typeface="Times New Roman" panose="02020603050405020304" pitchFamily="18" charset="0"/>
                      </a:endParaRPr>
                    </a:p>
                  </a:txBody>
                  <a:tcPr marL="91439" marR="91439" marT="45716" marB="45716" anchor="ctr">
                    <a:noFill/>
                  </a:tcPr>
                </a:tc>
                <a:tc>
                  <a:txBody>
                    <a:bodyPr/>
                    <a:lstStyle/>
                    <a:p>
                      <a:pPr marL="0" marR="0" indent="0" algn="l" defTabSz="914400" rtl="0" eaLnBrk="1" fontAlgn="auto" latinLnBrk="0" hangingPunct="1">
                        <a:lnSpc>
                          <a:spcPct val="90000"/>
                        </a:lnSpc>
                        <a:spcBef>
                          <a:spcPts val="0"/>
                        </a:spcBef>
                        <a:spcAft>
                          <a:spcPts val="0"/>
                        </a:spcAft>
                        <a:buClrTx/>
                        <a:buSzTx/>
                        <a:buFontTx/>
                        <a:buNone/>
                        <a:tabLst/>
                        <a:defRPr/>
                      </a:pPr>
                      <a:r>
                        <a:rPr lang="ru-RU" sz="1700" kern="1200" dirty="0">
                          <a:solidFill>
                            <a:schemeClr val="tx1"/>
                          </a:solidFill>
                          <a:effectLst/>
                          <a:latin typeface="Times New Roman" panose="02020603050405020304" pitchFamily="18" charset="0"/>
                          <a:ea typeface="+mn-ea"/>
                          <a:cs typeface="Times New Roman" panose="02020603050405020304" pitchFamily="18" charset="0"/>
                        </a:rPr>
                        <a:t>Межведомственная координационная комиссия по реализации Стратегии повышения финансовой грамотности в Российской Федерации на 2017–2023 годы (сопредседатели – главы Минфина РФ и ЦБ РФ)</a:t>
                      </a:r>
                      <a:endParaRPr lang="ru-RU" sz="1700" b="0" spc="-20" dirty="0">
                        <a:latin typeface="Times New Roman" panose="02020603050405020304" pitchFamily="18" charset="0"/>
                        <a:cs typeface="Times New Roman" panose="02020603050405020304" pitchFamily="18" charset="0"/>
                      </a:endParaRPr>
                    </a:p>
                  </a:txBody>
                  <a:tcPr marL="91439" marR="91439" marT="45716" marB="45716">
                    <a:noFill/>
                  </a:tcPr>
                </a:tc>
                <a:tc>
                  <a:txBody>
                    <a:bodyPr/>
                    <a:lstStyle/>
                    <a:p>
                      <a:pPr marL="0" marR="0" lvl="0" indent="0" algn="just" defTabSz="914400" rtl="0" eaLnBrk="1" fontAlgn="auto" latinLnBrk="0" hangingPunct="1">
                        <a:lnSpc>
                          <a:spcPct val="90000"/>
                        </a:lnSpc>
                        <a:spcBef>
                          <a:spcPts val="0"/>
                        </a:spcBef>
                        <a:spcAft>
                          <a:spcPts val="0"/>
                        </a:spcAft>
                        <a:buClrTx/>
                        <a:buSzTx/>
                        <a:buFontTx/>
                        <a:buNone/>
                        <a:tabLst/>
                        <a:defRPr/>
                      </a:pPr>
                      <a:r>
                        <a:rPr lang="ru-RU" sz="1700" i="1" kern="1200" dirty="0">
                          <a:solidFill>
                            <a:schemeClr val="dk1"/>
                          </a:solidFill>
                          <a:effectLst/>
                          <a:latin typeface="Times New Roman" panose="02020603050405020304" pitchFamily="18" charset="0"/>
                          <a:ea typeface="+mn-ea"/>
                          <a:cs typeface="Times New Roman" panose="02020603050405020304" pitchFamily="18" charset="0"/>
                        </a:rPr>
                        <a:t>Координация деятельности федеральных органов исполнительной власти, органов государственной власти субъектов РФ, Центрального банка РФ и организаций в рамках реализации Стратегии</a:t>
                      </a:r>
                      <a:endParaRPr lang="ru-RU" sz="1700" b="0" i="1" kern="1200" spc="-20" dirty="0">
                        <a:solidFill>
                          <a:schemeClr val="tx1"/>
                        </a:solidFill>
                        <a:latin typeface="Times New Roman" panose="02020603050405020304" pitchFamily="18" charset="0"/>
                        <a:ea typeface="+mn-ea"/>
                        <a:cs typeface="Times New Roman" panose="02020603050405020304" pitchFamily="18" charset="0"/>
                      </a:endParaRPr>
                    </a:p>
                  </a:txBody>
                  <a:tcPr marL="91439" marR="91439" marT="45716" marB="45716">
                    <a:noFill/>
                  </a:tcPr>
                </a:tc>
                <a:extLst>
                  <a:ext uri="{0D108BD9-81ED-4DB2-BD59-A6C34878D82A}">
                    <a16:rowId xmlns:a16="http://schemas.microsoft.com/office/drawing/2014/main" val="622960444"/>
                  </a:ext>
                </a:extLst>
              </a:tr>
              <a:tr h="1239709">
                <a:tc>
                  <a:txBody>
                    <a:bodyPr/>
                    <a:lstStyle/>
                    <a:p>
                      <a:pPr algn="ctr">
                        <a:lnSpc>
                          <a:spcPct val="90000"/>
                        </a:lnSpc>
                      </a:pPr>
                      <a:r>
                        <a:rPr lang="ru-RU" sz="1700" b="1" spc="-20" dirty="0">
                          <a:solidFill>
                            <a:schemeClr val="tx1"/>
                          </a:solidFill>
                          <a:latin typeface="Times New Roman" panose="02020603050405020304" pitchFamily="18" charset="0"/>
                          <a:cs typeface="Times New Roman" panose="02020603050405020304" pitchFamily="18" charset="0"/>
                        </a:rPr>
                        <a:t>2020</a:t>
                      </a:r>
                    </a:p>
                    <a:p>
                      <a:pPr algn="ctr">
                        <a:lnSpc>
                          <a:spcPct val="90000"/>
                        </a:lnSpc>
                      </a:pPr>
                      <a:r>
                        <a:rPr lang="ru-RU" sz="1700" b="1" spc="-20" dirty="0">
                          <a:solidFill>
                            <a:schemeClr val="tx1"/>
                          </a:solidFill>
                          <a:latin typeface="Times New Roman" panose="02020603050405020304" pitchFamily="18" charset="0"/>
                          <a:cs typeface="Times New Roman" panose="02020603050405020304" pitchFamily="18" charset="0"/>
                        </a:rPr>
                        <a:t>год</a:t>
                      </a:r>
                    </a:p>
                  </a:txBody>
                  <a:tcPr marL="91439" marR="91439" marT="45716" marB="45716" anchor="ctr">
                    <a:noFill/>
                  </a:tcPr>
                </a:tc>
                <a:tc>
                  <a:txBody>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ru-RU" sz="1600" b="0" i="0" dirty="0">
                          <a:effectLst/>
                          <a:latin typeface="Times New Roman" panose="02020603050405020304" pitchFamily="18" charset="0"/>
                          <a:cs typeface="Times New Roman" panose="02020603050405020304" pitchFamily="18" charset="0"/>
                        </a:rPr>
                        <a:t>Дирекция финансовой грамотности </a:t>
                      </a:r>
                      <a:r>
                        <a:rPr lang="ru-RU" sz="1700" kern="1200" dirty="0">
                          <a:solidFill>
                            <a:schemeClr val="dk1"/>
                          </a:solidFill>
                          <a:effectLst/>
                          <a:latin typeface="Times New Roman" panose="02020603050405020304" pitchFamily="18" charset="0"/>
                          <a:ea typeface="+mn-ea"/>
                          <a:cs typeface="Times New Roman" panose="02020603050405020304" pitchFamily="18" charset="0"/>
                        </a:rPr>
                        <a:t>Научно-исследовательского финансового института </a:t>
                      </a:r>
                      <a:r>
                        <a:rPr lang="ru-RU" sz="1800" kern="1200" dirty="0">
                          <a:solidFill>
                            <a:schemeClr val="dk1"/>
                          </a:solidFill>
                          <a:effectLst/>
                          <a:latin typeface="+mn-lt"/>
                          <a:ea typeface="+mn-ea"/>
                          <a:cs typeface="+mn-cs"/>
                        </a:rPr>
                        <a:t>(</a:t>
                      </a:r>
                      <a:r>
                        <a:rPr lang="ru-RU" sz="1700" kern="1200" dirty="0">
                          <a:solidFill>
                            <a:schemeClr val="dk1"/>
                          </a:solidFill>
                          <a:effectLst/>
                          <a:latin typeface="Times New Roman" panose="02020603050405020304" pitchFamily="18" charset="0"/>
                          <a:ea typeface="+mn-ea"/>
                          <a:cs typeface="Times New Roman" panose="02020603050405020304" pitchFamily="18" charset="0"/>
                        </a:rPr>
                        <a:t>НИФИ) Министерства финансов Российской Федерации</a:t>
                      </a:r>
                    </a:p>
                    <a:p>
                      <a:pPr marL="0" marR="0" lvl="0" indent="0" algn="l" defTabSz="914400" rtl="0" eaLnBrk="1" fontAlgn="auto" latinLnBrk="0" hangingPunct="1">
                        <a:lnSpc>
                          <a:spcPct val="90000"/>
                        </a:lnSpc>
                        <a:spcBef>
                          <a:spcPts val="0"/>
                        </a:spcBef>
                        <a:spcAft>
                          <a:spcPts val="0"/>
                        </a:spcAft>
                        <a:buClrTx/>
                        <a:buSzTx/>
                        <a:buFontTx/>
                        <a:buNone/>
                        <a:tabLst/>
                        <a:defRPr/>
                      </a:pPr>
                      <a:r>
                        <a:rPr lang="en-US" sz="1700" b="0" kern="1200" dirty="0">
                          <a:solidFill>
                            <a:schemeClr val="tx1"/>
                          </a:solidFill>
                          <a:effectLst/>
                          <a:latin typeface="Times New Roman" panose="02020603050405020304" pitchFamily="18" charset="0"/>
                          <a:ea typeface="+mn-ea"/>
                          <a:cs typeface="Times New Roman" panose="02020603050405020304" pitchFamily="18" charset="0"/>
                          <a:hlinkClick r:id="rId7"/>
                        </a:rPr>
                        <a:t>https://www.nifi.ru/ru/finansovaya-gramotnost</a:t>
                      </a:r>
                      <a:endParaRPr lang="ru-RU" sz="1700" b="0" kern="12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90000"/>
                        </a:lnSpc>
                        <a:spcBef>
                          <a:spcPts val="0"/>
                        </a:spcBef>
                        <a:spcAft>
                          <a:spcPts val="0"/>
                        </a:spcAft>
                        <a:buClrTx/>
                        <a:buSzTx/>
                        <a:buFontTx/>
                        <a:buNone/>
                        <a:tabLst/>
                        <a:defRPr/>
                      </a:pPr>
                      <a:endParaRPr lang="ru-RU" sz="1700" b="1" kern="1200" dirty="0">
                        <a:solidFill>
                          <a:schemeClr val="tx1"/>
                        </a:solidFill>
                        <a:effectLst/>
                        <a:latin typeface="Times New Roman" panose="02020603050405020304" pitchFamily="18" charset="0"/>
                        <a:ea typeface="+mn-ea"/>
                        <a:cs typeface="Times New Roman" panose="02020603050405020304" pitchFamily="18" charset="0"/>
                      </a:endParaRPr>
                    </a:p>
                  </a:txBody>
                  <a:tcPr marL="91439" marR="91439" marT="45716" marB="45716">
                    <a:noFill/>
                  </a:tcPr>
                </a:tc>
                <a:tc>
                  <a:txBody>
                    <a:bodyPr/>
                    <a:lstStyle/>
                    <a:p>
                      <a:pPr marL="0" marR="0" lvl="0" indent="0" algn="just" defTabSz="914400" rtl="0" eaLnBrk="1" fontAlgn="auto" latinLnBrk="0" hangingPunct="1">
                        <a:lnSpc>
                          <a:spcPct val="90000"/>
                        </a:lnSpc>
                        <a:spcBef>
                          <a:spcPts val="0"/>
                        </a:spcBef>
                        <a:spcAft>
                          <a:spcPts val="0"/>
                        </a:spcAft>
                        <a:buClrTx/>
                        <a:buSzTx/>
                        <a:buFontTx/>
                        <a:buNone/>
                        <a:tabLst/>
                        <a:defRPr/>
                      </a:pPr>
                      <a:r>
                        <a:rPr lang="ru-RU" sz="1600" i="1" kern="1200" dirty="0">
                          <a:solidFill>
                            <a:schemeClr val="dk1"/>
                          </a:solidFill>
                          <a:effectLst/>
                          <a:latin typeface="Times New Roman" panose="02020603050405020304" pitchFamily="18" charset="0"/>
                          <a:ea typeface="+mn-ea"/>
                          <a:cs typeface="Times New Roman" panose="02020603050405020304" pitchFamily="18" charset="0"/>
                        </a:rPr>
                        <a:t>Координирование реализации Стратегии повышения финансовой грамотности,</a:t>
                      </a:r>
                      <a:r>
                        <a:rPr lang="ru-RU" sz="1600" i="1" kern="1200" baseline="0" dirty="0">
                          <a:solidFill>
                            <a:schemeClr val="dk1"/>
                          </a:solidFill>
                          <a:effectLst/>
                          <a:latin typeface="Times New Roman" panose="02020603050405020304" pitchFamily="18" charset="0"/>
                          <a:ea typeface="+mn-ea"/>
                          <a:cs typeface="Times New Roman" panose="02020603050405020304" pitchFamily="18" charset="0"/>
                        </a:rPr>
                        <a:t> </a:t>
                      </a:r>
                      <a:r>
                        <a:rPr lang="ru-RU" sz="1600" i="1" kern="1200" dirty="0">
                          <a:solidFill>
                            <a:schemeClr val="dk1"/>
                          </a:solidFill>
                          <a:effectLst/>
                          <a:latin typeface="Times New Roman" panose="02020603050405020304" pitchFamily="18" charset="0"/>
                          <a:ea typeface="+mn-ea"/>
                          <a:cs typeface="Times New Roman" panose="02020603050405020304" pitchFamily="18" charset="0"/>
                        </a:rPr>
                        <a:t>масштабирование наиболее успешных практик, организация и проведением образовательно-просветительских мероприятий национального масштаба</a:t>
                      </a:r>
                      <a:endParaRPr lang="ru-RU" sz="1700" b="0" i="1" kern="1200" spc="-20" dirty="0">
                        <a:solidFill>
                          <a:schemeClr val="tx1"/>
                        </a:solidFill>
                        <a:latin typeface="Times New Roman" panose="02020603050405020304" pitchFamily="18" charset="0"/>
                        <a:ea typeface="+mn-ea"/>
                        <a:cs typeface="Times New Roman" panose="02020603050405020304" pitchFamily="18" charset="0"/>
                      </a:endParaRPr>
                    </a:p>
                  </a:txBody>
                  <a:tcPr marL="91439" marR="91439" marT="45716" marB="45716">
                    <a:noFill/>
                  </a:tcPr>
                </a:tc>
                <a:extLst>
                  <a:ext uri="{0D108BD9-81ED-4DB2-BD59-A6C34878D82A}">
                    <a16:rowId xmlns:a16="http://schemas.microsoft.com/office/drawing/2014/main" val="10002"/>
                  </a:ext>
                </a:extLst>
              </a:tr>
            </a:tbl>
          </a:graphicData>
        </a:graphic>
      </p:graphicFrame>
      <p:sp>
        <p:nvSpPr>
          <p:cNvPr id="8212" name="Прямоугольник 19"/>
          <p:cNvSpPr>
            <a:spLocks noChangeArrowheads="1"/>
          </p:cNvSpPr>
          <p:nvPr/>
        </p:nvSpPr>
        <p:spPr bwMode="auto">
          <a:xfrm>
            <a:off x="835484" y="94517"/>
            <a:ext cx="10852897" cy="1057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defRPr sz="2000" b="1">
                <a:solidFill>
                  <a:schemeClr val="tx1"/>
                </a:solidFill>
                <a:latin typeface="Times New Roman" panose="02020603050405020304" pitchFamily="18" charset="0"/>
              </a:defRPr>
            </a:lvl1pPr>
            <a:lvl2pPr>
              <a:defRPr sz="2000" b="1">
                <a:solidFill>
                  <a:schemeClr val="tx1"/>
                </a:solidFill>
                <a:latin typeface="Times New Roman" panose="02020603050405020304" pitchFamily="18" charset="0"/>
              </a:defRPr>
            </a:lvl2pPr>
            <a:lvl3pPr marL="1143000" indent="-228600">
              <a:defRPr sz="2000" b="1">
                <a:solidFill>
                  <a:schemeClr val="tx1"/>
                </a:solidFill>
                <a:latin typeface="Times New Roman" panose="02020603050405020304" pitchFamily="18" charset="0"/>
              </a:defRPr>
            </a:lvl3pPr>
            <a:lvl4pPr marL="1600200" indent="-228600">
              <a:defRPr sz="2000" b="1">
                <a:solidFill>
                  <a:schemeClr val="tx1"/>
                </a:solidFill>
                <a:latin typeface="Times New Roman" panose="02020603050405020304" pitchFamily="18" charset="0"/>
              </a:defRPr>
            </a:lvl4pPr>
            <a:lvl5pPr marL="2057400" indent="-228600">
              <a:defRPr sz="20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2000" b="1">
                <a:solidFill>
                  <a:schemeClr val="tx1"/>
                </a:solidFill>
                <a:latin typeface="Times New Roman" panose="02020603050405020304" pitchFamily="18" charset="0"/>
              </a:defRPr>
            </a:lvl9pPr>
          </a:lstStyle>
          <a:p>
            <a:pPr marL="0" lvl="1" algn="ctr">
              <a:lnSpc>
                <a:spcPct val="95000"/>
              </a:lnSpc>
            </a:pPr>
            <a:r>
              <a:rPr lang="ru-RU" altLang="ru-RU" sz="2200" dirty="0">
                <a:solidFill>
                  <a:srgbClr val="002060"/>
                </a:solidFill>
              </a:rPr>
              <a:t>С целью формирования финансово грамотного поведения населения как необходимого условия повышения уровня и качества жизни разработаны и реализуются:</a:t>
            </a:r>
            <a:endParaRPr lang="ru-RU" altLang="ru-RU" sz="2200" b="0" dirty="0">
              <a:solidFill>
                <a:srgbClr val="002060"/>
              </a:solidFill>
            </a:endParaRPr>
          </a:p>
        </p:txBody>
      </p:sp>
    </p:spTree>
    <p:custDataLst>
      <p:tags r:id="rId1"/>
    </p:custDataLst>
    <p:extLst>
      <p:ext uri="{BB962C8B-B14F-4D97-AF65-F5344CB8AC3E}">
        <p14:creationId xmlns:p14="http://schemas.microsoft.com/office/powerpoint/2010/main" val="3729326903"/>
      </p:ext>
    </p:extLst>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19FF196-6314-4B5A-9A96-D7EAB59AE727}"/>
              </a:ext>
            </a:extLst>
          </p:cNvPr>
          <p:cNvSpPr txBox="1"/>
          <p:nvPr/>
        </p:nvSpPr>
        <p:spPr>
          <a:xfrm>
            <a:off x="228600" y="152400"/>
            <a:ext cx="11734800" cy="4770537"/>
          </a:xfrm>
          <a:prstGeom prst="rect">
            <a:avLst/>
          </a:prstGeom>
          <a:noFill/>
        </p:spPr>
        <p:txBody>
          <a:bodyPr wrap="square">
            <a:spAutoFit/>
          </a:bodyPr>
          <a:lstStyle/>
          <a:p>
            <a:pPr marL="342900" indent="-342900" algn="just">
              <a:buFont typeface="Symbol" panose="05050102010706020507" pitchFamily="18" charset="2"/>
              <a:buChar char=""/>
              <a:tabLst>
                <a:tab pos="450215" algn="l"/>
              </a:tabLst>
            </a:pPr>
            <a:r>
              <a:rPr lang="ru-RU" sz="1900" spc="-20" dirty="0">
                <a:effectLst/>
                <a:latin typeface="Times New Roman" panose="02020603050405020304" pitchFamily="18" charset="0"/>
                <a:ea typeface="Times New Roman" panose="02020603050405020304" pitchFamily="18" charset="0"/>
                <a:cs typeface="Times New Roman" panose="02020603050405020304" pitchFamily="18" charset="0"/>
              </a:rPr>
              <a:t>Канторович Г.Г. Финансовая грамотность: материалы для учащихся. 10-11 классы </a:t>
            </a:r>
            <a:r>
              <a:rPr lang="ru-RU" sz="1900" spc="-20" dirty="0" err="1">
                <a:effectLst/>
                <a:latin typeface="Times New Roman" panose="02020603050405020304" pitchFamily="18" charset="0"/>
                <a:ea typeface="Times New Roman" panose="02020603050405020304" pitchFamily="18" charset="0"/>
                <a:cs typeface="Times New Roman" panose="02020603050405020304" pitchFamily="18" charset="0"/>
              </a:rPr>
              <a:t>общеобразоват</a:t>
            </a:r>
            <a:r>
              <a:rPr lang="ru-RU" sz="1900" spc="-20" dirty="0">
                <a:effectLst/>
                <a:latin typeface="Times New Roman" panose="02020603050405020304" pitchFamily="18" charset="0"/>
                <a:ea typeface="Times New Roman" panose="02020603050405020304" pitchFamily="18" charset="0"/>
                <a:cs typeface="Times New Roman" panose="02020603050405020304" pitchFamily="18" charset="0"/>
              </a:rPr>
              <a:t>. орг. Математический профиль / Г. Г. Канторович. – М.: ВИТА-ПРЕСС, 2014. – 96 с. </a:t>
            </a:r>
            <a:endParaRPr lang="ru-RU" sz="19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buFont typeface="Symbol" panose="05050102010706020507" pitchFamily="18" charset="2"/>
              <a:buChar char=""/>
              <a:tabLst>
                <a:tab pos="450215" algn="l"/>
              </a:tabLst>
            </a:pPr>
            <a:r>
              <a:rPr lang="ru-RU" sz="1900" spc="-20" dirty="0">
                <a:effectLst/>
                <a:latin typeface="Times New Roman" panose="02020603050405020304" pitchFamily="18" charset="0"/>
                <a:ea typeface="Times New Roman" panose="02020603050405020304" pitchFamily="18" charset="0"/>
              </a:rPr>
              <a:t>Канторович Г.Г. Финансовая грамотность: методические рекомендации для учителя. 10–11 классы обще </a:t>
            </a:r>
            <a:r>
              <a:rPr lang="ru-RU" sz="1900" spc="-20" dirty="0" err="1">
                <a:effectLst/>
                <a:latin typeface="Times New Roman" panose="02020603050405020304" pitchFamily="18" charset="0"/>
                <a:ea typeface="Times New Roman" panose="02020603050405020304" pitchFamily="18" charset="0"/>
              </a:rPr>
              <a:t>образоват</a:t>
            </a:r>
            <a:r>
              <a:rPr lang="ru-RU" sz="1900" spc="-20" dirty="0">
                <a:effectLst/>
                <a:latin typeface="Times New Roman" panose="02020603050405020304" pitchFamily="18" charset="0"/>
                <a:ea typeface="Times New Roman" panose="02020603050405020304" pitchFamily="18" charset="0"/>
              </a:rPr>
              <a:t>. орг. Математический профиль. – М.: ВИТА-ПРЕСС, 2014. – 16 с. </a:t>
            </a:r>
            <a:endParaRPr lang="ru-RU" sz="1900" dirty="0">
              <a:effectLst/>
              <a:latin typeface="Times New Roman" panose="02020603050405020304" pitchFamily="18" charset="0"/>
              <a:ea typeface="Times New Roman" panose="02020603050405020304" pitchFamily="18" charset="0"/>
            </a:endParaRPr>
          </a:p>
          <a:p>
            <a:pPr marL="342900" lvl="0" indent="-342900" algn="just">
              <a:buFont typeface="Symbol" panose="05050102010706020507" pitchFamily="18" charset="2"/>
              <a:buChar char=""/>
              <a:tabLst>
                <a:tab pos="450215" algn="l"/>
              </a:tabLst>
            </a:pPr>
            <a:r>
              <a:rPr lang="ru-RU" sz="1900" spc="-20" dirty="0">
                <a:effectLst/>
                <a:latin typeface="Times New Roman" panose="02020603050405020304" pitchFamily="18" charset="0"/>
                <a:ea typeface="Times New Roman" panose="02020603050405020304" pitchFamily="18" charset="0"/>
              </a:rPr>
              <a:t>Канторович Г.Г. Финансовая грамотность: контрольные измерительные материалы. 10–11 классы обще </a:t>
            </a:r>
            <a:r>
              <a:rPr lang="ru-RU" sz="1900" spc="-20" dirty="0" err="1">
                <a:effectLst/>
                <a:latin typeface="Times New Roman" panose="02020603050405020304" pitchFamily="18" charset="0"/>
                <a:ea typeface="Times New Roman" panose="02020603050405020304" pitchFamily="18" charset="0"/>
              </a:rPr>
              <a:t>образоват</a:t>
            </a:r>
            <a:r>
              <a:rPr lang="ru-RU" sz="1900" spc="-20" dirty="0">
                <a:effectLst/>
                <a:latin typeface="Times New Roman" panose="02020603050405020304" pitchFamily="18" charset="0"/>
                <a:ea typeface="Times New Roman" panose="02020603050405020304" pitchFamily="18" charset="0"/>
              </a:rPr>
              <a:t>. орг. Математический профиль. – М.: ВИТА-ПРЕСС, 2014. – 8 с. </a:t>
            </a:r>
            <a:endParaRPr lang="ru-RU" sz="1900" dirty="0">
              <a:effectLst/>
              <a:latin typeface="Times New Roman" panose="02020603050405020304" pitchFamily="18" charset="0"/>
              <a:ea typeface="Times New Roman" panose="02020603050405020304" pitchFamily="18" charset="0"/>
            </a:endParaRPr>
          </a:p>
          <a:p>
            <a:pPr marL="342900" lvl="0" indent="-342900" algn="just">
              <a:buFont typeface="Symbol" panose="05050102010706020507" pitchFamily="18" charset="2"/>
              <a:buChar char=""/>
              <a:tabLst>
                <a:tab pos="450215" algn="l"/>
              </a:tabLst>
            </a:pPr>
            <a:r>
              <a:rPr lang="ru-RU" sz="1900" spc="-20" dirty="0">
                <a:effectLst/>
                <a:latin typeface="Times New Roman" panose="02020603050405020304" pitchFamily="18" charset="0"/>
                <a:ea typeface="Times New Roman" panose="02020603050405020304" pitchFamily="18" charset="0"/>
              </a:rPr>
              <a:t>Лавренова Е.Б. Финансовая грамотность: учебная программа. 10-11 классы </a:t>
            </a:r>
            <a:r>
              <a:rPr lang="ru-RU" sz="1900" spc="-20" dirty="0" err="1">
                <a:effectLst/>
                <a:latin typeface="Times New Roman" panose="02020603050405020304" pitchFamily="18" charset="0"/>
                <a:ea typeface="Times New Roman" panose="02020603050405020304" pitchFamily="18" charset="0"/>
              </a:rPr>
              <a:t>общеобразоват</a:t>
            </a:r>
            <a:r>
              <a:rPr lang="ru-RU" sz="1900" spc="-20" dirty="0">
                <a:effectLst/>
                <a:latin typeface="Times New Roman" panose="02020603050405020304" pitchFamily="18" charset="0"/>
                <a:ea typeface="Times New Roman" panose="02020603050405020304" pitchFamily="18" charset="0"/>
              </a:rPr>
              <a:t>. орг. Экономический профиль. – М.: ВИТА-ПРЕСС, 2014. – 32 с. </a:t>
            </a:r>
            <a:endParaRPr lang="ru-RU" sz="1900" dirty="0">
              <a:effectLst/>
              <a:latin typeface="Times New Roman" panose="02020603050405020304" pitchFamily="18" charset="0"/>
              <a:ea typeface="Times New Roman" panose="02020603050405020304" pitchFamily="18" charset="0"/>
            </a:endParaRPr>
          </a:p>
          <a:p>
            <a:pPr marL="342900" lvl="0" indent="-342900" algn="just">
              <a:buFont typeface="Symbol" panose="05050102010706020507" pitchFamily="18" charset="2"/>
              <a:buChar char=""/>
              <a:tabLst>
                <a:tab pos="450215" algn="l"/>
              </a:tabLst>
            </a:pPr>
            <a:r>
              <a:rPr lang="ru-RU" sz="1900" spc="-20" dirty="0">
                <a:effectLst/>
                <a:latin typeface="Times New Roman" panose="02020603050405020304" pitchFamily="18" charset="0"/>
                <a:ea typeface="Times New Roman" panose="02020603050405020304" pitchFamily="18" charset="0"/>
              </a:rPr>
              <a:t>Киреев А.П. Финансовая грамотность: материалы для учащихся. 10-11 классы </a:t>
            </a:r>
            <a:r>
              <a:rPr lang="ru-RU" sz="1900" spc="-20" dirty="0" err="1">
                <a:effectLst/>
                <a:latin typeface="Times New Roman" panose="02020603050405020304" pitchFamily="18" charset="0"/>
                <a:ea typeface="Times New Roman" panose="02020603050405020304" pitchFamily="18" charset="0"/>
              </a:rPr>
              <a:t>общеобразоват</a:t>
            </a:r>
            <a:r>
              <a:rPr lang="ru-RU" sz="1900" spc="-20" dirty="0">
                <a:effectLst/>
                <a:latin typeface="Times New Roman" panose="02020603050405020304" pitchFamily="18" charset="0"/>
                <a:ea typeface="Times New Roman" panose="02020603050405020304" pitchFamily="18" charset="0"/>
              </a:rPr>
              <a:t>. орг. Экономический профиль. – М.: ВИТА-ПРЕСС, 2014. – 368 с. </a:t>
            </a:r>
            <a:endParaRPr lang="ru-RU" sz="1900" dirty="0">
              <a:effectLst/>
              <a:latin typeface="Times New Roman" panose="02020603050405020304" pitchFamily="18" charset="0"/>
              <a:ea typeface="Times New Roman" panose="02020603050405020304" pitchFamily="18" charset="0"/>
            </a:endParaRPr>
          </a:p>
          <a:p>
            <a:pPr marL="342900" lvl="0" indent="-342900" algn="just">
              <a:buFont typeface="Symbol" panose="05050102010706020507" pitchFamily="18" charset="2"/>
              <a:buChar char=""/>
              <a:tabLst>
                <a:tab pos="450215" algn="l"/>
              </a:tabLst>
            </a:pPr>
            <a:r>
              <a:rPr lang="ru-RU" sz="1900" spc="-20" dirty="0">
                <a:effectLst/>
                <a:latin typeface="Times New Roman" panose="02020603050405020304" pitchFamily="18" charset="0"/>
                <a:ea typeface="Times New Roman" panose="02020603050405020304" pitchFamily="18" charset="0"/>
              </a:rPr>
              <a:t>Лавренова Е.Б. Финансовая грамотность: методические рекомендации для учителя. 10–11 классы </a:t>
            </a:r>
            <a:r>
              <a:rPr lang="ru-RU" sz="1900" spc="-20" dirty="0" err="1">
                <a:effectLst/>
                <a:latin typeface="Times New Roman" panose="02020603050405020304" pitchFamily="18" charset="0"/>
                <a:ea typeface="Times New Roman" panose="02020603050405020304" pitchFamily="18" charset="0"/>
              </a:rPr>
              <a:t>общеобразоват</a:t>
            </a:r>
            <a:r>
              <a:rPr lang="ru-RU" sz="1900" spc="-20" dirty="0">
                <a:effectLst/>
                <a:latin typeface="Times New Roman" panose="02020603050405020304" pitchFamily="18" charset="0"/>
                <a:ea typeface="Times New Roman" panose="02020603050405020304" pitchFamily="18" charset="0"/>
              </a:rPr>
              <a:t>. орг. Экономический профиль. – М.: ВИТА-ПРЕСС, 2014. – 224 с. </a:t>
            </a:r>
            <a:endParaRPr lang="ru-RU" sz="1900" dirty="0">
              <a:effectLst/>
              <a:latin typeface="Times New Roman" panose="02020603050405020304" pitchFamily="18" charset="0"/>
              <a:ea typeface="Times New Roman" panose="02020603050405020304" pitchFamily="18" charset="0"/>
            </a:endParaRPr>
          </a:p>
          <a:p>
            <a:pPr marL="342900" lvl="0" indent="-342900" algn="just">
              <a:buFont typeface="Symbol" panose="05050102010706020507" pitchFamily="18" charset="2"/>
              <a:buChar char=""/>
              <a:tabLst>
                <a:tab pos="450215" algn="l"/>
              </a:tabLst>
            </a:pPr>
            <a:r>
              <a:rPr lang="ru-RU" sz="1900" spc="-20" dirty="0">
                <a:effectLst/>
                <a:latin typeface="Times New Roman" panose="02020603050405020304" pitchFamily="18" charset="0"/>
                <a:ea typeface="Times New Roman" panose="02020603050405020304" pitchFamily="18" charset="0"/>
              </a:rPr>
              <a:t>Лавренова Е.Б. Финансовая грамотность: материалы для родителей. 10-11 классы </a:t>
            </a:r>
            <a:r>
              <a:rPr lang="ru-RU" sz="1900" spc="-20" dirty="0" err="1">
                <a:effectLst/>
                <a:latin typeface="Times New Roman" panose="02020603050405020304" pitchFamily="18" charset="0"/>
                <a:ea typeface="Times New Roman" panose="02020603050405020304" pitchFamily="18" charset="0"/>
              </a:rPr>
              <a:t>общеобразоват</a:t>
            </a:r>
            <a:r>
              <a:rPr lang="ru-RU" sz="1900" spc="-20" dirty="0">
                <a:effectLst/>
                <a:latin typeface="Times New Roman" panose="02020603050405020304" pitchFamily="18" charset="0"/>
                <a:ea typeface="Times New Roman" panose="02020603050405020304" pitchFamily="18" charset="0"/>
              </a:rPr>
              <a:t>. орг. Экономический профиль. – М.: ВИТА-ПРЕСС, 2014. – 160 с. </a:t>
            </a:r>
            <a:endParaRPr lang="ru-RU" sz="1900" dirty="0">
              <a:effectLst/>
              <a:latin typeface="Times New Roman" panose="02020603050405020304" pitchFamily="18" charset="0"/>
              <a:ea typeface="Times New Roman" panose="02020603050405020304" pitchFamily="18" charset="0"/>
            </a:endParaRPr>
          </a:p>
          <a:p>
            <a:pPr marL="342900" lvl="0" indent="-342900" algn="just">
              <a:buFont typeface="Symbol" panose="05050102010706020507" pitchFamily="18" charset="2"/>
              <a:buChar char=""/>
              <a:tabLst>
                <a:tab pos="450215" algn="l"/>
              </a:tabLst>
            </a:pPr>
            <a:r>
              <a:rPr lang="ru-RU" sz="1900" spc="-20" dirty="0">
                <a:effectLst/>
                <a:latin typeface="Times New Roman" panose="02020603050405020304" pitchFamily="18" charset="0"/>
                <a:ea typeface="Times New Roman" panose="02020603050405020304" pitchFamily="18" charset="0"/>
              </a:rPr>
              <a:t>Лавренова Е.Б. Финансовая грамотность: контрольные измерительные материалы. 10–11 классы </a:t>
            </a:r>
            <a:r>
              <a:rPr lang="ru-RU" sz="1900" spc="-20" dirty="0" err="1">
                <a:effectLst/>
                <a:latin typeface="Times New Roman" panose="02020603050405020304" pitchFamily="18" charset="0"/>
                <a:ea typeface="Times New Roman" panose="02020603050405020304" pitchFamily="18" charset="0"/>
              </a:rPr>
              <a:t>общеобразоват</a:t>
            </a:r>
            <a:r>
              <a:rPr lang="ru-RU" sz="1900" spc="-20" dirty="0">
                <a:effectLst/>
                <a:latin typeface="Times New Roman" panose="02020603050405020304" pitchFamily="18" charset="0"/>
                <a:ea typeface="Times New Roman" panose="02020603050405020304" pitchFamily="18" charset="0"/>
              </a:rPr>
              <a:t>. орг. Экономический профиль. – М.: ВИТА-ПРЕСС, 2014. – 88 с. </a:t>
            </a:r>
            <a:endParaRPr lang="ru-RU" sz="19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27495453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8CCBCAE-1100-4DB9-BB86-86A229B4395B}"/>
              </a:ext>
            </a:extLst>
          </p:cNvPr>
          <p:cNvSpPr txBox="1"/>
          <p:nvPr/>
        </p:nvSpPr>
        <p:spPr>
          <a:xfrm>
            <a:off x="196516" y="228600"/>
            <a:ext cx="11798968" cy="5232330"/>
          </a:xfrm>
          <a:prstGeom prst="rect">
            <a:avLst/>
          </a:prstGeom>
          <a:noFill/>
        </p:spPr>
        <p:txBody>
          <a:bodyPr wrap="square">
            <a:spAutoFit/>
          </a:bodyPr>
          <a:lstStyle/>
          <a:p>
            <a:pPr indent="450215" algn="just">
              <a:lnSpc>
                <a:spcPct val="97000"/>
              </a:lnSpc>
            </a:pPr>
            <a:r>
              <a:rPr lang="ru-RU" sz="1900" b="0" spc="-1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Также в качестве учебно-методического обеспечения обучения финансовой грамотности школьников разных возрастных групп можно использовать материалы, представленные</a:t>
            </a:r>
            <a:r>
              <a:rPr lang="ru-RU" sz="1900" b="1" spc="-1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ru-RU" sz="1900" b="0"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на портале </a:t>
            </a:r>
            <a:r>
              <a:rPr lang="ru-RU" sz="1900" b="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Центр «Федеральный методический центр по финансовой грамотности системы общего и среднего профессионального образования»:</a:t>
            </a:r>
            <a:endParaRPr lang="ru-RU" sz="1900" b="1"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lnSpc>
                <a:spcPct val="97000"/>
              </a:lnSpc>
              <a:buFont typeface="Symbol" panose="05050102010706020507" pitchFamily="18" charset="2"/>
              <a:buChar char=""/>
            </a:pPr>
            <a:r>
              <a:rPr lang="ru-RU" sz="1900" b="0"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специальные модули по математике, общественно-научным дисциплинам (обществознанию, экономике и праву), английскому языку, географии, ОБЖ – </a:t>
            </a:r>
            <a:r>
              <a:rPr lang="ru-RU" sz="1900" b="0"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2"/>
              </a:rPr>
              <a:t>https://fmc.hse.ru/spesialmod</a:t>
            </a:r>
            <a:r>
              <a:rPr lang="ru-RU" sz="1900" b="0"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Всеобщей истории и истории России – </a:t>
            </a:r>
            <a:r>
              <a:rPr lang="ru-RU" sz="1900" b="0" u="sng"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3"/>
              </a:rPr>
              <a:t>https://fmc.hse.ru/history</a:t>
            </a:r>
            <a:r>
              <a:rPr lang="ru-RU" sz="1900" b="0" spc="-1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1900" b="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ru-RU" sz="1900" b="1"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lnSpc>
                <a:spcPct val="97000"/>
              </a:lnSpc>
              <a:buFont typeface="Symbol" panose="05050102010706020507" pitchFamily="18" charset="2"/>
              <a:buChar char=""/>
            </a:pPr>
            <a:r>
              <a:rPr lang="ru-RU" sz="1900" b="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специальные курсы по финансовой грамотности – целостные учебные курсы для дополнительного образования: «Страхование», «Банки», «Фондовый рынок», «Собственный бизнес» – </a:t>
            </a:r>
            <a:r>
              <a:rPr lang="ru-RU" sz="1900" b="0" u="sng"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4"/>
              </a:rPr>
              <a:t>https://fmc.hse.ru/special</a:t>
            </a:r>
            <a:r>
              <a:rPr lang="ru-RU" sz="1900" b="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Для каждого курса создан УМК, включающий материалы для обучающихся, учебную программу, методические рекомендации для педагога, контрольные измерительные материалы и материалы для родителей. Учебные материалы содержат значительный объём информации, что позволяет использовать их не только в учебном процессе, но и во внеурочной деятельности — для самообразования обучающихся, реализации их индивидуальной образовательной траектории, совместной работы с родителями и др.</a:t>
            </a:r>
            <a:endParaRPr lang="ru-RU" sz="1900" b="1"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buFont typeface="Symbol" panose="05050102010706020507" pitchFamily="18" charset="2"/>
              <a:buChar char=""/>
            </a:pPr>
            <a:r>
              <a:rPr lang="ru-RU" sz="1900" spc="-1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Банк методических разработок (Лучшие проектные работы региональных и межрегиональных центров в 2020-2021 года) – </a:t>
            </a:r>
            <a:r>
              <a:rPr lang="ru-RU" sz="1900" u="sng" spc="-1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hlinkClick r:id="rId5"/>
              </a:rPr>
              <a:t>https://fmc.hse.ru/methbank</a:t>
            </a:r>
            <a:r>
              <a:rPr lang="ru-RU" sz="1900" spc="-1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a:t>
            </a:r>
            <a:endParaRPr lang="ru-RU" sz="19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buFont typeface="Symbol" panose="05050102010706020507" pitchFamily="18" charset="2"/>
              <a:buChar char=""/>
            </a:pPr>
            <a:r>
              <a:rPr lang="ru-RU" sz="1900" spc="-1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Банк </a:t>
            </a:r>
            <a:r>
              <a:rPr lang="ru-RU" sz="1900" spc="-1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видеолекций</a:t>
            </a:r>
            <a:r>
              <a:rPr lang="ru-RU" sz="1900" spc="-1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по финансовой грамотности – </a:t>
            </a:r>
            <a:r>
              <a:rPr lang="ru-RU" sz="1900" u="sng" spc="-1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hlinkClick r:id="rId6"/>
              </a:rPr>
              <a:t>https://fmc.hse.ru/video</a:t>
            </a:r>
            <a:r>
              <a:rPr lang="ru-RU" sz="1900" spc="-1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a:t>
            </a:r>
            <a:endParaRPr lang="ru-RU" sz="19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buFont typeface="Symbol" panose="05050102010706020507" pitchFamily="18" charset="2"/>
              <a:buChar char=""/>
            </a:pPr>
            <a:r>
              <a:rPr lang="ru-RU" sz="1900" spc="-1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Библиотеку открытых уроков – </a:t>
            </a:r>
            <a:r>
              <a:rPr lang="ru-RU" sz="1900" u="sng" spc="-1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hlinkClick r:id="rId7"/>
              </a:rPr>
              <a:t>https://fmc.hse.ru/openlesson</a:t>
            </a:r>
            <a:r>
              <a:rPr lang="ru-RU" sz="1900" spc="-1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a:t>
            </a:r>
            <a:endParaRPr lang="ru-RU" sz="19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16479426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Рисунок 6">
            <a:extLst>
              <a:ext uri="{FF2B5EF4-FFF2-40B4-BE49-F238E27FC236}">
                <a16:creationId xmlns:a16="http://schemas.microsoft.com/office/drawing/2014/main" id="{E41E3409-0388-4615-B699-3E258141F36A}"/>
              </a:ext>
            </a:extLst>
          </p:cNvPr>
          <p:cNvPicPr>
            <a:picLocks noChangeAspect="1"/>
          </p:cNvPicPr>
          <p:nvPr/>
        </p:nvPicPr>
        <p:blipFill>
          <a:blip r:embed="rId2"/>
          <a:stretch>
            <a:fillRect/>
          </a:stretch>
        </p:blipFill>
        <p:spPr>
          <a:xfrm>
            <a:off x="-23010" y="2898013"/>
            <a:ext cx="5147210" cy="2893893"/>
          </a:xfrm>
          <a:prstGeom prst="rect">
            <a:avLst/>
          </a:prstGeom>
        </p:spPr>
      </p:pic>
      <p:pic>
        <p:nvPicPr>
          <p:cNvPr id="11" name="Рисунок 10">
            <a:extLst>
              <a:ext uri="{FF2B5EF4-FFF2-40B4-BE49-F238E27FC236}">
                <a16:creationId xmlns:a16="http://schemas.microsoft.com/office/drawing/2014/main" id="{B52EAC6D-F36F-4B50-BC01-F92569513152}"/>
              </a:ext>
            </a:extLst>
          </p:cNvPr>
          <p:cNvPicPr>
            <a:picLocks noChangeAspect="1"/>
          </p:cNvPicPr>
          <p:nvPr/>
        </p:nvPicPr>
        <p:blipFill>
          <a:blip r:embed="rId3"/>
          <a:stretch>
            <a:fillRect/>
          </a:stretch>
        </p:blipFill>
        <p:spPr>
          <a:xfrm>
            <a:off x="7571432" y="38749"/>
            <a:ext cx="4620568" cy="2913228"/>
          </a:xfrm>
          <a:prstGeom prst="rect">
            <a:avLst/>
          </a:prstGeom>
        </p:spPr>
      </p:pic>
      <p:pic>
        <p:nvPicPr>
          <p:cNvPr id="9" name="Рисунок 8">
            <a:extLst>
              <a:ext uri="{FF2B5EF4-FFF2-40B4-BE49-F238E27FC236}">
                <a16:creationId xmlns:a16="http://schemas.microsoft.com/office/drawing/2014/main" id="{7F75259F-0A56-4FBD-950C-3F7BA34401FB}"/>
              </a:ext>
            </a:extLst>
          </p:cNvPr>
          <p:cNvPicPr>
            <a:picLocks noChangeAspect="1"/>
          </p:cNvPicPr>
          <p:nvPr/>
        </p:nvPicPr>
        <p:blipFill>
          <a:blip r:embed="rId4"/>
          <a:stretch>
            <a:fillRect/>
          </a:stretch>
        </p:blipFill>
        <p:spPr>
          <a:xfrm>
            <a:off x="3051211" y="3024764"/>
            <a:ext cx="4994811" cy="2808211"/>
          </a:xfrm>
          <a:prstGeom prst="rect">
            <a:avLst/>
          </a:prstGeom>
        </p:spPr>
      </p:pic>
      <p:pic>
        <p:nvPicPr>
          <p:cNvPr id="3" name="Рисунок 2">
            <a:extLst>
              <a:ext uri="{FF2B5EF4-FFF2-40B4-BE49-F238E27FC236}">
                <a16:creationId xmlns:a16="http://schemas.microsoft.com/office/drawing/2014/main" id="{467131A6-B7BD-40B7-9226-7FB818C25351}"/>
              </a:ext>
            </a:extLst>
          </p:cNvPr>
          <p:cNvPicPr>
            <a:picLocks noChangeAspect="1"/>
          </p:cNvPicPr>
          <p:nvPr/>
        </p:nvPicPr>
        <p:blipFill>
          <a:blip r:embed="rId5"/>
          <a:stretch>
            <a:fillRect/>
          </a:stretch>
        </p:blipFill>
        <p:spPr>
          <a:xfrm>
            <a:off x="3033490" y="75143"/>
            <a:ext cx="4772965" cy="2913227"/>
          </a:xfrm>
          <a:prstGeom prst="rect">
            <a:avLst/>
          </a:prstGeom>
        </p:spPr>
      </p:pic>
      <p:sp>
        <p:nvSpPr>
          <p:cNvPr id="5" name="TextBox 4">
            <a:extLst>
              <a:ext uri="{FF2B5EF4-FFF2-40B4-BE49-F238E27FC236}">
                <a16:creationId xmlns:a16="http://schemas.microsoft.com/office/drawing/2014/main" id="{BFC5C4EF-D571-47B2-8652-7B668CA65EA4}"/>
              </a:ext>
            </a:extLst>
          </p:cNvPr>
          <p:cNvSpPr txBox="1"/>
          <p:nvPr/>
        </p:nvSpPr>
        <p:spPr>
          <a:xfrm>
            <a:off x="15922" y="5943600"/>
            <a:ext cx="11875456" cy="707886"/>
          </a:xfrm>
          <a:prstGeom prst="rect">
            <a:avLst/>
          </a:prstGeom>
          <a:noFill/>
        </p:spPr>
        <p:txBody>
          <a:bodyPr wrap="square">
            <a:spAutoFit/>
          </a:bodyPr>
          <a:lstStyle/>
          <a:p>
            <a:pPr algn="ctr"/>
            <a:r>
              <a:rPr lang="ru-RU" sz="2000" b="1" dirty="0">
                <a:latin typeface="Times New Roman" panose="02020603050405020304" pitchFamily="18" charset="0"/>
                <a:cs typeface="Times New Roman" panose="02020603050405020304" pitchFamily="18" charset="0"/>
              </a:rPr>
              <a:t>Центр финансовой грамотности ГБОУ ДПО РК КРИППО: </a:t>
            </a:r>
            <a:r>
              <a:rPr lang="ru-RU" sz="2000" b="1" dirty="0">
                <a:latin typeface="Times New Roman" panose="02020603050405020304" pitchFamily="18" charset="0"/>
                <a:cs typeface="Times New Roman" panose="02020603050405020304" pitchFamily="18" charset="0"/>
                <a:hlinkClick r:id="rId6"/>
              </a:rPr>
              <a:t>http://cenfingram.ru/</a:t>
            </a:r>
            <a:endParaRPr lang="ru-RU" sz="2000" b="1" dirty="0">
              <a:latin typeface="Times New Roman" panose="02020603050405020304" pitchFamily="18" charset="0"/>
              <a:cs typeface="Times New Roman" panose="02020603050405020304" pitchFamily="18" charset="0"/>
            </a:endParaRPr>
          </a:p>
          <a:p>
            <a:pPr algn="ctr"/>
            <a:r>
              <a:rPr lang="ru-RU" sz="2000" b="1" dirty="0">
                <a:latin typeface="Times New Roman" panose="02020603050405020304" pitchFamily="18" charset="0"/>
                <a:cs typeface="Times New Roman" panose="02020603050405020304" pitchFamily="18" charset="0"/>
              </a:rPr>
              <a:t>Центр финансовой грамотности ГБОУ ДПО РК КРИППО ВКонтакте: </a:t>
            </a:r>
            <a:r>
              <a:rPr lang="en-US" sz="2000" b="1" dirty="0">
                <a:latin typeface="Times New Roman" panose="02020603050405020304" pitchFamily="18" charset="0"/>
                <a:cs typeface="Times New Roman" panose="02020603050405020304" pitchFamily="18" charset="0"/>
                <a:hlinkClick r:id="rId7"/>
              </a:rPr>
              <a:t>https://vk.com/public210982767</a:t>
            </a:r>
            <a:r>
              <a:rPr lang="ru-RU" sz="2000" b="1" dirty="0">
                <a:latin typeface="Times New Roman" panose="02020603050405020304" pitchFamily="18" charset="0"/>
                <a:cs typeface="Times New Roman" panose="02020603050405020304" pitchFamily="18" charset="0"/>
              </a:rPr>
              <a:t> </a:t>
            </a:r>
          </a:p>
        </p:txBody>
      </p:sp>
      <p:pic>
        <p:nvPicPr>
          <p:cNvPr id="13" name="Рисунок 12">
            <a:extLst>
              <a:ext uri="{FF2B5EF4-FFF2-40B4-BE49-F238E27FC236}">
                <a16:creationId xmlns:a16="http://schemas.microsoft.com/office/drawing/2014/main" id="{611F264C-4780-4468-9259-58F385F1290A}"/>
              </a:ext>
            </a:extLst>
          </p:cNvPr>
          <p:cNvPicPr>
            <a:picLocks noChangeAspect="1"/>
          </p:cNvPicPr>
          <p:nvPr/>
        </p:nvPicPr>
        <p:blipFill>
          <a:blip r:embed="rId8"/>
          <a:stretch>
            <a:fillRect/>
          </a:stretch>
        </p:blipFill>
        <p:spPr>
          <a:xfrm>
            <a:off x="7197188" y="3024765"/>
            <a:ext cx="4994812" cy="2808211"/>
          </a:xfrm>
          <a:prstGeom prst="rect">
            <a:avLst/>
          </a:prstGeom>
        </p:spPr>
      </p:pic>
      <p:pic>
        <p:nvPicPr>
          <p:cNvPr id="8" name="Рисунок 7">
            <a:extLst>
              <a:ext uri="{FF2B5EF4-FFF2-40B4-BE49-F238E27FC236}">
                <a16:creationId xmlns:a16="http://schemas.microsoft.com/office/drawing/2014/main" id="{8D319DE0-A65F-4DF1-A0EC-C49A2F1F43BB}"/>
              </a:ext>
            </a:extLst>
          </p:cNvPr>
          <p:cNvPicPr>
            <a:picLocks noChangeAspect="1"/>
          </p:cNvPicPr>
          <p:nvPr/>
        </p:nvPicPr>
        <p:blipFill rotWithShape="1">
          <a:blip r:embed="rId9"/>
          <a:srcRect l="12111" t="9251" r="14976" b="19702"/>
          <a:stretch/>
        </p:blipFill>
        <p:spPr>
          <a:xfrm>
            <a:off x="210628" y="290548"/>
            <a:ext cx="2589225" cy="2482416"/>
          </a:xfrm>
          <a:prstGeom prst="rect">
            <a:avLst/>
          </a:prstGeom>
        </p:spPr>
      </p:pic>
    </p:spTree>
    <p:extLst>
      <p:ext uri="{BB962C8B-B14F-4D97-AF65-F5344CB8AC3E}">
        <p14:creationId xmlns:p14="http://schemas.microsoft.com/office/powerpoint/2010/main" val="34807325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B97A188-FB06-466E-BB0C-E04592EF2A6F}"/>
              </a:ext>
            </a:extLst>
          </p:cNvPr>
          <p:cNvSpPr txBox="1"/>
          <p:nvPr/>
        </p:nvSpPr>
        <p:spPr>
          <a:xfrm>
            <a:off x="797442" y="661542"/>
            <a:ext cx="11079126" cy="5909310"/>
          </a:xfrm>
          <a:prstGeom prst="rect">
            <a:avLst/>
          </a:prstGeom>
          <a:noFill/>
        </p:spPr>
        <p:txBody>
          <a:bodyPr wrap="square">
            <a:spAutoFit/>
          </a:bodyPr>
          <a:lstStyle/>
          <a:p>
            <a:pPr algn="ctr"/>
            <a:r>
              <a:rPr lang="ru-RU" dirty="0">
                <a:effectLst/>
                <a:latin typeface="Times New Roman" panose="02020603050405020304" pitchFamily="18" charset="0"/>
                <a:cs typeface="Times New Roman" panose="02020603050405020304" pitchFamily="18" charset="0"/>
              </a:rPr>
              <a:t>реализует национальную программу повышения уровня финансовой грамотности населения, осуществляет координацию деятельности министерств и ведомств, общественных и коммерческих организаций в рамках Стратегии повышения финансовой грамотности населения в Российской Федерации</a:t>
            </a:r>
            <a:br>
              <a:rPr lang="ru-RU" b="0" dirty="0">
                <a:effectLst/>
                <a:latin typeface="Times New Roman" panose="02020603050405020304" pitchFamily="18" charset="0"/>
                <a:cs typeface="Times New Roman" panose="02020603050405020304" pitchFamily="18" charset="0"/>
              </a:rPr>
            </a:br>
            <a:br>
              <a:rPr lang="ru-RU" b="0" dirty="0">
                <a:effectLst/>
                <a:latin typeface="Times New Roman" panose="02020603050405020304" pitchFamily="18" charset="0"/>
                <a:cs typeface="Times New Roman" panose="02020603050405020304" pitchFamily="18" charset="0"/>
              </a:rPr>
            </a:br>
            <a:r>
              <a:rPr lang="ru-RU" b="1" i="0" dirty="0">
                <a:effectLst/>
                <a:latin typeface="Times New Roman" panose="02020603050405020304" pitchFamily="18" charset="0"/>
                <a:cs typeface="Times New Roman" panose="02020603050405020304" pitchFamily="18" charset="0"/>
              </a:rPr>
              <a:t>Задачи Дирекции:</a:t>
            </a:r>
          </a:p>
          <a:p>
            <a:pPr marL="285750" indent="-285750" algn="just">
              <a:buFont typeface="Wingdings" panose="05000000000000000000" pitchFamily="2" charset="2"/>
              <a:buChar char="Ø"/>
            </a:pPr>
            <a:r>
              <a:rPr lang="ru-RU" b="0" i="0" dirty="0">
                <a:effectLst/>
                <a:latin typeface="Times New Roman" panose="02020603050405020304" pitchFamily="18" charset="0"/>
                <a:cs typeface="Times New Roman" panose="02020603050405020304" pitchFamily="18" charset="0"/>
              </a:rPr>
              <a:t>мониторинг реализации Стратегии повышения финансовой грамотности населения в Российской Федерации;</a:t>
            </a:r>
          </a:p>
          <a:p>
            <a:pPr marL="285750" indent="-285750" algn="just">
              <a:buFont typeface="Wingdings" panose="05000000000000000000" pitchFamily="2" charset="2"/>
              <a:buChar char="Ø"/>
            </a:pPr>
            <a:r>
              <a:rPr lang="ru-RU" b="0" i="0" dirty="0">
                <a:effectLst/>
                <a:latin typeface="Times New Roman" panose="02020603050405020304" pitchFamily="18" charset="0"/>
                <a:cs typeface="Times New Roman" panose="02020603050405020304" pitchFamily="18" charset="0"/>
              </a:rPr>
              <a:t>координация деятельности и поддержка федеральных и региональных методических центров финансовой грамотности;</a:t>
            </a:r>
          </a:p>
          <a:p>
            <a:pPr marL="285750" indent="-285750" algn="just">
              <a:buFont typeface="Wingdings" panose="05000000000000000000" pitchFamily="2" charset="2"/>
              <a:buChar char="Ø"/>
            </a:pPr>
            <a:r>
              <a:rPr lang="ru-RU" b="0" i="0" dirty="0">
                <a:effectLst/>
                <a:latin typeface="Times New Roman" panose="02020603050405020304" pitchFamily="18" charset="0"/>
                <a:cs typeface="Times New Roman" panose="02020603050405020304" pitchFamily="18" charset="0"/>
              </a:rPr>
              <a:t>развитие успешных практик в области финансового образования;</a:t>
            </a:r>
          </a:p>
          <a:p>
            <a:pPr marL="285750" indent="-285750" algn="just">
              <a:buFont typeface="Wingdings" panose="05000000000000000000" pitchFamily="2" charset="2"/>
              <a:buChar char="Ø"/>
            </a:pPr>
            <a:r>
              <a:rPr lang="ru-RU" b="0" i="0" dirty="0">
                <a:effectLst/>
                <a:latin typeface="Times New Roman" panose="02020603050405020304" pitchFamily="18" charset="0"/>
                <a:cs typeface="Times New Roman" panose="02020603050405020304" pitchFamily="18" charset="0"/>
              </a:rPr>
              <a:t>организация и проведение образовательно-просветительских мероприятий национального масштаба;</a:t>
            </a:r>
          </a:p>
          <a:p>
            <a:pPr marL="285750" indent="-285750" algn="just">
              <a:buFont typeface="Wingdings" panose="05000000000000000000" pitchFamily="2" charset="2"/>
              <a:buChar char="Ø"/>
            </a:pPr>
            <a:r>
              <a:rPr lang="ru-RU" b="0" i="0" dirty="0">
                <a:effectLst/>
                <a:latin typeface="Times New Roman" panose="02020603050405020304" pitchFamily="18" charset="0"/>
                <a:cs typeface="Times New Roman" panose="02020603050405020304" pitchFamily="18" charset="0"/>
              </a:rPr>
              <a:t>развитие цифровой среды для повышения качества сетевого взаимодействия и эффективного продвижения тематики финансовой грамотности;</a:t>
            </a:r>
          </a:p>
          <a:p>
            <a:pPr marL="285750" indent="-285750" algn="just">
              <a:buFont typeface="Wingdings" panose="05000000000000000000" pitchFamily="2" charset="2"/>
              <a:buChar char="Ø"/>
            </a:pPr>
            <a:r>
              <a:rPr lang="ru-RU" b="0" i="0" dirty="0">
                <a:effectLst/>
                <a:latin typeface="Times New Roman" panose="02020603050405020304" pitchFamily="18" charset="0"/>
                <a:cs typeface="Times New Roman" panose="02020603050405020304" pitchFamily="18" charset="0"/>
              </a:rPr>
              <a:t>работа с общественными, коммерческими и международными организациями в области финансового просвещения населения;</a:t>
            </a:r>
          </a:p>
          <a:p>
            <a:pPr marL="285750" indent="-285750" algn="just">
              <a:buFont typeface="Wingdings" panose="05000000000000000000" pitchFamily="2" charset="2"/>
              <a:buChar char="Ø"/>
            </a:pPr>
            <a:r>
              <a:rPr lang="ru-RU" b="0" i="0" dirty="0">
                <a:effectLst/>
                <a:latin typeface="Times New Roman" panose="02020603050405020304" pitchFamily="18" charset="0"/>
                <a:cs typeface="Times New Roman" panose="02020603050405020304" pitchFamily="18" charset="0"/>
              </a:rPr>
              <a:t>реализация информационных кампаний;</a:t>
            </a:r>
          </a:p>
          <a:p>
            <a:pPr marL="285750" indent="-285750" algn="just">
              <a:buFont typeface="Wingdings" panose="05000000000000000000" pitchFamily="2" charset="2"/>
              <a:buChar char="Ø"/>
            </a:pPr>
            <a:r>
              <a:rPr lang="ru-RU" b="0" i="0" dirty="0">
                <a:effectLst/>
                <a:latin typeface="Times New Roman" panose="02020603050405020304" pitchFamily="18" charset="0"/>
                <a:cs typeface="Times New Roman" panose="02020603050405020304" pitchFamily="18" charset="0"/>
              </a:rPr>
              <a:t>научно-исследовательская деятельность.</a:t>
            </a:r>
          </a:p>
          <a:p>
            <a:pPr algn="just">
              <a:buFont typeface="Arial" panose="020B0604020202020204" pitchFamily="34" charset="0"/>
              <a:buChar char="•"/>
            </a:pPr>
            <a:endParaRPr lang="ru-RU" b="0" i="0" dirty="0">
              <a:effectLst/>
              <a:latin typeface="Times New Roman" panose="02020603050405020304" pitchFamily="18" charset="0"/>
              <a:cs typeface="Times New Roman" panose="02020603050405020304" pitchFamily="18" charset="0"/>
            </a:endParaRPr>
          </a:p>
          <a:p>
            <a:pPr algn="just"/>
            <a:r>
              <a:rPr lang="ru-RU" b="0" i="0" dirty="0">
                <a:effectLst/>
                <a:latin typeface="Times New Roman" panose="02020603050405020304" pitchFamily="18" charset="0"/>
                <a:cs typeface="Times New Roman" panose="02020603050405020304" pitchFamily="18" charset="0"/>
              </a:rPr>
              <a:t>Образовательно-просветительский сервис </a:t>
            </a:r>
            <a:r>
              <a:rPr lang="ru-RU" b="0" i="0" dirty="0">
                <a:solidFill>
                  <a:srgbClr val="62615F"/>
                </a:solidFill>
                <a:effectLst/>
              </a:rPr>
              <a:t> </a:t>
            </a:r>
            <a:r>
              <a:rPr lang="ru-RU" b="0" i="0" u="none" strike="noStrike" dirty="0" err="1">
                <a:solidFill>
                  <a:srgbClr val="009447"/>
                </a:solidFill>
                <a:effectLst/>
                <a:latin typeface="Arial" panose="020B0604020202020204" pitchFamily="34" charset="0"/>
                <a:cs typeface="Arial" panose="020B0604020202020204" pitchFamily="34" charset="0"/>
                <a:hlinkClick r:id="rId2"/>
              </a:rPr>
              <a:t>моифинансы.рф</a:t>
            </a:r>
            <a:endParaRPr lang="ru-RU" b="0" i="0" u="none" strike="noStrike" dirty="0">
              <a:effectLst/>
              <a:latin typeface="Arial" panose="020B0604020202020204" pitchFamily="34" charset="0"/>
              <a:cs typeface="Arial" panose="020B0604020202020204" pitchFamily="34" charset="0"/>
            </a:endParaRPr>
          </a:p>
          <a:p>
            <a:pPr algn="just"/>
            <a:endParaRPr lang="ru-RU" b="0" i="0" dirty="0">
              <a:effectLst/>
              <a:latin typeface="Times New Roman" panose="02020603050405020304" pitchFamily="18" charset="0"/>
              <a:cs typeface="Times New Roman" panose="02020603050405020304" pitchFamily="18" charset="0"/>
            </a:endParaRPr>
          </a:p>
          <a:p>
            <a:pPr algn="just"/>
            <a:r>
              <a:rPr lang="ru-RU" b="0" i="0" dirty="0">
                <a:effectLst/>
                <a:latin typeface="Times New Roman" panose="02020603050405020304" pitchFamily="18" charset="0"/>
                <a:cs typeface="Times New Roman" panose="02020603050405020304" pitchFamily="18" charset="0"/>
              </a:rPr>
              <a:t>Ссылка на Telegram-канал </a:t>
            </a:r>
            <a:r>
              <a:rPr lang="ru-RU" b="0" i="0" dirty="0">
                <a:solidFill>
                  <a:srgbClr val="62615F"/>
                </a:solidFill>
                <a:effectLst/>
              </a:rPr>
              <a:t> </a:t>
            </a:r>
            <a:r>
              <a:rPr lang="ru-RU" b="0" i="0" u="none" strike="noStrike" dirty="0">
                <a:solidFill>
                  <a:srgbClr val="009447"/>
                </a:solidFill>
                <a:effectLst/>
                <a:latin typeface="Arial" panose="020B0604020202020204" pitchFamily="34" charset="0"/>
                <a:cs typeface="Arial" panose="020B0604020202020204" pitchFamily="34" charset="0"/>
                <a:hlinkClick r:id="rId3"/>
              </a:rPr>
              <a:t>"</a:t>
            </a:r>
            <a:r>
              <a:rPr lang="ru-RU" b="0" i="0" u="none" strike="noStrike" dirty="0" err="1">
                <a:solidFill>
                  <a:srgbClr val="009447"/>
                </a:solidFill>
                <a:effectLst/>
                <a:latin typeface="Arial" panose="020B0604020202020204" pitchFamily="34" charset="0"/>
                <a:cs typeface="Arial" panose="020B0604020202020204" pitchFamily="34" charset="0"/>
                <a:hlinkClick r:id="rId3"/>
              </a:rPr>
              <a:t>ФинЗОЖ</a:t>
            </a:r>
            <a:r>
              <a:rPr lang="ru-RU" b="0" i="0" u="none" strike="noStrike" dirty="0">
                <a:solidFill>
                  <a:srgbClr val="009447"/>
                </a:solidFill>
                <a:effectLst/>
                <a:latin typeface="Arial" panose="020B0604020202020204" pitchFamily="34" charset="0"/>
                <a:cs typeface="Arial" panose="020B0604020202020204" pitchFamily="34" charset="0"/>
                <a:hlinkClick r:id="rId3"/>
              </a:rPr>
              <a:t> эксперт"</a:t>
            </a:r>
            <a:endParaRPr lang="ru-RU" b="0" i="0" dirty="0">
              <a:effectLst/>
              <a:latin typeface="Arial" panose="020B0604020202020204" pitchFamily="34" charset="0"/>
              <a:cs typeface="Arial" panose="020B0604020202020204" pitchFamily="34" charset="0"/>
            </a:endParaRPr>
          </a:p>
        </p:txBody>
      </p:sp>
      <p:sp>
        <p:nvSpPr>
          <p:cNvPr id="6" name="TextBox 5">
            <a:extLst>
              <a:ext uri="{FF2B5EF4-FFF2-40B4-BE49-F238E27FC236}">
                <a16:creationId xmlns:a16="http://schemas.microsoft.com/office/drawing/2014/main" id="{CCC11FC9-2FD9-4634-8BC9-BB711A6DDEC2}"/>
              </a:ext>
            </a:extLst>
          </p:cNvPr>
          <p:cNvSpPr txBox="1"/>
          <p:nvPr/>
        </p:nvSpPr>
        <p:spPr>
          <a:xfrm>
            <a:off x="1033572" y="56315"/>
            <a:ext cx="10124855" cy="461665"/>
          </a:xfrm>
          <a:prstGeom prst="rect">
            <a:avLst/>
          </a:prstGeom>
          <a:noFill/>
        </p:spPr>
        <p:txBody>
          <a:bodyPr wrap="square">
            <a:spAutoFit/>
          </a:bodyPr>
          <a:lstStyle/>
          <a:p>
            <a:pPr algn="ctr"/>
            <a:r>
              <a:rPr lang="ru-RU" sz="2400" b="1" i="0" dirty="0">
                <a:solidFill>
                  <a:schemeClr val="accent1">
                    <a:lumMod val="50000"/>
                  </a:schemeClr>
                </a:solidFill>
                <a:effectLst/>
                <a:latin typeface="Times New Roman" panose="02020603050405020304" pitchFamily="18" charset="0"/>
                <a:cs typeface="Times New Roman" panose="02020603050405020304" pitchFamily="18" charset="0"/>
              </a:rPr>
              <a:t>Дирекция финансовой грамотности НИФИ Минфина России</a:t>
            </a:r>
          </a:p>
        </p:txBody>
      </p:sp>
    </p:spTree>
    <p:extLst>
      <p:ext uri="{BB962C8B-B14F-4D97-AF65-F5344CB8AC3E}">
        <p14:creationId xmlns:p14="http://schemas.microsoft.com/office/powerpoint/2010/main" val="17145939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46F399E-941F-4C9E-9188-EFB60ABF028F}"/>
              </a:ext>
            </a:extLst>
          </p:cNvPr>
          <p:cNvSpPr txBox="1"/>
          <p:nvPr/>
        </p:nvSpPr>
        <p:spPr>
          <a:xfrm>
            <a:off x="5905500" y="5753847"/>
            <a:ext cx="6096000" cy="738664"/>
          </a:xfrm>
          <a:prstGeom prst="rect">
            <a:avLst/>
          </a:prstGeom>
          <a:noFill/>
        </p:spPr>
        <p:txBody>
          <a:bodyPr wrap="square">
            <a:spAutoFit/>
          </a:bodyPr>
          <a:lstStyle/>
          <a:p>
            <a:r>
              <a:rPr lang="ru-RU" sz="1400" dirty="0">
                <a:solidFill>
                  <a:schemeClr val="accent5">
                    <a:lumMod val="50000"/>
                  </a:schemeClr>
                </a:solidFill>
              </a:rPr>
              <a:t>https://minfin.gov.ru/ru/om/fingram/directions/strategy/?id_57=134011-plan_meropriyatii_dorozhnaya_karta_ryealizatsii_vtorogo_etapa_strategii_povysheniya_finansovoi_gramotnosti_v_rossiiskoi_federatsii_na_2017-2023_gody_na</a:t>
            </a:r>
          </a:p>
        </p:txBody>
      </p:sp>
      <p:sp>
        <p:nvSpPr>
          <p:cNvPr id="5" name="TextBox 4">
            <a:extLst>
              <a:ext uri="{FF2B5EF4-FFF2-40B4-BE49-F238E27FC236}">
                <a16:creationId xmlns:a16="http://schemas.microsoft.com/office/drawing/2014/main" id="{74196E51-7F1D-4380-95F2-ACF2A46623AC}"/>
              </a:ext>
            </a:extLst>
          </p:cNvPr>
          <p:cNvSpPr txBox="1"/>
          <p:nvPr/>
        </p:nvSpPr>
        <p:spPr>
          <a:xfrm>
            <a:off x="190500" y="5534561"/>
            <a:ext cx="5715000" cy="1323439"/>
          </a:xfrm>
          <a:prstGeom prst="rect">
            <a:avLst/>
          </a:prstGeom>
          <a:noFill/>
        </p:spPr>
        <p:txBody>
          <a:bodyPr wrap="square">
            <a:spAutoFit/>
          </a:bodyPr>
          <a:lstStyle/>
          <a:p>
            <a:pPr algn="l"/>
            <a:r>
              <a:rPr lang="ru-RU" sz="1600" b="1" i="0" dirty="0">
                <a:solidFill>
                  <a:srgbClr val="222222"/>
                </a:solidFill>
                <a:effectLst/>
                <a:latin typeface="Open Sans" panose="020B0606030504020204" pitchFamily="34" charset="0"/>
              </a:rPr>
              <a:t>План мероприятий («дорожная карта») реализации второго этапа Стратегии повышения финансовой грамотности в Российской Федерации на 2017-2023 годы (на период 2021-2023 годов)</a:t>
            </a:r>
          </a:p>
        </p:txBody>
      </p:sp>
      <p:sp>
        <p:nvSpPr>
          <p:cNvPr id="7" name="TextBox 6">
            <a:extLst>
              <a:ext uri="{FF2B5EF4-FFF2-40B4-BE49-F238E27FC236}">
                <a16:creationId xmlns:a16="http://schemas.microsoft.com/office/drawing/2014/main" id="{4D698BB5-825F-44D1-849A-EB11D58EC730}"/>
              </a:ext>
            </a:extLst>
          </p:cNvPr>
          <p:cNvSpPr txBox="1"/>
          <p:nvPr/>
        </p:nvSpPr>
        <p:spPr>
          <a:xfrm>
            <a:off x="3253105" y="806703"/>
            <a:ext cx="7226005" cy="400110"/>
          </a:xfrm>
          <a:prstGeom prst="rect">
            <a:avLst/>
          </a:prstGeom>
          <a:noFill/>
        </p:spPr>
        <p:txBody>
          <a:bodyPr wrap="square">
            <a:spAutoFit/>
          </a:bodyPr>
          <a:lstStyle/>
          <a:p>
            <a:r>
              <a:rPr lang="ru-RU" sz="2000" u="sng" dirty="0">
                <a:solidFill>
                  <a:schemeClr val="accent5">
                    <a:lumMod val="50000"/>
                  </a:schemeClr>
                </a:solidFill>
              </a:rPr>
              <a:t>https://minfin.gov.ru/ru/om/fingram/directions/strategy/</a:t>
            </a:r>
          </a:p>
        </p:txBody>
      </p:sp>
      <p:sp>
        <p:nvSpPr>
          <p:cNvPr id="9" name="TextBox 8">
            <a:extLst>
              <a:ext uri="{FF2B5EF4-FFF2-40B4-BE49-F238E27FC236}">
                <a16:creationId xmlns:a16="http://schemas.microsoft.com/office/drawing/2014/main" id="{1D5F6B5F-085D-415C-9938-FA5E62E215BA}"/>
              </a:ext>
            </a:extLst>
          </p:cNvPr>
          <p:cNvSpPr txBox="1"/>
          <p:nvPr/>
        </p:nvSpPr>
        <p:spPr>
          <a:xfrm>
            <a:off x="1233376" y="-27342"/>
            <a:ext cx="9994605" cy="830997"/>
          </a:xfrm>
          <a:prstGeom prst="rect">
            <a:avLst/>
          </a:prstGeom>
          <a:noFill/>
        </p:spPr>
        <p:txBody>
          <a:bodyPr wrap="square">
            <a:spAutoFit/>
          </a:bodyPr>
          <a:lstStyle/>
          <a:p>
            <a:pPr algn="ctr"/>
            <a:r>
              <a:rPr lang="ru-RU" sz="2400" b="1" dirty="0">
                <a:latin typeface="Times New Roman" panose="02020603050405020304" pitchFamily="18" charset="0"/>
                <a:cs typeface="Times New Roman" panose="02020603050405020304" pitchFamily="18" charset="0"/>
              </a:rPr>
              <a:t>Сайт Министерства финансов Российской Федерации</a:t>
            </a:r>
          </a:p>
          <a:p>
            <a:pPr algn="ctr"/>
            <a:r>
              <a:rPr lang="ru-RU" sz="2400" b="1" dirty="0">
                <a:latin typeface="Times New Roman" panose="02020603050405020304" pitchFamily="18" charset="0"/>
                <a:cs typeface="Times New Roman" panose="02020603050405020304" pitchFamily="18" charset="0"/>
              </a:rPr>
              <a:t>Информация о Проекте и его реализации</a:t>
            </a:r>
          </a:p>
        </p:txBody>
      </p:sp>
      <p:pic>
        <p:nvPicPr>
          <p:cNvPr id="11" name="Рисунок 10">
            <a:extLst>
              <a:ext uri="{FF2B5EF4-FFF2-40B4-BE49-F238E27FC236}">
                <a16:creationId xmlns:a16="http://schemas.microsoft.com/office/drawing/2014/main" id="{FBE4D1AD-0178-4687-9B83-40003234F925}"/>
              </a:ext>
            </a:extLst>
          </p:cNvPr>
          <p:cNvPicPr>
            <a:picLocks noChangeAspect="1"/>
          </p:cNvPicPr>
          <p:nvPr/>
        </p:nvPicPr>
        <p:blipFill rotWithShape="1">
          <a:blip r:embed="rId2">
            <a:extLst>
              <a:ext uri="{28A0092B-C50C-407E-A947-70E740481C1C}">
                <a14:useLocalDpi xmlns:a14="http://schemas.microsoft.com/office/drawing/2010/main" val="0"/>
              </a:ext>
            </a:extLst>
          </a:blip>
          <a:srcRect t="56" r="1213" b="6580"/>
          <a:stretch/>
        </p:blipFill>
        <p:spPr>
          <a:xfrm>
            <a:off x="407139" y="1231494"/>
            <a:ext cx="11377722" cy="4278386"/>
          </a:xfrm>
          <a:prstGeom prst="rect">
            <a:avLst/>
          </a:prstGeom>
        </p:spPr>
      </p:pic>
    </p:spTree>
    <p:extLst>
      <p:ext uri="{BB962C8B-B14F-4D97-AF65-F5344CB8AC3E}">
        <p14:creationId xmlns:p14="http://schemas.microsoft.com/office/powerpoint/2010/main" val="39481670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486BCA8-4414-4292-AC78-1D31744F14B0}"/>
              </a:ext>
            </a:extLst>
          </p:cNvPr>
          <p:cNvSpPr txBox="1"/>
          <p:nvPr/>
        </p:nvSpPr>
        <p:spPr>
          <a:xfrm>
            <a:off x="1508047" y="14180"/>
            <a:ext cx="9175897" cy="923330"/>
          </a:xfrm>
          <a:prstGeom prst="rect">
            <a:avLst/>
          </a:prstGeom>
          <a:noFill/>
        </p:spPr>
        <p:txBody>
          <a:bodyPr wrap="square">
            <a:spAutoFit/>
          </a:bodyPr>
          <a:lstStyle/>
          <a:p>
            <a:pPr algn="ctr"/>
            <a:r>
              <a:rPr lang="ru-RU" b="1" i="0" dirty="0">
                <a:solidFill>
                  <a:schemeClr val="accent1">
                    <a:lumMod val="50000"/>
                  </a:schemeClr>
                </a:solidFill>
                <a:effectLst/>
                <a:latin typeface="Times New Roman" panose="02020603050405020304" pitchFamily="18" charset="0"/>
                <a:cs typeface="Times New Roman" panose="02020603050405020304" pitchFamily="18" charset="0"/>
              </a:rPr>
              <a:t>План мероприятий («дорожная карта») реализации второго этапа Стратегии повышения финансовой грамотности в Российской Федерации на 2017-2023 годы</a:t>
            </a:r>
            <a:br>
              <a:rPr lang="ru-RU" b="1" i="0" dirty="0">
                <a:solidFill>
                  <a:schemeClr val="accent1">
                    <a:lumMod val="50000"/>
                  </a:schemeClr>
                </a:solidFill>
                <a:effectLst/>
                <a:latin typeface="Times New Roman" panose="02020603050405020304" pitchFamily="18" charset="0"/>
                <a:cs typeface="Times New Roman" panose="02020603050405020304" pitchFamily="18" charset="0"/>
              </a:rPr>
            </a:br>
            <a:r>
              <a:rPr lang="ru-RU" b="1" i="0" dirty="0">
                <a:solidFill>
                  <a:schemeClr val="accent1">
                    <a:lumMod val="50000"/>
                  </a:schemeClr>
                </a:solidFill>
                <a:effectLst/>
                <a:latin typeface="Times New Roman" panose="02020603050405020304" pitchFamily="18" charset="0"/>
                <a:cs typeface="Times New Roman" panose="02020603050405020304" pitchFamily="18" charset="0"/>
              </a:rPr>
              <a:t>(на период 2021-2023 годов)</a:t>
            </a:r>
            <a:endParaRPr lang="ru-RU" dirty="0">
              <a:solidFill>
                <a:schemeClr val="accent1">
                  <a:lumMod val="50000"/>
                </a:schemeClr>
              </a:solidFill>
              <a:latin typeface="Times New Roman" panose="02020603050405020304" pitchFamily="18" charset="0"/>
              <a:cs typeface="Times New Roman" panose="02020603050405020304" pitchFamily="18" charset="0"/>
            </a:endParaRPr>
          </a:p>
        </p:txBody>
      </p:sp>
      <p:sp>
        <p:nvSpPr>
          <p:cNvPr id="5" name="TextBox 4">
            <a:extLst>
              <a:ext uri="{FF2B5EF4-FFF2-40B4-BE49-F238E27FC236}">
                <a16:creationId xmlns:a16="http://schemas.microsoft.com/office/drawing/2014/main" id="{8B785CAF-61DB-41B1-8940-64D5112094CA}"/>
              </a:ext>
            </a:extLst>
          </p:cNvPr>
          <p:cNvSpPr txBox="1"/>
          <p:nvPr/>
        </p:nvSpPr>
        <p:spPr>
          <a:xfrm>
            <a:off x="2210243" y="1427092"/>
            <a:ext cx="7849486" cy="353943"/>
          </a:xfrm>
          <a:prstGeom prst="rect">
            <a:avLst/>
          </a:prstGeom>
          <a:noFill/>
        </p:spPr>
        <p:txBody>
          <a:bodyPr wrap="square">
            <a:spAutoFit/>
          </a:bodyPr>
          <a:lstStyle/>
          <a:p>
            <a:pPr algn="ctr"/>
            <a:r>
              <a:rPr lang="ru-RU" sz="1700" b="1" i="0" dirty="0">
                <a:effectLst/>
                <a:latin typeface="Times New Roman" panose="02020603050405020304" pitchFamily="18" charset="0"/>
                <a:cs typeface="Times New Roman" panose="02020603050405020304" pitchFamily="18" charset="0"/>
              </a:rPr>
              <a:t>Раздел 1. Разработка и реализация образовательных программ</a:t>
            </a:r>
            <a:endParaRPr lang="ru-RU" sz="1700" b="1" dirty="0">
              <a:latin typeface="Times New Roman" panose="02020603050405020304" pitchFamily="18" charset="0"/>
              <a:cs typeface="Times New Roman" panose="02020603050405020304" pitchFamily="18" charset="0"/>
            </a:endParaRPr>
          </a:p>
        </p:txBody>
      </p:sp>
      <p:sp>
        <p:nvSpPr>
          <p:cNvPr id="10" name="TextBox 9">
            <a:extLst>
              <a:ext uri="{FF2B5EF4-FFF2-40B4-BE49-F238E27FC236}">
                <a16:creationId xmlns:a16="http://schemas.microsoft.com/office/drawing/2014/main" id="{16BB9076-6116-4993-B858-D57616BCCF2E}"/>
              </a:ext>
            </a:extLst>
          </p:cNvPr>
          <p:cNvSpPr txBox="1"/>
          <p:nvPr/>
        </p:nvSpPr>
        <p:spPr>
          <a:xfrm>
            <a:off x="350868" y="1813418"/>
            <a:ext cx="11490254" cy="5016758"/>
          </a:xfrm>
          <a:prstGeom prst="rect">
            <a:avLst/>
          </a:prstGeom>
          <a:noFill/>
        </p:spPr>
        <p:txBody>
          <a:bodyPr wrap="square">
            <a:spAutoFit/>
          </a:bodyPr>
          <a:lstStyle/>
          <a:p>
            <a:pPr algn="just"/>
            <a:r>
              <a:rPr lang="ru-RU" sz="1600" b="1" i="0" dirty="0">
                <a:effectLst/>
                <a:latin typeface="Times New Roman" panose="02020603050405020304" pitchFamily="18" charset="0"/>
                <a:cs typeface="Times New Roman" panose="02020603050405020304" pitchFamily="18" charset="0"/>
              </a:rPr>
              <a:t>1.1. Актуализация единой рамки компетенций в области финансовой грамотности</a:t>
            </a:r>
            <a:r>
              <a:rPr lang="ru-RU" sz="1600" b="0" i="0" dirty="0">
                <a:effectLst/>
                <a:latin typeface="Times New Roman" panose="02020603050405020304" pitchFamily="18" charset="0"/>
                <a:cs typeface="Times New Roman" panose="02020603050405020304" pitchFamily="18" charset="0"/>
              </a:rPr>
              <a:t>, в том числе инвестиционной, налоговой, пенсионной, бюджетной грамотности, а также инициативного бюджетирования, цифровой и </a:t>
            </a:r>
            <a:r>
              <a:rPr lang="ru-RU" sz="1600" b="0" i="0" dirty="0" err="1">
                <a:effectLst/>
                <a:latin typeface="Times New Roman" panose="02020603050405020304" pitchFamily="18" charset="0"/>
                <a:cs typeface="Times New Roman" panose="02020603050405020304" pitchFamily="18" charset="0"/>
              </a:rPr>
              <a:t>киберграмотности</a:t>
            </a:r>
            <a:r>
              <a:rPr lang="ru-RU" sz="1600" b="0" i="0" dirty="0">
                <a:effectLst/>
                <a:latin typeface="Times New Roman" panose="02020603050405020304" pitchFamily="18" charset="0"/>
                <a:cs typeface="Times New Roman" panose="02020603050405020304" pitchFamily="18" charset="0"/>
              </a:rPr>
              <a:t>, финансовой грамотности </a:t>
            </a:r>
            <a:r>
              <a:rPr lang="ru-RU" sz="1600" b="1" i="0" dirty="0">
                <a:effectLst/>
                <a:latin typeface="Times New Roman" panose="02020603050405020304" pitchFamily="18" charset="0"/>
                <a:cs typeface="Times New Roman" panose="02020603050405020304" pitchFamily="18" charset="0"/>
              </a:rPr>
              <a:t>для обучающихся всех уровней образования </a:t>
            </a:r>
            <a:r>
              <a:rPr lang="ru-RU" sz="1600" b="0" i="0" dirty="0">
                <a:effectLst/>
                <a:latin typeface="Times New Roman" panose="02020603050405020304" pitchFamily="18" charset="0"/>
                <a:cs typeface="Times New Roman" panose="02020603050405020304" pitchFamily="18" charset="0"/>
              </a:rPr>
              <a:t>и взрослого населения</a:t>
            </a:r>
          </a:p>
          <a:p>
            <a:pPr algn="just"/>
            <a:r>
              <a:rPr lang="ru-RU" sz="1600" b="1" i="0" dirty="0">
                <a:effectLst/>
                <a:latin typeface="Times New Roman" panose="02020603050405020304" pitchFamily="18" charset="0"/>
                <a:cs typeface="Times New Roman" panose="02020603050405020304" pitchFamily="18" charset="0"/>
              </a:rPr>
              <a:t>1.2.</a:t>
            </a:r>
            <a:r>
              <a:rPr lang="ru-RU" sz="1600" b="0" i="0" dirty="0">
                <a:effectLst/>
                <a:latin typeface="Times New Roman" panose="02020603050405020304" pitchFamily="18" charset="0"/>
                <a:cs typeface="Times New Roman" panose="02020603050405020304" pitchFamily="18" charset="0"/>
              </a:rPr>
              <a:t> </a:t>
            </a:r>
            <a:r>
              <a:rPr lang="ru-RU" sz="1600" b="1" i="0" dirty="0">
                <a:effectLst/>
                <a:latin typeface="Times New Roman" panose="02020603050405020304" pitchFamily="18" charset="0"/>
                <a:cs typeface="Times New Roman" panose="02020603050405020304" pitchFamily="18" charset="0"/>
              </a:rPr>
              <a:t>Разработка сквозной рамки индикаторов достижения компетенции и методических рекомендаций для общего образования</a:t>
            </a:r>
            <a:r>
              <a:rPr lang="ru-RU" sz="1600" b="0" i="0" dirty="0">
                <a:effectLst/>
                <a:latin typeface="Times New Roman" panose="02020603050405020304" pitchFamily="18" charset="0"/>
                <a:cs typeface="Times New Roman" panose="02020603050405020304" pitchFamily="18" charset="0"/>
              </a:rPr>
              <a:t>, среднего профессионального и высшего образования по актуализации индикаторов достижения компетенции в области финансовой грамотности</a:t>
            </a:r>
          </a:p>
          <a:p>
            <a:pPr algn="just"/>
            <a:r>
              <a:rPr lang="ru-RU" sz="1600" b="1" dirty="0">
                <a:latin typeface="Times New Roman" panose="02020603050405020304" pitchFamily="18" charset="0"/>
                <a:cs typeface="Times New Roman" panose="02020603050405020304" pitchFamily="18" charset="0"/>
              </a:rPr>
              <a:t>1.3. Включение компетенций в области финансовой грамотности в федеральный государственный образовательный стандарт среднего общего образования</a:t>
            </a:r>
            <a:r>
              <a:rPr lang="ru-RU" sz="1600" dirty="0">
                <a:latin typeface="Times New Roman" panose="02020603050405020304" pitchFamily="18" charset="0"/>
                <a:cs typeface="Times New Roman" panose="02020603050405020304" pitchFamily="18" charset="0"/>
              </a:rPr>
              <a:t>; разработка и актуализация </a:t>
            </a:r>
            <a:r>
              <a:rPr lang="ru-RU" sz="1600" b="1" dirty="0">
                <a:latin typeface="Times New Roman" panose="02020603050405020304" pitchFamily="18" charset="0"/>
                <a:cs typeface="Times New Roman" panose="02020603050405020304" pitchFamily="18" charset="0"/>
              </a:rPr>
              <a:t>примерных основных образовательных программ общего образования</a:t>
            </a:r>
            <a:r>
              <a:rPr lang="ru-RU" sz="1600" dirty="0">
                <a:latin typeface="Times New Roman" panose="02020603050405020304" pitchFamily="18" charset="0"/>
                <a:cs typeface="Times New Roman" panose="02020603050405020304" pitchFamily="18" charset="0"/>
              </a:rPr>
              <a:t>, обеспечивающих формирование </a:t>
            </a:r>
            <a:r>
              <a:rPr lang="ru-RU" sz="1600" b="1" dirty="0">
                <a:latin typeface="Times New Roman" panose="02020603050405020304" pitchFamily="18" charset="0"/>
                <a:cs typeface="Times New Roman" panose="02020603050405020304" pitchFamily="18" charset="0"/>
              </a:rPr>
              <a:t>компетенций в области финансовой грамотности</a:t>
            </a:r>
          </a:p>
          <a:p>
            <a:pPr algn="just"/>
            <a:r>
              <a:rPr lang="ru-RU" sz="1600" b="1" dirty="0">
                <a:latin typeface="Times New Roman" panose="02020603050405020304" pitchFamily="18" charset="0"/>
                <a:cs typeface="Times New Roman" panose="02020603050405020304" pitchFamily="18" charset="0"/>
              </a:rPr>
              <a:t>1.4.</a:t>
            </a:r>
            <a:r>
              <a:rPr lang="ru-RU" sz="1600" dirty="0">
                <a:latin typeface="Times New Roman" panose="02020603050405020304" pitchFamily="18" charset="0"/>
                <a:cs typeface="Times New Roman" panose="02020603050405020304" pitchFamily="18" charset="0"/>
              </a:rPr>
              <a:t> Разработка </a:t>
            </a:r>
            <a:r>
              <a:rPr lang="ru-RU" sz="1600" b="1" dirty="0">
                <a:latin typeface="Times New Roman" panose="02020603050405020304" pitchFamily="18" charset="0"/>
                <a:cs typeface="Times New Roman" panose="02020603050405020304" pitchFamily="18" charset="0"/>
              </a:rPr>
              <a:t>методических рекомендаций </a:t>
            </a:r>
            <a:r>
              <a:rPr lang="ru-RU" sz="1600" dirty="0">
                <a:latin typeface="Times New Roman" panose="02020603050405020304" pitchFamily="18" charset="0"/>
                <a:cs typeface="Times New Roman" panose="02020603050405020304" pitchFamily="18" charset="0"/>
              </a:rPr>
              <a:t>по обеспечению общеобразовательными организациями достижения результатов реализации основных образовательных </a:t>
            </a:r>
            <a:r>
              <a:rPr lang="ru-RU" sz="1600" b="1" dirty="0">
                <a:latin typeface="Times New Roman" panose="02020603050405020304" pitchFamily="18" charset="0"/>
                <a:cs typeface="Times New Roman" panose="02020603050405020304" pitchFamily="18" charset="0"/>
              </a:rPr>
              <a:t>программ в области финансовой грамотности на уровне начального общего и основного общего образования</a:t>
            </a:r>
          </a:p>
          <a:p>
            <a:pPr algn="just"/>
            <a:r>
              <a:rPr lang="ru-RU" sz="1600" b="1" dirty="0">
                <a:latin typeface="Times New Roman" panose="02020603050405020304" pitchFamily="18" charset="0"/>
                <a:cs typeface="Times New Roman" panose="02020603050405020304" pitchFamily="18" charset="0"/>
              </a:rPr>
              <a:t>1.12. Расширение внедрения </a:t>
            </a:r>
            <a:r>
              <a:rPr lang="ru-RU" sz="1600" dirty="0">
                <a:latin typeface="Times New Roman" panose="02020603050405020304" pitchFamily="18" charset="0"/>
                <a:cs typeface="Times New Roman" panose="02020603050405020304" pitchFamily="18" charset="0"/>
              </a:rPr>
              <a:t>в образовательных организациях, осуществляющих деятельность</a:t>
            </a:r>
            <a:br>
              <a:rPr lang="ru-RU" sz="1600" dirty="0">
                <a:latin typeface="Times New Roman" panose="02020603050405020304" pitchFamily="18" charset="0"/>
                <a:cs typeface="Times New Roman" panose="02020603050405020304" pitchFamily="18" charset="0"/>
              </a:rPr>
            </a:br>
            <a:r>
              <a:rPr lang="ru-RU" sz="1600" dirty="0">
                <a:latin typeface="Times New Roman" panose="02020603050405020304" pitchFamily="18" charset="0"/>
                <a:cs typeface="Times New Roman" panose="02020603050405020304" pitchFamily="18" charset="0"/>
              </a:rPr>
              <a:t>на территории субъектов Российской Федерации, </a:t>
            </a:r>
            <a:r>
              <a:rPr lang="ru-RU" sz="1600" b="1" dirty="0">
                <a:latin typeface="Times New Roman" panose="02020603050405020304" pitchFamily="18" charset="0"/>
                <a:cs typeface="Times New Roman" panose="02020603050405020304" pitchFamily="18" charset="0"/>
              </a:rPr>
              <a:t>образовательных программ в области финансовой грамотности на всех уровнях системы образования </a:t>
            </a:r>
          </a:p>
          <a:p>
            <a:pPr algn="just"/>
            <a:r>
              <a:rPr lang="ru-RU" sz="1600" b="1" dirty="0">
                <a:latin typeface="Times New Roman" panose="02020603050405020304" pitchFamily="18" charset="0"/>
                <a:cs typeface="Times New Roman" panose="02020603050405020304" pitchFamily="18" charset="0"/>
              </a:rPr>
              <a:t>1.13.</a:t>
            </a:r>
            <a:r>
              <a:rPr lang="ru-RU" sz="1600" dirty="0">
                <a:latin typeface="Times New Roman" panose="02020603050405020304" pitchFamily="18" charset="0"/>
                <a:cs typeface="Times New Roman" panose="02020603050405020304" pitchFamily="18" charset="0"/>
              </a:rPr>
              <a:t> </a:t>
            </a:r>
            <a:r>
              <a:rPr lang="ru-RU" sz="1600" b="1" dirty="0">
                <a:latin typeface="Times New Roman" panose="02020603050405020304" pitchFamily="18" charset="0"/>
                <a:cs typeface="Times New Roman" panose="02020603050405020304" pitchFamily="18" charset="0"/>
              </a:rPr>
              <a:t>Контроль качества образования в области финансовой грамотности в системе общего</a:t>
            </a:r>
            <a:r>
              <a:rPr lang="ru-RU" sz="1600" dirty="0">
                <a:latin typeface="Times New Roman" panose="02020603050405020304" pitchFamily="18" charset="0"/>
                <a:cs typeface="Times New Roman" panose="02020603050405020304" pitchFamily="18" charset="0"/>
              </a:rPr>
              <a:t>, среднего профессионального и высшего образования</a:t>
            </a:r>
          </a:p>
          <a:p>
            <a:pPr algn="just"/>
            <a:r>
              <a:rPr lang="ru-RU" sz="1600" b="1" dirty="0">
                <a:latin typeface="Times New Roman" panose="02020603050405020304" pitchFamily="18" charset="0"/>
                <a:cs typeface="Times New Roman" panose="02020603050405020304" pitchFamily="18" charset="0"/>
              </a:rPr>
              <a:t>1.14. Организация мониторинга внедрения в образовательных организациях</a:t>
            </a:r>
            <a:r>
              <a:rPr lang="ru-RU" sz="1600" dirty="0">
                <a:latin typeface="Times New Roman" panose="02020603050405020304" pitchFamily="18" charset="0"/>
                <a:cs typeface="Times New Roman" panose="02020603050405020304" pitchFamily="18" charset="0"/>
              </a:rPr>
              <a:t>, осуществляющих деятельность на территории субъектов Российской Федерации, образовательных программ в области финансовой грамотности на всех уровнях системы образования</a:t>
            </a:r>
          </a:p>
        </p:txBody>
      </p:sp>
      <p:graphicFrame>
        <p:nvGraphicFramePr>
          <p:cNvPr id="13" name="Таблица 13">
            <a:extLst>
              <a:ext uri="{FF2B5EF4-FFF2-40B4-BE49-F238E27FC236}">
                <a16:creationId xmlns:a16="http://schemas.microsoft.com/office/drawing/2014/main" id="{91E0573A-7DC1-4C3C-88D0-C677F76D10AE}"/>
              </a:ext>
            </a:extLst>
          </p:cNvPr>
          <p:cNvGraphicFramePr>
            <a:graphicFrameLocks noGrp="1"/>
          </p:cNvGraphicFramePr>
          <p:nvPr>
            <p:extLst>
              <p:ext uri="{D42A27DB-BD31-4B8C-83A1-F6EECF244321}">
                <p14:modId xmlns:p14="http://schemas.microsoft.com/office/powerpoint/2010/main" val="668532619"/>
              </p:ext>
            </p:extLst>
          </p:nvPr>
        </p:nvGraphicFramePr>
        <p:xfrm>
          <a:off x="425302" y="937510"/>
          <a:ext cx="11419369" cy="457200"/>
        </p:xfrm>
        <a:graphic>
          <a:graphicData uri="http://schemas.openxmlformats.org/drawingml/2006/table">
            <a:tbl>
              <a:tblPr firstRow="1" bandRow="1">
                <a:tableStyleId>{5C22544A-7EE6-4342-B048-85BDC9FD1C3A}</a:tableStyleId>
              </a:tblPr>
              <a:tblGrid>
                <a:gridCol w="616384">
                  <a:extLst>
                    <a:ext uri="{9D8B030D-6E8A-4147-A177-3AD203B41FA5}">
                      <a16:colId xmlns:a16="http://schemas.microsoft.com/office/drawing/2014/main" val="1843297252"/>
                    </a:ext>
                  </a:extLst>
                </a:gridCol>
                <a:gridCol w="1146262">
                  <a:extLst>
                    <a:ext uri="{9D8B030D-6E8A-4147-A177-3AD203B41FA5}">
                      <a16:colId xmlns:a16="http://schemas.microsoft.com/office/drawing/2014/main" val="2139805755"/>
                    </a:ext>
                  </a:extLst>
                </a:gridCol>
                <a:gridCol w="4520168">
                  <a:extLst>
                    <a:ext uri="{9D8B030D-6E8A-4147-A177-3AD203B41FA5}">
                      <a16:colId xmlns:a16="http://schemas.microsoft.com/office/drawing/2014/main" val="428062105"/>
                    </a:ext>
                  </a:extLst>
                </a:gridCol>
                <a:gridCol w="1751835">
                  <a:extLst>
                    <a:ext uri="{9D8B030D-6E8A-4147-A177-3AD203B41FA5}">
                      <a16:colId xmlns:a16="http://schemas.microsoft.com/office/drawing/2014/main" val="2181923011"/>
                    </a:ext>
                  </a:extLst>
                </a:gridCol>
                <a:gridCol w="1481492">
                  <a:extLst>
                    <a:ext uri="{9D8B030D-6E8A-4147-A177-3AD203B41FA5}">
                      <a16:colId xmlns:a16="http://schemas.microsoft.com/office/drawing/2014/main" val="1587420928"/>
                    </a:ext>
                  </a:extLst>
                </a:gridCol>
                <a:gridCol w="1903228">
                  <a:extLst>
                    <a:ext uri="{9D8B030D-6E8A-4147-A177-3AD203B41FA5}">
                      <a16:colId xmlns:a16="http://schemas.microsoft.com/office/drawing/2014/main" val="3405932901"/>
                    </a:ext>
                  </a:extLst>
                </a:gridCol>
              </a:tblGrid>
              <a:tr h="370840">
                <a:tc>
                  <a:txBody>
                    <a:bodyPr/>
                    <a:lstStyle/>
                    <a:p>
                      <a:pPr algn="l" fontAlgn="t"/>
                      <a:r>
                        <a:rPr lang="ru-RU" sz="1200" b="1" dirty="0">
                          <a:solidFill>
                            <a:schemeClr val="tx1"/>
                          </a:solidFill>
                          <a:effectLst/>
                          <a:latin typeface="Times New Roman" panose="02020603050405020304" pitchFamily="18" charset="0"/>
                          <a:cs typeface="Times New Roman" panose="02020603050405020304" pitchFamily="18" charset="0"/>
                        </a:rPr>
                        <a:t>№ п/п</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ru-RU" sz="1200" b="1">
                          <a:solidFill>
                            <a:schemeClr val="tx1"/>
                          </a:solidFill>
                          <a:effectLst/>
                          <a:latin typeface="Times New Roman" panose="02020603050405020304" pitchFamily="18" charset="0"/>
                          <a:cs typeface="Times New Roman" panose="02020603050405020304" pitchFamily="18" charset="0"/>
                        </a:rPr>
                        <a:t>Мероприятие</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ru-RU" sz="1200" b="1">
                          <a:solidFill>
                            <a:schemeClr val="tx1"/>
                          </a:solidFill>
                          <a:effectLst/>
                          <a:latin typeface="Times New Roman" panose="02020603050405020304" pitchFamily="18" charset="0"/>
                          <a:cs typeface="Times New Roman" panose="02020603050405020304" pitchFamily="18" charset="0"/>
                        </a:rPr>
                        <a:t>Вид документа, подтверждающего исполнение мероприятия</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ru-RU" sz="1200" b="1" dirty="0">
                          <a:solidFill>
                            <a:schemeClr val="tx1"/>
                          </a:solidFill>
                          <a:effectLst/>
                          <a:latin typeface="Times New Roman" panose="02020603050405020304" pitchFamily="18" charset="0"/>
                          <a:cs typeface="Times New Roman" panose="02020603050405020304" pitchFamily="18" charset="0"/>
                        </a:rPr>
                        <a:t>Срок реализации</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ru-RU" sz="1200" b="1">
                          <a:solidFill>
                            <a:schemeClr val="tx1"/>
                          </a:solidFill>
                          <a:effectLst/>
                          <a:latin typeface="Times New Roman" panose="02020603050405020304" pitchFamily="18" charset="0"/>
                          <a:cs typeface="Times New Roman" panose="02020603050405020304" pitchFamily="18" charset="0"/>
                        </a:rPr>
                        <a:t>Ответственные исполнители</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ru-RU" sz="1200" b="1" dirty="0">
                          <a:solidFill>
                            <a:schemeClr val="tx1"/>
                          </a:solidFill>
                          <a:effectLst/>
                          <a:latin typeface="Times New Roman" panose="02020603050405020304" pitchFamily="18" charset="0"/>
                          <a:cs typeface="Times New Roman" panose="02020603050405020304" pitchFamily="18" charset="0"/>
                        </a:rPr>
                        <a:t>Ожидаемый результат</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44937164"/>
                  </a:ext>
                </a:extLst>
              </a:tr>
            </a:tbl>
          </a:graphicData>
        </a:graphic>
      </p:graphicFrame>
    </p:spTree>
    <p:extLst>
      <p:ext uri="{BB962C8B-B14F-4D97-AF65-F5344CB8AC3E}">
        <p14:creationId xmlns:p14="http://schemas.microsoft.com/office/powerpoint/2010/main" val="18682882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a:extLst>
              <a:ext uri="{FF2B5EF4-FFF2-40B4-BE49-F238E27FC236}">
                <a16:creationId xmlns:a16="http://schemas.microsoft.com/office/drawing/2014/main" id="{474AFAD6-2309-461B-9890-CFF05197E032}"/>
              </a:ext>
            </a:extLst>
          </p:cNvPr>
          <p:cNvSpPr>
            <a:spLocks noChangeArrowheads="1"/>
          </p:cNvSpPr>
          <p:nvPr/>
        </p:nvSpPr>
        <p:spPr bwMode="auto">
          <a:xfrm>
            <a:off x="1029974" y="266596"/>
            <a:ext cx="10506352" cy="6324808"/>
          </a:xfrm>
          <a:prstGeom prst="rect">
            <a:avLst/>
          </a:prstGeom>
          <a:noFill/>
          <a:ln>
            <a:noFill/>
          </a:ln>
        </p:spPr>
        <p:txBody>
          <a:bodyPr wrap="square">
            <a:spAutoFit/>
          </a:bodyPr>
          <a:lstStyle>
            <a:lvl1pPr marL="342900" indent="-342900">
              <a:tabLst>
                <a:tab pos="269875" algn="l"/>
              </a:tabLst>
              <a:defRPr sz="2000" b="1">
                <a:solidFill>
                  <a:schemeClr val="tx1"/>
                </a:solidFill>
                <a:latin typeface="Times New Roman" pitchFamily="18" charset="0"/>
              </a:defRPr>
            </a:lvl1pPr>
            <a:lvl2pPr marL="358775" indent="-171450">
              <a:tabLst>
                <a:tab pos="269875" algn="l"/>
              </a:tabLst>
              <a:defRPr sz="2000" b="1">
                <a:solidFill>
                  <a:schemeClr val="tx1"/>
                </a:solidFill>
                <a:latin typeface="Times New Roman" pitchFamily="18" charset="0"/>
              </a:defRPr>
            </a:lvl2pPr>
            <a:lvl3pPr marL="1143000" indent="-228600">
              <a:tabLst>
                <a:tab pos="269875" algn="l"/>
              </a:tabLst>
              <a:defRPr sz="2000" b="1">
                <a:solidFill>
                  <a:schemeClr val="tx1"/>
                </a:solidFill>
                <a:latin typeface="Times New Roman" pitchFamily="18" charset="0"/>
              </a:defRPr>
            </a:lvl3pPr>
            <a:lvl4pPr marL="1600200" indent="-228600">
              <a:tabLst>
                <a:tab pos="269875" algn="l"/>
              </a:tabLst>
              <a:defRPr sz="2000" b="1">
                <a:solidFill>
                  <a:schemeClr val="tx1"/>
                </a:solidFill>
                <a:latin typeface="Times New Roman" pitchFamily="18" charset="0"/>
              </a:defRPr>
            </a:lvl4pPr>
            <a:lvl5pPr marL="2057400" indent="-228600">
              <a:tabLst>
                <a:tab pos="269875" algn="l"/>
              </a:tabLst>
              <a:defRPr sz="2000" b="1">
                <a:solidFill>
                  <a:schemeClr val="tx1"/>
                </a:solidFill>
                <a:latin typeface="Times New Roman" pitchFamily="18" charset="0"/>
              </a:defRPr>
            </a:lvl5pPr>
            <a:lvl6pPr marL="2514600" indent="-228600" eaLnBrk="0" fontAlgn="base" hangingPunct="0">
              <a:spcBef>
                <a:spcPct val="0"/>
              </a:spcBef>
              <a:spcAft>
                <a:spcPct val="0"/>
              </a:spcAft>
              <a:tabLst>
                <a:tab pos="269875" algn="l"/>
              </a:tabLst>
              <a:defRPr sz="2000" b="1">
                <a:solidFill>
                  <a:schemeClr val="tx1"/>
                </a:solidFill>
                <a:latin typeface="Times New Roman" pitchFamily="18" charset="0"/>
              </a:defRPr>
            </a:lvl6pPr>
            <a:lvl7pPr marL="2971800" indent="-228600" eaLnBrk="0" fontAlgn="base" hangingPunct="0">
              <a:spcBef>
                <a:spcPct val="0"/>
              </a:spcBef>
              <a:spcAft>
                <a:spcPct val="0"/>
              </a:spcAft>
              <a:tabLst>
                <a:tab pos="269875" algn="l"/>
              </a:tabLst>
              <a:defRPr sz="2000" b="1">
                <a:solidFill>
                  <a:schemeClr val="tx1"/>
                </a:solidFill>
                <a:latin typeface="Times New Roman" pitchFamily="18" charset="0"/>
              </a:defRPr>
            </a:lvl7pPr>
            <a:lvl8pPr marL="3429000" indent="-228600" eaLnBrk="0" fontAlgn="base" hangingPunct="0">
              <a:spcBef>
                <a:spcPct val="0"/>
              </a:spcBef>
              <a:spcAft>
                <a:spcPct val="0"/>
              </a:spcAft>
              <a:tabLst>
                <a:tab pos="269875" algn="l"/>
              </a:tabLst>
              <a:defRPr sz="2000" b="1">
                <a:solidFill>
                  <a:schemeClr val="tx1"/>
                </a:solidFill>
                <a:latin typeface="Times New Roman" pitchFamily="18" charset="0"/>
              </a:defRPr>
            </a:lvl8pPr>
            <a:lvl9pPr marL="3886200" indent="-228600" eaLnBrk="0" fontAlgn="base" hangingPunct="0">
              <a:spcBef>
                <a:spcPct val="0"/>
              </a:spcBef>
              <a:spcAft>
                <a:spcPct val="0"/>
              </a:spcAft>
              <a:tabLst>
                <a:tab pos="269875" algn="l"/>
              </a:tabLst>
              <a:defRPr sz="2000" b="1">
                <a:solidFill>
                  <a:schemeClr val="tx1"/>
                </a:solidFill>
                <a:latin typeface="Times New Roman" pitchFamily="18" charset="0"/>
              </a:defRPr>
            </a:lvl9pPr>
          </a:lstStyle>
          <a:p>
            <a:pPr marL="0" indent="441325" algn="just">
              <a:tabLst/>
              <a:defRPr/>
            </a:pPr>
            <a:r>
              <a:rPr lang="ru-RU" sz="1800" spc="-20" dirty="0">
                <a:solidFill>
                  <a:schemeClr val="accent1">
                    <a:lumMod val="50000"/>
                  </a:schemeClr>
                </a:solidFill>
              </a:rPr>
              <a:t>В рамках Проекта </a:t>
            </a:r>
            <a:r>
              <a:rPr lang="ru-RU" sz="1800" spc="-20" dirty="0"/>
              <a:t>«Содействие повышению уровня финансовой грамотности населения и развитию финансового образования в РФ» </a:t>
            </a:r>
            <a:r>
              <a:rPr lang="ru-RU" sz="1800" b="0" spc="-20" dirty="0"/>
              <a:t>разработаны:</a:t>
            </a:r>
          </a:p>
          <a:p>
            <a:pPr marL="0" indent="441325" algn="just">
              <a:tabLst/>
              <a:defRPr/>
            </a:pPr>
            <a:endParaRPr lang="ru-RU" sz="1800" b="0" spc="-20" dirty="0"/>
          </a:p>
          <a:p>
            <a:pPr algn="just">
              <a:buAutoNum type="arabicPeriod"/>
              <a:tabLst/>
              <a:defRPr/>
            </a:pPr>
            <a:r>
              <a:rPr lang="ru-RU" sz="1800" spc="-20" dirty="0">
                <a:solidFill>
                  <a:schemeClr val="accent1">
                    <a:lumMod val="50000"/>
                  </a:schemeClr>
                </a:solidFill>
              </a:rPr>
              <a:t>Система («рамка») финансовой компетентности для взрослого населения</a:t>
            </a:r>
          </a:p>
          <a:p>
            <a:pPr algn="just">
              <a:buAutoNum type="arabicPeriod"/>
              <a:tabLst/>
              <a:defRPr/>
            </a:pPr>
            <a:r>
              <a:rPr lang="ru-RU" sz="1800" spc="-20" dirty="0">
                <a:solidFill>
                  <a:schemeClr val="accent1">
                    <a:lumMod val="50000"/>
                  </a:schemeClr>
                </a:solidFill>
              </a:rPr>
              <a:t>Система («рамка») финансовой компетентности обучающихся школьного возраста</a:t>
            </a:r>
            <a:endParaRPr lang="ru-RU" sz="1800" b="0" spc="-20" dirty="0">
              <a:solidFill>
                <a:schemeClr val="accent1">
                  <a:lumMod val="50000"/>
                </a:schemeClr>
              </a:solidFill>
            </a:endParaRPr>
          </a:p>
          <a:p>
            <a:pPr marL="0" indent="441325" algn="just">
              <a:lnSpc>
                <a:spcPct val="50000"/>
              </a:lnSpc>
              <a:tabLst/>
              <a:defRPr/>
            </a:pPr>
            <a:endParaRPr lang="ru-RU" sz="1800" b="0" dirty="0"/>
          </a:p>
          <a:p>
            <a:pPr marL="0" indent="441325" algn="just">
              <a:tabLst/>
              <a:defRPr/>
            </a:pPr>
            <a:r>
              <a:rPr lang="ru-RU" sz="1800" dirty="0"/>
              <a:t>Рамка включает 9 сфер (предметных областей) финансовой грамотности:</a:t>
            </a:r>
            <a:r>
              <a:rPr lang="ru-RU" sz="1800" b="0" dirty="0"/>
              <a:t> </a:t>
            </a:r>
          </a:p>
          <a:p>
            <a:pPr marL="441325" indent="0" algn="just">
              <a:buFont typeface="+mj-lt"/>
              <a:buAutoNum type="arabicParenR"/>
              <a:tabLst>
                <a:tab pos="725488" algn="l"/>
              </a:tabLst>
              <a:defRPr/>
            </a:pPr>
            <a:r>
              <a:rPr lang="ru-RU" sz="1800" b="0" dirty="0"/>
              <a:t> доходы и расходы; </a:t>
            </a:r>
          </a:p>
          <a:p>
            <a:pPr marL="441325" indent="0" algn="just">
              <a:buFont typeface="+mj-lt"/>
              <a:buAutoNum type="arabicParenR"/>
              <a:tabLst>
                <a:tab pos="725488" algn="l"/>
              </a:tabLst>
              <a:defRPr/>
            </a:pPr>
            <a:r>
              <a:rPr lang="ru-RU" sz="1800" b="0" dirty="0"/>
              <a:t> финансовое планирование и бюджет; </a:t>
            </a:r>
          </a:p>
          <a:p>
            <a:pPr marL="441325" indent="0" algn="just">
              <a:buFont typeface="+mj-lt"/>
              <a:buAutoNum type="arabicParenR"/>
              <a:tabLst>
                <a:tab pos="725488" algn="l"/>
              </a:tabLst>
              <a:defRPr/>
            </a:pPr>
            <a:r>
              <a:rPr lang="ru-RU" sz="1800" b="0" dirty="0"/>
              <a:t> личные сбережения; </a:t>
            </a:r>
          </a:p>
          <a:p>
            <a:pPr marL="441325" indent="0" algn="just">
              <a:buFont typeface="+mj-lt"/>
              <a:buAutoNum type="arabicParenR"/>
              <a:tabLst>
                <a:tab pos="725488" algn="l"/>
              </a:tabLst>
              <a:defRPr/>
            </a:pPr>
            <a:r>
              <a:rPr lang="ru-RU" sz="1800" b="0" dirty="0"/>
              <a:t> кредитование; </a:t>
            </a:r>
          </a:p>
          <a:p>
            <a:pPr marL="441325" indent="0" algn="just">
              <a:buFont typeface="+mj-lt"/>
              <a:buAutoNum type="arabicParenR"/>
              <a:tabLst>
                <a:tab pos="725488" algn="l"/>
              </a:tabLst>
              <a:defRPr/>
            </a:pPr>
            <a:r>
              <a:rPr lang="ru-RU" sz="1800" b="0" dirty="0"/>
              <a:t> инвестирование; </a:t>
            </a:r>
          </a:p>
          <a:p>
            <a:pPr marL="441325" indent="0" algn="just">
              <a:buFont typeface="+mj-lt"/>
              <a:buAutoNum type="arabicParenR"/>
              <a:tabLst>
                <a:tab pos="725488" algn="l"/>
              </a:tabLst>
              <a:defRPr/>
            </a:pPr>
            <a:r>
              <a:rPr lang="ru-RU" sz="1800" b="0" dirty="0"/>
              <a:t>страхование; </a:t>
            </a:r>
          </a:p>
          <a:p>
            <a:pPr marL="441325" indent="0" algn="just">
              <a:buFont typeface="+mj-lt"/>
              <a:buAutoNum type="arabicParenR"/>
              <a:tabLst>
                <a:tab pos="725488" algn="l"/>
              </a:tabLst>
              <a:defRPr/>
            </a:pPr>
            <a:r>
              <a:rPr lang="ru-RU" sz="1800" b="0" dirty="0"/>
              <a:t> риски и финансовая безопасность; </a:t>
            </a:r>
          </a:p>
          <a:p>
            <a:pPr marL="441325" indent="0" algn="just">
              <a:buFont typeface="+mj-lt"/>
              <a:buAutoNum type="arabicParenR"/>
              <a:tabLst>
                <a:tab pos="725488" algn="l"/>
              </a:tabLst>
              <a:defRPr/>
            </a:pPr>
            <a:r>
              <a:rPr lang="ru-RU" sz="1800" b="0" dirty="0"/>
              <a:t> защита прав потребителей; </a:t>
            </a:r>
          </a:p>
          <a:p>
            <a:pPr marL="441325" indent="0" algn="just">
              <a:buFont typeface="+mj-lt"/>
              <a:buAutoNum type="arabicParenR"/>
              <a:tabLst>
                <a:tab pos="725488" algn="l"/>
              </a:tabLst>
              <a:defRPr/>
            </a:pPr>
            <a:r>
              <a:rPr lang="ru-RU" sz="1800" b="0" dirty="0"/>
              <a:t> общие знания экономики и азы финансовой арифметики</a:t>
            </a:r>
          </a:p>
          <a:p>
            <a:pPr marL="0" indent="441325" algn="just">
              <a:lnSpc>
                <a:spcPct val="50000"/>
              </a:lnSpc>
              <a:tabLst/>
              <a:defRPr/>
            </a:pPr>
            <a:endParaRPr lang="ru-RU" sz="1800" dirty="0"/>
          </a:p>
          <a:p>
            <a:pPr marL="0" indent="441325" algn="just">
              <a:tabLst/>
              <a:defRPr/>
            </a:pPr>
            <a:r>
              <a:rPr lang="ru-RU" sz="1800" dirty="0"/>
              <a:t>Каждая из сфер разделена на три составляющих</a:t>
            </a:r>
            <a:r>
              <a:rPr lang="ru-RU" sz="1800" b="0" dirty="0"/>
              <a:t>:</a:t>
            </a:r>
          </a:p>
          <a:p>
            <a:pPr marL="0" indent="441325" algn="just">
              <a:tabLst/>
              <a:defRPr/>
            </a:pPr>
            <a:r>
              <a:rPr lang="ru-RU" sz="1800" b="0" dirty="0"/>
              <a:t>1) знание и понимание; </a:t>
            </a:r>
          </a:p>
          <a:p>
            <a:pPr marL="0" indent="441325" algn="just">
              <a:tabLst/>
              <a:defRPr/>
            </a:pPr>
            <a:r>
              <a:rPr lang="ru-RU" sz="1800" b="0" dirty="0"/>
              <a:t>2) умения и поведение; </a:t>
            </a:r>
          </a:p>
          <a:p>
            <a:pPr marL="0" indent="441325" algn="just">
              <a:tabLst/>
              <a:defRPr/>
            </a:pPr>
            <a:r>
              <a:rPr lang="ru-RU" sz="1800" b="0" dirty="0"/>
              <a:t>3) личные характеристики и установки. </a:t>
            </a:r>
          </a:p>
          <a:p>
            <a:pPr marL="0" indent="441325" algn="just">
              <a:lnSpc>
                <a:spcPct val="50000"/>
              </a:lnSpc>
              <a:tabLst/>
              <a:defRPr/>
            </a:pPr>
            <a:endParaRPr lang="ru-RU" sz="1800" b="0" dirty="0"/>
          </a:p>
          <a:p>
            <a:pPr marL="0" indent="441325" algn="just">
              <a:tabLst/>
              <a:defRPr/>
            </a:pPr>
            <a:r>
              <a:rPr lang="ru-RU" sz="1800" b="0" dirty="0"/>
              <a:t>С учетом этих компонентов формируются ожидаемые результаты освоения целевой аудиторией знаний по финансовой грамотности – </a:t>
            </a:r>
            <a:r>
              <a:rPr lang="ru-RU" sz="1800" dirty="0"/>
              <a:t>финансовых компетенций</a:t>
            </a:r>
            <a:r>
              <a:rPr lang="ru-RU" sz="1800" b="0" dirty="0"/>
              <a:t>.</a:t>
            </a:r>
          </a:p>
        </p:txBody>
      </p:sp>
    </p:spTree>
    <p:custDataLst>
      <p:tags r:id="rId1"/>
    </p:custData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Прямоугольник 5"/>
          <p:cNvSpPr>
            <a:spLocks noChangeArrowheads="1"/>
          </p:cNvSpPr>
          <p:nvPr/>
        </p:nvSpPr>
        <p:spPr bwMode="auto">
          <a:xfrm>
            <a:off x="138642" y="420353"/>
            <a:ext cx="11914716"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spcBef>
                <a:spcPct val="20000"/>
              </a:spcBef>
              <a:spcAft>
                <a:spcPts val="300"/>
              </a:spcAft>
              <a:buClr>
                <a:srgbClr val="C3260C"/>
              </a:buClr>
              <a:buSzPct val="130000"/>
              <a:buFont typeface="Georgia" pitchFamily="18" charset="0"/>
              <a:buChar char="*"/>
              <a:tabLst>
                <a:tab pos="269875" algn="l"/>
              </a:tabLst>
              <a:defRPr sz="2200">
                <a:solidFill>
                  <a:srgbClr val="404040"/>
                </a:solidFill>
                <a:latin typeface="Trebuchet MS" pitchFamily="34" charset="0"/>
              </a:defRPr>
            </a:lvl1pPr>
            <a:lvl2pPr marL="742950" indent="-285750" eaLnBrk="0" hangingPunct="0">
              <a:spcBef>
                <a:spcPct val="20000"/>
              </a:spcBef>
              <a:spcAft>
                <a:spcPts val="300"/>
              </a:spcAft>
              <a:buClr>
                <a:srgbClr val="C3260C"/>
              </a:buClr>
              <a:buSzPct val="130000"/>
              <a:buFont typeface="Georgia" pitchFamily="18" charset="0"/>
              <a:buChar char="*"/>
              <a:tabLst>
                <a:tab pos="269875" algn="l"/>
              </a:tabLst>
              <a:defRPr sz="2000">
                <a:solidFill>
                  <a:srgbClr val="404040"/>
                </a:solidFill>
                <a:latin typeface="Trebuchet MS" pitchFamily="34" charset="0"/>
              </a:defRPr>
            </a:lvl2pPr>
            <a:lvl3pPr marL="1143000" indent="-228600" eaLnBrk="0" hangingPunct="0">
              <a:spcBef>
                <a:spcPct val="20000"/>
              </a:spcBef>
              <a:spcAft>
                <a:spcPts val="300"/>
              </a:spcAft>
              <a:buClr>
                <a:srgbClr val="C3260C"/>
              </a:buClr>
              <a:buSzPct val="130000"/>
              <a:buFont typeface="Georgia" pitchFamily="18" charset="0"/>
              <a:buChar char="*"/>
              <a:tabLst>
                <a:tab pos="269875" algn="l"/>
              </a:tabLst>
              <a:defRPr>
                <a:solidFill>
                  <a:srgbClr val="404040"/>
                </a:solidFill>
                <a:latin typeface="Trebuchet MS" pitchFamily="34" charset="0"/>
              </a:defRPr>
            </a:lvl3pPr>
            <a:lvl4pPr marL="1600200" indent="-228600" eaLnBrk="0" hangingPunct="0">
              <a:spcBef>
                <a:spcPct val="20000"/>
              </a:spcBef>
              <a:spcAft>
                <a:spcPts val="300"/>
              </a:spcAft>
              <a:buClr>
                <a:srgbClr val="C3260C"/>
              </a:buClr>
              <a:buSzPct val="130000"/>
              <a:buFont typeface="Georgia" pitchFamily="18" charset="0"/>
              <a:buChar char="*"/>
              <a:tabLst>
                <a:tab pos="269875" algn="l"/>
              </a:tabLst>
              <a:defRPr sz="1600">
                <a:solidFill>
                  <a:srgbClr val="404040"/>
                </a:solidFill>
                <a:latin typeface="Trebuchet MS" pitchFamily="34" charset="0"/>
              </a:defRPr>
            </a:lvl4pPr>
            <a:lvl5pPr marL="2057400" indent="-228600" eaLnBrk="0" hangingPunct="0">
              <a:spcBef>
                <a:spcPct val="20000"/>
              </a:spcBef>
              <a:spcAft>
                <a:spcPts val="300"/>
              </a:spcAft>
              <a:buClr>
                <a:srgbClr val="C3260C"/>
              </a:buClr>
              <a:buSzPct val="130000"/>
              <a:buFont typeface="Georgia" pitchFamily="18" charset="0"/>
              <a:buChar char="*"/>
              <a:tabLst>
                <a:tab pos="269875" algn="l"/>
              </a:tabLst>
              <a:defRPr sz="1400">
                <a:solidFill>
                  <a:srgbClr val="404040"/>
                </a:solidFill>
                <a:latin typeface="Trebuchet MS" pitchFamily="34" charset="0"/>
              </a:defRPr>
            </a:lvl5pPr>
            <a:lvl6pPr marL="2514600" indent="-228600" eaLnBrk="0" fontAlgn="base" hangingPunct="0">
              <a:spcBef>
                <a:spcPct val="20000"/>
              </a:spcBef>
              <a:spcAft>
                <a:spcPts val="300"/>
              </a:spcAft>
              <a:buClr>
                <a:srgbClr val="C3260C"/>
              </a:buClr>
              <a:buSzPct val="130000"/>
              <a:buFont typeface="Georgia" pitchFamily="18" charset="0"/>
              <a:buChar char="*"/>
              <a:tabLst>
                <a:tab pos="269875" algn="l"/>
              </a:tabLst>
              <a:defRPr sz="1400">
                <a:solidFill>
                  <a:srgbClr val="404040"/>
                </a:solidFill>
                <a:latin typeface="Trebuchet MS" pitchFamily="34" charset="0"/>
              </a:defRPr>
            </a:lvl6pPr>
            <a:lvl7pPr marL="2971800" indent="-228600" eaLnBrk="0" fontAlgn="base" hangingPunct="0">
              <a:spcBef>
                <a:spcPct val="20000"/>
              </a:spcBef>
              <a:spcAft>
                <a:spcPts val="300"/>
              </a:spcAft>
              <a:buClr>
                <a:srgbClr val="C3260C"/>
              </a:buClr>
              <a:buSzPct val="130000"/>
              <a:buFont typeface="Georgia" pitchFamily="18" charset="0"/>
              <a:buChar char="*"/>
              <a:tabLst>
                <a:tab pos="269875" algn="l"/>
              </a:tabLst>
              <a:defRPr sz="1400">
                <a:solidFill>
                  <a:srgbClr val="404040"/>
                </a:solidFill>
                <a:latin typeface="Trebuchet MS" pitchFamily="34" charset="0"/>
              </a:defRPr>
            </a:lvl7pPr>
            <a:lvl8pPr marL="3429000" indent="-228600" eaLnBrk="0" fontAlgn="base" hangingPunct="0">
              <a:spcBef>
                <a:spcPct val="20000"/>
              </a:spcBef>
              <a:spcAft>
                <a:spcPts val="300"/>
              </a:spcAft>
              <a:buClr>
                <a:srgbClr val="C3260C"/>
              </a:buClr>
              <a:buSzPct val="130000"/>
              <a:buFont typeface="Georgia" pitchFamily="18" charset="0"/>
              <a:buChar char="*"/>
              <a:tabLst>
                <a:tab pos="269875" algn="l"/>
              </a:tabLst>
              <a:defRPr sz="1400">
                <a:solidFill>
                  <a:srgbClr val="404040"/>
                </a:solidFill>
                <a:latin typeface="Trebuchet MS" pitchFamily="34" charset="0"/>
              </a:defRPr>
            </a:lvl8pPr>
            <a:lvl9pPr marL="3886200" indent="-228600" eaLnBrk="0" fontAlgn="base" hangingPunct="0">
              <a:spcBef>
                <a:spcPct val="20000"/>
              </a:spcBef>
              <a:spcAft>
                <a:spcPts val="300"/>
              </a:spcAft>
              <a:buClr>
                <a:srgbClr val="C3260C"/>
              </a:buClr>
              <a:buSzPct val="130000"/>
              <a:buFont typeface="Georgia" pitchFamily="18" charset="0"/>
              <a:buChar char="*"/>
              <a:tabLst>
                <a:tab pos="269875" algn="l"/>
              </a:tabLst>
              <a:defRPr sz="1400">
                <a:solidFill>
                  <a:srgbClr val="404040"/>
                </a:solidFill>
                <a:latin typeface="Trebuchet MS" pitchFamily="34" charset="0"/>
              </a:defRPr>
            </a:lvl9pPr>
          </a:lstStyle>
          <a:p>
            <a:pPr algn="ctr">
              <a:spcBef>
                <a:spcPct val="0"/>
              </a:spcBef>
              <a:spcAft>
                <a:spcPct val="0"/>
              </a:spcAft>
              <a:buClrTx/>
              <a:buSzTx/>
              <a:buFontTx/>
              <a:buNone/>
            </a:pPr>
            <a:r>
              <a:rPr lang="ru-RU" altLang="ru-RU" sz="1800" b="1" dirty="0">
                <a:solidFill>
                  <a:srgbClr val="002060"/>
                </a:solidFill>
                <a:latin typeface="Times New Roman" pitchFamily="18" charset="0"/>
              </a:rPr>
              <a:t>Система (рамка) финансовой компетентности для учащихся школьного возраста – создана в рамках Проекта</a:t>
            </a:r>
          </a:p>
        </p:txBody>
      </p:sp>
      <p:graphicFrame>
        <p:nvGraphicFramePr>
          <p:cNvPr id="5" name="Таблица 4"/>
          <p:cNvGraphicFramePr>
            <a:graphicFrameLocks noGrp="1"/>
          </p:cNvGraphicFramePr>
          <p:nvPr/>
        </p:nvGraphicFramePr>
        <p:xfrm>
          <a:off x="45507" y="820005"/>
          <a:ext cx="12146493" cy="6020632"/>
        </p:xfrm>
        <a:graphic>
          <a:graphicData uri="http://schemas.openxmlformats.org/drawingml/2006/table">
            <a:tbl>
              <a:tblPr/>
              <a:tblGrid>
                <a:gridCol w="1457416">
                  <a:extLst>
                    <a:ext uri="{9D8B030D-6E8A-4147-A177-3AD203B41FA5}">
                      <a16:colId xmlns:a16="http://schemas.microsoft.com/office/drawing/2014/main" val="20000"/>
                    </a:ext>
                  </a:extLst>
                </a:gridCol>
                <a:gridCol w="1284158">
                  <a:extLst>
                    <a:ext uri="{9D8B030D-6E8A-4147-A177-3AD203B41FA5}">
                      <a16:colId xmlns:a16="http://schemas.microsoft.com/office/drawing/2014/main" val="20001"/>
                    </a:ext>
                  </a:extLst>
                </a:gridCol>
                <a:gridCol w="4762841">
                  <a:extLst>
                    <a:ext uri="{9D8B030D-6E8A-4147-A177-3AD203B41FA5}">
                      <a16:colId xmlns:a16="http://schemas.microsoft.com/office/drawing/2014/main" val="20002"/>
                    </a:ext>
                  </a:extLst>
                </a:gridCol>
                <a:gridCol w="4642078">
                  <a:extLst>
                    <a:ext uri="{9D8B030D-6E8A-4147-A177-3AD203B41FA5}">
                      <a16:colId xmlns:a16="http://schemas.microsoft.com/office/drawing/2014/main" val="20003"/>
                    </a:ext>
                  </a:extLst>
                </a:gridCol>
              </a:tblGrid>
              <a:tr h="233952">
                <a:tc rowSpan="2">
                  <a:txBody>
                    <a:bodyPr/>
                    <a:lstStyle>
                      <a:lvl1pPr eaLnBrk="0" hangingPunct="0">
                        <a:spcBef>
                          <a:spcPct val="20000"/>
                        </a:spcBef>
                        <a:spcAft>
                          <a:spcPts val="300"/>
                        </a:spcAft>
                        <a:buClr>
                          <a:srgbClr val="C3260C"/>
                        </a:buClr>
                        <a:buSzPct val="130000"/>
                        <a:buFont typeface="Georgia" pitchFamily="18" charset="0"/>
                        <a:defRPr sz="2000">
                          <a:solidFill>
                            <a:srgbClr val="404040"/>
                          </a:solidFill>
                          <a:latin typeface="Trebuchet MS" pitchFamily="34" charset="0"/>
                        </a:defRPr>
                      </a:lvl1pPr>
                      <a:lvl2pPr marL="742950" indent="-285750" eaLnBrk="0" hangingPunct="0">
                        <a:spcBef>
                          <a:spcPct val="20000"/>
                        </a:spcBef>
                        <a:spcAft>
                          <a:spcPts val="300"/>
                        </a:spcAft>
                        <a:buClr>
                          <a:srgbClr val="C3260C"/>
                        </a:buClr>
                        <a:buSzPct val="130000"/>
                        <a:buFont typeface="Georgia" pitchFamily="18" charset="0"/>
                        <a:defRPr>
                          <a:solidFill>
                            <a:srgbClr val="404040"/>
                          </a:solidFill>
                          <a:latin typeface="Trebuchet MS" pitchFamily="34" charset="0"/>
                        </a:defRPr>
                      </a:lvl2pPr>
                      <a:lvl3pPr marL="1143000" indent="-228600" eaLnBrk="0" hangingPunct="0">
                        <a:spcBef>
                          <a:spcPct val="20000"/>
                        </a:spcBef>
                        <a:spcAft>
                          <a:spcPts val="300"/>
                        </a:spcAft>
                        <a:buClr>
                          <a:srgbClr val="C3260C"/>
                        </a:buClr>
                        <a:buSzPct val="130000"/>
                        <a:buFont typeface="Georgia" pitchFamily="18" charset="0"/>
                        <a:defRPr sz="1600">
                          <a:solidFill>
                            <a:srgbClr val="404040"/>
                          </a:solidFill>
                          <a:latin typeface="Trebuchet MS" pitchFamily="34" charset="0"/>
                        </a:defRPr>
                      </a:lvl3pPr>
                      <a:lvl4pPr marL="1600200" indent="-228600" eaLnBrk="0" hangingPunct="0">
                        <a:spcBef>
                          <a:spcPct val="20000"/>
                        </a:spcBef>
                        <a:spcAft>
                          <a:spcPts val="300"/>
                        </a:spcAft>
                        <a:buClr>
                          <a:srgbClr val="C3260C"/>
                        </a:buClr>
                        <a:buSzPct val="130000"/>
                        <a:buFont typeface="Georgia" pitchFamily="18" charset="0"/>
                        <a:defRPr sz="1400">
                          <a:solidFill>
                            <a:srgbClr val="404040"/>
                          </a:solidFill>
                          <a:latin typeface="Trebuchet MS" pitchFamily="34" charset="0"/>
                        </a:defRPr>
                      </a:lvl4pPr>
                      <a:lvl5pPr marL="2057400" indent="-228600" eaLnBrk="0" hangingPunct="0">
                        <a:spcBef>
                          <a:spcPct val="20000"/>
                        </a:spcBef>
                        <a:spcAft>
                          <a:spcPts val="300"/>
                        </a:spcAft>
                        <a:buClr>
                          <a:srgbClr val="C3260C"/>
                        </a:buClr>
                        <a:buSzPct val="130000"/>
                        <a:buFont typeface="Georgia" pitchFamily="18" charset="0"/>
                        <a:defRPr sz="1200">
                          <a:solidFill>
                            <a:srgbClr val="404040"/>
                          </a:solidFill>
                          <a:latin typeface="Trebuchet MS" pitchFamily="34" charset="0"/>
                        </a:defRPr>
                      </a:lvl5pPr>
                      <a:lvl6pPr marL="2514600" indent="-228600" eaLnBrk="0" fontAlgn="base" hangingPunct="0">
                        <a:spcBef>
                          <a:spcPct val="20000"/>
                        </a:spcBef>
                        <a:spcAft>
                          <a:spcPts val="300"/>
                        </a:spcAft>
                        <a:buClr>
                          <a:srgbClr val="C3260C"/>
                        </a:buClr>
                        <a:buSzPct val="130000"/>
                        <a:buFont typeface="Georgia" pitchFamily="18" charset="0"/>
                        <a:defRPr sz="1200">
                          <a:solidFill>
                            <a:srgbClr val="404040"/>
                          </a:solidFill>
                          <a:latin typeface="Trebuchet MS" pitchFamily="34" charset="0"/>
                        </a:defRPr>
                      </a:lvl6pPr>
                      <a:lvl7pPr marL="2971800" indent="-228600" eaLnBrk="0" fontAlgn="base" hangingPunct="0">
                        <a:spcBef>
                          <a:spcPct val="20000"/>
                        </a:spcBef>
                        <a:spcAft>
                          <a:spcPts val="300"/>
                        </a:spcAft>
                        <a:buClr>
                          <a:srgbClr val="C3260C"/>
                        </a:buClr>
                        <a:buSzPct val="130000"/>
                        <a:buFont typeface="Georgia" pitchFamily="18" charset="0"/>
                        <a:defRPr sz="1200">
                          <a:solidFill>
                            <a:srgbClr val="404040"/>
                          </a:solidFill>
                          <a:latin typeface="Trebuchet MS" pitchFamily="34" charset="0"/>
                        </a:defRPr>
                      </a:lvl7pPr>
                      <a:lvl8pPr marL="3429000" indent="-228600" eaLnBrk="0" fontAlgn="base" hangingPunct="0">
                        <a:spcBef>
                          <a:spcPct val="20000"/>
                        </a:spcBef>
                        <a:spcAft>
                          <a:spcPts val="300"/>
                        </a:spcAft>
                        <a:buClr>
                          <a:srgbClr val="C3260C"/>
                        </a:buClr>
                        <a:buSzPct val="130000"/>
                        <a:buFont typeface="Georgia" pitchFamily="18" charset="0"/>
                        <a:defRPr sz="1200">
                          <a:solidFill>
                            <a:srgbClr val="404040"/>
                          </a:solidFill>
                          <a:latin typeface="Trebuchet MS" pitchFamily="34" charset="0"/>
                        </a:defRPr>
                      </a:lvl8pPr>
                      <a:lvl9pPr marL="3886200" indent="-228600" eaLnBrk="0" fontAlgn="base" hangingPunct="0">
                        <a:spcBef>
                          <a:spcPct val="20000"/>
                        </a:spcBef>
                        <a:spcAft>
                          <a:spcPts val="300"/>
                        </a:spcAft>
                        <a:buClr>
                          <a:srgbClr val="C3260C"/>
                        </a:buClr>
                        <a:buSzPct val="130000"/>
                        <a:buFont typeface="Georgia" pitchFamily="18" charset="0"/>
                        <a:defRPr sz="1200">
                          <a:solidFill>
                            <a:srgbClr val="404040"/>
                          </a:solidFill>
                          <a:latin typeface="Trebuchet MS" pitchFamily="34" charset="0"/>
                        </a:defRPr>
                      </a:lvl9pPr>
                    </a:lstStyle>
                    <a:p>
                      <a:pPr marL="0" marR="0" lvl="0" indent="0" algn="ctr" defTabSz="914400" rtl="0" eaLnBrk="1" fontAlgn="base" latinLnBrk="0" hangingPunct="1">
                        <a:lnSpc>
                          <a:spcPct val="85000"/>
                        </a:lnSpc>
                        <a:spcBef>
                          <a:spcPct val="0"/>
                        </a:spcBef>
                        <a:spcAft>
                          <a:spcPct val="0"/>
                        </a:spcAft>
                        <a:buClrTx/>
                        <a:buSzTx/>
                        <a:buFontTx/>
                        <a:buNone/>
                        <a:tabLst/>
                      </a:pPr>
                      <a:r>
                        <a:rPr kumimoji="0" lang="ru-RU" altLang="ru-RU" sz="1300" b="1" i="0" u="none" strike="noStrike" cap="none" normalizeH="0" baseline="0" dirty="0">
                          <a:ln>
                            <a:noFill/>
                          </a:ln>
                          <a:solidFill>
                            <a:schemeClr val="tx1"/>
                          </a:solidFill>
                          <a:effectLst/>
                          <a:latin typeface="Times New Roman" pitchFamily="18" charset="0"/>
                          <a:cs typeface="Times New Roman" pitchFamily="18" charset="0"/>
                        </a:rPr>
                        <a:t>Предметные области ФГ</a:t>
                      </a:r>
                    </a:p>
                  </a:txBody>
                  <a:tcPr marL="121928" marR="121928" marT="45724" marB="4572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5">
                        <a:lumMod val="20000"/>
                        <a:lumOff val="80000"/>
                      </a:schemeClr>
                    </a:solidFill>
                  </a:tcPr>
                </a:tc>
                <a:tc rowSpan="2">
                  <a:txBody>
                    <a:bodyPr/>
                    <a:lstStyle>
                      <a:lvl1pPr eaLnBrk="0" hangingPunct="0">
                        <a:spcBef>
                          <a:spcPct val="20000"/>
                        </a:spcBef>
                        <a:spcAft>
                          <a:spcPts val="300"/>
                        </a:spcAft>
                        <a:buClr>
                          <a:srgbClr val="C3260C"/>
                        </a:buClr>
                        <a:buSzPct val="130000"/>
                        <a:buFont typeface="Georgia" pitchFamily="18" charset="0"/>
                        <a:defRPr sz="2000">
                          <a:solidFill>
                            <a:srgbClr val="404040"/>
                          </a:solidFill>
                          <a:latin typeface="Trebuchet MS" pitchFamily="34" charset="0"/>
                        </a:defRPr>
                      </a:lvl1pPr>
                      <a:lvl2pPr marL="742950" indent="-285750" eaLnBrk="0" hangingPunct="0">
                        <a:spcBef>
                          <a:spcPct val="20000"/>
                        </a:spcBef>
                        <a:spcAft>
                          <a:spcPts val="300"/>
                        </a:spcAft>
                        <a:buClr>
                          <a:srgbClr val="C3260C"/>
                        </a:buClr>
                        <a:buSzPct val="130000"/>
                        <a:buFont typeface="Georgia" pitchFamily="18" charset="0"/>
                        <a:defRPr>
                          <a:solidFill>
                            <a:srgbClr val="404040"/>
                          </a:solidFill>
                          <a:latin typeface="Trebuchet MS" pitchFamily="34" charset="0"/>
                        </a:defRPr>
                      </a:lvl2pPr>
                      <a:lvl3pPr marL="1143000" indent="-228600" eaLnBrk="0" hangingPunct="0">
                        <a:spcBef>
                          <a:spcPct val="20000"/>
                        </a:spcBef>
                        <a:spcAft>
                          <a:spcPts val="300"/>
                        </a:spcAft>
                        <a:buClr>
                          <a:srgbClr val="C3260C"/>
                        </a:buClr>
                        <a:buSzPct val="130000"/>
                        <a:buFont typeface="Georgia" pitchFamily="18" charset="0"/>
                        <a:defRPr sz="1600">
                          <a:solidFill>
                            <a:srgbClr val="404040"/>
                          </a:solidFill>
                          <a:latin typeface="Trebuchet MS" pitchFamily="34" charset="0"/>
                        </a:defRPr>
                      </a:lvl3pPr>
                      <a:lvl4pPr marL="1600200" indent="-228600" eaLnBrk="0" hangingPunct="0">
                        <a:spcBef>
                          <a:spcPct val="20000"/>
                        </a:spcBef>
                        <a:spcAft>
                          <a:spcPts val="300"/>
                        </a:spcAft>
                        <a:buClr>
                          <a:srgbClr val="C3260C"/>
                        </a:buClr>
                        <a:buSzPct val="130000"/>
                        <a:buFont typeface="Georgia" pitchFamily="18" charset="0"/>
                        <a:defRPr sz="1400">
                          <a:solidFill>
                            <a:srgbClr val="404040"/>
                          </a:solidFill>
                          <a:latin typeface="Trebuchet MS" pitchFamily="34" charset="0"/>
                        </a:defRPr>
                      </a:lvl4pPr>
                      <a:lvl5pPr marL="2057400" indent="-228600" eaLnBrk="0" hangingPunct="0">
                        <a:spcBef>
                          <a:spcPct val="20000"/>
                        </a:spcBef>
                        <a:spcAft>
                          <a:spcPts val="300"/>
                        </a:spcAft>
                        <a:buClr>
                          <a:srgbClr val="C3260C"/>
                        </a:buClr>
                        <a:buSzPct val="130000"/>
                        <a:buFont typeface="Georgia" pitchFamily="18" charset="0"/>
                        <a:defRPr sz="1200">
                          <a:solidFill>
                            <a:srgbClr val="404040"/>
                          </a:solidFill>
                          <a:latin typeface="Trebuchet MS" pitchFamily="34" charset="0"/>
                        </a:defRPr>
                      </a:lvl5pPr>
                      <a:lvl6pPr marL="2514600" indent="-228600" eaLnBrk="0" fontAlgn="base" hangingPunct="0">
                        <a:spcBef>
                          <a:spcPct val="20000"/>
                        </a:spcBef>
                        <a:spcAft>
                          <a:spcPts val="300"/>
                        </a:spcAft>
                        <a:buClr>
                          <a:srgbClr val="C3260C"/>
                        </a:buClr>
                        <a:buSzPct val="130000"/>
                        <a:buFont typeface="Georgia" pitchFamily="18" charset="0"/>
                        <a:defRPr sz="1200">
                          <a:solidFill>
                            <a:srgbClr val="404040"/>
                          </a:solidFill>
                          <a:latin typeface="Trebuchet MS" pitchFamily="34" charset="0"/>
                        </a:defRPr>
                      </a:lvl6pPr>
                      <a:lvl7pPr marL="2971800" indent="-228600" eaLnBrk="0" fontAlgn="base" hangingPunct="0">
                        <a:spcBef>
                          <a:spcPct val="20000"/>
                        </a:spcBef>
                        <a:spcAft>
                          <a:spcPts val="300"/>
                        </a:spcAft>
                        <a:buClr>
                          <a:srgbClr val="C3260C"/>
                        </a:buClr>
                        <a:buSzPct val="130000"/>
                        <a:buFont typeface="Georgia" pitchFamily="18" charset="0"/>
                        <a:defRPr sz="1200">
                          <a:solidFill>
                            <a:srgbClr val="404040"/>
                          </a:solidFill>
                          <a:latin typeface="Trebuchet MS" pitchFamily="34" charset="0"/>
                        </a:defRPr>
                      </a:lvl7pPr>
                      <a:lvl8pPr marL="3429000" indent="-228600" eaLnBrk="0" fontAlgn="base" hangingPunct="0">
                        <a:spcBef>
                          <a:spcPct val="20000"/>
                        </a:spcBef>
                        <a:spcAft>
                          <a:spcPts val="300"/>
                        </a:spcAft>
                        <a:buClr>
                          <a:srgbClr val="C3260C"/>
                        </a:buClr>
                        <a:buSzPct val="130000"/>
                        <a:buFont typeface="Georgia" pitchFamily="18" charset="0"/>
                        <a:defRPr sz="1200">
                          <a:solidFill>
                            <a:srgbClr val="404040"/>
                          </a:solidFill>
                          <a:latin typeface="Trebuchet MS" pitchFamily="34" charset="0"/>
                        </a:defRPr>
                      </a:lvl8pPr>
                      <a:lvl9pPr marL="3886200" indent="-228600" eaLnBrk="0" fontAlgn="base" hangingPunct="0">
                        <a:spcBef>
                          <a:spcPct val="20000"/>
                        </a:spcBef>
                        <a:spcAft>
                          <a:spcPts val="300"/>
                        </a:spcAft>
                        <a:buClr>
                          <a:srgbClr val="C3260C"/>
                        </a:buClr>
                        <a:buSzPct val="130000"/>
                        <a:buFont typeface="Georgia" pitchFamily="18" charset="0"/>
                        <a:defRPr sz="1200">
                          <a:solidFill>
                            <a:srgbClr val="404040"/>
                          </a:solidFill>
                          <a:latin typeface="Trebuchet MS" pitchFamily="34" charset="0"/>
                        </a:defRPr>
                      </a:lvl9pPr>
                    </a:lstStyle>
                    <a:p>
                      <a:pPr marL="0" marR="0" lvl="0" indent="0" algn="ctr" defTabSz="914400" rtl="0" eaLnBrk="1" fontAlgn="base" latinLnBrk="0" hangingPunct="1">
                        <a:lnSpc>
                          <a:spcPct val="85000"/>
                        </a:lnSpc>
                        <a:spcBef>
                          <a:spcPct val="0"/>
                        </a:spcBef>
                        <a:spcAft>
                          <a:spcPct val="0"/>
                        </a:spcAft>
                        <a:buClrTx/>
                        <a:buSzTx/>
                        <a:buFontTx/>
                        <a:buNone/>
                        <a:tabLst/>
                      </a:pPr>
                      <a:r>
                        <a:rPr kumimoji="0" lang="ru-RU" altLang="ru-RU" sz="1300" b="1" i="0" u="none" strike="noStrike" cap="none" normalizeH="0" baseline="0" dirty="0">
                          <a:ln>
                            <a:noFill/>
                          </a:ln>
                          <a:solidFill>
                            <a:schemeClr val="tx1"/>
                          </a:solidFill>
                          <a:effectLst/>
                          <a:latin typeface="Times New Roman" pitchFamily="18" charset="0"/>
                          <a:cs typeface="Times New Roman" pitchFamily="18" charset="0"/>
                        </a:rPr>
                        <a:t>Компоненты ФГ</a:t>
                      </a:r>
                    </a:p>
                  </a:txBody>
                  <a:tcPr marL="121928" marR="121928" marT="45724" marB="4572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5">
                        <a:lumMod val="20000"/>
                        <a:lumOff val="80000"/>
                      </a:schemeClr>
                    </a:solidFill>
                  </a:tcPr>
                </a:tc>
                <a:tc gridSpan="2">
                  <a:txBody>
                    <a:bodyPr/>
                    <a:lstStyle>
                      <a:lvl1pPr eaLnBrk="0" hangingPunct="0">
                        <a:spcBef>
                          <a:spcPct val="20000"/>
                        </a:spcBef>
                        <a:spcAft>
                          <a:spcPts val="300"/>
                        </a:spcAft>
                        <a:buClr>
                          <a:srgbClr val="C3260C"/>
                        </a:buClr>
                        <a:buSzPct val="130000"/>
                        <a:buFont typeface="Georgia" pitchFamily="18" charset="0"/>
                        <a:defRPr sz="2000">
                          <a:solidFill>
                            <a:srgbClr val="404040"/>
                          </a:solidFill>
                          <a:latin typeface="Trebuchet MS" pitchFamily="34" charset="0"/>
                        </a:defRPr>
                      </a:lvl1pPr>
                      <a:lvl2pPr marL="742950" indent="-285750" eaLnBrk="0" hangingPunct="0">
                        <a:spcBef>
                          <a:spcPct val="20000"/>
                        </a:spcBef>
                        <a:spcAft>
                          <a:spcPts val="300"/>
                        </a:spcAft>
                        <a:buClr>
                          <a:srgbClr val="C3260C"/>
                        </a:buClr>
                        <a:buSzPct val="130000"/>
                        <a:buFont typeface="Georgia" pitchFamily="18" charset="0"/>
                        <a:defRPr>
                          <a:solidFill>
                            <a:srgbClr val="404040"/>
                          </a:solidFill>
                          <a:latin typeface="Trebuchet MS" pitchFamily="34" charset="0"/>
                        </a:defRPr>
                      </a:lvl2pPr>
                      <a:lvl3pPr marL="1143000" indent="-228600" eaLnBrk="0" hangingPunct="0">
                        <a:spcBef>
                          <a:spcPct val="20000"/>
                        </a:spcBef>
                        <a:spcAft>
                          <a:spcPts val="300"/>
                        </a:spcAft>
                        <a:buClr>
                          <a:srgbClr val="C3260C"/>
                        </a:buClr>
                        <a:buSzPct val="130000"/>
                        <a:buFont typeface="Georgia" pitchFamily="18" charset="0"/>
                        <a:defRPr sz="1600">
                          <a:solidFill>
                            <a:srgbClr val="404040"/>
                          </a:solidFill>
                          <a:latin typeface="Trebuchet MS" pitchFamily="34" charset="0"/>
                        </a:defRPr>
                      </a:lvl3pPr>
                      <a:lvl4pPr marL="1600200" indent="-228600" eaLnBrk="0" hangingPunct="0">
                        <a:spcBef>
                          <a:spcPct val="20000"/>
                        </a:spcBef>
                        <a:spcAft>
                          <a:spcPts val="300"/>
                        </a:spcAft>
                        <a:buClr>
                          <a:srgbClr val="C3260C"/>
                        </a:buClr>
                        <a:buSzPct val="130000"/>
                        <a:buFont typeface="Georgia" pitchFamily="18" charset="0"/>
                        <a:defRPr sz="1400">
                          <a:solidFill>
                            <a:srgbClr val="404040"/>
                          </a:solidFill>
                          <a:latin typeface="Trebuchet MS" pitchFamily="34" charset="0"/>
                        </a:defRPr>
                      </a:lvl4pPr>
                      <a:lvl5pPr marL="2057400" indent="-228600" eaLnBrk="0" hangingPunct="0">
                        <a:spcBef>
                          <a:spcPct val="20000"/>
                        </a:spcBef>
                        <a:spcAft>
                          <a:spcPts val="300"/>
                        </a:spcAft>
                        <a:buClr>
                          <a:srgbClr val="C3260C"/>
                        </a:buClr>
                        <a:buSzPct val="130000"/>
                        <a:buFont typeface="Georgia" pitchFamily="18" charset="0"/>
                        <a:defRPr sz="1200">
                          <a:solidFill>
                            <a:srgbClr val="404040"/>
                          </a:solidFill>
                          <a:latin typeface="Trebuchet MS" pitchFamily="34" charset="0"/>
                        </a:defRPr>
                      </a:lvl5pPr>
                      <a:lvl6pPr marL="2514600" indent="-228600" eaLnBrk="0" fontAlgn="base" hangingPunct="0">
                        <a:spcBef>
                          <a:spcPct val="20000"/>
                        </a:spcBef>
                        <a:spcAft>
                          <a:spcPts val="300"/>
                        </a:spcAft>
                        <a:buClr>
                          <a:srgbClr val="C3260C"/>
                        </a:buClr>
                        <a:buSzPct val="130000"/>
                        <a:buFont typeface="Georgia" pitchFamily="18" charset="0"/>
                        <a:defRPr sz="1200">
                          <a:solidFill>
                            <a:srgbClr val="404040"/>
                          </a:solidFill>
                          <a:latin typeface="Trebuchet MS" pitchFamily="34" charset="0"/>
                        </a:defRPr>
                      </a:lvl6pPr>
                      <a:lvl7pPr marL="2971800" indent="-228600" eaLnBrk="0" fontAlgn="base" hangingPunct="0">
                        <a:spcBef>
                          <a:spcPct val="20000"/>
                        </a:spcBef>
                        <a:spcAft>
                          <a:spcPts val="300"/>
                        </a:spcAft>
                        <a:buClr>
                          <a:srgbClr val="C3260C"/>
                        </a:buClr>
                        <a:buSzPct val="130000"/>
                        <a:buFont typeface="Georgia" pitchFamily="18" charset="0"/>
                        <a:defRPr sz="1200">
                          <a:solidFill>
                            <a:srgbClr val="404040"/>
                          </a:solidFill>
                          <a:latin typeface="Trebuchet MS" pitchFamily="34" charset="0"/>
                        </a:defRPr>
                      </a:lvl7pPr>
                      <a:lvl8pPr marL="3429000" indent="-228600" eaLnBrk="0" fontAlgn="base" hangingPunct="0">
                        <a:spcBef>
                          <a:spcPct val="20000"/>
                        </a:spcBef>
                        <a:spcAft>
                          <a:spcPts val="300"/>
                        </a:spcAft>
                        <a:buClr>
                          <a:srgbClr val="C3260C"/>
                        </a:buClr>
                        <a:buSzPct val="130000"/>
                        <a:buFont typeface="Georgia" pitchFamily="18" charset="0"/>
                        <a:defRPr sz="1200">
                          <a:solidFill>
                            <a:srgbClr val="404040"/>
                          </a:solidFill>
                          <a:latin typeface="Trebuchet MS" pitchFamily="34" charset="0"/>
                        </a:defRPr>
                      </a:lvl8pPr>
                      <a:lvl9pPr marL="3886200" indent="-228600" eaLnBrk="0" fontAlgn="base" hangingPunct="0">
                        <a:spcBef>
                          <a:spcPct val="20000"/>
                        </a:spcBef>
                        <a:spcAft>
                          <a:spcPts val="300"/>
                        </a:spcAft>
                        <a:buClr>
                          <a:srgbClr val="C3260C"/>
                        </a:buClr>
                        <a:buSzPct val="130000"/>
                        <a:buFont typeface="Georgia" pitchFamily="18" charset="0"/>
                        <a:defRPr sz="1200">
                          <a:solidFill>
                            <a:srgbClr val="404040"/>
                          </a:solidFill>
                          <a:latin typeface="Trebuchet MS" pitchFamily="34" charset="0"/>
                        </a:defRPr>
                      </a:lvl9pPr>
                    </a:lstStyle>
                    <a:p>
                      <a:pPr marL="0" marR="0" lvl="0" indent="0" algn="ctr" defTabSz="914400" rtl="0" eaLnBrk="1" fontAlgn="base" latinLnBrk="0" hangingPunct="1">
                        <a:lnSpc>
                          <a:spcPct val="85000"/>
                        </a:lnSpc>
                        <a:spcBef>
                          <a:spcPct val="0"/>
                        </a:spcBef>
                        <a:spcAft>
                          <a:spcPct val="0"/>
                        </a:spcAft>
                        <a:buClrTx/>
                        <a:buSzTx/>
                        <a:buFontTx/>
                        <a:buNone/>
                        <a:tabLst/>
                      </a:pPr>
                      <a:r>
                        <a:rPr kumimoji="0" lang="ru-RU" altLang="ru-RU" sz="1300" b="1" i="0" u="none" strike="noStrike" cap="none" normalizeH="0" baseline="0" dirty="0">
                          <a:ln>
                            <a:noFill/>
                          </a:ln>
                          <a:solidFill>
                            <a:schemeClr val="tx1"/>
                          </a:solidFill>
                          <a:effectLst/>
                          <a:latin typeface="Times New Roman" pitchFamily="18" charset="0"/>
                          <a:cs typeface="Times New Roman" pitchFamily="18" charset="0"/>
                        </a:rPr>
                        <a:t>Компетенции финансовой грамотности</a:t>
                      </a:r>
                    </a:p>
                  </a:txBody>
                  <a:tcPr marL="121928" marR="121928" marT="45724" marB="4572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5">
                        <a:lumMod val="20000"/>
                        <a:lumOff val="80000"/>
                      </a:schemeClr>
                    </a:solidFill>
                  </a:tcPr>
                </a:tc>
                <a:tc hMerge="1">
                  <a:txBody>
                    <a:bodyPr/>
                    <a:lstStyle/>
                    <a:p>
                      <a:endParaRPr lang="ru-RU"/>
                    </a:p>
                  </a:txBody>
                  <a:tcPr/>
                </a:tc>
                <a:extLst>
                  <a:ext uri="{0D108BD9-81ED-4DB2-BD59-A6C34878D82A}">
                    <a16:rowId xmlns:a16="http://schemas.microsoft.com/office/drawing/2014/main" val="10000"/>
                  </a:ext>
                </a:extLst>
              </a:tr>
              <a:tr h="233952">
                <a:tc vMerge="1">
                  <a:txBody>
                    <a:bodyPr/>
                    <a:lstStyle/>
                    <a:p>
                      <a:endParaRPr lang="ru-RU"/>
                    </a:p>
                  </a:txBody>
                  <a:tcPr/>
                </a:tc>
                <a:tc vMerge="1">
                  <a:txBody>
                    <a:bodyPr/>
                    <a:lstStyle/>
                    <a:p>
                      <a:endParaRPr lang="ru-RU"/>
                    </a:p>
                  </a:txBody>
                  <a:tcPr/>
                </a:tc>
                <a:tc>
                  <a:txBody>
                    <a:bodyPr/>
                    <a:lstStyle>
                      <a:lvl1pPr eaLnBrk="0" hangingPunct="0">
                        <a:spcBef>
                          <a:spcPct val="20000"/>
                        </a:spcBef>
                        <a:spcAft>
                          <a:spcPts val="300"/>
                        </a:spcAft>
                        <a:buClr>
                          <a:srgbClr val="C3260C"/>
                        </a:buClr>
                        <a:buSzPct val="130000"/>
                        <a:buFont typeface="Georgia" pitchFamily="18" charset="0"/>
                        <a:defRPr sz="2000">
                          <a:solidFill>
                            <a:srgbClr val="404040"/>
                          </a:solidFill>
                          <a:latin typeface="Trebuchet MS" pitchFamily="34" charset="0"/>
                        </a:defRPr>
                      </a:lvl1pPr>
                      <a:lvl2pPr marL="742950" indent="-285750" eaLnBrk="0" hangingPunct="0">
                        <a:spcBef>
                          <a:spcPct val="20000"/>
                        </a:spcBef>
                        <a:spcAft>
                          <a:spcPts val="300"/>
                        </a:spcAft>
                        <a:buClr>
                          <a:srgbClr val="C3260C"/>
                        </a:buClr>
                        <a:buSzPct val="130000"/>
                        <a:buFont typeface="Georgia" pitchFamily="18" charset="0"/>
                        <a:defRPr>
                          <a:solidFill>
                            <a:srgbClr val="404040"/>
                          </a:solidFill>
                          <a:latin typeface="Trebuchet MS" pitchFamily="34" charset="0"/>
                        </a:defRPr>
                      </a:lvl2pPr>
                      <a:lvl3pPr marL="1143000" indent="-228600" eaLnBrk="0" hangingPunct="0">
                        <a:spcBef>
                          <a:spcPct val="20000"/>
                        </a:spcBef>
                        <a:spcAft>
                          <a:spcPts val="300"/>
                        </a:spcAft>
                        <a:buClr>
                          <a:srgbClr val="C3260C"/>
                        </a:buClr>
                        <a:buSzPct val="130000"/>
                        <a:buFont typeface="Georgia" pitchFamily="18" charset="0"/>
                        <a:defRPr sz="1600">
                          <a:solidFill>
                            <a:srgbClr val="404040"/>
                          </a:solidFill>
                          <a:latin typeface="Trebuchet MS" pitchFamily="34" charset="0"/>
                        </a:defRPr>
                      </a:lvl3pPr>
                      <a:lvl4pPr marL="1600200" indent="-228600" eaLnBrk="0" hangingPunct="0">
                        <a:spcBef>
                          <a:spcPct val="20000"/>
                        </a:spcBef>
                        <a:spcAft>
                          <a:spcPts val="300"/>
                        </a:spcAft>
                        <a:buClr>
                          <a:srgbClr val="C3260C"/>
                        </a:buClr>
                        <a:buSzPct val="130000"/>
                        <a:buFont typeface="Georgia" pitchFamily="18" charset="0"/>
                        <a:defRPr sz="1400">
                          <a:solidFill>
                            <a:srgbClr val="404040"/>
                          </a:solidFill>
                          <a:latin typeface="Trebuchet MS" pitchFamily="34" charset="0"/>
                        </a:defRPr>
                      </a:lvl4pPr>
                      <a:lvl5pPr marL="2057400" indent="-228600" eaLnBrk="0" hangingPunct="0">
                        <a:spcBef>
                          <a:spcPct val="20000"/>
                        </a:spcBef>
                        <a:spcAft>
                          <a:spcPts val="300"/>
                        </a:spcAft>
                        <a:buClr>
                          <a:srgbClr val="C3260C"/>
                        </a:buClr>
                        <a:buSzPct val="130000"/>
                        <a:buFont typeface="Georgia" pitchFamily="18" charset="0"/>
                        <a:defRPr sz="1200">
                          <a:solidFill>
                            <a:srgbClr val="404040"/>
                          </a:solidFill>
                          <a:latin typeface="Trebuchet MS" pitchFamily="34" charset="0"/>
                        </a:defRPr>
                      </a:lvl5pPr>
                      <a:lvl6pPr marL="2514600" indent="-228600" eaLnBrk="0" fontAlgn="base" hangingPunct="0">
                        <a:spcBef>
                          <a:spcPct val="20000"/>
                        </a:spcBef>
                        <a:spcAft>
                          <a:spcPts val="300"/>
                        </a:spcAft>
                        <a:buClr>
                          <a:srgbClr val="C3260C"/>
                        </a:buClr>
                        <a:buSzPct val="130000"/>
                        <a:buFont typeface="Georgia" pitchFamily="18" charset="0"/>
                        <a:defRPr sz="1200">
                          <a:solidFill>
                            <a:srgbClr val="404040"/>
                          </a:solidFill>
                          <a:latin typeface="Trebuchet MS" pitchFamily="34" charset="0"/>
                        </a:defRPr>
                      </a:lvl6pPr>
                      <a:lvl7pPr marL="2971800" indent="-228600" eaLnBrk="0" fontAlgn="base" hangingPunct="0">
                        <a:spcBef>
                          <a:spcPct val="20000"/>
                        </a:spcBef>
                        <a:spcAft>
                          <a:spcPts val="300"/>
                        </a:spcAft>
                        <a:buClr>
                          <a:srgbClr val="C3260C"/>
                        </a:buClr>
                        <a:buSzPct val="130000"/>
                        <a:buFont typeface="Georgia" pitchFamily="18" charset="0"/>
                        <a:defRPr sz="1200">
                          <a:solidFill>
                            <a:srgbClr val="404040"/>
                          </a:solidFill>
                          <a:latin typeface="Trebuchet MS" pitchFamily="34" charset="0"/>
                        </a:defRPr>
                      </a:lvl7pPr>
                      <a:lvl8pPr marL="3429000" indent="-228600" eaLnBrk="0" fontAlgn="base" hangingPunct="0">
                        <a:spcBef>
                          <a:spcPct val="20000"/>
                        </a:spcBef>
                        <a:spcAft>
                          <a:spcPts val="300"/>
                        </a:spcAft>
                        <a:buClr>
                          <a:srgbClr val="C3260C"/>
                        </a:buClr>
                        <a:buSzPct val="130000"/>
                        <a:buFont typeface="Georgia" pitchFamily="18" charset="0"/>
                        <a:defRPr sz="1200">
                          <a:solidFill>
                            <a:srgbClr val="404040"/>
                          </a:solidFill>
                          <a:latin typeface="Trebuchet MS" pitchFamily="34" charset="0"/>
                        </a:defRPr>
                      </a:lvl8pPr>
                      <a:lvl9pPr marL="3886200" indent="-228600" eaLnBrk="0" fontAlgn="base" hangingPunct="0">
                        <a:spcBef>
                          <a:spcPct val="20000"/>
                        </a:spcBef>
                        <a:spcAft>
                          <a:spcPts val="300"/>
                        </a:spcAft>
                        <a:buClr>
                          <a:srgbClr val="C3260C"/>
                        </a:buClr>
                        <a:buSzPct val="130000"/>
                        <a:buFont typeface="Georgia" pitchFamily="18" charset="0"/>
                        <a:defRPr sz="1200">
                          <a:solidFill>
                            <a:srgbClr val="404040"/>
                          </a:solidFill>
                          <a:latin typeface="Trebuchet MS" pitchFamily="34" charset="0"/>
                        </a:defRPr>
                      </a:lvl9pPr>
                    </a:lstStyle>
                    <a:p>
                      <a:pPr marL="0" marR="0" lvl="0" indent="0" algn="ctr" defTabSz="914400" rtl="0" eaLnBrk="1" fontAlgn="base" latinLnBrk="0" hangingPunct="1">
                        <a:lnSpc>
                          <a:spcPct val="85000"/>
                        </a:lnSpc>
                        <a:spcBef>
                          <a:spcPct val="0"/>
                        </a:spcBef>
                        <a:spcAft>
                          <a:spcPct val="0"/>
                        </a:spcAft>
                        <a:buClrTx/>
                        <a:buSzTx/>
                        <a:buFontTx/>
                        <a:buNone/>
                        <a:tabLst/>
                      </a:pPr>
                      <a:r>
                        <a:rPr kumimoji="0" lang="ru-RU" altLang="ru-RU" sz="1300" b="1" i="0" u="none" strike="noStrike" cap="none" normalizeH="0" baseline="0" dirty="0">
                          <a:ln>
                            <a:noFill/>
                          </a:ln>
                          <a:solidFill>
                            <a:schemeClr val="tx1"/>
                          </a:solidFill>
                          <a:effectLst/>
                          <a:latin typeface="Times New Roman" pitchFamily="18" charset="0"/>
                          <a:cs typeface="Times New Roman" pitchFamily="18" charset="0"/>
                        </a:rPr>
                        <a:t>Базовый уровень</a:t>
                      </a:r>
                    </a:p>
                  </a:txBody>
                  <a:tcPr marL="121928" marR="121928" marT="45724" marB="45724" horzOverflow="overflow">
                    <a:lnL w="381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5">
                        <a:lumMod val="20000"/>
                        <a:lumOff val="80000"/>
                      </a:schemeClr>
                    </a:solidFill>
                  </a:tcPr>
                </a:tc>
                <a:tc>
                  <a:txBody>
                    <a:bodyPr/>
                    <a:lstStyle>
                      <a:lvl1pPr eaLnBrk="0" hangingPunct="0">
                        <a:spcBef>
                          <a:spcPct val="20000"/>
                        </a:spcBef>
                        <a:spcAft>
                          <a:spcPts val="300"/>
                        </a:spcAft>
                        <a:buClr>
                          <a:srgbClr val="C3260C"/>
                        </a:buClr>
                        <a:buSzPct val="130000"/>
                        <a:buFont typeface="Georgia" pitchFamily="18" charset="0"/>
                        <a:defRPr sz="2000">
                          <a:solidFill>
                            <a:srgbClr val="404040"/>
                          </a:solidFill>
                          <a:latin typeface="Trebuchet MS" pitchFamily="34" charset="0"/>
                        </a:defRPr>
                      </a:lvl1pPr>
                      <a:lvl2pPr marL="742950" indent="-285750" eaLnBrk="0" hangingPunct="0">
                        <a:spcBef>
                          <a:spcPct val="20000"/>
                        </a:spcBef>
                        <a:spcAft>
                          <a:spcPts val="300"/>
                        </a:spcAft>
                        <a:buClr>
                          <a:srgbClr val="C3260C"/>
                        </a:buClr>
                        <a:buSzPct val="130000"/>
                        <a:buFont typeface="Georgia" pitchFamily="18" charset="0"/>
                        <a:defRPr>
                          <a:solidFill>
                            <a:srgbClr val="404040"/>
                          </a:solidFill>
                          <a:latin typeface="Trebuchet MS" pitchFamily="34" charset="0"/>
                        </a:defRPr>
                      </a:lvl2pPr>
                      <a:lvl3pPr marL="1143000" indent="-228600" eaLnBrk="0" hangingPunct="0">
                        <a:spcBef>
                          <a:spcPct val="20000"/>
                        </a:spcBef>
                        <a:spcAft>
                          <a:spcPts val="300"/>
                        </a:spcAft>
                        <a:buClr>
                          <a:srgbClr val="C3260C"/>
                        </a:buClr>
                        <a:buSzPct val="130000"/>
                        <a:buFont typeface="Georgia" pitchFamily="18" charset="0"/>
                        <a:defRPr sz="1600">
                          <a:solidFill>
                            <a:srgbClr val="404040"/>
                          </a:solidFill>
                          <a:latin typeface="Trebuchet MS" pitchFamily="34" charset="0"/>
                        </a:defRPr>
                      </a:lvl3pPr>
                      <a:lvl4pPr marL="1600200" indent="-228600" eaLnBrk="0" hangingPunct="0">
                        <a:spcBef>
                          <a:spcPct val="20000"/>
                        </a:spcBef>
                        <a:spcAft>
                          <a:spcPts val="300"/>
                        </a:spcAft>
                        <a:buClr>
                          <a:srgbClr val="C3260C"/>
                        </a:buClr>
                        <a:buSzPct val="130000"/>
                        <a:buFont typeface="Georgia" pitchFamily="18" charset="0"/>
                        <a:defRPr sz="1400">
                          <a:solidFill>
                            <a:srgbClr val="404040"/>
                          </a:solidFill>
                          <a:latin typeface="Trebuchet MS" pitchFamily="34" charset="0"/>
                        </a:defRPr>
                      </a:lvl4pPr>
                      <a:lvl5pPr marL="2057400" indent="-228600" eaLnBrk="0" hangingPunct="0">
                        <a:spcBef>
                          <a:spcPct val="20000"/>
                        </a:spcBef>
                        <a:spcAft>
                          <a:spcPts val="300"/>
                        </a:spcAft>
                        <a:buClr>
                          <a:srgbClr val="C3260C"/>
                        </a:buClr>
                        <a:buSzPct val="130000"/>
                        <a:buFont typeface="Georgia" pitchFamily="18" charset="0"/>
                        <a:defRPr sz="1200">
                          <a:solidFill>
                            <a:srgbClr val="404040"/>
                          </a:solidFill>
                          <a:latin typeface="Trebuchet MS" pitchFamily="34" charset="0"/>
                        </a:defRPr>
                      </a:lvl5pPr>
                      <a:lvl6pPr marL="2514600" indent="-228600" eaLnBrk="0" fontAlgn="base" hangingPunct="0">
                        <a:spcBef>
                          <a:spcPct val="20000"/>
                        </a:spcBef>
                        <a:spcAft>
                          <a:spcPts val="300"/>
                        </a:spcAft>
                        <a:buClr>
                          <a:srgbClr val="C3260C"/>
                        </a:buClr>
                        <a:buSzPct val="130000"/>
                        <a:buFont typeface="Georgia" pitchFamily="18" charset="0"/>
                        <a:defRPr sz="1200">
                          <a:solidFill>
                            <a:srgbClr val="404040"/>
                          </a:solidFill>
                          <a:latin typeface="Trebuchet MS" pitchFamily="34" charset="0"/>
                        </a:defRPr>
                      </a:lvl6pPr>
                      <a:lvl7pPr marL="2971800" indent="-228600" eaLnBrk="0" fontAlgn="base" hangingPunct="0">
                        <a:spcBef>
                          <a:spcPct val="20000"/>
                        </a:spcBef>
                        <a:spcAft>
                          <a:spcPts val="300"/>
                        </a:spcAft>
                        <a:buClr>
                          <a:srgbClr val="C3260C"/>
                        </a:buClr>
                        <a:buSzPct val="130000"/>
                        <a:buFont typeface="Georgia" pitchFamily="18" charset="0"/>
                        <a:defRPr sz="1200">
                          <a:solidFill>
                            <a:srgbClr val="404040"/>
                          </a:solidFill>
                          <a:latin typeface="Trebuchet MS" pitchFamily="34" charset="0"/>
                        </a:defRPr>
                      </a:lvl7pPr>
                      <a:lvl8pPr marL="3429000" indent="-228600" eaLnBrk="0" fontAlgn="base" hangingPunct="0">
                        <a:spcBef>
                          <a:spcPct val="20000"/>
                        </a:spcBef>
                        <a:spcAft>
                          <a:spcPts val="300"/>
                        </a:spcAft>
                        <a:buClr>
                          <a:srgbClr val="C3260C"/>
                        </a:buClr>
                        <a:buSzPct val="130000"/>
                        <a:buFont typeface="Georgia" pitchFamily="18" charset="0"/>
                        <a:defRPr sz="1200">
                          <a:solidFill>
                            <a:srgbClr val="404040"/>
                          </a:solidFill>
                          <a:latin typeface="Trebuchet MS" pitchFamily="34" charset="0"/>
                        </a:defRPr>
                      </a:lvl8pPr>
                      <a:lvl9pPr marL="3886200" indent="-228600" eaLnBrk="0" fontAlgn="base" hangingPunct="0">
                        <a:spcBef>
                          <a:spcPct val="20000"/>
                        </a:spcBef>
                        <a:spcAft>
                          <a:spcPts val="300"/>
                        </a:spcAft>
                        <a:buClr>
                          <a:srgbClr val="C3260C"/>
                        </a:buClr>
                        <a:buSzPct val="130000"/>
                        <a:buFont typeface="Georgia" pitchFamily="18" charset="0"/>
                        <a:defRPr sz="1200">
                          <a:solidFill>
                            <a:srgbClr val="404040"/>
                          </a:solidFill>
                          <a:latin typeface="Trebuchet MS" pitchFamily="34" charset="0"/>
                        </a:defRPr>
                      </a:lvl9pPr>
                    </a:lstStyle>
                    <a:p>
                      <a:pPr marL="0" marR="0" lvl="0" indent="0" algn="ctr" defTabSz="914400" rtl="0" eaLnBrk="1" fontAlgn="base" latinLnBrk="0" hangingPunct="1">
                        <a:lnSpc>
                          <a:spcPct val="85000"/>
                        </a:lnSpc>
                        <a:spcBef>
                          <a:spcPct val="0"/>
                        </a:spcBef>
                        <a:spcAft>
                          <a:spcPct val="0"/>
                        </a:spcAft>
                        <a:buClrTx/>
                        <a:buSzTx/>
                        <a:buFontTx/>
                        <a:buNone/>
                        <a:tabLst/>
                      </a:pPr>
                      <a:r>
                        <a:rPr kumimoji="0" lang="ru-RU" altLang="ru-RU" sz="1300" b="1" i="0" u="none" strike="noStrike" cap="none" normalizeH="0" baseline="0" dirty="0">
                          <a:ln>
                            <a:noFill/>
                          </a:ln>
                          <a:solidFill>
                            <a:schemeClr val="tx1"/>
                          </a:solidFill>
                          <a:effectLst/>
                          <a:latin typeface="Times New Roman" pitchFamily="18" charset="0"/>
                          <a:cs typeface="Times New Roman" pitchFamily="18" charset="0"/>
                        </a:rPr>
                        <a:t>Продвинутый уровень</a:t>
                      </a:r>
                    </a:p>
                  </a:txBody>
                  <a:tcPr marL="121928" marR="121928" marT="45724" marB="4572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5">
                        <a:lumMod val="20000"/>
                        <a:lumOff val="80000"/>
                      </a:schemeClr>
                    </a:solidFill>
                  </a:tcPr>
                </a:tc>
                <a:extLst>
                  <a:ext uri="{0D108BD9-81ED-4DB2-BD59-A6C34878D82A}">
                    <a16:rowId xmlns:a16="http://schemas.microsoft.com/office/drawing/2014/main" val="10001"/>
                  </a:ext>
                </a:extLst>
              </a:tr>
              <a:tr h="1179669">
                <a:tc rowSpan="3">
                  <a:txBody>
                    <a:bodyPr/>
                    <a:lstStyle>
                      <a:lvl1pPr eaLnBrk="0" hangingPunct="0">
                        <a:spcBef>
                          <a:spcPct val="20000"/>
                        </a:spcBef>
                        <a:spcAft>
                          <a:spcPts val="300"/>
                        </a:spcAft>
                        <a:buClr>
                          <a:srgbClr val="C3260C"/>
                        </a:buClr>
                        <a:buSzPct val="130000"/>
                        <a:buFont typeface="Georgia" pitchFamily="18" charset="0"/>
                        <a:defRPr sz="2000">
                          <a:solidFill>
                            <a:srgbClr val="404040"/>
                          </a:solidFill>
                          <a:latin typeface="Trebuchet MS" pitchFamily="34" charset="0"/>
                        </a:defRPr>
                      </a:lvl1pPr>
                      <a:lvl2pPr marL="742950" indent="-285750" eaLnBrk="0" hangingPunct="0">
                        <a:spcBef>
                          <a:spcPct val="20000"/>
                        </a:spcBef>
                        <a:spcAft>
                          <a:spcPts val="300"/>
                        </a:spcAft>
                        <a:buClr>
                          <a:srgbClr val="C3260C"/>
                        </a:buClr>
                        <a:buSzPct val="130000"/>
                        <a:buFont typeface="Georgia" pitchFamily="18" charset="0"/>
                        <a:defRPr>
                          <a:solidFill>
                            <a:srgbClr val="404040"/>
                          </a:solidFill>
                          <a:latin typeface="Trebuchet MS" pitchFamily="34" charset="0"/>
                        </a:defRPr>
                      </a:lvl2pPr>
                      <a:lvl3pPr marL="1143000" indent="-228600" eaLnBrk="0" hangingPunct="0">
                        <a:spcBef>
                          <a:spcPct val="20000"/>
                        </a:spcBef>
                        <a:spcAft>
                          <a:spcPts val="300"/>
                        </a:spcAft>
                        <a:buClr>
                          <a:srgbClr val="C3260C"/>
                        </a:buClr>
                        <a:buSzPct val="130000"/>
                        <a:buFont typeface="Georgia" pitchFamily="18" charset="0"/>
                        <a:defRPr sz="1600">
                          <a:solidFill>
                            <a:srgbClr val="404040"/>
                          </a:solidFill>
                          <a:latin typeface="Trebuchet MS" pitchFamily="34" charset="0"/>
                        </a:defRPr>
                      </a:lvl3pPr>
                      <a:lvl4pPr marL="1600200" indent="-228600" eaLnBrk="0" hangingPunct="0">
                        <a:spcBef>
                          <a:spcPct val="20000"/>
                        </a:spcBef>
                        <a:spcAft>
                          <a:spcPts val="300"/>
                        </a:spcAft>
                        <a:buClr>
                          <a:srgbClr val="C3260C"/>
                        </a:buClr>
                        <a:buSzPct val="130000"/>
                        <a:buFont typeface="Georgia" pitchFamily="18" charset="0"/>
                        <a:defRPr sz="1400">
                          <a:solidFill>
                            <a:srgbClr val="404040"/>
                          </a:solidFill>
                          <a:latin typeface="Trebuchet MS" pitchFamily="34" charset="0"/>
                        </a:defRPr>
                      </a:lvl4pPr>
                      <a:lvl5pPr marL="2057400" indent="-228600" eaLnBrk="0" hangingPunct="0">
                        <a:spcBef>
                          <a:spcPct val="20000"/>
                        </a:spcBef>
                        <a:spcAft>
                          <a:spcPts val="300"/>
                        </a:spcAft>
                        <a:buClr>
                          <a:srgbClr val="C3260C"/>
                        </a:buClr>
                        <a:buSzPct val="130000"/>
                        <a:buFont typeface="Georgia" pitchFamily="18" charset="0"/>
                        <a:defRPr sz="1200">
                          <a:solidFill>
                            <a:srgbClr val="404040"/>
                          </a:solidFill>
                          <a:latin typeface="Trebuchet MS" pitchFamily="34" charset="0"/>
                        </a:defRPr>
                      </a:lvl5pPr>
                      <a:lvl6pPr marL="2514600" indent="-228600" eaLnBrk="0" fontAlgn="base" hangingPunct="0">
                        <a:spcBef>
                          <a:spcPct val="20000"/>
                        </a:spcBef>
                        <a:spcAft>
                          <a:spcPts val="300"/>
                        </a:spcAft>
                        <a:buClr>
                          <a:srgbClr val="C3260C"/>
                        </a:buClr>
                        <a:buSzPct val="130000"/>
                        <a:buFont typeface="Georgia" pitchFamily="18" charset="0"/>
                        <a:defRPr sz="1200">
                          <a:solidFill>
                            <a:srgbClr val="404040"/>
                          </a:solidFill>
                          <a:latin typeface="Trebuchet MS" pitchFamily="34" charset="0"/>
                        </a:defRPr>
                      </a:lvl6pPr>
                      <a:lvl7pPr marL="2971800" indent="-228600" eaLnBrk="0" fontAlgn="base" hangingPunct="0">
                        <a:spcBef>
                          <a:spcPct val="20000"/>
                        </a:spcBef>
                        <a:spcAft>
                          <a:spcPts val="300"/>
                        </a:spcAft>
                        <a:buClr>
                          <a:srgbClr val="C3260C"/>
                        </a:buClr>
                        <a:buSzPct val="130000"/>
                        <a:buFont typeface="Georgia" pitchFamily="18" charset="0"/>
                        <a:defRPr sz="1200">
                          <a:solidFill>
                            <a:srgbClr val="404040"/>
                          </a:solidFill>
                          <a:latin typeface="Trebuchet MS" pitchFamily="34" charset="0"/>
                        </a:defRPr>
                      </a:lvl7pPr>
                      <a:lvl8pPr marL="3429000" indent="-228600" eaLnBrk="0" fontAlgn="base" hangingPunct="0">
                        <a:spcBef>
                          <a:spcPct val="20000"/>
                        </a:spcBef>
                        <a:spcAft>
                          <a:spcPts val="300"/>
                        </a:spcAft>
                        <a:buClr>
                          <a:srgbClr val="C3260C"/>
                        </a:buClr>
                        <a:buSzPct val="130000"/>
                        <a:buFont typeface="Georgia" pitchFamily="18" charset="0"/>
                        <a:defRPr sz="1200">
                          <a:solidFill>
                            <a:srgbClr val="404040"/>
                          </a:solidFill>
                          <a:latin typeface="Trebuchet MS" pitchFamily="34" charset="0"/>
                        </a:defRPr>
                      </a:lvl8pPr>
                      <a:lvl9pPr marL="3886200" indent="-228600" eaLnBrk="0" fontAlgn="base" hangingPunct="0">
                        <a:spcBef>
                          <a:spcPct val="20000"/>
                        </a:spcBef>
                        <a:spcAft>
                          <a:spcPts val="300"/>
                        </a:spcAft>
                        <a:buClr>
                          <a:srgbClr val="C3260C"/>
                        </a:buClr>
                        <a:buSzPct val="130000"/>
                        <a:buFont typeface="Georgia" pitchFamily="18" charset="0"/>
                        <a:defRPr sz="1200">
                          <a:solidFill>
                            <a:srgbClr val="404040"/>
                          </a:solidFill>
                          <a:latin typeface="Trebuchet MS" pitchFamily="34" charset="0"/>
                        </a:defRPr>
                      </a:lvl9pPr>
                    </a:lstStyle>
                    <a:p>
                      <a:pPr marL="0" marR="0" lvl="0" indent="0" algn="ctr" defTabSz="914400" rtl="0" eaLnBrk="1" fontAlgn="base" latinLnBrk="0" hangingPunct="1">
                        <a:lnSpc>
                          <a:spcPct val="85000"/>
                        </a:lnSpc>
                        <a:spcBef>
                          <a:spcPct val="0"/>
                        </a:spcBef>
                        <a:spcAft>
                          <a:spcPct val="0"/>
                        </a:spcAft>
                        <a:buClrTx/>
                        <a:buSzTx/>
                        <a:buFontTx/>
                        <a:buNone/>
                        <a:tabLst/>
                      </a:pPr>
                      <a:r>
                        <a:rPr kumimoji="0" lang="ru-RU" altLang="ru-RU" sz="1300" b="0" i="0" u="none" strike="noStrike" cap="none" normalizeH="0" baseline="0" dirty="0">
                          <a:ln>
                            <a:noFill/>
                          </a:ln>
                          <a:solidFill>
                            <a:schemeClr val="tx1"/>
                          </a:solidFill>
                          <a:effectLst/>
                          <a:latin typeface="Times New Roman" pitchFamily="18" charset="0"/>
                          <a:cs typeface="Times New Roman" pitchFamily="18" charset="0"/>
                        </a:rPr>
                        <a:t>Доходы и расходы</a:t>
                      </a:r>
                    </a:p>
                  </a:txBody>
                  <a:tcPr marL="121928" marR="121928" marT="45724" marB="45724"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5">
                        <a:lumMod val="20000"/>
                        <a:lumOff val="80000"/>
                      </a:schemeClr>
                    </a:solidFill>
                  </a:tcPr>
                </a:tc>
                <a:tc>
                  <a:txBody>
                    <a:bodyPr/>
                    <a:lstStyle>
                      <a:lvl1pPr eaLnBrk="0" hangingPunct="0">
                        <a:spcBef>
                          <a:spcPct val="20000"/>
                        </a:spcBef>
                        <a:spcAft>
                          <a:spcPts val="300"/>
                        </a:spcAft>
                        <a:buClr>
                          <a:srgbClr val="C3260C"/>
                        </a:buClr>
                        <a:buSzPct val="130000"/>
                        <a:buFont typeface="Georgia" pitchFamily="18" charset="0"/>
                        <a:defRPr sz="2000">
                          <a:solidFill>
                            <a:srgbClr val="404040"/>
                          </a:solidFill>
                          <a:latin typeface="Trebuchet MS" pitchFamily="34" charset="0"/>
                        </a:defRPr>
                      </a:lvl1pPr>
                      <a:lvl2pPr marL="742950" indent="-285750" eaLnBrk="0" hangingPunct="0">
                        <a:spcBef>
                          <a:spcPct val="20000"/>
                        </a:spcBef>
                        <a:spcAft>
                          <a:spcPts val="300"/>
                        </a:spcAft>
                        <a:buClr>
                          <a:srgbClr val="C3260C"/>
                        </a:buClr>
                        <a:buSzPct val="130000"/>
                        <a:buFont typeface="Georgia" pitchFamily="18" charset="0"/>
                        <a:defRPr>
                          <a:solidFill>
                            <a:srgbClr val="404040"/>
                          </a:solidFill>
                          <a:latin typeface="Trebuchet MS" pitchFamily="34" charset="0"/>
                        </a:defRPr>
                      </a:lvl2pPr>
                      <a:lvl3pPr marL="1143000" indent="-228600" eaLnBrk="0" hangingPunct="0">
                        <a:spcBef>
                          <a:spcPct val="20000"/>
                        </a:spcBef>
                        <a:spcAft>
                          <a:spcPts val="300"/>
                        </a:spcAft>
                        <a:buClr>
                          <a:srgbClr val="C3260C"/>
                        </a:buClr>
                        <a:buSzPct val="130000"/>
                        <a:buFont typeface="Georgia" pitchFamily="18" charset="0"/>
                        <a:defRPr sz="1600">
                          <a:solidFill>
                            <a:srgbClr val="404040"/>
                          </a:solidFill>
                          <a:latin typeface="Trebuchet MS" pitchFamily="34" charset="0"/>
                        </a:defRPr>
                      </a:lvl3pPr>
                      <a:lvl4pPr marL="1600200" indent="-228600" eaLnBrk="0" hangingPunct="0">
                        <a:spcBef>
                          <a:spcPct val="20000"/>
                        </a:spcBef>
                        <a:spcAft>
                          <a:spcPts val="300"/>
                        </a:spcAft>
                        <a:buClr>
                          <a:srgbClr val="C3260C"/>
                        </a:buClr>
                        <a:buSzPct val="130000"/>
                        <a:buFont typeface="Georgia" pitchFamily="18" charset="0"/>
                        <a:defRPr sz="1400">
                          <a:solidFill>
                            <a:srgbClr val="404040"/>
                          </a:solidFill>
                          <a:latin typeface="Trebuchet MS" pitchFamily="34" charset="0"/>
                        </a:defRPr>
                      </a:lvl4pPr>
                      <a:lvl5pPr marL="2057400" indent="-228600" eaLnBrk="0" hangingPunct="0">
                        <a:spcBef>
                          <a:spcPct val="20000"/>
                        </a:spcBef>
                        <a:spcAft>
                          <a:spcPts val="300"/>
                        </a:spcAft>
                        <a:buClr>
                          <a:srgbClr val="C3260C"/>
                        </a:buClr>
                        <a:buSzPct val="130000"/>
                        <a:buFont typeface="Georgia" pitchFamily="18" charset="0"/>
                        <a:defRPr sz="1200">
                          <a:solidFill>
                            <a:srgbClr val="404040"/>
                          </a:solidFill>
                          <a:latin typeface="Trebuchet MS" pitchFamily="34" charset="0"/>
                        </a:defRPr>
                      </a:lvl5pPr>
                      <a:lvl6pPr marL="2514600" indent="-228600" eaLnBrk="0" fontAlgn="base" hangingPunct="0">
                        <a:spcBef>
                          <a:spcPct val="20000"/>
                        </a:spcBef>
                        <a:spcAft>
                          <a:spcPts val="300"/>
                        </a:spcAft>
                        <a:buClr>
                          <a:srgbClr val="C3260C"/>
                        </a:buClr>
                        <a:buSzPct val="130000"/>
                        <a:buFont typeface="Georgia" pitchFamily="18" charset="0"/>
                        <a:defRPr sz="1200">
                          <a:solidFill>
                            <a:srgbClr val="404040"/>
                          </a:solidFill>
                          <a:latin typeface="Trebuchet MS" pitchFamily="34" charset="0"/>
                        </a:defRPr>
                      </a:lvl6pPr>
                      <a:lvl7pPr marL="2971800" indent="-228600" eaLnBrk="0" fontAlgn="base" hangingPunct="0">
                        <a:spcBef>
                          <a:spcPct val="20000"/>
                        </a:spcBef>
                        <a:spcAft>
                          <a:spcPts val="300"/>
                        </a:spcAft>
                        <a:buClr>
                          <a:srgbClr val="C3260C"/>
                        </a:buClr>
                        <a:buSzPct val="130000"/>
                        <a:buFont typeface="Georgia" pitchFamily="18" charset="0"/>
                        <a:defRPr sz="1200">
                          <a:solidFill>
                            <a:srgbClr val="404040"/>
                          </a:solidFill>
                          <a:latin typeface="Trebuchet MS" pitchFamily="34" charset="0"/>
                        </a:defRPr>
                      </a:lvl7pPr>
                      <a:lvl8pPr marL="3429000" indent="-228600" eaLnBrk="0" fontAlgn="base" hangingPunct="0">
                        <a:spcBef>
                          <a:spcPct val="20000"/>
                        </a:spcBef>
                        <a:spcAft>
                          <a:spcPts val="300"/>
                        </a:spcAft>
                        <a:buClr>
                          <a:srgbClr val="C3260C"/>
                        </a:buClr>
                        <a:buSzPct val="130000"/>
                        <a:buFont typeface="Georgia" pitchFamily="18" charset="0"/>
                        <a:defRPr sz="1200">
                          <a:solidFill>
                            <a:srgbClr val="404040"/>
                          </a:solidFill>
                          <a:latin typeface="Trebuchet MS" pitchFamily="34" charset="0"/>
                        </a:defRPr>
                      </a:lvl8pPr>
                      <a:lvl9pPr marL="3886200" indent="-228600" eaLnBrk="0" fontAlgn="base" hangingPunct="0">
                        <a:spcBef>
                          <a:spcPct val="20000"/>
                        </a:spcBef>
                        <a:spcAft>
                          <a:spcPts val="300"/>
                        </a:spcAft>
                        <a:buClr>
                          <a:srgbClr val="C3260C"/>
                        </a:buClr>
                        <a:buSzPct val="130000"/>
                        <a:buFont typeface="Georgia" pitchFamily="18" charset="0"/>
                        <a:defRPr sz="1200">
                          <a:solidFill>
                            <a:srgbClr val="404040"/>
                          </a:solidFill>
                          <a:latin typeface="Trebuchet MS" pitchFamily="34" charset="0"/>
                        </a:defRPr>
                      </a:lvl9pPr>
                    </a:lstStyle>
                    <a:p>
                      <a:pPr marL="0" marR="0" lvl="0" indent="0" algn="ctr" defTabSz="914400" rtl="0" eaLnBrk="1" fontAlgn="base" latinLnBrk="0" hangingPunct="1">
                        <a:lnSpc>
                          <a:spcPct val="85000"/>
                        </a:lnSpc>
                        <a:spcBef>
                          <a:spcPct val="0"/>
                        </a:spcBef>
                        <a:spcAft>
                          <a:spcPct val="0"/>
                        </a:spcAft>
                        <a:buClrTx/>
                        <a:buSzTx/>
                        <a:buFontTx/>
                        <a:buNone/>
                        <a:tabLst/>
                      </a:pPr>
                      <a:r>
                        <a:rPr kumimoji="0" lang="ru-RU" altLang="ru-RU" sz="1300" b="0" i="0" u="none" strike="noStrike" cap="none" normalizeH="0" baseline="0" dirty="0">
                          <a:ln>
                            <a:noFill/>
                          </a:ln>
                          <a:solidFill>
                            <a:schemeClr val="tx1"/>
                          </a:solidFill>
                          <a:effectLst/>
                          <a:latin typeface="Times New Roman" pitchFamily="18" charset="0"/>
                          <a:cs typeface="Times New Roman" pitchFamily="18" charset="0"/>
                        </a:rPr>
                        <a:t>Знание и понимание</a:t>
                      </a:r>
                      <a:endParaRPr kumimoji="0" lang="ru-RU" altLang="ru-RU" sz="1300" b="0" i="0" u="none" strike="noStrike" cap="none" normalizeH="0" baseline="0" dirty="0">
                        <a:ln>
                          <a:noFill/>
                        </a:ln>
                        <a:solidFill>
                          <a:schemeClr val="tx1"/>
                        </a:solidFill>
                        <a:effectLst/>
                        <a:latin typeface="Times New Roman" pitchFamily="18" charset="0"/>
                        <a:ea typeface="Calibri" pitchFamily="34" charset="0"/>
                        <a:cs typeface="Times New Roman" pitchFamily="18" charset="0"/>
                      </a:endParaRPr>
                    </a:p>
                  </a:txBody>
                  <a:tcPr marL="91445" marR="91445"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5">
                        <a:lumMod val="20000"/>
                        <a:lumOff val="80000"/>
                      </a:schemeClr>
                    </a:solidFill>
                  </a:tcPr>
                </a:tc>
                <a:tc>
                  <a:txBody>
                    <a:bodyPr/>
                    <a:lstStyle>
                      <a:lvl1pPr eaLnBrk="0" hangingPunct="0">
                        <a:spcBef>
                          <a:spcPct val="20000"/>
                        </a:spcBef>
                        <a:spcAft>
                          <a:spcPts val="300"/>
                        </a:spcAft>
                        <a:buClr>
                          <a:srgbClr val="C3260C"/>
                        </a:buClr>
                        <a:buSzPct val="130000"/>
                        <a:buFont typeface="Georgia" pitchFamily="18" charset="0"/>
                        <a:tabLst>
                          <a:tab pos="457200" algn="l"/>
                        </a:tabLst>
                        <a:defRPr sz="2000">
                          <a:solidFill>
                            <a:srgbClr val="404040"/>
                          </a:solidFill>
                          <a:latin typeface="Trebuchet MS" pitchFamily="34" charset="0"/>
                        </a:defRPr>
                      </a:lvl1pPr>
                      <a:lvl2pPr marL="742950" indent="-285750" eaLnBrk="0" hangingPunct="0">
                        <a:spcBef>
                          <a:spcPct val="20000"/>
                        </a:spcBef>
                        <a:spcAft>
                          <a:spcPts val="300"/>
                        </a:spcAft>
                        <a:buClr>
                          <a:srgbClr val="C3260C"/>
                        </a:buClr>
                        <a:buSzPct val="130000"/>
                        <a:buFont typeface="Georgia" pitchFamily="18" charset="0"/>
                        <a:tabLst>
                          <a:tab pos="457200" algn="l"/>
                        </a:tabLst>
                        <a:defRPr>
                          <a:solidFill>
                            <a:srgbClr val="404040"/>
                          </a:solidFill>
                          <a:latin typeface="Trebuchet MS" pitchFamily="34" charset="0"/>
                        </a:defRPr>
                      </a:lvl2pPr>
                      <a:lvl3pPr marL="1143000" indent="-228600" eaLnBrk="0" hangingPunct="0">
                        <a:spcBef>
                          <a:spcPct val="20000"/>
                        </a:spcBef>
                        <a:spcAft>
                          <a:spcPts val="300"/>
                        </a:spcAft>
                        <a:buClr>
                          <a:srgbClr val="C3260C"/>
                        </a:buClr>
                        <a:buSzPct val="130000"/>
                        <a:buFont typeface="Georgia" pitchFamily="18" charset="0"/>
                        <a:tabLst>
                          <a:tab pos="457200" algn="l"/>
                        </a:tabLst>
                        <a:defRPr sz="1600">
                          <a:solidFill>
                            <a:srgbClr val="404040"/>
                          </a:solidFill>
                          <a:latin typeface="Trebuchet MS" pitchFamily="34" charset="0"/>
                        </a:defRPr>
                      </a:lvl3pPr>
                      <a:lvl4pPr marL="1600200" indent="-228600" eaLnBrk="0" hangingPunct="0">
                        <a:spcBef>
                          <a:spcPct val="20000"/>
                        </a:spcBef>
                        <a:spcAft>
                          <a:spcPts val="300"/>
                        </a:spcAft>
                        <a:buClr>
                          <a:srgbClr val="C3260C"/>
                        </a:buClr>
                        <a:buSzPct val="130000"/>
                        <a:buFont typeface="Georgia" pitchFamily="18" charset="0"/>
                        <a:tabLst>
                          <a:tab pos="457200" algn="l"/>
                        </a:tabLst>
                        <a:defRPr sz="1400">
                          <a:solidFill>
                            <a:srgbClr val="404040"/>
                          </a:solidFill>
                          <a:latin typeface="Trebuchet MS" pitchFamily="34" charset="0"/>
                        </a:defRPr>
                      </a:lvl4pPr>
                      <a:lvl5pPr marL="2057400" indent="-228600" eaLnBrk="0" hangingPunct="0">
                        <a:spcBef>
                          <a:spcPct val="20000"/>
                        </a:spcBef>
                        <a:spcAft>
                          <a:spcPts val="300"/>
                        </a:spcAft>
                        <a:buClr>
                          <a:srgbClr val="C3260C"/>
                        </a:buClr>
                        <a:buSzPct val="130000"/>
                        <a:buFont typeface="Georgia" pitchFamily="18" charset="0"/>
                        <a:tabLst>
                          <a:tab pos="457200" algn="l"/>
                        </a:tabLst>
                        <a:defRPr sz="1200">
                          <a:solidFill>
                            <a:srgbClr val="404040"/>
                          </a:solidFill>
                          <a:latin typeface="Trebuchet MS" pitchFamily="34" charset="0"/>
                        </a:defRPr>
                      </a:lvl5pPr>
                      <a:lvl6pPr marL="2514600" indent="-228600" eaLnBrk="0" fontAlgn="base" hangingPunct="0">
                        <a:spcBef>
                          <a:spcPct val="20000"/>
                        </a:spcBef>
                        <a:spcAft>
                          <a:spcPts val="300"/>
                        </a:spcAft>
                        <a:buClr>
                          <a:srgbClr val="C3260C"/>
                        </a:buClr>
                        <a:buSzPct val="130000"/>
                        <a:buFont typeface="Georgia" pitchFamily="18" charset="0"/>
                        <a:tabLst>
                          <a:tab pos="457200" algn="l"/>
                        </a:tabLst>
                        <a:defRPr sz="1200">
                          <a:solidFill>
                            <a:srgbClr val="404040"/>
                          </a:solidFill>
                          <a:latin typeface="Trebuchet MS" pitchFamily="34" charset="0"/>
                        </a:defRPr>
                      </a:lvl6pPr>
                      <a:lvl7pPr marL="2971800" indent="-228600" eaLnBrk="0" fontAlgn="base" hangingPunct="0">
                        <a:spcBef>
                          <a:spcPct val="20000"/>
                        </a:spcBef>
                        <a:spcAft>
                          <a:spcPts val="300"/>
                        </a:spcAft>
                        <a:buClr>
                          <a:srgbClr val="C3260C"/>
                        </a:buClr>
                        <a:buSzPct val="130000"/>
                        <a:buFont typeface="Georgia" pitchFamily="18" charset="0"/>
                        <a:tabLst>
                          <a:tab pos="457200" algn="l"/>
                        </a:tabLst>
                        <a:defRPr sz="1200">
                          <a:solidFill>
                            <a:srgbClr val="404040"/>
                          </a:solidFill>
                          <a:latin typeface="Trebuchet MS" pitchFamily="34" charset="0"/>
                        </a:defRPr>
                      </a:lvl7pPr>
                      <a:lvl8pPr marL="3429000" indent="-228600" eaLnBrk="0" fontAlgn="base" hangingPunct="0">
                        <a:spcBef>
                          <a:spcPct val="20000"/>
                        </a:spcBef>
                        <a:spcAft>
                          <a:spcPts val="300"/>
                        </a:spcAft>
                        <a:buClr>
                          <a:srgbClr val="C3260C"/>
                        </a:buClr>
                        <a:buSzPct val="130000"/>
                        <a:buFont typeface="Georgia" pitchFamily="18" charset="0"/>
                        <a:tabLst>
                          <a:tab pos="457200" algn="l"/>
                        </a:tabLst>
                        <a:defRPr sz="1200">
                          <a:solidFill>
                            <a:srgbClr val="404040"/>
                          </a:solidFill>
                          <a:latin typeface="Trebuchet MS" pitchFamily="34" charset="0"/>
                        </a:defRPr>
                      </a:lvl8pPr>
                      <a:lvl9pPr marL="3886200" indent="-228600" eaLnBrk="0" fontAlgn="base" hangingPunct="0">
                        <a:spcBef>
                          <a:spcPct val="20000"/>
                        </a:spcBef>
                        <a:spcAft>
                          <a:spcPts val="300"/>
                        </a:spcAft>
                        <a:buClr>
                          <a:srgbClr val="C3260C"/>
                        </a:buClr>
                        <a:buSzPct val="130000"/>
                        <a:buFont typeface="Georgia" pitchFamily="18" charset="0"/>
                        <a:tabLst>
                          <a:tab pos="457200" algn="l"/>
                        </a:tabLst>
                        <a:defRPr sz="1200">
                          <a:solidFill>
                            <a:srgbClr val="404040"/>
                          </a:solidFill>
                          <a:latin typeface="Trebuchet MS" pitchFamily="34" charset="0"/>
                        </a:defRPr>
                      </a:lvl9pPr>
                    </a:lstStyle>
                    <a:p>
                      <a:pPr marL="0" marR="0" lvl="0" indent="0" algn="l" defTabSz="914400" rtl="0" eaLnBrk="1" fontAlgn="base" latinLnBrk="0" hangingPunct="1">
                        <a:lnSpc>
                          <a:spcPct val="85000"/>
                        </a:lnSpc>
                        <a:spcBef>
                          <a:spcPct val="0"/>
                        </a:spcBef>
                        <a:spcAft>
                          <a:spcPct val="0"/>
                        </a:spcAft>
                        <a:buClrTx/>
                        <a:buSzPts val="1000"/>
                        <a:buFontTx/>
                        <a:buNone/>
                        <a:tabLst>
                          <a:tab pos="457200" algn="l"/>
                        </a:tabLst>
                      </a:pPr>
                      <a:r>
                        <a:rPr kumimoji="0" lang="ru-RU" altLang="ru-RU" sz="1300" b="0" i="0" u="none" strike="noStrike" cap="none" normalizeH="0" baseline="0" dirty="0">
                          <a:ln>
                            <a:noFill/>
                          </a:ln>
                          <a:solidFill>
                            <a:schemeClr val="tx1"/>
                          </a:solidFill>
                          <a:effectLst/>
                          <a:latin typeface="Times New Roman" pitchFamily="18" charset="0"/>
                          <a:cs typeface="Times New Roman" pitchFamily="18" charset="0"/>
                        </a:rPr>
                        <a:t>Понимать, что такое личный доход и знать пути его повышения.</a:t>
                      </a:r>
                      <a:endParaRPr kumimoji="0" lang="ru-RU" altLang="ru-RU" sz="1300" b="0" i="0" u="none" strike="noStrike" cap="none" normalizeH="0" baseline="0" dirty="0">
                        <a:ln>
                          <a:noFill/>
                        </a:ln>
                        <a:solidFill>
                          <a:schemeClr val="tx1"/>
                        </a:solidFill>
                        <a:effectLst/>
                        <a:latin typeface="Times New Roman" pitchFamily="18" charset="0"/>
                        <a:ea typeface="Calibri" pitchFamily="34" charset="0"/>
                        <a:cs typeface="Times New Roman" pitchFamily="18" charset="0"/>
                      </a:endParaRPr>
                    </a:p>
                    <a:p>
                      <a:pPr marL="0" marR="0" lvl="0" indent="0" algn="l" defTabSz="914400" rtl="0" eaLnBrk="1" fontAlgn="base" latinLnBrk="0" hangingPunct="1">
                        <a:lnSpc>
                          <a:spcPct val="85000"/>
                        </a:lnSpc>
                        <a:spcBef>
                          <a:spcPct val="0"/>
                        </a:spcBef>
                        <a:spcAft>
                          <a:spcPct val="0"/>
                        </a:spcAft>
                        <a:buClrTx/>
                        <a:buSzPts val="1000"/>
                        <a:buFontTx/>
                        <a:buNone/>
                        <a:tabLst>
                          <a:tab pos="457200" algn="l"/>
                        </a:tabLst>
                      </a:pPr>
                      <a:r>
                        <a:rPr kumimoji="0" lang="ru-RU" altLang="ru-RU" sz="1300" b="0" i="0" u="none" strike="noStrike" cap="none" normalizeH="0" baseline="0" dirty="0">
                          <a:ln>
                            <a:noFill/>
                          </a:ln>
                          <a:solidFill>
                            <a:schemeClr val="tx1"/>
                          </a:solidFill>
                          <a:effectLst/>
                          <a:latin typeface="Times New Roman" pitchFamily="18" charset="0"/>
                          <a:cs typeface="Times New Roman" pitchFamily="18" charset="0"/>
                        </a:rPr>
                        <a:t>Понимать, что такое личные расходы, знать общие принципы управления расходами. </a:t>
                      </a:r>
                      <a:endParaRPr kumimoji="0" lang="ru-RU" altLang="ru-RU" sz="1300" b="0" i="0" u="none" strike="noStrike" cap="none" normalizeH="0" baseline="0" dirty="0">
                        <a:ln>
                          <a:noFill/>
                        </a:ln>
                        <a:solidFill>
                          <a:schemeClr val="tx1"/>
                        </a:solidFill>
                        <a:effectLst/>
                        <a:latin typeface="Times New Roman" pitchFamily="18" charset="0"/>
                        <a:cs typeface="Calibri" pitchFamily="34" charset="0"/>
                      </a:endParaRPr>
                    </a:p>
                    <a:p>
                      <a:pPr marL="0" marR="0" lvl="0" indent="0" algn="l" defTabSz="914400" rtl="0" eaLnBrk="1" fontAlgn="base" latinLnBrk="0" hangingPunct="1">
                        <a:lnSpc>
                          <a:spcPct val="85000"/>
                        </a:lnSpc>
                        <a:spcBef>
                          <a:spcPct val="0"/>
                        </a:spcBef>
                        <a:spcAft>
                          <a:spcPct val="0"/>
                        </a:spcAft>
                        <a:buClrTx/>
                        <a:buSzPts val="1000"/>
                        <a:buFontTx/>
                        <a:buNone/>
                        <a:tabLst>
                          <a:tab pos="457200" algn="l"/>
                        </a:tabLst>
                      </a:pPr>
                      <a:r>
                        <a:rPr kumimoji="0" lang="ru-RU" altLang="ru-RU" sz="1300" b="0" i="0" u="none" strike="noStrike" cap="none" normalizeH="0" baseline="0" dirty="0">
                          <a:ln>
                            <a:noFill/>
                          </a:ln>
                          <a:solidFill>
                            <a:schemeClr val="tx1"/>
                          </a:solidFill>
                          <a:effectLst/>
                          <a:latin typeface="Times New Roman" pitchFamily="18" charset="0"/>
                          <a:cs typeface="Times New Roman" pitchFamily="18" charset="0"/>
                        </a:rPr>
                        <a:t>Понимать различия между расходами на товары и услуги первой необходимости и расходами на дополнительные нужды.</a:t>
                      </a:r>
                      <a:endParaRPr kumimoji="0" lang="ru-RU" altLang="ru-RU" sz="1300" b="0" i="0" u="none" strike="noStrike" cap="none" normalizeH="0" baseline="0" dirty="0">
                        <a:ln>
                          <a:noFill/>
                        </a:ln>
                        <a:solidFill>
                          <a:schemeClr val="tx1"/>
                        </a:solidFill>
                        <a:effectLst/>
                        <a:latin typeface="Times New Roman" pitchFamily="18" charset="0"/>
                        <a:cs typeface="Calibri" pitchFamily="34" charset="0"/>
                      </a:endParaRPr>
                    </a:p>
                    <a:p>
                      <a:pPr marL="0" marR="0" lvl="0" indent="0" algn="l" defTabSz="914400" rtl="0" eaLnBrk="1" fontAlgn="base" latinLnBrk="0" hangingPunct="1">
                        <a:lnSpc>
                          <a:spcPct val="85000"/>
                        </a:lnSpc>
                        <a:spcBef>
                          <a:spcPct val="0"/>
                        </a:spcBef>
                        <a:spcAft>
                          <a:spcPct val="0"/>
                        </a:spcAft>
                        <a:buClrTx/>
                        <a:buSzPts val="1000"/>
                        <a:buFontTx/>
                        <a:buNone/>
                        <a:tabLst>
                          <a:tab pos="457200" algn="l"/>
                        </a:tabLst>
                      </a:pPr>
                      <a:r>
                        <a:rPr kumimoji="0" lang="ru-RU" altLang="ru-RU" sz="1300" b="0" i="0" u="none" strike="noStrike" cap="none" normalizeH="0" baseline="0" dirty="0">
                          <a:ln>
                            <a:noFill/>
                          </a:ln>
                          <a:solidFill>
                            <a:schemeClr val="tx1"/>
                          </a:solidFill>
                          <a:effectLst/>
                          <a:latin typeface="Times New Roman" pitchFamily="18" charset="0"/>
                          <a:cs typeface="Times New Roman" pitchFamily="18" charset="0"/>
                        </a:rPr>
                        <a:t>Понимать влияние образования на последующую карьеру.</a:t>
                      </a:r>
                      <a:endParaRPr kumimoji="0" lang="ru-RU" altLang="ru-RU" sz="1300" b="0" i="0" u="none" strike="noStrike" cap="none" normalizeH="0" baseline="0" dirty="0">
                        <a:ln>
                          <a:noFill/>
                        </a:ln>
                        <a:solidFill>
                          <a:schemeClr val="tx1"/>
                        </a:solidFill>
                        <a:effectLst/>
                        <a:latin typeface="Times New Roman" pitchFamily="18" charset="0"/>
                        <a:cs typeface="Calibri" pitchFamily="34" charset="0"/>
                      </a:endParaRPr>
                    </a:p>
                  </a:txBody>
                  <a:tcPr marL="91445" marR="91445"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5">
                        <a:lumMod val="20000"/>
                        <a:lumOff val="80000"/>
                      </a:schemeClr>
                    </a:solidFill>
                  </a:tcPr>
                </a:tc>
                <a:tc>
                  <a:txBody>
                    <a:bodyPr/>
                    <a:lstStyle>
                      <a:lvl1pPr eaLnBrk="0" hangingPunct="0">
                        <a:spcBef>
                          <a:spcPct val="20000"/>
                        </a:spcBef>
                        <a:spcAft>
                          <a:spcPts val="300"/>
                        </a:spcAft>
                        <a:buClr>
                          <a:srgbClr val="C3260C"/>
                        </a:buClr>
                        <a:buSzPct val="130000"/>
                        <a:buFont typeface="Georgia" pitchFamily="18" charset="0"/>
                        <a:defRPr sz="2000">
                          <a:solidFill>
                            <a:srgbClr val="404040"/>
                          </a:solidFill>
                          <a:latin typeface="Trebuchet MS" pitchFamily="34" charset="0"/>
                        </a:defRPr>
                      </a:lvl1pPr>
                      <a:lvl2pPr marL="742950" indent="-285750" eaLnBrk="0" hangingPunct="0">
                        <a:spcBef>
                          <a:spcPct val="20000"/>
                        </a:spcBef>
                        <a:spcAft>
                          <a:spcPts val="300"/>
                        </a:spcAft>
                        <a:buClr>
                          <a:srgbClr val="C3260C"/>
                        </a:buClr>
                        <a:buSzPct val="130000"/>
                        <a:buFont typeface="Georgia" pitchFamily="18" charset="0"/>
                        <a:defRPr>
                          <a:solidFill>
                            <a:srgbClr val="404040"/>
                          </a:solidFill>
                          <a:latin typeface="Trebuchet MS" pitchFamily="34" charset="0"/>
                        </a:defRPr>
                      </a:lvl2pPr>
                      <a:lvl3pPr marL="1143000" indent="-228600" eaLnBrk="0" hangingPunct="0">
                        <a:spcBef>
                          <a:spcPct val="20000"/>
                        </a:spcBef>
                        <a:spcAft>
                          <a:spcPts val="300"/>
                        </a:spcAft>
                        <a:buClr>
                          <a:srgbClr val="C3260C"/>
                        </a:buClr>
                        <a:buSzPct val="130000"/>
                        <a:buFont typeface="Georgia" pitchFamily="18" charset="0"/>
                        <a:defRPr sz="1600">
                          <a:solidFill>
                            <a:srgbClr val="404040"/>
                          </a:solidFill>
                          <a:latin typeface="Trebuchet MS" pitchFamily="34" charset="0"/>
                        </a:defRPr>
                      </a:lvl3pPr>
                      <a:lvl4pPr marL="1600200" indent="-228600" eaLnBrk="0" hangingPunct="0">
                        <a:spcBef>
                          <a:spcPct val="20000"/>
                        </a:spcBef>
                        <a:spcAft>
                          <a:spcPts val="300"/>
                        </a:spcAft>
                        <a:buClr>
                          <a:srgbClr val="C3260C"/>
                        </a:buClr>
                        <a:buSzPct val="130000"/>
                        <a:buFont typeface="Georgia" pitchFamily="18" charset="0"/>
                        <a:defRPr sz="1400">
                          <a:solidFill>
                            <a:srgbClr val="404040"/>
                          </a:solidFill>
                          <a:latin typeface="Trebuchet MS" pitchFamily="34" charset="0"/>
                        </a:defRPr>
                      </a:lvl4pPr>
                      <a:lvl5pPr marL="2057400" indent="-228600" eaLnBrk="0" hangingPunct="0">
                        <a:spcBef>
                          <a:spcPct val="20000"/>
                        </a:spcBef>
                        <a:spcAft>
                          <a:spcPts val="300"/>
                        </a:spcAft>
                        <a:buClr>
                          <a:srgbClr val="C3260C"/>
                        </a:buClr>
                        <a:buSzPct val="130000"/>
                        <a:buFont typeface="Georgia" pitchFamily="18" charset="0"/>
                        <a:defRPr sz="1200">
                          <a:solidFill>
                            <a:srgbClr val="404040"/>
                          </a:solidFill>
                          <a:latin typeface="Trebuchet MS" pitchFamily="34" charset="0"/>
                        </a:defRPr>
                      </a:lvl5pPr>
                      <a:lvl6pPr marL="2514600" indent="-228600" eaLnBrk="0" fontAlgn="base" hangingPunct="0">
                        <a:spcBef>
                          <a:spcPct val="20000"/>
                        </a:spcBef>
                        <a:spcAft>
                          <a:spcPts val="300"/>
                        </a:spcAft>
                        <a:buClr>
                          <a:srgbClr val="C3260C"/>
                        </a:buClr>
                        <a:buSzPct val="130000"/>
                        <a:buFont typeface="Georgia" pitchFamily="18" charset="0"/>
                        <a:defRPr sz="1200">
                          <a:solidFill>
                            <a:srgbClr val="404040"/>
                          </a:solidFill>
                          <a:latin typeface="Trebuchet MS" pitchFamily="34" charset="0"/>
                        </a:defRPr>
                      </a:lvl6pPr>
                      <a:lvl7pPr marL="2971800" indent="-228600" eaLnBrk="0" fontAlgn="base" hangingPunct="0">
                        <a:spcBef>
                          <a:spcPct val="20000"/>
                        </a:spcBef>
                        <a:spcAft>
                          <a:spcPts val="300"/>
                        </a:spcAft>
                        <a:buClr>
                          <a:srgbClr val="C3260C"/>
                        </a:buClr>
                        <a:buSzPct val="130000"/>
                        <a:buFont typeface="Georgia" pitchFamily="18" charset="0"/>
                        <a:defRPr sz="1200">
                          <a:solidFill>
                            <a:srgbClr val="404040"/>
                          </a:solidFill>
                          <a:latin typeface="Trebuchet MS" pitchFamily="34" charset="0"/>
                        </a:defRPr>
                      </a:lvl7pPr>
                      <a:lvl8pPr marL="3429000" indent="-228600" eaLnBrk="0" fontAlgn="base" hangingPunct="0">
                        <a:spcBef>
                          <a:spcPct val="20000"/>
                        </a:spcBef>
                        <a:spcAft>
                          <a:spcPts val="300"/>
                        </a:spcAft>
                        <a:buClr>
                          <a:srgbClr val="C3260C"/>
                        </a:buClr>
                        <a:buSzPct val="130000"/>
                        <a:buFont typeface="Georgia" pitchFamily="18" charset="0"/>
                        <a:defRPr sz="1200">
                          <a:solidFill>
                            <a:srgbClr val="404040"/>
                          </a:solidFill>
                          <a:latin typeface="Trebuchet MS" pitchFamily="34" charset="0"/>
                        </a:defRPr>
                      </a:lvl8pPr>
                      <a:lvl9pPr marL="3886200" indent="-228600" eaLnBrk="0" fontAlgn="base" hangingPunct="0">
                        <a:spcBef>
                          <a:spcPct val="20000"/>
                        </a:spcBef>
                        <a:spcAft>
                          <a:spcPts val="300"/>
                        </a:spcAft>
                        <a:buClr>
                          <a:srgbClr val="C3260C"/>
                        </a:buClr>
                        <a:buSzPct val="130000"/>
                        <a:buFont typeface="Georgia" pitchFamily="18" charset="0"/>
                        <a:defRPr sz="1200">
                          <a:solidFill>
                            <a:srgbClr val="404040"/>
                          </a:solidFill>
                          <a:latin typeface="Trebuchet MS" pitchFamily="34" charset="0"/>
                        </a:defRPr>
                      </a:lvl9pPr>
                    </a:lstStyle>
                    <a:p>
                      <a:pPr marL="0" marR="0" lvl="0" indent="0" algn="l" defTabSz="914400" rtl="0" eaLnBrk="1" fontAlgn="base" latinLnBrk="0" hangingPunct="1">
                        <a:lnSpc>
                          <a:spcPct val="85000"/>
                        </a:lnSpc>
                        <a:spcBef>
                          <a:spcPct val="0"/>
                        </a:spcBef>
                        <a:spcAft>
                          <a:spcPct val="0"/>
                        </a:spcAft>
                        <a:buClrTx/>
                        <a:buSzTx/>
                        <a:buFontTx/>
                        <a:buNone/>
                        <a:tabLst/>
                      </a:pPr>
                      <a:r>
                        <a:rPr kumimoji="0" lang="ru-RU" altLang="ru-RU" sz="1300" b="0" i="0" u="none" strike="noStrike" cap="none" normalizeH="0" baseline="0">
                          <a:ln>
                            <a:noFill/>
                          </a:ln>
                          <a:solidFill>
                            <a:schemeClr val="tx1"/>
                          </a:solidFill>
                          <a:effectLst/>
                          <a:latin typeface="Times New Roman" pitchFamily="18" charset="0"/>
                          <a:cs typeface="Times New Roman" pitchFamily="18" charset="0"/>
                        </a:rPr>
                        <a:t>Знать общий доход семьи и его источники, понимать пути повышения дохода.</a:t>
                      </a:r>
                    </a:p>
                    <a:p>
                      <a:pPr marL="0" marR="0" lvl="0" indent="0" algn="l" defTabSz="914400" rtl="0" eaLnBrk="1" fontAlgn="base" latinLnBrk="0" hangingPunct="1">
                        <a:lnSpc>
                          <a:spcPct val="85000"/>
                        </a:lnSpc>
                        <a:spcBef>
                          <a:spcPct val="0"/>
                        </a:spcBef>
                        <a:spcAft>
                          <a:spcPct val="0"/>
                        </a:spcAft>
                        <a:buClrTx/>
                        <a:buSzTx/>
                        <a:buFontTx/>
                        <a:buNone/>
                        <a:tabLst/>
                      </a:pPr>
                      <a:r>
                        <a:rPr kumimoji="0" lang="ru-RU" altLang="ru-RU" sz="1300" b="0" i="0" u="none" strike="noStrike" cap="none" normalizeH="0" baseline="0">
                          <a:ln>
                            <a:noFill/>
                          </a:ln>
                          <a:solidFill>
                            <a:schemeClr val="tx1"/>
                          </a:solidFill>
                          <a:effectLst/>
                          <a:latin typeface="Times New Roman" pitchFamily="18" charset="0"/>
                          <a:cs typeface="Times New Roman" pitchFamily="18" charset="0"/>
                        </a:rPr>
                        <a:t>Понимать, какими налогами облагаются доходы (подоходный налог, отчисления на пенсию и т.п.).</a:t>
                      </a:r>
                    </a:p>
                    <a:p>
                      <a:pPr marL="0" marR="0" lvl="0" indent="0" algn="l" defTabSz="914400" rtl="0" eaLnBrk="1" fontAlgn="base" latinLnBrk="0" hangingPunct="1">
                        <a:lnSpc>
                          <a:spcPct val="85000"/>
                        </a:lnSpc>
                        <a:spcBef>
                          <a:spcPct val="0"/>
                        </a:spcBef>
                        <a:spcAft>
                          <a:spcPct val="0"/>
                        </a:spcAft>
                        <a:buClrTx/>
                        <a:buSzTx/>
                        <a:buFontTx/>
                        <a:buNone/>
                        <a:tabLst/>
                      </a:pPr>
                      <a:r>
                        <a:rPr kumimoji="0" lang="ru-RU" altLang="ru-RU" sz="1300" b="0" i="0" u="none" strike="noStrike" cap="none" normalizeH="0" baseline="0">
                          <a:ln>
                            <a:noFill/>
                          </a:ln>
                          <a:solidFill>
                            <a:schemeClr val="tx1"/>
                          </a:solidFill>
                          <a:effectLst/>
                          <a:latin typeface="Times New Roman" pitchFamily="18" charset="0"/>
                          <a:cs typeface="Times New Roman" pitchFamily="18" charset="0"/>
                        </a:rPr>
                        <a:t>Понимать, что такое заработная плата и знать различные виды оплаты труда</a:t>
                      </a:r>
                    </a:p>
                    <a:p>
                      <a:pPr marL="0" marR="0" lvl="0" indent="0" algn="l" defTabSz="914400" rtl="0" eaLnBrk="1" fontAlgn="base" latinLnBrk="0" hangingPunct="1">
                        <a:lnSpc>
                          <a:spcPct val="85000"/>
                        </a:lnSpc>
                        <a:spcBef>
                          <a:spcPct val="0"/>
                        </a:spcBef>
                        <a:spcAft>
                          <a:spcPct val="0"/>
                        </a:spcAft>
                        <a:buClrTx/>
                        <a:buSzTx/>
                        <a:buFontTx/>
                        <a:buNone/>
                        <a:tabLst/>
                      </a:pPr>
                      <a:r>
                        <a:rPr kumimoji="0" lang="ru-RU" altLang="ru-RU" sz="1300" b="0" i="0" u="none" strike="noStrike" cap="none" normalizeH="0" baseline="0">
                          <a:ln>
                            <a:noFill/>
                          </a:ln>
                          <a:solidFill>
                            <a:schemeClr val="tx1"/>
                          </a:solidFill>
                          <a:effectLst/>
                          <a:latin typeface="Times New Roman" pitchFamily="18" charset="0"/>
                          <a:cs typeface="Times New Roman" pitchFamily="18" charset="0"/>
                        </a:rPr>
                        <a:t>Понимать последствия безработицы. </a:t>
                      </a:r>
                    </a:p>
                  </a:txBody>
                  <a:tcPr marL="121928" marR="121928" marT="45724" marB="4572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5">
                        <a:lumMod val="20000"/>
                        <a:lumOff val="80000"/>
                      </a:schemeClr>
                    </a:solidFill>
                  </a:tcPr>
                </a:tc>
                <a:extLst>
                  <a:ext uri="{0D108BD9-81ED-4DB2-BD59-A6C34878D82A}">
                    <a16:rowId xmlns:a16="http://schemas.microsoft.com/office/drawing/2014/main" val="10002"/>
                  </a:ext>
                </a:extLst>
              </a:tr>
              <a:tr h="997537">
                <a:tc vMerge="1">
                  <a:txBody>
                    <a:bodyPr/>
                    <a:lstStyle/>
                    <a:p>
                      <a:endParaRPr lang="ru-RU"/>
                    </a:p>
                  </a:txBody>
                  <a:tcPr/>
                </a:tc>
                <a:tc>
                  <a:txBody>
                    <a:bodyPr/>
                    <a:lstStyle>
                      <a:lvl1pPr eaLnBrk="0" hangingPunct="0">
                        <a:spcBef>
                          <a:spcPct val="20000"/>
                        </a:spcBef>
                        <a:spcAft>
                          <a:spcPts val="300"/>
                        </a:spcAft>
                        <a:buClr>
                          <a:srgbClr val="C3260C"/>
                        </a:buClr>
                        <a:buSzPct val="130000"/>
                        <a:buFont typeface="Georgia" pitchFamily="18" charset="0"/>
                        <a:defRPr sz="2000">
                          <a:solidFill>
                            <a:srgbClr val="404040"/>
                          </a:solidFill>
                          <a:latin typeface="Trebuchet MS" pitchFamily="34" charset="0"/>
                        </a:defRPr>
                      </a:lvl1pPr>
                      <a:lvl2pPr marL="742950" indent="-285750" eaLnBrk="0" hangingPunct="0">
                        <a:spcBef>
                          <a:spcPct val="20000"/>
                        </a:spcBef>
                        <a:spcAft>
                          <a:spcPts val="300"/>
                        </a:spcAft>
                        <a:buClr>
                          <a:srgbClr val="C3260C"/>
                        </a:buClr>
                        <a:buSzPct val="130000"/>
                        <a:buFont typeface="Georgia" pitchFamily="18" charset="0"/>
                        <a:defRPr>
                          <a:solidFill>
                            <a:srgbClr val="404040"/>
                          </a:solidFill>
                          <a:latin typeface="Trebuchet MS" pitchFamily="34" charset="0"/>
                        </a:defRPr>
                      </a:lvl2pPr>
                      <a:lvl3pPr marL="1143000" indent="-228600" eaLnBrk="0" hangingPunct="0">
                        <a:spcBef>
                          <a:spcPct val="20000"/>
                        </a:spcBef>
                        <a:spcAft>
                          <a:spcPts val="300"/>
                        </a:spcAft>
                        <a:buClr>
                          <a:srgbClr val="C3260C"/>
                        </a:buClr>
                        <a:buSzPct val="130000"/>
                        <a:buFont typeface="Georgia" pitchFamily="18" charset="0"/>
                        <a:defRPr sz="1600">
                          <a:solidFill>
                            <a:srgbClr val="404040"/>
                          </a:solidFill>
                          <a:latin typeface="Trebuchet MS" pitchFamily="34" charset="0"/>
                        </a:defRPr>
                      </a:lvl3pPr>
                      <a:lvl4pPr marL="1600200" indent="-228600" eaLnBrk="0" hangingPunct="0">
                        <a:spcBef>
                          <a:spcPct val="20000"/>
                        </a:spcBef>
                        <a:spcAft>
                          <a:spcPts val="300"/>
                        </a:spcAft>
                        <a:buClr>
                          <a:srgbClr val="C3260C"/>
                        </a:buClr>
                        <a:buSzPct val="130000"/>
                        <a:buFont typeface="Georgia" pitchFamily="18" charset="0"/>
                        <a:defRPr sz="1400">
                          <a:solidFill>
                            <a:srgbClr val="404040"/>
                          </a:solidFill>
                          <a:latin typeface="Trebuchet MS" pitchFamily="34" charset="0"/>
                        </a:defRPr>
                      </a:lvl4pPr>
                      <a:lvl5pPr marL="2057400" indent="-228600" eaLnBrk="0" hangingPunct="0">
                        <a:spcBef>
                          <a:spcPct val="20000"/>
                        </a:spcBef>
                        <a:spcAft>
                          <a:spcPts val="300"/>
                        </a:spcAft>
                        <a:buClr>
                          <a:srgbClr val="C3260C"/>
                        </a:buClr>
                        <a:buSzPct val="130000"/>
                        <a:buFont typeface="Georgia" pitchFamily="18" charset="0"/>
                        <a:defRPr sz="1200">
                          <a:solidFill>
                            <a:srgbClr val="404040"/>
                          </a:solidFill>
                          <a:latin typeface="Trebuchet MS" pitchFamily="34" charset="0"/>
                        </a:defRPr>
                      </a:lvl5pPr>
                      <a:lvl6pPr marL="2514600" indent="-228600" eaLnBrk="0" fontAlgn="base" hangingPunct="0">
                        <a:spcBef>
                          <a:spcPct val="20000"/>
                        </a:spcBef>
                        <a:spcAft>
                          <a:spcPts val="300"/>
                        </a:spcAft>
                        <a:buClr>
                          <a:srgbClr val="C3260C"/>
                        </a:buClr>
                        <a:buSzPct val="130000"/>
                        <a:buFont typeface="Georgia" pitchFamily="18" charset="0"/>
                        <a:defRPr sz="1200">
                          <a:solidFill>
                            <a:srgbClr val="404040"/>
                          </a:solidFill>
                          <a:latin typeface="Trebuchet MS" pitchFamily="34" charset="0"/>
                        </a:defRPr>
                      </a:lvl6pPr>
                      <a:lvl7pPr marL="2971800" indent="-228600" eaLnBrk="0" fontAlgn="base" hangingPunct="0">
                        <a:spcBef>
                          <a:spcPct val="20000"/>
                        </a:spcBef>
                        <a:spcAft>
                          <a:spcPts val="300"/>
                        </a:spcAft>
                        <a:buClr>
                          <a:srgbClr val="C3260C"/>
                        </a:buClr>
                        <a:buSzPct val="130000"/>
                        <a:buFont typeface="Georgia" pitchFamily="18" charset="0"/>
                        <a:defRPr sz="1200">
                          <a:solidFill>
                            <a:srgbClr val="404040"/>
                          </a:solidFill>
                          <a:latin typeface="Trebuchet MS" pitchFamily="34" charset="0"/>
                        </a:defRPr>
                      </a:lvl7pPr>
                      <a:lvl8pPr marL="3429000" indent="-228600" eaLnBrk="0" fontAlgn="base" hangingPunct="0">
                        <a:spcBef>
                          <a:spcPct val="20000"/>
                        </a:spcBef>
                        <a:spcAft>
                          <a:spcPts val="300"/>
                        </a:spcAft>
                        <a:buClr>
                          <a:srgbClr val="C3260C"/>
                        </a:buClr>
                        <a:buSzPct val="130000"/>
                        <a:buFont typeface="Georgia" pitchFamily="18" charset="0"/>
                        <a:defRPr sz="1200">
                          <a:solidFill>
                            <a:srgbClr val="404040"/>
                          </a:solidFill>
                          <a:latin typeface="Trebuchet MS" pitchFamily="34" charset="0"/>
                        </a:defRPr>
                      </a:lvl8pPr>
                      <a:lvl9pPr marL="3886200" indent="-228600" eaLnBrk="0" fontAlgn="base" hangingPunct="0">
                        <a:spcBef>
                          <a:spcPct val="20000"/>
                        </a:spcBef>
                        <a:spcAft>
                          <a:spcPts val="300"/>
                        </a:spcAft>
                        <a:buClr>
                          <a:srgbClr val="C3260C"/>
                        </a:buClr>
                        <a:buSzPct val="130000"/>
                        <a:buFont typeface="Georgia" pitchFamily="18" charset="0"/>
                        <a:defRPr sz="1200">
                          <a:solidFill>
                            <a:srgbClr val="404040"/>
                          </a:solidFill>
                          <a:latin typeface="Trebuchet MS" pitchFamily="34" charset="0"/>
                        </a:defRPr>
                      </a:lvl9pPr>
                    </a:lstStyle>
                    <a:p>
                      <a:pPr marL="0" marR="0" lvl="0" indent="0" algn="ctr" defTabSz="914400" rtl="0" eaLnBrk="1" fontAlgn="base" latinLnBrk="0" hangingPunct="1">
                        <a:lnSpc>
                          <a:spcPct val="85000"/>
                        </a:lnSpc>
                        <a:spcBef>
                          <a:spcPct val="0"/>
                        </a:spcBef>
                        <a:spcAft>
                          <a:spcPct val="0"/>
                        </a:spcAft>
                        <a:buClrTx/>
                        <a:buSzTx/>
                        <a:buFontTx/>
                        <a:buNone/>
                        <a:tabLst/>
                      </a:pPr>
                      <a:r>
                        <a:rPr kumimoji="0" lang="ru-RU" altLang="ru-RU" sz="1300" b="0" i="0" u="none" strike="noStrike" cap="none" normalizeH="0" baseline="0" dirty="0">
                          <a:ln>
                            <a:noFill/>
                          </a:ln>
                          <a:solidFill>
                            <a:schemeClr val="tx1"/>
                          </a:solidFill>
                          <a:effectLst/>
                          <a:latin typeface="Times New Roman" pitchFamily="18" charset="0"/>
                          <a:cs typeface="Times New Roman" pitchFamily="18" charset="0"/>
                        </a:rPr>
                        <a:t>Умения и поведение</a:t>
                      </a:r>
                      <a:endParaRPr kumimoji="0" lang="ru-RU" altLang="ru-RU" sz="1300" b="0" i="0" u="none" strike="noStrike" cap="none" normalizeH="0" baseline="0" dirty="0">
                        <a:ln>
                          <a:noFill/>
                        </a:ln>
                        <a:solidFill>
                          <a:schemeClr val="tx1"/>
                        </a:solidFill>
                        <a:effectLst/>
                        <a:latin typeface="Times New Roman" pitchFamily="18" charset="0"/>
                        <a:ea typeface="Calibri" pitchFamily="34" charset="0"/>
                        <a:cs typeface="Times New Roman" pitchFamily="18" charset="0"/>
                      </a:endParaRPr>
                    </a:p>
                  </a:txBody>
                  <a:tcPr marL="91445" marR="91445"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5">
                        <a:lumMod val="20000"/>
                        <a:lumOff val="80000"/>
                      </a:schemeClr>
                    </a:solidFill>
                  </a:tcPr>
                </a:tc>
                <a:tc>
                  <a:txBody>
                    <a:bodyPr/>
                    <a:lstStyle>
                      <a:lvl1pPr eaLnBrk="0" hangingPunct="0">
                        <a:spcBef>
                          <a:spcPct val="20000"/>
                        </a:spcBef>
                        <a:spcAft>
                          <a:spcPts val="300"/>
                        </a:spcAft>
                        <a:buClr>
                          <a:srgbClr val="C3260C"/>
                        </a:buClr>
                        <a:buSzPct val="130000"/>
                        <a:buFont typeface="Georgia" pitchFamily="18" charset="0"/>
                        <a:tabLst>
                          <a:tab pos="457200" algn="l"/>
                        </a:tabLst>
                        <a:defRPr sz="2000">
                          <a:solidFill>
                            <a:srgbClr val="404040"/>
                          </a:solidFill>
                          <a:latin typeface="Trebuchet MS" pitchFamily="34" charset="0"/>
                        </a:defRPr>
                      </a:lvl1pPr>
                      <a:lvl2pPr marL="742950" indent="-285750" eaLnBrk="0" hangingPunct="0">
                        <a:spcBef>
                          <a:spcPct val="20000"/>
                        </a:spcBef>
                        <a:spcAft>
                          <a:spcPts val="300"/>
                        </a:spcAft>
                        <a:buClr>
                          <a:srgbClr val="C3260C"/>
                        </a:buClr>
                        <a:buSzPct val="130000"/>
                        <a:buFont typeface="Georgia" pitchFamily="18" charset="0"/>
                        <a:tabLst>
                          <a:tab pos="457200" algn="l"/>
                        </a:tabLst>
                        <a:defRPr>
                          <a:solidFill>
                            <a:srgbClr val="404040"/>
                          </a:solidFill>
                          <a:latin typeface="Trebuchet MS" pitchFamily="34" charset="0"/>
                        </a:defRPr>
                      </a:lvl2pPr>
                      <a:lvl3pPr marL="1143000" indent="-228600" eaLnBrk="0" hangingPunct="0">
                        <a:spcBef>
                          <a:spcPct val="20000"/>
                        </a:spcBef>
                        <a:spcAft>
                          <a:spcPts val="300"/>
                        </a:spcAft>
                        <a:buClr>
                          <a:srgbClr val="C3260C"/>
                        </a:buClr>
                        <a:buSzPct val="130000"/>
                        <a:buFont typeface="Georgia" pitchFamily="18" charset="0"/>
                        <a:tabLst>
                          <a:tab pos="457200" algn="l"/>
                        </a:tabLst>
                        <a:defRPr sz="1600">
                          <a:solidFill>
                            <a:srgbClr val="404040"/>
                          </a:solidFill>
                          <a:latin typeface="Trebuchet MS" pitchFamily="34" charset="0"/>
                        </a:defRPr>
                      </a:lvl3pPr>
                      <a:lvl4pPr marL="1600200" indent="-228600" eaLnBrk="0" hangingPunct="0">
                        <a:spcBef>
                          <a:spcPct val="20000"/>
                        </a:spcBef>
                        <a:spcAft>
                          <a:spcPts val="300"/>
                        </a:spcAft>
                        <a:buClr>
                          <a:srgbClr val="C3260C"/>
                        </a:buClr>
                        <a:buSzPct val="130000"/>
                        <a:buFont typeface="Georgia" pitchFamily="18" charset="0"/>
                        <a:tabLst>
                          <a:tab pos="457200" algn="l"/>
                        </a:tabLst>
                        <a:defRPr sz="1400">
                          <a:solidFill>
                            <a:srgbClr val="404040"/>
                          </a:solidFill>
                          <a:latin typeface="Trebuchet MS" pitchFamily="34" charset="0"/>
                        </a:defRPr>
                      </a:lvl4pPr>
                      <a:lvl5pPr marL="2057400" indent="-228600" eaLnBrk="0" hangingPunct="0">
                        <a:spcBef>
                          <a:spcPct val="20000"/>
                        </a:spcBef>
                        <a:spcAft>
                          <a:spcPts val="300"/>
                        </a:spcAft>
                        <a:buClr>
                          <a:srgbClr val="C3260C"/>
                        </a:buClr>
                        <a:buSzPct val="130000"/>
                        <a:buFont typeface="Georgia" pitchFamily="18" charset="0"/>
                        <a:tabLst>
                          <a:tab pos="457200" algn="l"/>
                        </a:tabLst>
                        <a:defRPr sz="1200">
                          <a:solidFill>
                            <a:srgbClr val="404040"/>
                          </a:solidFill>
                          <a:latin typeface="Trebuchet MS" pitchFamily="34" charset="0"/>
                        </a:defRPr>
                      </a:lvl5pPr>
                      <a:lvl6pPr marL="2514600" indent="-228600" eaLnBrk="0" fontAlgn="base" hangingPunct="0">
                        <a:spcBef>
                          <a:spcPct val="20000"/>
                        </a:spcBef>
                        <a:spcAft>
                          <a:spcPts val="300"/>
                        </a:spcAft>
                        <a:buClr>
                          <a:srgbClr val="C3260C"/>
                        </a:buClr>
                        <a:buSzPct val="130000"/>
                        <a:buFont typeface="Georgia" pitchFamily="18" charset="0"/>
                        <a:tabLst>
                          <a:tab pos="457200" algn="l"/>
                        </a:tabLst>
                        <a:defRPr sz="1200">
                          <a:solidFill>
                            <a:srgbClr val="404040"/>
                          </a:solidFill>
                          <a:latin typeface="Trebuchet MS" pitchFamily="34" charset="0"/>
                        </a:defRPr>
                      </a:lvl6pPr>
                      <a:lvl7pPr marL="2971800" indent="-228600" eaLnBrk="0" fontAlgn="base" hangingPunct="0">
                        <a:spcBef>
                          <a:spcPct val="20000"/>
                        </a:spcBef>
                        <a:spcAft>
                          <a:spcPts val="300"/>
                        </a:spcAft>
                        <a:buClr>
                          <a:srgbClr val="C3260C"/>
                        </a:buClr>
                        <a:buSzPct val="130000"/>
                        <a:buFont typeface="Georgia" pitchFamily="18" charset="0"/>
                        <a:tabLst>
                          <a:tab pos="457200" algn="l"/>
                        </a:tabLst>
                        <a:defRPr sz="1200">
                          <a:solidFill>
                            <a:srgbClr val="404040"/>
                          </a:solidFill>
                          <a:latin typeface="Trebuchet MS" pitchFamily="34" charset="0"/>
                        </a:defRPr>
                      </a:lvl7pPr>
                      <a:lvl8pPr marL="3429000" indent="-228600" eaLnBrk="0" fontAlgn="base" hangingPunct="0">
                        <a:spcBef>
                          <a:spcPct val="20000"/>
                        </a:spcBef>
                        <a:spcAft>
                          <a:spcPts val="300"/>
                        </a:spcAft>
                        <a:buClr>
                          <a:srgbClr val="C3260C"/>
                        </a:buClr>
                        <a:buSzPct val="130000"/>
                        <a:buFont typeface="Georgia" pitchFamily="18" charset="0"/>
                        <a:tabLst>
                          <a:tab pos="457200" algn="l"/>
                        </a:tabLst>
                        <a:defRPr sz="1200">
                          <a:solidFill>
                            <a:srgbClr val="404040"/>
                          </a:solidFill>
                          <a:latin typeface="Trebuchet MS" pitchFamily="34" charset="0"/>
                        </a:defRPr>
                      </a:lvl8pPr>
                      <a:lvl9pPr marL="3886200" indent="-228600" eaLnBrk="0" fontAlgn="base" hangingPunct="0">
                        <a:spcBef>
                          <a:spcPct val="20000"/>
                        </a:spcBef>
                        <a:spcAft>
                          <a:spcPts val="300"/>
                        </a:spcAft>
                        <a:buClr>
                          <a:srgbClr val="C3260C"/>
                        </a:buClr>
                        <a:buSzPct val="130000"/>
                        <a:buFont typeface="Georgia" pitchFamily="18" charset="0"/>
                        <a:tabLst>
                          <a:tab pos="457200" algn="l"/>
                        </a:tabLst>
                        <a:defRPr sz="1200">
                          <a:solidFill>
                            <a:srgbClr val="404040"/>
                          </a:solidFill>
                          <a:latin typeface="Trebuchet MS" pitchFamily="34" charset="0"/>
                        </a:defRPr>
                      </a:lvl9pPr>
                    </a:lstStyle>
                    <a:p>
                      <a:pPr marL="0" marR="0" lvl="0" indent="0" algn="l" defTabSz="914400" rtl="0" eaLnBrk="1" fontAlgn="base" latinLnBrk="0" hangingPunct="1">
                        <a:lnSpc>
                          <a:spcPct val="85000"/>
                        </a:lnSpc>
                        <a:spcBef>
                          <a:spcPct val="0"/>
                        </a:spcBef>
                        <a:spcAft>
                          <a:spcPct val="0"/>
                        </a:spcAft>
                        <a:buClrTx/>
                        <a:buSzPts val="1000"/>
                        <a:buFontTx/>
                        <a:buNone/>
                        <a:tabLst>
                          <a:tab pos="457200" algn="l"/>
                        </a:tabLst>
                      </a:pPr>
                      <a:r>
                        <a:rPr kumimoji="0" lang="ru-RU" altLang="ru-RU" sz="1300" b="0" i="0" u="none" strike="noStrike" cap="none" normalizeH="0" baseline="0" dirty="0">
                          <a:ln>
                            <a:noFill/>
                          </a:ln>
                          <a:solidFill>
                            <a:schemeClr val="tx1"/>
                          </a:solidFill>
                          <a:effectLst/>
                          <a:latin typeface="Times New Roman" pitchFamily="18" charset="0"/>
                          <a:cs typeface="Times New Roman" pitchFamily="18" charset="0"/>
                        </a:rPr>
                        <a:t>Уметь различать регулярные и нерегулярные источники дохода.</a:t>
                      </a:r>
                      <a:endParaRPr kumimoji="0" lang="ru-RU" altLang="ru-RU" sz="1300" b="0" i="0" u="none" strike="noStrike" cap="none" normalizeH="0" baseline="0" dirty="0">
                        <a:ln>
                          <a:noFill/>
                        </a:ln>
                        <a:solidFill>
                          <a:schemeClr val="tx1"/>
                        </a:solidFill>
                        <a:effectLst/>
                        <a:latin typeface="Times New Roman" pitchFamily="18" charset="0"/>
                        <a:ea typeface="Calibri" pitchFamily="34" charset="0"/>
                        <a:cs typeface="Times New Roman" pitchFamily="18" charset="0"/>
                      </a:endParaRPr>
                    </a:p>
                    <a:p>
                      <a:pPr marL="0" marR="0" lvl="0" indent="0" algn="l" defTabSz="914400" rtl="0" eaLnBrk="1" fontAlgn="base" latinLnBrk="0" hangingPunct="1">
                        <a:lnSpc>
                          <a:spcPct val="85000"/>
                        </a:lnSpc>
                        <a:spcBef>
                          <a:spcPct val="0"/>
                        </a:spcBef>
                        <a:spcAft>
                          <a:spcPct val="0"/>
                        </a:spcAft>
                        <a:buClrTx/>
                        <a:buSzPts val="1000"/>
                        <a:buFontTx/>
                        <a:buNone/>
                        <a:tabLst>
                          <a:tab pos="457200" algn="l"/>
                        </a:tabLst>
                      </a:pPr>
                      <a:r>
                        <a:rPr kumimoji="0" lang="ru-RU" altLang="ru-RU" sz="1300" b="0" i="0" u="none" strike="noStrike" cap="none" normalizeH="0" baseline="0" dirty="0">
                          <a:ln>
                            <a:noFill/>
                          </a:ln>
                          <a:solidFill>
                            <a:schemeClr val="tx1"/>
                          </a:solidFill>
                          <a:effectLst/>
                          <a:latin typeface="Times New Roman" pitchFamily="18" charset="0"/>
                          <a:cs typeface="Times New Roman" pitchFamily="18" charset="0"/>
                        </a:rPr>
                        <a:t>Уметь давать финансовую оценку расходам на различные потребности и желания.</a:t>
                      </a:r>
                      <a:endParaRPr kumimoji="0" lang="ru-RU" altLang="ru-RU" sz="1300" b="0" i="0" u="none" strike="noStrike" cap="none" normalizeH="0" baseline="0" dirty="0">
                        <a:ln>
                          <a:noFill/>
                        </a:ln>
                        <a:solidFill>
                          <a:schemeClr val="tx1"/>
                        </a:solidFill>
                        <a:effectLst/>
                        <a:latin typeface="Times New Roman" pitchFamily="18" charset="0"/>
                        <a:cs typeface="Calibri" pitchFamily="34" charset="0"/>
                      </a:endParaRPr>
                    </a:p>
                    <a:p>
                      <a:pPr marL="0" marR="0" lvl="0" indent="0" algn="l" defTabSz="914400" rtl="0" eaLnBrk="1" fontAlgn="base" latinLnBrk="0" hangingPunct="1">
                        <a:lnSpc>
                          <a:spcPct val="85000"/>
                        </a:lnSpc>
                        <a:spcBef>
                          <a:spcPct val="0"/>
                        </a:spcBef>
                        <a:spcAft>
                          <a:spcPct val="0"/>
                        </a:spcAft>
                        <a:buClrTx/>
                        <a:buSzPts val="1000"/>
                        <a:buFontTx/>
                        <a:buNone/>
                        <a:tabLst>
                          <a:tab pos="457200" algn="l"/>
                        </a:tabLst>
                      </a:pPr>
                      <a:r>
                        <a:rPr kumimoji="0" lang="ru-RU" altLang="ru-RU" sz="1300" b="0" i="0" u="none" strike="noStrike" cap="none" normalizeH="0" baseline="0" dirty="0">
                          <a:ln>
                            <a:noFill/>
                          </a:ln>
                          <a:solidFill>
                            <a:schemeClr val="tx1"/>
                          </a:solidFill>
                          <a:effectLst/>
                          <a:latin typeface="Times New Roman" pitchFamily="18" charset="0"/>
                          <a:cs typeface="Times New Roman" pitchFamily="18" charset="0"/>
                        </a:rPr>
                        <a:t>Уметь оценить свои ежемесячные расходы.</a:t>
                      </a:r>
                      <a:endParaRPr kumimoji="0" lang="ru-RU" altLang="ru-RU" sz="1300" b="0" i="0" u="none" strike="noStrike" cap="none" normalizeH="0" baseline="0" dirty="0">
                        <a:ln>
                          <a:noFill/>
                        </a:ln>
                        <a:solidFill>
                          <a:schemeClr val="tx1"/>
                        </a:solidFill>
                        <a:effectLst/>
                        <a:latin typeface="Times New Roman" pitchFamily="18" charset="0"/>
                        <a:cs typeface="Calibri" pitchFamily="34" charset="0"/>
                      </a:endParaRPr>
                    </a:p>
                  </a:txBody>
                  <a:tcPr marL="91445" marR="91445"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5">
                        <a:lumMod val="20000"/>
                        <a:lumOff val="80000"/>
                      </a:schemeClr>
                    </a:solidFill>
                  </a:tcPr>
                </a:tc>
                <a:tc>
                  <a:txBody>
                    <a:bodyPr/>
                    <a:lstStyle>
                      <a:lvl1pPr eaLnBrk="0" hangingPunct="0">
                        <a:spcBef>
                          <a:spcPct val="20000"/>
                        </a:spcBef>
                        <a:spcAft>
                          <a:spcPts val="300"/>
                        </a:spcAft>
                        <a:buClr>
                          <a:srgbClr val="C3260C"/>
                        </a:buClr>
                        <a:buSzPct val="130000"/>
                        <a:buFont typeface="Georgia" pitchFamily="18" charset="0"/>
                        <a:tabLst>
                          <a:tab pos="457200" algn="l"/>
                        </a:tabLst>
                        <a:defRPr sz="2000">
                          <a:solidFill>
                            <a:srgbClr val="404040"/>
                          </a:solidFill>
                          <a:latin typeface="Trebuchet MS" pitchFamily="34" charset="0"/>
                        </a:defRPr>
                      </a:lvl1pPr>
                      <a:lvl2pPr marL="742950" indent="-285750" eaLnBrk="0" hangingPunct="0">
                        <a:spcBef>
                          <a:spcPct val="20000"/>
                        </a:spcBef>
                        <a:spcAft>
                          <a:spcPts val="300"/>
                        </a:spcAft>
                        <a:buClr>
                          <a:srgbClr val="C3260C"/>
                        </a:buClr>
                        <a:buSzPct val="130000"/>
                        <a:buFont typeface="Georgia" pitchFamily="18" charset="0"/>
                        <a:tabLst>
                          <a:tab pos="457200" algn="l"/>
                        </a:tabLst>
                        <a:defRPr>
                          <a:solidFill>
                            <a:srgbClr val="404040"/>
                          </a:solidFill>
                          <a:latin typeface="Trebuchet MS" pitchFamily="34" charset="0"/>
                        </a:defRPr>
                      </a:lvl2pPr>
                      <a:lvl3pPr marL="1143000" indent="-228600" eaLnBrk="0" hangingPunct="0">
                        <a:spcBef>
                          <a:spcPct val="20000"/>
                        </a:spcBef>
                        <a:spcAft>
                          <a:spcPts val="300"/>
                        </a:spcAft>
                        <a:buClr>
                          <a:srgbClr val="C3260C"/>
                        </a:buClr>
                        <a:buSzPct val="130000"/>
                        <a:buFont typeface="Georgia" pitchFamily="18" charset="0"/>
                        <a:tabLst>
                          <a:tab pos="457200" algn="l"/>
                        </a:tabLst>
                        <a:defRPr sz="1600">
                          <a:solidFill>
                            <a:srgbClr val="404040"/>
                          </a:solidFill>
                          <a:latin typeface="Trebuchet MS" pitchFamily="34" charset="0"/>
                        </a:defRPr>
                      </a:lvl3pPr>
                      <a:lvl4pPr marL="1600200" indent="-228600" eaLnBrk="0" hangingPunct="0">
                        <a:spcBef>
                          <a:spcPct val="20000"/>
                        </a:spcBef>
                        <a:spcAft>
                          <a:spcPts val="300"/>
                        </a:spcAft>
                        <a:buClr>
                          <a:srgbClr val="C3260C"/>
                        </a:buClr>
                        <a:buSzPct val="130000"/>
                        <a:buFont typeface="Georgia" pitchFamily="18" charset="0"/>
                        <a:tabLst>
                          <a:tab pos="457200" algn="l"/>
                        </a:tabLst>
                        <a:defRPr sz="1400">
                          <a:solidFill>
                            <a:srgbClr val="404040"/>
                          </a:solidFill>
                          <a:latin typeface="Trebuchet MS" pitchFamily="34" charset="0"/>
                        </a:defRPr>
                      </a:lvl4pPr>
                      <a:lvl5pPr marL="2057400" indent="-228600" eaLnBrk="0" hangingPunct="0">
                        <a:spcBef>
                          <a:spcPct val="20000"/>
                        </a:spcBef>
                        <a:spcAft>
                          <a:spcPts val="300"/>
                        </a:spcAft>
                        <a:buClr>
                          <a:srgbClr val="C3260C"/>
                        </a:buClr>
                        <a:buSzPct val="130000"/>
                        <a:buFont typeface="Georgia" pitchFamily="18" charset="0"/>
                        <a:tabLst>
                          <a:tab pos="457200" algn="l"/>
                        </a:tabLst>
                        <a:defRPr sz="1200">
                          <a:solidFill>
                            <a:srgbClr val="404040"/>
                          </a:solidFill>
                          <a:latin typeface="Trebuchet MS" pitchFamily="34" charset="0"/>
                        </a:defRPr>
                      </a:lvl5pPr>
                      <a:lvl6pPr marL="2514600" indent="-228600" eaLnBrk="0" fontAlgn="base" hangingPunct="0">
                        <a:spcBef>
                          <a:spcPct val="20000"/>
                        </a:spcBef>
                        <a:spcAft>
                          <a:spcPts val="300"/>
                        </a:spcAft>
                        <a:buClr>
                          <a:srgbClr val="C3260C"/>
                        </a:buClr>
                        <a:buSzPct val="130000"/>
                        <a:buFont typeface="Georgia" pitchFamily="18" charset="0"/>
                        <a:tabLst>
                          <a:tab pos="457200" algn="l"/>
                        </a:tabLst>
                        <a:defRPr sz="1200">
                          <a:solidFill>
                            <a:srgbClr val="404040"/>
                          </a:solidFill>
                          <a:latin typeface="Trebuchet MS" pitchFamily="34" charset="0"/>
                        </a:defRPr>
                      </a:lvl6pPr>
                      <a:lvl7pPr marL="2971800" indent="-228600" eaLnBrk="0" fontAlgn="base" hangingPunct="0">
                        <a:spcBef>
                          <a:spcPct val="20000"/>
                        </a:spcBef>
                        <a:spcAft>
                          <a:spcPts val="300"/>
                        </a:spcAft>
                        <a:buClr>
                          <a:srgbClr val="C3260C"/>
                        </a:buClr>
                        <a:buSzPct val="130000"/>
                        <a:buFont typeface="Georgia" pitchFamily="18" charset="0"/>
                        <a:tabLst>
                          <a:tab pos="457200" algn="l"/>
                        </a:tabLst>
                        <a:defRPr sz="1200">
                          <a:solidFill>
                            <a:srgbClr val="404040"/>
                          </a:solidFill>
                          <a:latin typeface="Trebuchet MS" pitchFamily="34" charset="0"/>
                        </a:defRPr>
                      </a:lvl7pPr>
                      <a:lvl8pPr marL="3429000" indent="-228600" eaLnBrk="0" fontAlgn="base" hangingPunct="0">
                        <a:spcBef>
                          <a:spcPct val="20000"/>
                        </a:spcBef>
                        <a:spcAft>
                          <a:spcPts val="300"/>
                        </a:spcAft>
                        <a:buClr>
                          <a:srgbClr val="C3260C"/>
                        </a:buClr>
                        <a:buSzPct val="130000"/>
                        <a:buFont typeface="Georgia" pitchFamily="18" charset="0"/>
                        <a:tabLst>
                          <a:tab pos="457200" algn="l"/>
                        </a:tabLst>
                        <a:defRPr sz="1200">
                          <a:solidFill>
                            <a:srgbClr val="404040"/>
                          </a:solidFill>
                          <a:latin typeface="Trebuchet MS" pitchFamily="34" charset="0"/>
                        </a:defRPr>
                      </a:lvl8pPr>
                      <a:lvl9pPr marL="3886200" indent="-228600" eaLnBrk="0" fontAlgn="base" hangingPunct="0">
                        <a:spcBef>
                          <a:spcPct val="20000"/>
                        </a:spcBef>
                        <a:spcAft>
                          <a:spcPts val="300"/>
                        </a:spcAft>
                        <a:buClr>
                          <a:srgbClr val="C3260C"/>
                        </a:buClr>
                        <a:buSzPct val="130000"/>
                        <a:buFont typeface="Georgia" pitchFamily="18" charset="0"/>
                        <a:tabLst>
                          <a:tab pos="457200" algn="l"/>
                        </a:tabLst>
                        <a:defRPr sz="1200">
                          <a:solidFill>
                            <a:srgbClr val="404040"/>
                          </a:solidFill>
                          <a:latin typeface="Trebuchet MS" pitchFamily="34" charset="0"/>
                        </a:defRPr>
                      </a:lvl9pPr>
                    </a:lstStyle>
                    <a:p>
                      <a:pPr marL="0" marR="0" lvl="0" indent="0" algn="l" defTabSz="914400" rtl="0" eaLnBrk="1" fontAlgn="base" latinLnBrk="0" hangingPunct="1">
                        <a:lnSpc>
                          <a:spcPct val="85000"/>
                        </a:lnSpc>
                        <a:spcBef>
                          <a:spcPct val="0"/>
                        </a:spcBef>
                        <a:spcAft>
                          <a:spcPct val="0"/>
                        </a:spcAft>
                        <a:buClrTx/>
                        <a:buSzPts val="1000"/>
                        <a:buFontTx/>
                        <a:buNone/>
                        <a:tabLst>
                          <a:tab pos="457200" algn="l"/>
                        </a:tabLst>
                      </a:pPr>
                      <a:r>
                        <a:rPr kumimoji="0" lang="ru-RU" altLang="ru-RU" sz="1300" b="0" i="0" u="none" strike="noStrike" cap="none" normalizeH="0" baseline="0" dirty="0">
                          <a:ln>
                            <a:noFill/>
                          </a:ln>
                          <a:solidFill>
                            <a:schemeClr val="tx1"/>
                          </a:solidFill>
                          <a:effectLst/>
                          <a:latin typeface="Times New Roman" pitchFamily="18" charset="0"/>
                          <a:cs typeface="Times New Roman" pitchFamily="18" charset="0"/>
                        </a:rPr>
                        <a:t>Уметь различать зарплату до уплаты подоходного налога и зарплату после уплаты подоходного налога</a:t>
                      </a:r>
                      <a:endParaRPr kumimoji="0" lang="ru-RU" altLang="ru-RU" sz="1300" b="0" i="0" u="none" strike="noStrike" cap="none" normalizeH="0" baseline="0" dirty="0">
                        <a:ln>
                          <a:noFill/>
                        </a:ln>
                        <a:solidFill>
                          <a:schemeClr val="tx1"/>
                        </a:solidFill>
                        <a:effectLst/>
                        <a:latin typeface="Times New Roman" pitchFamily="18" charset="0"/>
                        <a:ea typeface="Calibri" pitchFamily="34" charset="0"/>
                        <a:cs typeface="Times New Roman" pitchFamily="18" charset="0"/>
                      </a:endParaRPr>
                    </a:p>
                    <a:p>
                      <a:pPr marL="0" marR="0" lvl="0" indent="0" algn="l" defTabSz="914400" rtl="0" eaLnBrk="1" fontAlgn="base" latinLnBrk="0" hangingPunct="1">
                        <a:lnSpc>
                          <a:spcPct val="85000"/>
                        </a:lnSpc>
                        <a:spcBef>
                          <a:spcPct val="0"/>
                        </a:spcBef>
                        <a:spcAft>
                          <a:spcPct val="0"/>
                        </a:spcAft>
                        <a:buClrTx/>
                        <a:buSzPts val="1000"/>
                        <a:buFontTx/>
                        <a:buNone/>
                        <a:tabLst>
                          <a:tab pos="457200" algn="l"/>
                        </a:tabLst>
                      </a:pPr>
                      <a:r>
                        <a:rPr kumimoji="0" lang="ru-RU" altLang="ru-RU" sz="1300" b="0" i="0" u="none" strike="noStrike" cap="none" normalizeH="0" baseline="0" dirty="0">
                          <a:ln>
                            <a:noFill/>
                          </a:ln>
                          <a:solidFill>
                            <a:schemeClr val="tx1"/>
                          </a:solidFill>
                          <a:effectLst/>
                          <a:latin typeface="Times New Roman" pitchFamily="18" charset="0"/>
                          <a:cs typeface="Times New Roman" pitchFamily="18" charset="0"/>
                        </a:rPr>
                        <a:t>Уметь контролировать  спонтанные покупки, не выходить за рамки бюджета. </a:t>
                      </a:r>
                      <a:endParaRPr kumimoji="0" lang="ru-RU" altLang="ru-RU" sz="1300" b="0" i="0" u="none" strike="noStrike" cap="none" normalizeH="0" baseline="0" dirty="0">
                        <a:ln>
                          <a:noFill/>
                        </a:ln>
                        <a:solidFill>
                          <a:schemeClr val="tx1"/>
                        </a:solidFill>
                        <a:effectLst/>
                        <a:latin typeface="Times New Roman" pitchFamily="18" charset="0"/>
                        <a:cs typeface="Calibri" pitchFamily="34" charset="0"/>
                      </a:endParaRPr>
                    </a:p>
                    <a:p>
                      <a:pPr marL="0" marR="0" lvl="0" indent="0" algn="l" defTabSz="914400" rtl="0" eaLnBrk="1" fontAlgn="base" latinLnBrk="0" hangingPunct="1">
                        <a:lnSpc>
                          <a:spcPct val="85000"/>
                        </a:lnSpc>
                        <a:spcBef>
                          <a:spcPct val="0"/>
                        </a:spcBef>
                        <a:spcAft>
                          <a:spcPct val="0"/>
                        </a:spcAft>
                        <a:buClrTx/>
                        <a:buSzPts val="1000"/>
                        <a:buFontTx/>
                        <a:buNone/>
                        <a:tabLst>
                          <a:tab pos="457200" algn="l"/>
                        </a:tabLst>
                      </a:pPr>
                      <a:r>
                        <a:rPr kumimoji="0" lang="ru-RU" altLang="ru-RU" sz="1300" b="0" i="0" u="none" strike="noStrike" cap="none" normalizeH="0" baseline="0" dirty="0">
                          <a:ln>
                            <a:noFill/>
                          </a:ln>
                          <a:solidFill>
                            <a:schemeClr val="tx1"/>
                          </a:solidFill>
                          <a:effectLst/>
                          <a:latin typeface="Times New Roman" pitchFamily="18" charset="0"/>
                          <a:cs typeface="Times New Roman" pitchFamily="18" charset="0"/>
                        </a:rPr>
                        <a:t>Уметь выбирать товар или услугу в соответствии с реальными финансовыми возможностями.</a:t>
                      </a:r>
                      <a:endParaRPr kumimoji="0" lang="ru-RU" altLang="ru-RU" sz="1300" b="0" i="0" u="none" strike="noStrike" cap="none" normalizeH="0" baseline="0" dirty="0">
                        <a:ln>
                          <a:noFill/>
                        </a:ln>
                        <a:solidFill>
                          <a:schemeClr val="tx1"/>
                        </a:solidFill>
                        <a:effectLst/>
                        <a:latin typeface="Times New Roman" pitchFamily="18" charset="0"/>
                        <a:cs typeface="Calibri" pitchFamily="34" charset="0"/>
                      </a:endParaRPr>
                    </a:p>
                  </a:txBody>
                  <a:tcPr marL="91445" marR="91445"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5">
                        <a:lumMod val="20000"/>
                        <a:lumOff val="80000"/>
                      </a:schemeClr>
                    </a:solidFill>
                  </a:tcPr>
                </a:tc>
                <a:extLst>
                  <a:ext uri="{0D108BD9-81ED-4DB2-BD59-A6C34878D82A}">
                    <a16:rowId xmlns:a16="http://schemas.microsoft.com/office/drawing/2014/main" val="10003"/>
                  </a:ext>
                </a:extLst>
              </a:tr>
              <a:tr h="855032">
                <a:tc vMerge="1">
                  <a:txBody>
                    <a:bodyPr/>
                    <a:lstStyle/>
                    <a:p>
                      <a:endParaRPr lang="ru-RU"/>
                    </a:p>
                  </a:txBody>
                  <a:tcPr/>
                </a:tc>
                <a:tc>
                  <a:txBody>
                    <a:bodyPr/>
                    <a:lstStyle>
                      <a:lvl1pPr eaLnBrk="0" hangingPunct="0">
                        <a:spcBef>
                          <a:spcPct val="20000"/>
                        </a:spcBef>
                        <a:spcAft>
                          <a:spcPts val="300"/>
                        </a:spcAft>
                        <a:buClr>
                          <a:srgbClr val="C3260C"/>
                        </a:buClr>
                        <a:buSzPct val="130000"/>
                        <a:buFont typeface="Georgia" pitchFamily="18" charset="0"/>
                        <a:defRPr sz="2000">
                          <a:solidFill>
                            <a:srgbClr val="404040"/>
                          </a:solidFill>
                          <a:latin typeface="Trebuchet MS" pitchFamily="34" charset="0"/>
                        </a:defRPr>
                      </a:lvl1pPr>
                      <a:lvl2pPr marL="742950" indent="-285750" eaLnBrk="0" hangingPunct="0">
                        <a:spcBef>
                          <a:spcPct val="20000"/>
                        </a:spcBef>
                        <a:spcAft>
                          <a:spcPts val="300"/>
                        </a:spcAft>
                        <a:buClr>
                          <a:srgbClr val="C3260C"/>
                        </a:buClr>
                        <a:buSzPct val="130000"/>
                        <a:buFont typeface="Georgia" pitchFamily="18" charset="0"/>
                        <a:defRPr>
                          <a:solidFill>
                            <a:srgbClr val="404040"/>
                          </a:solidFill>
                          <a:latin typeface="Trebuchet MS" pitchFamily="34" charset="0"/>
                        </a:defRPr>
                      </a:lvl2pPr>
                      <a:lvl3pPr marL="1143000" indent="-228600" eaLnBrk="0" hangingPunct="0">
                        <a:spcBef>
                          <a:spcPct val="20000"/>
                        </a:spcBef>
                        <a:spcAft>
                          <a:spcPts val="300"/>
                        </a:spcAft>
                        <a:buClr>
                          <a:srgbClr val="C3260C"/>
                        </a:buClr>
                        <a:buSzPct val="130000"/>
                        <a:buFont typeface="Georgia" pitchFamily="18" charset="0"/>
                        <a:defRPr sz="1600">
                          <a:solidFill>
                            <a:srgbClr val="404040"/>
                          </a:solidFill>
                          <a:latin typeface="Trebuchet MS" pitchFamily="34" charset="0"/>
                        </a:defRPr>
                      </a:lvl3pPr>
                      <a:lvl4pPr marL="1600200" indent="-228600" eaLnBrk="0" hangingPunct="0">
                        <a:spcBef>
                          <a:spcPct val="20000"/>
                        </a:spcBef>
                        <a:spcAft>
                          <a:spcPts val="300"/>
                        </a:spcAft>
                        <a:buClr>
                          <a:srgbClr val="C3260C"/>
                        </a:buClr>
                        <a:buSzPct val="130000"/>
                        <a:buFont typeface="Georgia" pitchFamily="18" charset="0"/>
                        <a:defRPr sz="1400">
                          <a:solidFill>
                            <a:srgbClr val="404040"/>
                          </a:solidFill>
                          <a:latin typeface="Trebuchet MS" pitchFamily="34" charset="0"/>
                        </a:defRPr>
                      </a:lvl4pPr>
                      <a:lvl5pPr marL="2057400" indent="-228600" eaLnBrk="0" hangingPunct="0">
                        <a:spcBef>
                          <a:spcPct val="20000"/>
                        </a:spcBef>
                        <a:spcAft>
                          <a:spcPts val="300"/>
                        </a:spcAft>
                        <a:buClr>
                          <a:srgbClr val="C3260C"/>
                        </a:buClr>
                        <a:buSzPct val="130000"/>
                        <a:buFont typeface="Georgia" pitchFamily="18" charset="0"/>
                        <a:defRPr sz="1200">
                          <a:solidFill>
                            <a:srgbClr val="404040"/>
                          </a:solidFill>
                          <a:latin typeface="Trebuchet MS" pitchFamily="34" charset="0"/>
                        </a:defRPr>
                      </a:lvl5pPr>
                      <a:lvl6pPr marL="2514600" indent="-228600" eaLnBrk="0" fontAlgn="base" hangingPunct="0">
                        <a:spcBef>
                          <a:spcPct val="20000"/>
                        </a:spcBef>
                        <a:spcAft>
                          <a:spcPts val="300"/>
                        </a:spcAft>
                        <a:buClr>
                          <a:srgbClr val="C3260C"/>
                        </a:buClr>
                        <a:buSzPct val="130000"/>
                        <a:buFont typeface="Georgia" pitchFamily="18" charset="0"/>
                        <a:defRPr sz="1200">
                          <a:solidFill>
                            <a:srgbClr val="404040"/>
                          </a:solidFill>
                          <a:latin typeface="Trebuchet MS" pitchFamily="34" charset="0"/>
                        </a:defRPr>
                      </a:lvl6pPr>
                      <a:lvl7pPr marL="2971800" indent="-228600" eaLnBrk="0" fontAlgn="base" hangingPunct="0">
                        <a:spcBef>
                          <a:spcPct val="20000"/>
                        </a:spcBef>
                        <a:spcAft>
                          <a:spcPts val="300"/>
                        </a:spcAft>
                        <a:buClr>
                          <a:srgbClr val="C3260C"/>
                        </a:buClr>
                        <a:buSzPct val="130000"/>
                        <a:buFont typeface="Georgia" pitchFamily="18" charset="0"/>
                        <a:defRPr sz="1200">
                          <a:solidFill>
                            <a:srgbClr val="404040"/>
                          </a:solidFill>
                          <a:latin typeface="Trebuchet MS" pitchFamily="34" charset="0"/>
                        </a:defRPr>
                      </a:lvl7pPr>
                      <a:lvl8pPr marL="3429000" indent="-228600" eaLnBrk="0" fontAlgn="base" hangingPunct="0">
                        <a:spcBef>
                          <a:spcPct val="20000"/>
                        </a:spcBef>
                        <a:spcAft>
                          <a:spcPts val="300"/>
                        </a:spcAft>
                        <a:buClr>
                          <a:srgbClr val="C3260C"/>
                        </a:buClr>
                        <a:buSzPct val="130000"/>
                        <a:buFont typeface="Georgia" pitchFamily="18" charset="0"/>
                        <a:defRPr sz="1200">
                          <a:solidFill>
                            <a:srgbClr val="404040"/>
                          </a:solidFill>
                          <a:latin typeface="Trebuchet MS" pitchFamily="34" charset="0"/>
                        </a:defRPr>
                      </a:lvl8pPr>
                      <a:lvl9pPr marL="3886200" indent="-228600" eaLnBrk="0" fontAlgn="base" hangingPunct="0">
                        <a:spcBef>
                          <a:spcPct val="20000"/>
                        </a:spcBef>
                        <a:spcAft>
                          <a:spcPts val="300"/>
                        </a:spcAft>
                        <a:buClr>
                          <a:srgbClr val="C3260C"/>
                        </a:buClr>
                        <a:buSzPct val="130000"/>
                        <a:buFont typeface="Georgia" pitchFamily="18" charset="0"/>
                        <a:defRPr sz="1200">
                          <a:solidFill>
                            <a:srgbClr val="404040"/>
                          </a:solidFill>
                          <a:latin typeface="Trebuchet MS" pitchFamily="34" charset="0"/>
                        </a:defRPr>
                      </a:lvl9pPr>
                    </a:lstStyle>
                    <a:p>
                      <a:pPr marL="0" marR="0" lvl="0" indent="0" algn="ctr" defTabSz="914400" rtl="0" eaLnBrk="1" fontAlgn="base" latinLnBrk="0" hangingPunct="1">
                        <a:lnSpc>
                          <a:spcPct val="85000"/>
                        </a:lnSpc>
                        <a:spcBef>
                          <a:spcPct val="0"/>
                        </a:spcBef>
                        <a:spcAft>
                          <a:spcPct val="0"/>
                        </a:spcAft>
                        <a:buClrTx/>
                        <a:buSzTx/>
                        <a:buFontTx/>
                        <a:buNone/>
                        <a:tabLst/>
                      </a:pPr>
                      <a:r>
                        <a:rPr kumimoji="0" lang="ru-RU" altLang="ru-RU" sz="1300" b="0" i="0" u="none" strike="noStrike" cap="none" normalizeH="0" baseline="0" dirty="0">
                          <a:ln>
                            <a:noFill/>
                          </a:ln>
                          <a:solidFill>
                            <a:schemeClr val="tx1"/>
                          </a:solidFill>
                          <a:effectLst/>
                          <a:latin typeface="Times New Roman" pitchFamily="18" charset="0"/>
                          <a:cs typeface="Times New Roman" pitchFamily="18" charset="0"/>
                        </a:rPr>
                        <a:t>Личные характеристики и установки</a:t>
                      </a:r>
                      <a:endParaRPr kumimoji="0" lang="ru-RU" altLang="ru-RU" sz="1300" b="0" i="0" u="none" strike="noStrike" cap="none" normalizeH="0" baseline="0" dirty="0">
                        <a:ln>
                          <a:noFill/>
                        </a:ln>
                        <a:solidFill>
                          <a:schemeClr val="tx1"/>
                        </a:solidFill>
                        <a:effectLst/>
                        <a:latin typeface="Times New Roman" pitchFamily="18" charset="0"/>
                        <a:ea typeface="Calibri" pitchFamily="34" charset="0"/>
                        <a:cs typeface="Times New Roman" pitchFamily="18" charset="0"/>
                      </a:endParaRPr>
                    </a:p>
                  </a:txBody>
                  <a:tcPr marL="91445" marR="91445"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5">
                        <a:lumMod val="20000"/>
                        <a:lumOff val="80000"/>
                      </a:schemeClr>
                    </a:solidFill>
                  </a:tcPr>
                </a:tc>
                <a:tc>
                  <a:txBody>
                    <a:bodyPr/>
                    <a:lstStyle>
                      <a:lvl1pPr eaLnBrk="0" hangingPunct="0">
                        <a:spcBef>
                          <a:spcPct val="20000"/>
                        </a:spcBef>
                        <a:spcAft>
                          <a:spcPts val="300"/>
                        </a:spcAft>
                        <a:buClr>
                          <a:srgbClr val="C3260C"/>
                        </a:buClr>
                        <a:buSzPct val="130000"/>
                        <a:buFont typeface="Georgia" pitchFamily="18" charset="0"/>
                        <a:tabLst>
                          <a:tab pos="457200" algn="l"/>
                        </a:tabLst>
                        <a:defRPr sz="2000">
                          <a:solidFill>
                            <a:srgbClr val="404040"/>
                          </a:solidFill>
                          <a:latin typeface="Trebuchet MS" pitchFamily="34" charset="0"/>
                        </a:defRPr>
                      </a:lvl1pPr>
                      <a:lvl2pPr marL="742950" indent="-285750" eaLnBrk="0" hangingPunct="0">
                        <a:spcBef>
                          <a:spcPct val="20000"/>
                        </a:spcBef>
                        <a:spcAft>
                          <a:spcPts val="300"/>
                        </a:spcAft>
                        <a:buClr>
                          <a:srgbClr val="C3260C"/>
                        </a:buClr>
                        <a:buSzPct val="130000"/>
                        <a:buFont typeface="Georgia" pitchFamily="18" charset="0"/>
                        <a:tabLst>
                          <a:tab pos="457200" algn="l"/>
                        </a:tabLst>
                        <a:defRPr>
                          <a:solidFill>
                            <a:srgbClr val="404040"/>
                          </a:solidFill>
                          <a:latin typeface="Trebuchet MS" pitchFamily="34" charset="0"/>
                        </a:defRPr>
                      </a:lvl2pPr>
                      <a:lvl3pPr marL="1143000" indent="-228600" eaLnBrk="0" hangingPunct="0">
                        <a:spcBef>
                          <a:spcPct val="20000"/>
                        </a:spcBef>
                        <a:spcAft>
                          <a:spcPts val="300"/>
                        </a:spcAft>
                        <a:buClr>
                          <a:srgbClr val="C3260C"/>
                        </a:buClr>
                        <a:buSzPct val="130000"/>
                        <a:buFont typeface="Georgia" pitchFamily="18" charset="0"/>
                        <a:tabLst>
                          <a:tab pos="457200" algn="l"/>
                        </a:tabLst>
                        <a:defRPr sz="1600">
                          <a:solidFill>
                            <a:srgbClr val="404040"/>
                          </a:solidFill>
                          <a:latin typeface="Trebuchet MS" pitchFamily="34" charset="0"/>
                        </a:defRPr>
                      </a:lvl3pPr>
                      <a:lvl4pPr marL="1600200" indent="-228600" eaLnBrk="0" hangingPunct="0">
                        <a:spcBef>
                          <a:spcPct val="20000"/>
                        </a:spcBef>
                        <a:spcAft>
                          <a:spcPts val="300"/>
                        </a:spcAft>
                        <a:buClr>
                          <a:srgbClr val="C3260C"/>
                        </a:buClr>
                        <a:buSzPct val="130000"/>
                        <a:buFont typeface="Georgia" pitchFamily="18" charset="0"/>
                        <a:tabLst>
                          <a:tab pos="457200" algn="l"/>
                        </a:tabLst>
                        <a:defRPr sz="1400">
                          <a:solidFill>
                            <a:srgbClr val="404040"/>
                          </a:solidFill>
                          <a:latin typeface="Trebuchet MS" pitchFamily="34" charset="0"/>
                        </a:defRPr>
                      </a:lvl4pPr>
                      <a:lvl5pPr marL="2057400" indent="-228600" eaLnBrk="0" hangingPunct="0">
                        <a:spcBef>
                          <a:spcPct val="20000"/>
                        </a:spcBef>
                        <a:spcAft>
                          <a:spcPts val="300"/>
                        </a:spcAft>
                        <a:buClr>
                          <a:srgbClr val="C3260C"/>
                        </a:buClr>
                        <a:buSzPct val="130000"/>
                        <a:buFont typeface="Georgia" pitchFamily="18" charset="0"/>
                        <a:tabLst>
                          <a:tab pos="457200" algn="l"/>
                        </a:tabLst>
                        <a:defRPr sz="1200">
                          <a:solidFill>
                            <a:srgbClr val="404040"/>
                          </a:solidFill>
                          <a:latin typeface="Trebuchet MS" pitchFamily="34" charset="0"/>
                        </a:defRPr>
                      </a:lvl5pPr>
                      <a:lvl6pPr marL="2514600" indent="-228600" eaLnBrk="0" fontAlgn="base" hangingPunct="0">
                        <a:spcBef>
                          <a:spcPct val="20000"/>
                        </a:spcBef>
                        <a:spcAft>
                          <a:spcPts val="300"/>
                        </a:spcAft>
                        <a:buClr>
                          <a:srgbClr val="C3260C"/>
                        </a:buClr>
                        <a:buSzPct val="130000"/>
                        <a:buFont typeface="Georgia" pitchFamily="18" charset="0"/>
                        <a:tabLst>
                          <a:tab pos="457200" algn="l"/>
                        </a:tabLst>
                        <a:defRPr sz="1200">
                          <a:solidFill>
                            <a:srgbClr val="404040"/>
                          </a:solidFill>
                          <a:latin typeface="Trebuchet MS" pitchFamily="34" charset="0"/>
                        </a:defRPr>
                      </a:lvl6pPr>
                      <a:lvl7pPr marL="2971800" indent="-228600" eaLnBrk="0" fontAlgn="base" hangingPunct="0">
                        <a:spcBef>
                          <a:spcPct val="20000"/>
                        </a:spcBef>
                        <a:spcAft>
                          <a:spcPts val="300"/>
                        </a:spcAft>
                        <a:buClr>
                          <a:srgbClr val="C3260C"/>
                        </a:buClr>
                        <a:buSzPct val="130000"/>
                        <a:buFont typeface="Georgia" pitchFamily="18" charset="0"/>
                        <a:tabLst>
                          <a:tab pos="457200" algn="l"/>
                        </a:tabLst>
                        <a:defRPr sz="1200">
                          <a:solidFill>
                            <a:srgbClr val="404040"/>
                          </a:solidFill>
                          <a:latin typeface="Trebuchet MS" pitchFamily="34" charset="0"/>
                        </a:defRPr>
                      </a:lvl7pPr>
                      <a:lvl8pPr marL="3429000" indent="-228600" eaLnBrk="0" fontAlgn="base" hangingPunct="0">
                        <a:spcBef>
                          <a:spcPct val="20000"/>
                        </a:spcBef>
                        <a:spcAft>
                          <a:spcPts val="300"/>
                        </a:spcAft>
                        <a:buClr>
                          <a:srgbClr val="C3260C"/>
                        </a:buClr>
                        <a:buSzPct val="130000"/>
                        <a:buFont typeface="Georgia" pitchFamily="18" charset="0"/>
                        <a:tabLst>
                          <a:tab pos="457200" algn="l"/>
                        </a:tabLst>
                        <a:defRPr sz="1200">
                          <a:solidFill>
                            <a:srgbClr val="404040"/>
                          </a:solidFill>
                          <a:latin typeface="Trebuchet MS" pitchFamily="34" charset="0"/>
                        </a:defRPr>
                      </a:lvl8pPr>
                      <a:lvl9pPr marL="3886200" indent="-228600" eaLnBrk="0" fontAlgn="base" hangingPunct="0">
                        <a:spcBef>
                          <a:spcPct val="20000"/>
                        </a:spcBef>
                        <a:spcAft>
                          <a:spcPts val="300"/>
                        </a:spcAft>
                        <a:buClr>
                          <a:srgbClr val="C3260C"/>
                        </a:buClr>
                        <a:buSzPct val="130000"/>
                        <a:buFont typeface="Georgia" pitchFamily="18" charset="0"/>
                        <a:tabLst>
                          <a:tab pos="457200" algn="l"/>
                        </a:tabLst>
                        <a:defRPr sz="1200">
                          <a:solidFill>
                            <a:srgbClr val="404040"/>
                          </a:solidFill>
                          <a:latin typeface="Trebuchet MS" pitchFamily="34" charset="0"/>
                        </a:defRPr>
                      </a:lvl9pPr>
                    </a:lstStyle>
                    <a:p>
                      <a:pPr marL="0" marR="0" lvl="0" indent="0" algn="l" defTabSz="914400" rtl="0" eaLnBrk="1" fontAlgn="base" latinLnBrk="0" hangingPunct="1">
                        <a:lnSpc>
                          <a:spcPct val="85000"/>
                        </a:lnSpc>
                        <a:spcBef>
                          <a:spcPct val="0"/>
                        </a:spcBef>
                        <a:spcAft>
                          <a:spcPct val="0"/>
                        </a:spcAft>
                        <a:buClrTx/>
                        <a:buSzPts val="1000"/>
                        <a:buFontTx/>
                        <a:buNone/>
                        <a:tabLst>
                          <a:tab pos="457200" algn="l"/>
                        </a:tabLst>
                      </a:pPr>
                      <a:r>
                        <a:rPr kumimoji="0" lang="ru-RU" altLang="ru-RU" sz="1300" b="0" i="0" u="none" strike="noStrike" cap="none" normalizeH="0" baseline="0" dirty="0">
                          <a:ln>
                            <a:noFill/>
                          </a:ln>
                          <a:solidFill>
                            <a:schemeClr val="tx1"/>
                          </a:solidFill>
                          <a:effectLst/>
                          <a:latin typeface="Times New Roman" pitchFamily="18" charset="0"/>
                          <a:cs typeface="Times New Roman" pitchFamily="18" charset="0"/>
                        </a:rPr>
                        <a:t>Осознавать важность  образования, которое обеспечит доходы.</a:t>
                      </a:r>
                      <a:endParaRPr kumimoji="0" lang="ru-RU" altLang="ru-RU" sz="1300" b="0" i="0" u="none" strike="noStrike" cap="none" normalizeH="0" baseline="0" dirty="0">
                        <a:ln>
                          <a:noFill/>
                        </a:ln>
                        <a:solidFill>
                          <a:schemeClr val="tx1"/>
                        </a:solidFill>
                        <a:effectLst/>
                        <a:latin typeface="Times New Roman" pitchFamily="18" charset="0"/>
                        <a:ea typeface="Calibri" pitchFamily="34" charset="0"/>
                        <a:cs typeface="Times New Roman" pitchFamily="18" charset="0"/>
                      </a:endParaRPr>
                    </a:p>
                    <a:p>
                      <a:pPr marL="0" marR="0" lvl="0" indent="0" algn="l" defTabSz="914400" rtl="0" eaLnBrk="1" fontAlgn="base" latinLnBrk="0" hangingPunct="1">
                        <a:lnSpc>
                          <a:spcPct val="85000"/>
                        </a:lnSpc>
                        <a:spcBef>
                          <a:spcPct val="0"/>
                        </a:spcBef>
                        <a:spcAft>
                          <a:spcPct val="0"/>
                        </a:spcAft>
                        <a:buClrTx/>
                        <a:buSzPts val="1000"/>
                        <a:buFontTx/>
                        <a:buNone/>
                        <a:tabLst>
                          <a:tab pos="457200" algn="l"/>
                        </a:tabLst>
                      </a:pPr>
                      <a:r>
                        <a:rPr kumimoji="0" lang="ru-RU" altLang="ru-RU" sz="1300" b="0" i="0" u="none" strike="noStrike" cap="none" normalizeH="0" baseline="0" dirty="0">
                          <a:ln>
                            <a:noFill/>
                          </a:ln>
                          <a:solidFill>
                            <a:schemeClr val="tx1"/>
                          </a:solidFill>
                          <a:effectLst/>
                          <a:latin typeface="Times New Roman" pitchFamily="18" charset="0"/>
                          <a:cs typeface="Times New Roman" pitchFamily="18" charset="0"/>
                        </a:rPr>
                        <a:t>Осознавать разницу между базовыми потребностями и желаниями.</a:t>
                      </a:r>
                      <a:endParaRPr kumimoji="0" lang="ru-RU" altLang="ru-RU" sz="1300" b="0" i="0" u="none" strike="noStrike" cap="none" normalizeH="0" baseline="0" dirty="0">
                        <a:ln>
                          <a:noFill/>
                        </a:ln>
                        <a:solidFill>
                          <a:schemeClr val="tx1"/>
                        </a:solidFill>
                        <a:effectLst/>
                        <a:latin typeface="Times New Roman" pitchFamily="18" charset="0"/>
                        <a:cs typeface="Calibri" pitchFamily="34" charset="0"/>
                      </a:endParaRPr>
                    </a:p>
                  </a:txBody>
                  <a:tcPr marL="91445" marR="91445"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5">
                        <a:lumMod val="20000"/>
                        <a:lumOff val="80000"/>
                      </a:schemeClr>
                    </a:solidFill>
                  </a:tcPr>
                </a:tc>
                <a:tc>
                  <a:txBody>
                    <a:bodyPr/>
                    <a:lstStyle>
                      <a:lvl1pPr eaLnBrk="0" hangingPunct="0">
                        <a:spcBef>
                          <a:spcPct val="20000"/>
                        </a:spcBef>
                        <a:spcAft>
                          <a:spcPts val="300"/>
                        </a:spcAft>
                        <a:buClr>
                          <a:srgbClr val="C3260C"/>
                        </a:buClr>
                        <a:buSzPct val="130000"/>
                        <a:buFont typeface="Georgia" pitchFamily="18" charset="0"/>
                        <a:tabLst>
                          <a:tab pos="457200" algn="l"/>
                        </a:tabLst>
                        <a:defRPr sz="2000">
                          <a:solidFill>
                            <a:srgbClr val="404040"/>
                          </a:solidFill>
                          <a:latin typeface="Trebuchet MS" pitchFamily="34" charset="0"/>
                        </a:defRPr>
                      </a:lvl1pPr>
                      <a:lvl2pPr marL="742950" indent="-285750" eaLnBrk="0" hangingPunct="0">
                        <a:spcBef>
                          <a:spcPct val="20000"/>
                        </a:spcBef>
                        <a:spcAft>
                          <a:spcPts val="300"/>
                        </a:spcAft>
                        <a:buClr>
                          <a:srgbClr val="C3260C"/>
                        </a:buClr>
                        <a:buSzPct val="130000"/>
                        <a:buFont typeface="Georgia" pitchFamily="18" charset="0"/>
                        <a:tabLst>
                          <a:tab pos="457200" algn="l"/>
                        </a:tabLst>
                        <a:defRPr>
                          <a:solidFill>
                            <a:srgbClr val="404040"/>
                          </a:solidFill>
                          <a:latin typeface="Trebuchet MS" pitchFamily="34" charset="0"/>
                        </a:defRPr>
                      </a:lvl2pPr>
                      <a:lvl3pPr marL="1143000" indent="-228600" eaLnBrk="0" hangingPunct="0">
                        <a:spcBef>
                          <a:spcPct val="20000"/>
                        </a:spcBef>
                        <a:spcAft>
                          <a:spcPts val="300"/>
                        </a:spcAft>
                        <a:buClr>
                          <a:srgbClr val="C3260C"/>
                        </a:buClr>
                        <a:buSzPct val="130000"/>
                        <a:buFont typeface="Georgia" pitchFamily="18" charset="0"/>
                        <a:tabLst>
                          <a:tab pos="457200" algn="l"/>
                        </a:tabLst>
                        <a:defRPr sz="1600">
                          <a:solidFill>
                            <a:srgbClr val="404040"/>
                          </a:solidFill>
                          <a:latin typeface="Trebuchet MS" pitchFamily="34" charset="0"/>
                        </a:defRPr>
                      </a:lvl3pPr>
                      <a:lvl4pPr marL="1600200" indent="-228600" eaLnBrk="0" hangingPunct="0">
                        <a:spcBef>
                          <a:spcPct val="20000"/>
                        </a:spcBef>
                        <a:spcAft>
                          <a:spcPts val="300"/>
                        </a:spcAft>
                        <a:buClr>
                          <a:srgbClr val="C3260C"/>
                        </a:buClr>
                        <a:buSzPct val="130000"/>
                        <a:buFont typeface="Georgia" pitchFamily="18" charset="0"/>
                        <a:tabLst>
                          <a:tab pos="457200" algn="l"/>
                        </a:tabLst>
                        <a:defRPr sz="1400">
                          <a:solidFill>
                            <a:srgbClr val="404040"/>
                          </a:solidFill>
                          <a:latin typeface="Trebuchet MS" pitchFamily="34" charset="0"/>
                        </a:defRPr>
                      </a:lvl4pPr>
                      <a:lvl5pPr marL="2057400" indent="-228600" eaLnBrk="0" hangingPunct="0">
                        <a:spcBef>
                          <a:spcPct val="20000"/>
                        </a:spcBef>
                        <a:spcAft>
                          <a:spcPts val="300"/>
                        </a:spcAft>
                        <a:buClr>
                          <a:srgbClr val="C3260C"/>
                        </a:buClr>
                        <a:buSzPct val="130000"/>
                        <a:buFont typeface="Georgia" pitchFamily="18" charset="0"/>
                        <a:tabLst>
                          <a:tab pos="457200" algn="l"/>
                        </a:tabLst>
                        <a:defRPr sz="1200">
                          <a:solidFill>
                            <a:srgbClr val="404040"/>
                          </a:solidFill>
                          <a:latin typeface="Trebuchet MS" pitchFamily="34" charset="0"/>
                        </a:defRPr>
                      </a:lvl5pPr>
                      <a:lvl6pPr marL="2514600" indent="-228600" eaLnBrk="0" fontAlgn="base" hangingPunct="0">
                        <a:spcBef>
                          <a:spcPct val="20000"/>
                        </a:spcBef>
                        <a:spcAft>
                          <a:spcPts val="300"/>
                        </a:spcAft>
                        <a:buClr>
                          <a:srgbClr val="C3260C"/>
                        </a:buClr>
                        <a:buSzPct val="130000"/>
                        <a:buFont typeface="Georgia" pitchFamily="18" charset="0"/>
                        <a:tabLst>
                          <a:tab pos="457200" algn="l"/>
                        </a:tabLst>
                        <a:defRPr sz="1200">
                          <a:solidFill>
                            <a:srgbClr val="404040"/>
                          </a:solidFill>
                          <a:latin typeface="Trebuchet MS" pitchFamily="34" charset="0"/>
                        </a:defRPr>
                      </a:lvl6pPr>
                      <a:lvl7pPr marL="2971800" indent="-228600" eaLnBrk="0" fontAlgn="base" hangingPunct="0">
                        <a:spcBef>
                          <a:spcPct val="20000"/>
                        </a:spcBef>
                        <a:spcAft>
                          <a:spcPts val="300"/>
                        </a:spcAft>
                        <a:buClr>
                          <a:srgbClr val="C3260C"/>
                        </a:buClr>
                        <a:buSzPct val="130000"/>
                        <a:buFont typeface="Georgia" pitchFamily="18" charset="0"/>
                        <a:tabLst>
                          <a:tab pos="457200" algn="l"/>
                        </a:tabLst>
                        <a:defRPr sz="1200">
                          <a:solidFill>
                            <a:srgbClr val="404040"/>
                          </a:solidFill>
                          <a:latin typeface="Trebuchet MS" pitchFamily="34" charset="0"/>
                        </a:defRPr>
                      </a:lvl7pPr>
                      <a:lvl8pPr marL="3429000" indent="-228600" eaLnBrk="0" fontAlgn="base" hangingPunct="0">
                        <a:spcBef>
                          <a:spcPct val="20000"/>
                        </a:spcBef>
                        <a:spcAft>
                          <a:spcPts val="300"/>
                        </a:spcAft>
                        <a:buClr>
                          <a:srgbClr val="C3260C"/>
                        </a:buClr>
                        <a:buSzPct val="130000"/>
                        <a:buFont typeface="Georgia" pitchFamily="18" charset="0"/>
                        <a:tabLst>
                          <a:tab pos="457200" algn="l"/>
                        </a:tabLst>
                        <a:defRPr sz="1200">
                          <a:solidFill>
                            <a:srgbClr val="404040"/>
                          </a:solidFill>
                          <a:latin typeface="Trebuchet MS" pitchFamily="34" charset="0"/>
                        </a:defRPr>
                      </a:lvl8pPr>
                      <a:lvl9pPr marL="3886200" indent="-228600" eaLnBrk="0" fontAlgn="base" hangingPunct="0">
                        <a:spcBef>
                          <a:spcPct val="20000"/>
                        </a:spcBef>
                        <a:spcAft>
                          <a:spcPts val="300"/>
                        </a:spcAft>
                        <a:buClr>
                          <a:srgbClr val="C3260C"/>
                        </a:buClr>
                        <a:buSzPct val="130000"/>
                        <a:buFont typeface="Georgia" pitchFamily="18" charset="0"/>
                        <a:tabLst>
                          <a:tab pos="457200" algn="l"/>
                        </a:tabLst>
                        <a:defRPr sz="1200">
                          <a:solidFill>
                            <a:srgbClr val="404040"/>
                          </a:solidFill>
                          <a:latin typeface="Trebuchet MS" pitchFamily="34" charset="0"/>
                        </a:defRPr>
                      </a:lvl9pPr>
                    </a:lstStyle>
                    <a:p>
                      <a:pPr marL="0" marR="0" lvl="0" indent="0" algn="l" defTabSz="914400" rtl="0" eaLnBrk="1" fontAlgn="base" latinLnBrk="0" hangingPunct="1">
                        <a:lnSpc>
                          <a:spcPct val="85000"/>
                        </a:lnSpc>
                        <a:spcBef>
                          <a:spcPct val="0"/>
                        </a:spcBef>
                        <a:spcAft>
                          <a:spcPct val="0"/>
                        </a:spcAft>
                        <a:buClrTx/>
                        <a:buSzPts val="1000"/>
                        <a:buFontTx/>
                        <a:buNone/>
                        <a:tabLst>
                          <a:tab pos="457200" algn="l"/>
                        </a:tabLst>
                      </a:pPr>
                      <a:r>
                        <a:rPr kumimoji="0" lang="ru-RU" altLang="ru-RU" sz="1300" b="0" i="0" u="none" strike="noStrike" cap="none" normalizeH="0" baseline="0" dirty="0">
                          <a:ln>
                            <a:noFill/>
                          </a:ln>
                          <a:solidFill>
                            <a:schemeClr val="tx1"/>
                          </a:solidFill>
                          <a:effectLst/>
                          <a:latin typeface="Times New Roman" pitchFamily="18" charset="0"/>
                          <a:cs typeface="Times New Roman" pitchFamily="18" charset="0"/>
                        </a:rPr>
                        <a:t>Осознавать необходимость ограничивать свои желания и выбирать товар или услугу в соответствии с реальными финансовыми возможностями.</a:t>
                      </a:r>
                      <a:endParaRPr kumimoji="0" lang="ru-RU" altLang="ru-RU" sz="1300" b="0" i="0" u="none" strike="noStrike" cap="none" normalizeH="0" baseline="0" dirty="0">
                        <a:ln>
                          <a:noFill/>
                        </a:ln>
                        <a:solidFill>
                          <a:schemeClr val="tx1"/>
                        </a:solidFill>
                        <a:effectLst/>
                        <a:latin typeface="Times New Roman" pitchFamily="18" charset="0"/>
                        <a:ea typeface="Calibri" pitchFamily="34" charset="0"/>
                        <a:cs typeface="Times New Roman" pitchFamily="18" charset="0"/>
                      </a:endParaRPr>
                    </a:p>
                    <a:p>
                      <a:pPr marL="0" marR="0" lvl="0" indent="0" algn="l" defTabSz="914400" rtl="0" eaLnBrk="1" fontAlgn="base" latinLnBrk="0" hangingPunct="1">
                        <a:lnSpc>
                          <a:spcPct val="85000"/>
                        </a:lnSpc>
                        <a:spcBef>
                          <a:spcPct val="0"/>
                        </a:spcBef>
                        <a:spcAft>
                          <a:spcPct val="0"/>
                        </a:spcAft>
                        <a:buClrTx/>
                        <a:buSzPts val="1000"/>
                        <a:buFontTx/>
                        <a:buNone/>
                        <a:tabLst>
                          <a:tab pos="457200" algn="l"/>
                        </a:tabLst>
                      </a:pPr>
                      <a:r>
                        <a:rPr kumimoji="0" lang="ru-RU" altLang="ru-RU" sz="1300" b="0" i="0" u="none" strike="noStrike" cap="none" normalizeH="0" baseline="0" dirty="0">
                          <a:ln>
                            <a:noFill/>
                          </a:ln>
                          <a:solidFill>
                            <a:schemeClr val="tx1"/>
                          </a:solidFill>
                          <a:effectLst/>
                          <a:latin typeface="Times New Roman" pitchFamily="18" charset="0"/>
                          <a:cs typeface="Times New Roman" pitchFamily="18" charset="0"/>
                        </a:rPr>
                        <a:t>Брать ответственность за финансовые решения, осознавать последствия этих решений.</a:t>
                      </a:r>
                      <a:endParaRPr kumimoji="0" lang="ru-RU" altLang="ru-RU" sz="1300" b="0" i="0" u="none" strike="noStrike" cap="none" normalizeH="0" baseline="0" dirty="0">
                        <a:ln>
                          <a:noFill/>
                        </a:ln>
                        <a:solidFill>
                          <a:schemeClr val="tx1"/>
                        </a:solidFill>
                        <a:effectLst/>
                        <a:latin typeface="Times New Roman" pitchFamily="18" charset="0"/>
                        <a:cs typeface="Calibri" pitchFamily="34" charset="0"/>
                      </a:endParaRPr>
                    </a:p>
                  </a:txBody>
                  <a:tcPr marL="91445" marR="91445"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5">
                        <a:lumMod val="20000"/>
                        <a:lumOff val="80000"/>
                      </a:schemeClr>
                    </a:solidFill>
                  </a:tcPr>
                </a:tc>
                <a:extLst>
                  <a:ext uri="{0D108BD9-81ED-4DB2-BD59-A6C34878D82A}">
                    <a16:rowId xmlns:a16="http://schemas.microsoft.com/office/drawing/2014/main" val="10004"/>
                  </a:ext>
                </a:extLst>
              </a:tr>
              <a:tr h="466762">
                <a:tc rowSpan="3">
                  <a:txBody>
                    <a:bodyPr/>
                    <a:lstStyle>
                      <a:lvl1pPr eaLnBrk="0" hangingPunct="0">
                        <a:spcBef>
                          <a:spcPct val="20000"/>
                        </a:spcBef>
                        <a:spcAft>
                          <a:spcPts val="300"/>
                        </a:spcAft>
                        <a:buClr>
                          <a:srgbClr val="C3260C"/>
                        </a:buClr>
                        <a:buSzPct val="130000"/>
                        <a:buFont typeface="Georgia" pitchFamily="18" charset="0"/>
                        <a:defRPr sz="2000">
                          <a:solidFill>
                            <a:srgbClr val="404040"/>
                          </a:solidFill>
                          <a:latin typeface="Trebuchet MS" pitchFamily="34" charset="0"/>
                        </a:defRPr>
                      </a:lvl1pPr>
                      <a:lvl2pPr marL="742950" indent="-285750" eaLnBrk="0" hangingPunct="0">
                        <a:spcBef>
                          <a:spcPct val="20000"/>
                        </a:spcBef>
                        <a:spcAft>
                          <a:spcPts val="300"/>
                        </a:spcAft>
                        <a:buClr>
                          <a:srgbClr val="C3260C"/>
                        </a:buClr>
                        <a:buSzPct val="130000"/>
                        <a:buFont typeface="Georgia" pitchFamily="18" charset="0"/>
                        <a:defRPr>
                          <a:solidFill>
                            <a:srgbClr val="404040"/>
                          </a:solidFill>
                          <a:latin typeface="Trebuchet MS" pitchFamily="34" charset="0"/>
                        </a:defRPr>
                      </a:lvl2pPr>
                      <a:lvl3pPr marL="1143000" indent="-228600" eaLnBrk="0" hangingPunct="0">
                        <a:spcBef>
                          <a:spcPct val="20000"/>
                        </a:spcBef>
                        <a:spcAft>
                          <a:spcPts val="300"/>
                        </a:spcAft>
                        <a:buClr>
                          <a:srgbClr val="C3260C"/>
                        </a:buClr>
                        <a:buSzPct val="130000"/>
                        <a:buFont typeface="Georgia" pitchFamily="18" charset="0"/>
                        <a:defRPr sz="1600">
                          <a:solidFill>
                            <a:srgbClr val="404040"/>
                          </a:solidFill>
                          <a:latin typeface="Trebuchet MS" pitchFamily="34" charset="0"/>
                        </a:defRPr>
                      </a:lvl3pPr>
                      <a:lvl4pPr marL="1600200" indent="-228600" eaLnBrk="0" hangingPunct="0">
                        <a:spcBef>
                          <a:spcPct val="20000"/>
                        </a:spcBef>
                        <a:spcAft>
                          <a:spcPts val="300"/>
                        </a:spcAft>
                        <a:buClr>
                          <a:srgbClr val="C3260C"/>
                        </a:buClr>
                        <a:buSzPct val="130000"/>
                        <a:buFont typeface="Georgia" pitchFamily="18" charset="0"/>
                        <a:defRPr sz="1400">
                          <a:solidFill>
                            <a:srgbClr val="404040"/>
                          </a:solidFill>
                          <a:latin typeface="Trebuchet MS" pitchFamily="34" charset="0"/>
                        </a:defRPr>
                      </a:lvl4pPr>
                      <a:lvl5pPr marL="2057400" indent="-228600" eaLnBrk="0" hangingPunct="0">
                        <a:spcBef>
                          <a:spcPct val="20000"/>
                        </a:spcBef>
                        <a:spcAft>
                          <a:spcPts val="300"/>
                        </a:spcAft>
                        <a:buClr>
                          <a:srgbClr val="C3260C"/>
                        </a:buClr>
                        <a:buSzPct val="130000"/>
                        <a:buFont typeface="Georgia" pitchFamily="18" charset="0"/>
                        <a:defRPr sz="1200">
                          <a:solidFill>
                            <a:srgbClr val="404040"/>
                          </a:solidFill>
                          <a:latin typeface="Trebuchet MS" pitchFamily="34" charset="0"/>
                        </a:defRPr>
                      </a:lvl5pPr>
                      <a:lvl6pPr marL="2514600" indent="-228600" eaLnBrk="0" fontAlgn="base" hangingPunct="0">
                        <a:spcBef>
                          <a:spcPct val="20000"/>
                        </a:spcBef>
                        <a:spcAft>
                          <a:spcPts val="300"/>
                        </a:spcAft>
                        <a:buClr>
                          <a:srgbClr val="C3260C"/>
                        </a:buClr>
                        <a:buSzPct val="130000"/>
                        <a:buFont typeface="Georgia" pitchFamily="18" charset="0"/>
                        <a:defRPr sz="1200">
                          <a:solidFill>
                            <a:srgbClr val="404040"/>
                          </a:solidFill>
                          <a:latin typeface="Trebuchet MS" pitchFamily="34" charset="0"/>
                        </a:defRPr>
                      </a:lvl6pPr>
                      <a:lvl7pPr marL="2971800" indent="-228600" eaLnBrk="0" fontAlgn="base" hangingPunct="0">
                        <a:spcBef>
                          <a:spcPct val="20000"/>
                        </a:spcBef>
                        <a:spcAft>
                          <a:spcPts val="300"/>
                        </a:spcAft>
                        <a:buClr>
                          <a:srgbClr val="C3260C"/>
                        </a:buClr>
                        <a:buSzPct val="130000"/>
                        <a:buFont typeface="Georgia" pitchFamily="18" charset="0"/>
                        <a:defRPr sz="1200">
                          <a:solidFill>
                            <a:srgbClr val="404040"/>
                          </a:solidFill>
                          <a:latin typeface="Trebuchet MS" pitchFamily="34" charset="0"/>
                        </a:defRPr>
                      </a:lvl7pPr>
                      <a:lvl8pPr marL="3429000" indent="-228600" eaLnBrk="0" fontAlgn="base" hangingPunct="0">
                        <a:spcBef>
                          <a:spcPct val="20000"/>
                        </a:spcBef>
                        <a:spcAft>
                          <a:spcPts val="300"/>
                        </a:spcAft>
                        <a:buClr>
                          <a:srgbClr val="C3260C"/>
                        </a:buClr>
                        <a:buSzPct val="130000"/>
                        <a:buFont typeface="Georgia" pitchFamily="18" charset="0"/>
                        <a:defRPr sz="1200">
                          <a:solidFill>
                            <a:srgbClr val="404040"/>
                          </a:solidFill>
                          <a:latin typeface="Trebuchet MS" pitchFamily="34" charset="0"/>
                        </a:defRPr>
                      </a:lvl8pPr>
                      <a:lvl9pPr marL="3886200" indent="-228600" eaLnBrk="0" fontAlgn="base" hangingPunct="0">
                        <a:spcBef>
                          <a:spcPct val="20000"/>
                        </a:spcBef>
                        <a:spcAft>
                          <a:spcPts val="300"/>
                        </a:spcAft>
                        <a:buClr>
                          <a:srgbClr val="C3260C"/>
                        </a:buClr>
                        <a:buSzPct val="130000"/>
                        <a:buFont typeface="Georgia" pitchFamily="18" charset="0"/>
                        <a:defRPr sz="1200">
                          <a:solidFill>
                            <a:srgbClr val="404040"/>
                          </a:solidFill>
                          <a:latin typeface="Trebuchet MS" pitchFamily="34" charset="0"/>
                        </a:defRPr>
                      </a:lvl9pPr>
                    </a:lstStyle>
                    <a:p>
                      <a:pPr marL="0" marR="0" lvl="0" indent="0" algn="ctr" defTabSz="914400" rtl="0" eaLnBrk="1" fontAlgn="base" latinLnBrk="0" hangingPunct="1">
                        <a:lnSpc>
                          <a:spcPct val="85000"/>
                        </a:lnSpc>
                        <a:spcBef>
                          <a:spcPct val="0"/>
                        </a:spcBef>
                        <a:spcAft>
                          <a:spcPct val="0"/>
                        </a:spcAft>
                        <a:buClrTx/>
                        <a:buSzTx/>
                        <a:buFontTx/>
                        <a:buNone/>
                        <a:tabLst/>
                      </a:pPr>
                      <a:r>
                        <a:rPr kumimoji="0" lang="ru-RU" altLang="ru-RU" sz="1300" b="0" i="0" u="none" strike="noStrike" cap="none" normalizeH="0" baseline="0">
                          <a:ln>
                            <a:noFill/>
                          </a:ln>
                          <a:solidFill>
                            <a:schemeClr val="tx1"/>
                          </a:solidFill>
                          <a:effectLst/>
                          <a:latin typeface="Times New Roman" pitchFamily="18" charset="0"/>
                          <a:cs typeface="Times New Roman" pitchFamily="18" charset="0"/>
                        </a:rPr>
                        <a:t>Финансовое планирование и бюджет</a:t>
                      </a:r>
                    </a:p>
                  </a:txBody>
                  <a:tcPr marL="121928" marR="121928" marT="45724" marB="45724"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5">
                        <a:lumMod val="20000"/>
                        <a:lumOff val="80000"/>
                      </a:schemeClr>
                    </a:solidFill>
                  </a:tcPr>
                </a:tc>
                <a:tc>
                  <a:txBody>
                    <a:bodyPr/>
                    <a:lstStyle>
                      <a:lvl1pPr eaLnBrk="0" hangingPunct="0">
                        <a:spcBef>
                          <a:spcPct val="20000"/>
                        </a:spcBef>
                        <a:spcAft>
                          <a:spcPts val="300"/>
                        </a:spcAft>
                        <a:buClr>
                          <a:srgbClr val="C3260C"/>
                        </a:buClr>
                        <a:buSzPct val="130000"/>
                        <a:buFont typeface="Georgia" pitchFamily="18" charset="0"/>
                        <a:defRPr sz="2000">
                          <a:solidFill>
                            <a:srgbClr val="404040"/>
                          </a:solidFill>
                          <a:latin typeface="Trebuchet MS" pitchFamily="34" charset="0"/>
                        </a:defRPr>
                      </a:lvl1pPr>
                      <a:lvl2pPr marL="742950" indent="-285750" eaLnBrk="0" hangingPunct="0">
                        <a:spcBef>
                          <a:spcPct val="20000"/>
                        </a:spcBef>
                        <a:spcAft>
                          <a:spcPts val="300"/>
                        </a:spcAft>
                        <a:buClr>
                          <a:srgbClr val="C3260C"/>
                        </a:buClr>
                        <a:buSzPct val="130000"/>
                        <a:buFont typeface="Georgia" pitchFamily="18" charset="0"/>
                        <a:defRPr>
                          <a:solidFill>
                            <a:srgbClr val="404040"/>
                          </a:solidFill>
                          <a:latin typeface="Trebuchet MS" pitchFamily="34" charset="0"/>
                        </a:defRPr>
                      </a:lvl2pPr>
                      <a:lvl3pPr marL="1143000" indent="-228600" eaLnBrk="0" hangingPunct="0">
                        <a:spcBef>
                          <a:spcPct val="20000"/>
                        </a:spcBef>
                        <a:spcAft>
                          <a:spcPts val="300"/>
                        </a:spcAft>
                        <a:buClr>
                          <a:srgbClr val="C3260C"/>
                        </a:buClr>
                        <a:buSzPct val="130000"/>
                        <a:buFont typeface="Georgia" pitchFamily="18" charset="0"/>
                        <a:defRPr sz="1600">
                          <a:solidFill>
                            <a:srgbClr val="404040"/>
                          </a:solidFill>
                          <a:latin typeface="Trebuchet MS" pitchFamily="34" charset="0"/>
                        </a:defRPr>
                      </a:lvl3pPr>
                      <a:lvl4pPr marL="1600200" indent="-228600" eaLnBrk="0" hangingPunct="0">
                        <a:spcBef>
                          <a:spcPct val="20000"/>
                        </a:spcBef>
                        <a:spcAft>
                          <a:spcPts val="300"/>
                        </a:spcAft>
                        <a:buClr>
                          <a:srgbClr val="C3260C"/>
                        </a:buClr>
                        <a:buSzPct val="130000"/>
                        <a:buFont typeface="Georgia" pitchFamily="18" charset="0"/>
                        <a:defRPr sz="1400">
                          <a:solidFill>
                            <a:srgbClr val="404040"/>
                          </a:solidFill>
                          <a:latin typeface="Trebuchet MS" pitchFamily="34" charset="0"/>
                        </a:defRPr>
                      </a:lvl4pPr>
                      <a:lvl5pPr marL="2057400" indent="-228600" eaLnBrk="0" hangingPunct="0">
                        <a:spcBef>
                          <a:spcPct val="20000"/>
                        </a:spcBef>
                        <a:spcAft>
                          <a:spcPts val="300"/>
                        </a:spcAft>
                        <a:buClr>
                          <a:srgbClr val="C3260C"/>
                        </a:buClr>
                        <a:buSzPct val="130000"/>
                        <a:buFont typeface="Georgia" pitchFamily="18" charset="0"/>
                        <a:defRPr sz="1200">
                          <a:solidFill>
                            <a:srgbClr val="404040"/>
                          </a:solidFill>
                          <a:latin typeface="Trebuchet MS" pitchFamily="34" charset="0"/>
                        </a:defRPr>
                      </a:lvl5pPr>
                      <a:lvl6pPr marL="2514600" indent="-228600" eaLnBrk="0" fontAlgn="base" hangingPunct="0">
                        <a:spcBef>
                          <a:spcPct val="20000"/>
                        </a:spcBef>
                        <a:spcAft>
                          <a:spcPts val="300"/>
                        </a:spcAft>
                        <a:buClr>
                          <a:srgbClr val="C3260C"/>
                        </a:buClr>
                        <a:buSzPct val="130000"/>
                        <a:buFont typeface="Georgia" pitchFamily="18" charset="0"/>
                        <a:defRPr sz="1200">
                          <a:solidFill>
                            <a:srgbClr val="404040"/>
                          </a:solidFill>
                          <a:latin typeface="Trebuchet MS" pitchFamily="34" charset="0"/>
                        </a:defRPr>
                      </a:lvl6pPr>
                      <a:lvl7pPr marL="2971800" indent="-228600" eaLnBrk="0" fontAlgn="base" hangingPunct="0">
                        <a:spcBef>
                          <a:spcPct val="20000"/>
                        </a:spcBef>
                        <a:spcAft>
                          <a:spcPts val="300"/>
                        </a:spcAft>
                        <a:buClr>
                          <a:srgbClr val="C3260C"/>
                        </a:buClr>
                        <a:buSzPct val="130000"/>
                        <a:buFont typeface="Georgia" pitchFamily="18" charset="0"/>
                        <a:defRPr sz="1200">
                          <a:solidFill>
                            <a:srgbClr val="404040"/>
                          </a:solidFill>
                          <a:latin typeface="Trebuchet MS" pitchFamily="34" charset="0"/>
                        </a:defRPr>
                      </a:lvl7pPr>
                      <a:lvl8pPr marL="3429000" indent="-228600" eaLnBrk="0" fontAlgn="base" hangingPunct="0">
                        <a:spcBef>
                          <a:spcPct val="20000"/>
                        </a:spcBef>
                        <a:spcAft>
                          <a:spcPts val="300"/>
                        </a:spcAft>
                        <a:buClr>
                          <a:srgbClr val="C3260C"/>
                        </a:buClr>
                        <a:buSzPct val="130000"/>
                        <a:buFont typeface="Georgia" pitchFamily="18" charset="0"/>
                        <a:defRPr sz="1200">
                          <a:solidFill>
                            <a:srgbClr val="404040"/>
                          </a:solidFill>
                          <a:latin typeface="Trebuchet MS" pitchFamily="34" charset="0"/>
                        </a:defRPr>
                      </a:lvl8pPr>
                      <a:lvl9pPr marL="3886200" indent="-228600" eaLnBrk="0" fontAlgn="base" hangingPunct="0">
                        <a:spcBef>
                          <a:spcPct val="20000"/>
                        </a:spcBef>
                        <a:spcAft>
                          <a:spcPts val="300"/>
                        </a:spcAft>
                        <a:buClr>
                          <a:srgbClr val="C3260C"/>
                        </a:buClr>
                        <a:buSzPct val="130000"/>
                        <a:buFont typeface="Georgia" pitchFamily="18" charset="0"/>
                        <a:defRPr sz="1200">
                          <a:solidFill>
                            <a:srgbClr val="404040"/>
                          </a:solidFill>
                          <a:latin typeface="Trebuchet MS" pitchFamily="34" charset="0"/>
                        </a:defRPr>
                      </a:lvl9pPr>
                    </a:lstStyle>
                    <a:p>
                      <a:pPr marL="0" marR="0" lvl="0" indent="0" algn="ctr" defTabSz="914400" rtl="0" eaLnBrk="1" fontAlgn="base" latinLnBrk="0" hangingPunct="1">
                        <a:lnSpc>
                          <a:spcPct val="85000"/>
                        </a:lnSpc>
                        <a:spcBef>
                          <a:spcPct val="0"/>
                        </a:spcBef>
                        <a:spcAft>
                          <a:spcPct val="0"/>
                        </a:spcAft>
                        <a:buClrTx/>
                        <a:buSzTx/>
                        <a:buFontTx/>
                        <a:buNone/>
                        <a:tabLst/>
                      </a:pPr>
                      <a:r>
                        <a:rPr kumimoji="0" lang="ru-RU" altLang="ru-RU" sz="1300" b="0" i="0" u="none" strike="noStrike" cap="none" normalizeH="0" baseline="0" dirty="0">
                          <a:ln>
                            <a:noFill/>
                          </a:ln>
                          <a:solidFill>
                            <a:schemeClr val="tx1"/>
                          </a:solidFill>
                          <a:effectLst/>
                          <a:latin typeface="Times New Roman" pitchFamily="18" charset="0"/>
                          <a:cs typeface="Times New Roman" pitchFamily="18" charset="0"/>
                        </a:rPr>
                        <a:t>Знание и понимание</a:t>
                      </a:r>
                      <a:endParaRPr kumimoji="0" lang="ru-RU" altLang="ru-RU" sz="1300" b="0" i="0" u="none" strike="noStrike" cap="none" normalizeH="0" baseline="0" dirty="0">
                        <a:ln>
                          <a:noFill/>
                        </a:ln>
                        <a:solidFill>
                          <a:schemeClr val="tx1"/>
                        </a:solidFill>
                        <a:effectLst/>
                        <a:latin typeface="Times New Roman" pitchFamily="18" charset="0"/>
                        <a:ea typeface="Calibri" pitchFamily="34" charset="0"/>
                        <a:cs typeface="Times New Roman" pitchFamily="18" charset="0"/>
                      </a:endParaRPr>
                    </a:p>
                  </a:txBody>
                  <a:tcPr marL="91445" marR="91445"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5">
                        <a:lumMod val="20000"/>
                        <a:lumOff val="80000"/>
                      </a:schemeClr>
                    </a:solidFill>
                  </a:tcPr>
                </a:tc>
                <a:tc>
                  <a:txBody>
                    <a:bodyPr/>
                    <a:lstStyle>
                      <a:lvl1pPr eaLnBrk="0" hangingPunct="0">
                        <a:spcBef>
                          <a:spcPct val="20000"/>
                        </a:spcBef>
                        <a:spcAft>
                          <a:spcPts val="300"/>
                        </a:spcAft>
                        <a:buClr>
                          <a:srgbClr val="C3260C"/>
                        </a:buClr>
                        <a:buSzPct val="130000"/>
                        <a:buFont typeface="Georgia" pitchFamily="18" charset="0"/>
                        <a:tabLst>
                          <a:tab pos="457200" algn="l"/>
                        </a:tabLst>
                        <a:defRPr sz="2000">
                          <a:solidFill>
                            <a:srgbClr val="404040"/>
                          </a:solidFill>
                          <a:latin typeface="Trebuchet MS" pitchFamily="34" charset="0"/>
                        </a:defRPr>
                      </a:lvl1pPr>
                      <a:lvl2pPr marL="742950" indent="-285750" eaLnBrk="0" hangingPunct="0">
                        <a:spcBef>
                          <a:spcPct val="20000"/>
                        </a:spcBef>
                        <a:spcAft>
                          <a:spcPts val="300"/>
                        </a:spcAft>
                        <a:buClr>
                          <a:srgbClr val="C3260C"/>
                        </a:buClr>
                        <a:buSzPct val="130000"/>
                        <a:buFont typeface="Georgia" pitchFamily="18" charset="0"/>
                        <a:tabLst>
                          <a:tab pos="457200" algn="l"/>
                        </a:tabLst>
                        <a:defRPr>
                          <a:solidFill>
                            <a:srgbClr val="404040"/>
                          </a:solidFill>
                          <a:latin typeface="Trebuchet MS" pitchFamily="34" charset="0"/>
                        </a:defRPr>
                      </a:lvl2pPr>
                      <a:lvl3pPr marL="1143000" indent="-228600" eaLnBrk="0" hangingPunct="0">
                        <a:spcBef>
                          <a:spcPct val="20000"/>
                        </a:spcBef>
                        <a:spcAft>
                          <a:spcPts val="300"/>
                        </a:spcAft>
                        <a:buClr>
                          <a:srgbClr val="C3260C"/>
                        </a:buClr>
                        <a:buSzPct val="130000"/>
                        <a:buFont typeface="Georgia" pitchFamily="18" charset="0"/>
                        <a:tabLst>
                          <a:tab pos="457200" algn="l"/>
                        </a:tabLst>
                        <a:defRPr sz="1600">
                          <a:solidFill>
                            <a:srgbClr val="404040"/>
                          </a:solidFill>
                          <a:latin typeface="Trebuchet MS" pitchFamily="34" charset="0"/>
                        </a:defRPr>
                      </a:lvl3pPr>
                      <a:lvl4pPr marL="1600200" indent="-228600" eaLnBrk="0" hangingPunct="0">
                        <a:spcBef>
                          <a:spcPct val="20000"/>
                        </a:spcBef>
                        <a:spcAft>
                          <a:spcPts val="300"/>
                        </a:spcAft>
                        <a:buClr>
                          <a:srgbClr val="C3260C"/>
                        </a:buClr>
                        <a:buSzPct val="130000"/>
                        <a:buFont typeface="Georgia" pitchFamily="18" charset="0"/>
                        <a:tabLst>
                          <a:tab pos="457200" algn="l"/>
                        </a:tabLst>
                        <a:defRPr sz="1400">
                          <a:solidFill>
                            <a:srgbClr val="404040"/>
                          </a:solidFill>
                          <a:latin typeface="Trebuchet MS" pitchFamily="34" charset="0"/>
                        </a:defRPr>
                      </a:lvl4pPr>
                      <a:lvl5pPr marL="2057400" indent="-228600" eaLnBrk="0" hangingPunct="0">
                        <a:spcBef>
                          <a:spcPct val="20000"/>
                        </a:spcBef>
                        <a:spcAft>
                          <a:spcPts val="300"/>
                        </a:spcAft>
                        <a:buClr>
                          <a:srgbClr val="C3260C"/>
                        </a:buClr>
                        <a:buSzPct val="130000"/>
                        <a:buFont typeface="Georgia" pitchFamily="18" charset="0"/>
                        <a:tabLst>
                          <a:tab pos="457200" algn="l"/>
                        </a:tabLst>
                        <a:defRPr sz="1200">
                          <a:solidFill>
                            <a:srgbClr val="404040"/>
                          </a:solidFill>
                          <a:latin typeface="Trebuchet MS" pitchFamily="34" charset="0"/>
                        </a:defRPr>
                      </a:lvl5pPr>
                      <a:lvl6pPr marL="2514600" indent="-228600" eaLnBrk="0" fontAlgn="base" hangingPunct="0">
                        <a:spcBef>
                          <a:spcPct val="20000"/>
                        </a:spcBef>
                        <a:spcAft>
                          <a:spcPts val="300"/>
                        </a:spcAft>
                        <a:buClr>
                          <a:srgbClr val="C3260C"/>
                        </a:buClr>
                        <a:buSzPct val="130000"/>
                        <a:buFont typeface="Georgia" pitchFamily="18" charset="0"/>
                        <a:tabLst>
                          <a:tab pos="457200" algn="l"/>
                        </a:tabLst>
                        <a:defRPr sz="1200">
                          <a:solidFill>
                            <a:srgbClr val="404040"/>
                          </a:solidFill>
                          <a:latin typeface="Trebuchet MS" pitchFamily="34" charset="0"/>
                        </a:defRPr>
                      </a:lvl6pPr>
                      <a:lvl7pPr marL="2971800" indent="-228600" eaLnBrk="0" fontAlgn="base" hangingPunct="0">
                        <a:spcBef>
                          <a:spcPct val="20000"/>
                        </a:spcBef>
                        <a:spcAft>
                          <a:spcPts val="300"/>
                        </a:spcAft>
                        <a:buClr>
                          <a:srgbClr val="C3260C"/>
                        </a:buClr>
                        <a:buSzPct val="130000"/>
                        <a:buFont typeface="Georgia" pitchFamily="18" charset="0"/>
                        <a:tabLst>
                          <a:tab pos="457200" algn="l"/>
                        </a:tabLst>
                        <a:defRPr sz="1200">
                          <a:solidFill>
                            <a:srgbClr val="404040"/>
                          </a:solidFill>
                          <a:latin typeface="Trebuchet MS" pitchFamily="34" charset="0"/>
                        </a:defRPr>
                      </a:lvl7pPr>
                      <a:lvl8pPr marL="3429000" indent="-228600" eaLnBrk="0" fontAlgn="base" hangingPunct="0">
                        <a:spcBef>
                          <a:spcPct val="20000"/>
                        </a:spcBef>
                        <a:spcAft>
                          <a:spcPts val="300"/>
                        </a:spcAft>
                        <a:buClr>
                          <a:srgbClr val="C3260C"/>
                        </a:buClr>
                        <a:buSzPct val="130000"/>
                        <a:buFont typeface="Georgia" pitchFamily="18" charset="0"/>
                        <a:tabLst>
                          <a:tab pos="457200" algn="l"/>
                        </a:tabLst>
                        <a:defRPr sz="1200">
                          <a:solidFill>
                            <a:srgbClr val="404040"/>
                          </a:solidFill>
                          <a:latin typeface="Trebuchet MS" pitchFamily="34" charset="0"/>
                        </a:defRPr>
                      </a:lvl8pPr>
                      <a:lvl9pPr marL="3886200" indent="-228600" eaLnBrk="0" fontAlgn="base" hangingPunct="0">
                        <a:spcBef>
                          <a:spcPct val="20000"/>
                        </a:spcBef>
                        <a:spcAft>
                          <a:spcPts val="300"/>
                        </a:spcAft>
                        <a:buClr>
                          <a:srgbClr val="C3260C"/>
                        </a:buClr>
                        <a:buSzPct val="130000"/>
                        <a:buFont typeface="Georgia" pitchFamily="18" charset="0"/>
                        <a:tabLst>
                          <a:tab pos="457200" algn="l"/>
                        </a:tabLst>
                        <a:defRPr sz="1200">
                          <a:solidFill>
                            <a:srgbClr val="404040"/>
                          </a:solidFill>
                          <a:latin typeface="Trebuchet MS" pitchFamily="34" charset="0"/>
                        </a:defRPr>
                      </a:lvl9pPr>
                    </a:lstStyle>
                    <a:p>
                      <a:pPr marL="0" marR="0" lvl="0" indent="0" algn="l" defTabSz="914400" rtl="0" eaLnBrk="1" fontAlgn="base" latinLnBrk="0" hangingPunct="1">
                        <a:lnSpc>
                          <a:spcPct val="85000"/>
                        </a:lnSpc>
                        <a:spcBef>
                          <a:spcPct val="0"/>
                        </a:spcBef>
                        <a:spcAft>
                          <a:spcPct val="0"/>
                        </a:spcAft>
                        <a:buClrTx/>
                        <a:buSzPts val="1000"/>
                        <a:buFontTx/>
                        <a:buNone/>
                        <a:tabLst>
                          <a:tab pos="457200" algn="l"/>
                        </a:tabLst>
                      </a:pPr>
                      <a:r>
                        <a:rPr kumimoji="0" lang="ru-RU" altLang="ru-RU" sz="1300" b="0" i="0" u="none" strike="noStrike" cap="none" normalizeH="0" baseline="0" dirty="0">
                          <a:ln>
                            <a:noFill/>
                          </a:ln>
                          <a:solidFill>
                            <a:schemeClr val="tx1"/>
                          </a:solidFill>
                          <a:effectLst/>
                          <a:latin typeface="Times New Roman" pitchFamily="18" charset="0"/>
                          <a:cs typeface="Times New Roman" pitchFamily="18" charset="0"/>
                        </a:rPr>
                        <a:t>Понимать необходимость вести учет доходов и расходов</a:t>
                      </a:r>
                      <a:endParaRPr kumimoji="0" lang="ru-RU" altLang="ru-RU" sz="1300" b="0" i="0" u="none" strike="noStrike" cap="none" normalizeH="0" baseline="0" dirty="0">
                        <a:ln>
                          <a:noFill/>
                        </a:ln>
                        <a:solidFill>
                          <a:schemeClr val="tx1"/>
                        </a:solidFill>
                        <a:effectLst/>
                        <a:latin typeface="Times New Roman" pitchFamily="18" charset="0"/>
                        <a:ea typeface="Calibri" pitchFamily="34" charset="0"/>
                        <a:cs typeface="Times New Roman" pitchFamily="18" charset="0"/>
                      </a:endParaRPr>
                    </a:p>
                    <a:p>
                      <a:pPr marL="0" marR="0" lvl="0" indent="0" algn="l" defTabSz="914400" rtl="0" eaLnBrk="1" fontAlgn="base" latinLnBrk="0" hangingPunct="1">
                        <a:lnSpc>
                          <a:spcPct val="85000"/>
                        </a:lnSpc>
                        <a:spcBef>
                          <a:spcPct val="0"/>
                        </a:spcBef>
                        <a:spcAft>
                          <a:spcPct val="0"/>
                        </a:spcAft>
                        <a:buClrTx/>
                        <a:buSzPts val="1000"/>
                        <a:buFontTx/>
                        <a:buNone/>
                        <a:tabLst>
                          <a:tab pos="457200" algn="l"/>
                        </a:tabLst>
                      </a:pPr>
                      <a:r>
                        <a:rPr kumimoji="0" lang="ru-RU" altLang="ru-RU" sz="1300" b="0" i="0" u="none" strike="noStrike" cap="none" normalizeH="0" baseline="0" dirty="0">
                          <a:ln>
                            <a:noFill/>
                          </a:ln>
                          <a:solidFill>
                            <a:schemeClr val="tx1"/>
                          </a:solidFill>
                          <a:effectLst/>
                          <a:latin typeface="Times New Roman" pitchFamily="18" charset="0"/>
                          <a:cs typeface="Times New Roman" pitchFamily="18" charset="0"/>
                        </a:rPr>
                        <a:t>Понимать, что решения о покупках могут быть приняты под влиянием рекламы и давлением окружения.</a:t>
                      </a:r>
                      <a:endParaRPr kumimoji="0" lang="ru-RU" altLang="ru-RU" sz="1300" b="0" i="0" u="none" strike="noStrike" cap="none" normalizeH="0" baseline="0" dirty="0">
                        <a:ln>
                          <a:noFill/>
                        </a:ln>
                        <a:solidFill>
                          <a:schemeClr val="tx1"/>
                        </a:solidFill>
                        <a:effectLst/>
                        <a:latin typeface="Times New Roman" pitchFamily="18" charset="0"/>
                        <a:cs typeface="Calibri" pitchFamily="34" charset="0"/>
                      </a:endParaRPr>
                    </a:p>
                  </a:txBody>
                  <a:tcPr marL="91445" marR="91445"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5">
                        <a:lumMod val="20000"/>
                        <a:lumOff val="80000"/>
                      </a:schemeClr>
                    </a:solidFill>
                  </a:tcPr>
                </a:tc>
                <a:tc>
                  <a:txBody>
                    <a:bodyPr/>
                    <a:lstStyle>
                      <a:lvl1pPr eaLnBrk="0" hangingPunct="0">
                        <a:spcBef>
                          <a:spcPct val="20000"/>
                        </a:spcBef>
                        <a:spcAft>
                          <a:spcPts val="300"/>
                        </a:spcAft>
                        <a:buClr>
                          <a:srgbClr val="C3260C"/>
                        </a:buClr>
                        <a:buSzPct val="130000"/>
                        <a:buFont typeface="Georgia" pitchFamily="18" charset="0"/>
                        <a:tabLst>
                          <a:tab pos="457200" algn="l"/>
                        </a:tabLst>
                        <a:defRPr sz="2000">
                          <a:solidFill>
                            <a:srgbClr val="404040"/>
                          </a:solidFill>
                          <a:latin typeface="Trebuchet MS" pitchFamily="34" charset="0"/>
                        </a:defRPr>
                      </a:lvl1pPr>
                      <a:lvl2pPr marL="742950" indent="-285750" eaLnBrk="0" hangingPunct="0">
                        <a:spcBef>
                          <a:spcPct val="20000"/>
                        </a:spcBef>
                        <a:spcAft>
                          <a:spcPts val="300"/>
                        </a:spcAft>
                        <a:buClr>
                          <a:srgbClr val="C3260C"/>
                        </a:buClr>
                        <a:buSzPct val="130000"/>
                        <a:buFont typeface="Georgia" pitchFamily="18" charset="0"/>
                        <a:tabLst>
                          <a:tab pos="457200" algn="l"/>
                        </a:tabLst>
                        <a:defRPr>
                          <a:solidFill>
                            <a:srgbClr val="404040"/>
                          </a:solidFill>
                          <a:latin typeface="Trebuchet MS" pitchFamily="34" charset="0"/>
                        </a:defRPr>
                      </a:lvl2pPr>
                      <a:lvl3pPr marL="1143000" indent="-228600" eaLnBrk="0" hangingPunct="0">
                        <a:spcBef>
                          <a:spcPct val="20000"/>
                        </a:spcBef>
                        <a:spcAft>
                          <a:spcPts val="300"/>
                        </a:spcAft>
                        <a:buClr>
                          <a:srgbClr val="C3260C"/>
                        </a:buClr>
                        <a:buSzPct val="130000"/>
                        <a:buFont typeface="Georgia" pitchFamily="18" charset="0"/>
                        <a:tabLst>
                          <a:tab pos="457200" algn="l"/>
                        </a:tabLst>
                        <a:defRPr sz="1600">
                          <a:solidFill>
                            <a:srgbClr val="404040"/>
                          </a:solidFill>
                          <a:latin typeface="Trebuchet MS" pitchFamily="34" charset="0"/>
                        </a:defRPr>
                      </a:lvl3pPr>
                      <a:lvl4pPr marL="1600200" indent="-228600" eaLnBrk="0" hangingPunct="0">
                        <a:spcBef>
                          <a:spcPct val="20000"/>
                        </a:spcBef>
                        <a:spcAft>
                          <a:spcPts val="300"/>
                        </a:spcAft>
                        <a:buClr>
                          <a:srgbClr val="C3260C"/>
                        </a:buClr>
                        <a:buSzPct val="130000"/>
                        <a:buFont typeface="Georgia" pitchFamily="18" charset="0"/>
                        <a:tabLst>
                          <a:tab pos="457200" algn="l"/>
                        </a:tabLst>
                        <a:defRPr sz="1400">
                          <a:solidFill>
                            <a:srgbClr val="404040"/>
                          </a:solidFill>
                          <a:latin typeface="Trebuchet MS" pitchFamily="34" charset="0"/>
                        </a:defRPr>
                      </a:lvl4pPr>
                      <a:lvl5pPr marL="2057400" indent="-228600" eaLnBrk="0" hangingPunct="0">
                        <a:spcBef>
                          <a:spcPct val="20000"/>
                        </a:spcBef>
                        <a:spcAft>
                          <a:spcPts val="300"/>
                        </a:spcAft>
                        <a:buClr>
                          <a:srgbClr val="C3260C"/>
                        </a:buClr>
                        <a:buSzPct val="130000"/>
                        <a:buFont typeface="Georgia" pitchFamily="18" charset="0"/>
                        <a:tabLst>
                          <a:tab pos="457200" algn="l"/>
                        </a:tabLst>
                        <a:defRPr sz="1200">
                          <a:solidFill>
                            <a:srgbClr val="404040"/>
                          </a:solidFill>
                          <a:latin typeface="Trebuchet MS" pitchFamily="34" charset="0"/>
                        </a:defRPr>
                      </a:lvl5pPr>
                      <a:lvl6pPr marL="2514600" indent="-228600" eaLnBrk="0" fontAlgn="base" hangingPunct="0">
                        <a:spcBef>
                          <a:spcPct val="20000"/>
                        </a:spcBef>
                        <a:spcAft>
                          <a:spcPts val="300"/>
                        </a:spcAft>
                        <a:buClr>
                          <a:srgbClr val="C3260C"/>
                        </a:buClr>
                        <a:buSzPct val="130000"/>
                        <a:buFont typeface="Georgia" pitchFamily="18" charset="0"/>
                        <a:tabLst>
                          <a:tab pos="457200" algn="l"/>
                        </a:tabLst>
                        <a:defRPr sz="1200">
                          <a:solidFill>
                            <a:srgbClr val="404040"/>
                          </a:solidFill>
                          <a:latin typeface="Trebuchet MS" pitchFamily="34" charset="0"/>
                        </a:defRPr>
                      </a:lvl6pPr>
                      <a:lvl7pPr marL="2971800" indent="-228600" eaLnBrk="0" fontAlgn="base" hangingPunct="0">
                        <a:spcBef>
                          <a:spcPct val="20000"/>
                        </a:spcBef>
                        <a:spcAft>
                          <a:spcPts val="300"/>
                        </a:spcAft>
                        <a:buClr>
                          <a:srgbClr val="C3260C"/>
                        </a:buClr>
                        <a:buSzPct val="130000"/>
                        <a:buFont typeface="Georgia" pitchFamily="18" charset="0"/>
                        <a:tabLst>
                          <a:tab pos="457200" algn="l"/>
                        </a:tabLst>
                        <a:defRPr sz="1200">
                          <a:solidFill>
                            <a:srgbClr val="404040"/>
                          </a:solidFill>
                          <a:latin typeface="Trebuchet MS" pitchFamily="34" charset="0"/>
                        </a:defRPr>
                      </a:lvl7pPr>
                      <a:lvl8pPr marL="3429000" indent="-228600" eaLnBrk="0" fontAlgn="base" hangingPunct="0">
                        <a:spcBef>
                          <a:spcPct val="20000"/>
                        </a:spcBef>
                        <a:spcAft>
                          <a:spcPts val="300"/>
                        </a:spcAft>
                        <a:buClr>
                          <a:srgbClr val="C3260C"/>
                        </a:buClr>
                        <a:buSzPct val="130000"/>
                        <a:buFont typeface="Georgia" pitchFamily="18" charset="0"/>
                        <a:tabLst>
                          <a:tab pos="457200" algn="l"/>
                        </a:tabLst>
                        <a:defRPr sz="1200">
                          <a:solidFill>
                            <a:srgbClr val="404040"/>
                          </a:solidFill>
                          <a:latin typeface="Trebuchet MS" pitchFamily="34" charset="0"/>
                        </a:defRPr>
                      </a:lvl8pPr>
                      <a:lvl9pPr marL="3886200" indent="-228600" eaLnBrk="0" fontAlgn="base" hangingPunct="0">
                        <a:spcBef>
                          <a:spcPct val="20000"/>
                        </a:spcBef>
                        <a:spcAft>
                          <a:spcPts val="300"/>
                        </a:spcAft>
                        <a:buClr>
                          <a:srgbClr val="C3260C"/>
                        </a:buClr>
                        <a:buSzPct val="130000"/>
                        <a:buFont typeface="Georgia" pitchFamily="18" charset="0"/>
                        <a:tabLst>
                          <a:tab pos="457200" algn="l"/>
                        </a:tabLst>
                        <a:defRPr sz="1200">
                          <a:solidFill>
                            <a:srgbClr val="404040"/>
                          </a:solidFill>
                          <a:latin typeface="Trebuchet MS" pitchFamily="34" charset="0"/>
                        </a:defRPr>
                      </a:lvl9pPr>
                    </a:lstStyle>
                    <a:p>
                      <a:pPr marL="0" marR="0" lvl="0" indent="0" algn="l" defTabSz="914400" rtl="0" eaLnBrk="1" fontAlgn="base" latinLnBrk="0" hangingPunct="1">
                        <a:lnSpc>
                          <a:spcPct val="85000"/>
                        </a:lnSpc>
                        <a:spcBef>
                          <a:spcPct val="0"/>
                        </a:spcBef>
                        <a:spcAft>
                          <a:spcPct val="0"/>
                        </a:spcAft>
                        <a:buClrTx/>
                        <a:buSzPts val="1000"/>
                        <a:buFontTx/>
                        <a:buNone/>
                        <a:tabLst>
                          <a:tab pos="457200" algn="l"/>
                        </a:tabLst>
                      </a:pPr>
                      <a:r>
                        <a:rPr kumimoji="0" lang="ru-RU" altLang="ru-RU" sz="1300" b="0" i="0" u="none" strike="noStrike" cap="none" normalizeH="0" baseline="0" dirty="0">
                          <a:ln>
                            <a:noFill/>
                          </a:ln>
                          <a:solidFill>
                            <a:schemeClr val="tx1"/>
                          </a:solidFill>
                          <a:effectLst/>
                          <a:latin typeface="Times New Roman" pitchFamily="18" charset="0"/>
                          <a:cs typeface="Times New Roman" pitchFamily="18" charset="0"/>
                        </a:rPr>
                        <a:t>Иметь общее представление о налогах.</a:t>
                      </a:r>
                      <a:endParaRPr kumimoji="0" lang="ru-RU" altLang="ru-RU" sz="1300" b="0" i="0" u="none" strike="noStrike" cap="none" normalizeH="0" baseline="0" dirty="0">
                        <a:ln>
                          <a:noFill/>
                        </a:ln>
                        <a:solidFill>
                          <a:schemeClr val="tx1"/>
                        </a:solidFill>
                        <a:effectLst/>
                        <a:latin typeface="Times New Roman" pitchFamily="18" charset="0"/>
                        <a:ea typeface="Calibri" pitchFamily="34" charset="0"/>
                        <a:cs typeface="Times New Roman" pitchFamily="18" charset="0"/>
                      </a:endParaRPr>
                    </a:p>
                    <a:p>
                      <a:pPr marL="0" marR="0" lvl="0" indent="0" algn="l" defTabSz="914400" rtl="0" eaLnBrk="1" fontAlgn="base" latinLnBrk="0" hangingPunct="1">
                        <a:lnSpc>
                          <a:spcPct val="85000"/>
                        </a:lnSpc>
                        <a:spcBef>
                          <a:spcPct val="0"/>
                        </a:spcBef>
                        <a:spcAft>
                          <a:spcPct val="0"/>
                        </a:spcAft>
                        <a:buClrTx/>
                        <a:buSzPts val="1000"/>
                        <a:buFontTx/>
                        <a:buNone/>
                        <a:tabLst>
                          <a:tab pos="457200" algn="l"/>
                        </a:tabLst>
                      </a:pPr>
                      <a:r>
                        <a:rPr kumimoji="0" lang="ru-RU" altLang="ru-RU" sz="1300" b="0" i="0" u="none" strike="noStrike" cap="none" normalizeH="0" baseline="0" dirty="0">
                          <a:ln>
                            <a:noFill/>
                          </a:ln>
                          <a:solidFill>
                            <a:schemeClr val="tx1"/>
                          </a:solidFill>
                          <a:effectLst/>
                          <a:latin typeface="Times New Roman" pitchFamily="18" charset="0"/>
                          <a:cs typeface="Times New Roman" pitchFamily="18" charset="0"/>
                        </a:rPr>
                        <a:t>Понимать необходимость планирования доходов и расходов.</a:t>
                      </a:r>
                      <a:endParaRPr kumimoji="0" lang="ru-RU" altLang="ru-RU" sz="1300" b="0" i="0" u="none" strike="noStrike" cap="none" normalizeH="0" baseline="0" dirty="0">
                        <a:ln>
                          <a:noFill/>
                        </a:ln>
                        <a:solidFill>
                          <a:schemeClr val="tx1"/>
                        </a:solidFill>
                        <a:effectLst/>
                        <a:latin typeface="Times New Roman" pitchFamily="18" charset="0"/>
                        <a:cs typeface="Calibri" pitchFamily="34" charset="0"/>
                      </a:endParaRPr>
                    </a:p>
                  </a:txBody>
                  <a:tcPr marL="91445" marR="91445"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5">
                        <a:lumMod val="20000"/>
                        <a:lumOff val="80000"/>
                      </a:schemeClr>
                    </a:solidFill>
                  </a:tcPr>
                </a:tc>
                <a:extLst>
                  <a:ext uri="{0D108BD9-81ED-4DB2-BD59-A6C34878D82A}">
                    <a16:rowId xmlns:a16="http://schemas.microsoft.com/office/drawing/2014/main" val="10005"/>
                  </a:ext>
                </a:extLst>
              </a:tr>
              <a:tr h="1140042">
                <a:tc vMerge="1">
                  <a:txBody>
                    <a:bodyPr/>
                    <a:lstStyle/>
                    <a:p>
                      <a:endParaRPr lang="ru-RU"/>
                    </a:p>
                  </a:txBody>
                  <a:tcPr/>
                </a:tc>
                <a:tc>
                  <a:txBody>
                    <a:bodyPr/>
                    <a:lstStyle>
                      <a:lvl1pPr eaLnBrk="0" hangingPunct="0">
                        <a:spcBef>
                          <a:spcPct val="20000"/>
                        </a:spcBef>
                        <a:spcAft>
                          <a:spcPts val="300"/>
                        </a:spcAft>
                        <a:buClr>
                          <a:srgbClr val="C3260C"/>
                        </a:buClr>
                        <a:buSzPct val="130000"/>
                        <a:buFont typeface="Georgia" pitchFamily="18" charset="0"/>
                        <a:defRPr sz="2000">
                          <a:solidFill>
                            <a:srgbClr val="404040"/>
                          </a:solidFill>
                          <a:latin typeface="Trebuchet MS" pitchFamily="34" charset="0"/>
                        </a:defRPr>
                      </a:lvl1pPr>
                      <a:lvl2pPr marL="742950" indent="-285750" eaLnBrk="0" hangingPunct="0">
                        <a:spcBef>
                          <a:spcPct val="20000"/>
                        </a:spcBef>
                        <a:spcAft>
                          <a:spcPts val="300"/>
                        </a:spcAft>
                        <a:buClr>
                          <a:srgbClr val="C3260C"/>
                        </a:buClr>
                        <a:buSzPct val="130000"/>
                        <a:buFont typeface="Georgia" pitchFamily="18" charset="0"/>
                        <a:defRPr>
                          <a:solidFill>
                            <a:srgbClr val="404040"/>
                          </a:solidFill>
                          <a:latin typeface="Trebuchet MS" pitchFamily="34" charset="0"/>
                        </a:defRPr>
                      </a:lvl2pPr>
                      <a:lvl3pPr marL="1143000" indent="-228600" eaLnBrk="0" hangingPunct="0">
                        <a:spcBef>
                          <a:spcPct val="20000"/>
                        </a:spcBef>
                        <a:spcAft>
                          <a:spcPts val="300"/>
                        </a:spcAft>
                        <a:buClr>
                          <a:srgbClr val="C3260C"/>
                        </a:buClr>
                        <a:buSzPct val="130000"/>
                        <a:buFont typeface="Georgia" pitchFamily="18" charset="0"/>
                        <a:defRPr sz="1600">
                          <a:solidFill>
                            <a:srgbClr val="404040"/>
                          </a:solidFill>
                          <a:latin typeface="Trebuchet MS" pitchFamily="34" charset="0"/>
                        </a:defRPr>
                      </a:lvl3pPr>
                      <a:lvl4pPr marL="1600200" indent="-228600" eaLnBrk="0" hangingPunct="0">
                        <a:spcBef>
                          <a:spcPct val="20000"/>
                        </a:spcBef>
                        <a:spcAft>
                          <a:spcPts val="300"/>
                        </a:spcAft>
                        <a:buClr>
                          <a:srgbClr val="C3260C"/>
                        </a:buClr>
                        <a:buSzPct val="130000"/>
                        <a:buFont typeface="Georgia" pitchFamily="18" charset="0"/>
                        <a:defRPr sz="1400">
                          <a:solidFill>
                            <a:srgbClr val="404040"/>
                          </a:solidFill>
                          <a:latin typeface="Trebuchet MS" pitchFamily="34" charset="0"/>
                        </a:defRPr>
                      </a:lvl4pPr>
                      <a:lvl5pPr marL="2057400" indent="-228600" eaLnBrk="0" hangingPunct="0">
                        <a:spcBef>
                          <a:spcPct val="20000"/>
                        </a:spcBef>
                        <a:spcAft>
                          <a:spcPts val="300"/>
                        </a:spcAft>
                        <a:buClr>
                          <a:srgbClr val="C3260C"/>
                        </a:buClr>
                        <a:buSzPct val="130000"/>
                        <a:buFont typeface="Georgia" pitchFamily="18" charset="0"/>
                        <a:defRPr sz="1200">
                          <a:solidFill>
                            <a:srgbClr val="404040"/>
                          </a:solidFill>
                          <a:latin typeface="Trebuchet MS" pitchFamily="34" charset="0"/>
                        </a:defRPr>
                      </a:lvl5pPr>
                      <a:lvl6pPr marL="2514600" indent="-228600" eaLnBrk="0" fontAlgn="base" hangingPunct="0">
                        <a:spcBef>
                          <a:spcPct val="20000"/>
                        </a:spcBef>
                        <a:spcAft>
                          <a:spcPts val="300"/>
                        </a:spcAft>
                        <a:buClr>
                          <a:srgbClr val="C3260C"/>
                        </a:buClr>
                        <a:buSzPct val="130000"/>
                        <a:buFont typeface="Georgia" pitchFamily="18" charset="0"/>
                        <a:defRPr sz="1200">
                          <a:solidFill>
                            <a:srgbClr val="404040"/>
                          </a:solidFill>
                          <a:latin typeface="Trebuchet MS" pitchFamily="34" charset="0"/>
                        </a:defRPr>
                      </a:lvl6pPr>
                      <a:lvl7pPr marL="2971800" indent="-228600" eaLnBrk="0" fontAlgn="base" hangingPunct="0">
                        <a:spcBef>
                          <a:spcPct val="20000"/>
                        </a:spcBef>
                        <a:spcAft>
                          <a:spcPts val="300"/>
                        </a:spcAft>
                        <a:buClr>
                          <a:srgbClr val="C3260C"/>
                        </a:buClr>
                        <a:buSzPct val="130000"/>
                        <a:buFont typeface="Georgia" pitchFamily="18" charset="0"/>
                        <a:defRPr sz="1200">
                          <a:solidFill>
                            <a:srgbClr val="404040"/>
                          </a:solidFill>
                          <a:latin typeface="Trebuchet MS" pitchFamily="34" charset="0"/>
                        </a:defRPr>
                      </a:lvl7pPr>
                      <a:lvl8pPr marL="3429000" indent="-228600" eaLnBrk="0" fontAlgn="base" hangingPunct="0">
                        <a:spcBef>
                          <a:spcPct val="20000"/>
                        </a:spcBef>
                        <a:spcAft>
                          <a:spcPts val="300"/>
                        </a:spcAft>
                        <a:buClr>
                          <a:srgbClr val="C3260C"/>
                        </a:buClr>
                        <a:buSzPct val="130000"/>
                        <a:buFont typeface="Georgia" pitchFamily="18" charset="0"/>
                        <a:defRPr sz="1200">
                          <a:solidFill>
                            <a:srgbClr val="404040"/>
                          </a:solidFill>
                          <a:latin typeface="Trebuchet MS" pitchFamily="34" charset="0"/>
                        </a:defRPr>
                      </a:lvl8pPr>
                      <a:lvl9pPr marL="3886200" indent="-228600" eaLnBrk="0" fontAlgn="base" hangingPunct="0">
                        <a:spcBef>
                          <a:spcPct val="20000"/>
                        </a:spcBef>
                        <a:spcAft>
                          <a:spcPts val="300"/>
                        </a:spcAft>
                        <a:buClr>
                          <a:srgbClr val="C3260C"/>
                        </a:buClr>
                        <a:buSzPct val="130000"/>
                        <a:buFont typeface="Georgia" pitchFamily="18" charset="0"/>
                        <a:defRPr sz="1200">
                          <a:solidFill>
                            <a:srgbClr val="404040"/>
                          </a:solidFill>
                          <a:latin typeface="Trebuchet MS" pitchFamily="34" charset="0"/>
                        </a:defRPr>
                      </a:lvl9pPr>
                    </a:lstStyle>
                    <a:p>
                      <a:pPr marL="0" marR="0" lvl="0" indent="0" algn="ctr" defTabSz="914400" rtl="0" eaLnBrk="1" fontAlgn="base" latinLnBrk="0" hangingPunct="1">
                        <a:lnSpc>
                          <a:spcPct val="85000"/>
                        </a:lnSpc>
                        <a:spcBef>
                          <a:spcPct val="0"/>
                        </a:spcBef>
                        <a:spcAft>
                          <a:spcPct val="0"/>
                        </a:spcAft>
                        <a:buClrTx/>
                        <a:buSzTx/>
                        <a:buFontTx/>
                        <a:buNone/>
                        <a:tabLst/>
                      </a:pPr>
                      <a:r>
                        <a:rPr kumimoji="0" lang="ru-RU" altLang="ru-RU" sz="1300" b="0" i="0" u="none" strike="noStrike" cap="none" normalizeH="0" baseline="0" dirty="0">
                          <a:ln>
                            <a:noFill/>
                          </a:ln>
                          <a:solidFill>
                            <a:schemeClr val="tx1"/>
                          </a:solidFill>
                          <a:effectLst/>
                          <a:latin typeface="Times New Roman" pitchFamily="18" charset="0"/>
                          <a:cs typeface="Times New Roman" pitchFamily="18" charset="0"/>
                        </a:rPr>
                        <a:t>Умения и поведение</a:t>
                      </a:r>
                      <a:endParaRPr kumimoji="0" lang="ru-RU" altLang="ru-RU" sz="1300" b="0" i="0" u="none" strike="noStrike" cap="none" normalizeH="0" baseline="0" dirty="0">
                        <a:ln>
                          <a:noFill/>
                        </a:ln>
                        <a:solidFill>
                          <a:schemeClr val="tx1"/>
                        </a:solidFill>
                        <a:effectLst/>
                        <a:latin typeface="Times New Roman" pitchFamily="18" charset="0"/>
                        <a:ea typeface="Calibri" pitchFamily="34" charset="0"/>
                        <a:cs typeface="Times New Roman" pitchFamily="18" charset="0"/>
                      </a:endParaRPr>
                    </a:p>
                  </a:txBody>
                  <a:tcPr marL="91445" marR="91445"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5">
                        <a:lumMod val="20000"/>
                        <a:lumOff val="80000"/>
                      </a:schemeClr>
                    </a:solidFill>
                  </a:tcPr>
                </a:tc>
                <a:tc>
                  <a:txBody>
                    <a:bodyPr/>
                    <a:lstStyle>
                      <a:lvl1pPr eaLnBrk="0" hangingPunct="0">
                        <a:spcBef>
                          <a:spcPct val="20000"/>
                        </a:spcBef>
                        <a:spcAft>
                          <a:spcPts val="300"/>
                        </a:spcAft>
                        <a:buClr>
                          <a:srgbClr val="C3260C"/>
                        </a:buClr>
                        <a:buSzPct val="130000"/>
                        <a:buFont typeface="Georgia" pitchFamily="18" charset="0"/>
                        <a:tabLst>
                          <a:tab pos="457200" algn="l"/>
                        </a:tabLst>
                        <a:defRPr sz="2000">
                          <a:solidFill>
                            <a:srgbClr val="404040"/>
                          </a:solidFill>
                          <a:latin typeface="Trebuchet MS" pitchFamily="34" charset="0"/>
                        </a:defRPr>
                      </a:lvl1pPr>
                      <a:lvl2pPr marL="742950" indent="-285750" eaLnBrk="0" hangingPunct="0">
                        <a:spcBef>
                          <a:spcPct val="20000"/>
                        </a:spcBef>
                        <a:spcAft>
                          <a:spcPts val="300"/>
                        </a:spcAft>
                        <a:buClr>
                          <a:srgbClr val="C3260C"/>
                        </a:buClr>
                        <a:buSzPct val="130000"/>
                        <a:buFont typeface="Georgia" pitchFamily="18" charset="0"/>
                        <a:tabLst>
                          <a:tab pos="457200" algn="l"/>
                        </a:tabLst>
                        <a:defRPr>
                          <a:solidFill>
                            <a:srgbClr val="404040"/>
                          </a:solidFill>
                          <a:latin typeface="Trebuchet MS" pitchFamily="34" charset="0"/>
                        </a:defRPr>
                      </a:lvl2pPr>
                      <a:lvl3pPr marL="1143000" indent="-228600" eaLnBrk="0" hangingPunct="0">
                        <a:spcBef>
                          <a:spcPct val="20000"/>
                        </a:spcBef>
                        <a:spcAft>
                          <a:spcPts val="300"/>
                        </a:spcAft>
                        <a:buClr>
                          <a:srgbClr val="C3260C"/>
                        </a:buClr>
                        <a:buSzPct val="130000"/>
                        <a:buFont typeface="Georgia" pitchFamily="18" charset="0"/>
                        <a:tabLst>
                          <a:tab pos="457200" algn="l"/>
                        </a:tabLst>
                        <a:defRPr sz="1600">
                          <a:solidFill>
                            <a:srgbClr val="404040"/>
                          </a:solidFill>
                          <a:latin typeface="Trebuchet MS" pitchFamily="34" charset="0"/>
                        </a:defRPr>
                      </a:lvl3pPr>
                      <a:lvl4pPr marL="1600200" indent="-228600" eaLnBrk="0" hangingPunct="0">
                        <a:spcBef>
                          <a:spcPct val="20000"/>
                        </a:spcBef>
                        <a:spcAft>
                          <a:spcPts val="300"/>
                        </a:spcAft>
                        <a:buClr>
                          <a:srgbClr val="C3260C"/>
                        </a:buClr>
                        <a:buSzPct val="130000"/>
                        <a:buFont typeface="Georgia" pitchFamily="18" charset="0"/>
                        <a:tabLst>
                          <a:tab pos="457200" algn="l"/>
                        </a:tabLst>
                        <a:defRPr sz="1400">
                          <a:solidFill>
                            <a:srgbClr val="404040"/>
                          </a:solidFill>
                          <a:latin typeface="Trebuchet MS" pitchFamily="34" charset="0"/>
                        </a:defRPr>
                      </a:lvl4pPr>
                      <a:lvl5pPr marL="2057400" indent="-228600" eaLnBrk="0" hangingPunct="0">
                        <a:spcBef>
                          <a:spcPct val="20000"/>
                        </a:spcBef>
                        <a:spcAft>
                          <a:spcPts val="300"/>
                        </a:spcAft>
                        <a:buClr>
                          <a:srgbClr val="C3260C"/>
                        </a:buClr>
                        <a:buSzPct val="130000"/>
                        <a:buFont typeface="Georgia" pitchFamily="18" charset="0"/>
                        <a:tabLst>
                          <a:tab pos="457200" algn="l"/>
                        </a:tabLst>
                        <a:defRPr sz="1200">
                          <a:solidFill>
                            <a:srgbClr val="404040"/>
                          </a:solidFill>
                          <a:latin typeface="Trebuchet MS" pitchFamily="34" charset="0"/>
                        </a:defRPr>
                      </a:lvl5pPr>
                      <a:lvl6pPr marL="2514600" indent="-228600" eaLnBrk="0" fontAlgn="base" hangingPunct="0">
                        <a:spcBef>
                          <a:spcPct val="20000"/>
                        </a:spcBef>
                        <a:spcAft>
                          <a:spcPts val="300"/>
                        </a:spcAft>
                        <a:buClr>
                          <a:srgbClr val="C3260C"/>
                        </a:buClr>
                        <a:buSzPct val="130000"/>
                        <a:buFont typeface="Georgia" pitchFamily="18" charset="0"/>
                        <a:tabLst>
                          <a:tab pos="457200" algn="l"/>
                        </a:tabLst>
                        <a:defRPr sz="1200">
                          <a:solidFill>
                            <a:srgbClr val="404040"/>
                          </a:solidFill>
                          <a:latin typeface="Trebuchet MS" pitchFamily="34" charset="0"/>
                        </a:defRPr>
                      </a:lvl6pPr>
                      <a:lvl7pPr marL="2971800" indent="-228600" eaLnBrk="0" fontAlgn="base" hangingPunct="0">
                        <a:spcBef>
                          <a:spcPct val="20000"/>
                        </a:spcBef>
                        <a:spcAft>
                          <a:spcPts val="300"/>
                        </a:spcAft>
                        <a:buClr>
                          <a:srgbClr val="C3260C"/>
                        </a:buClr>
                        <a:buSzPct val="130000"/>
                        <a:buFont typeface="Georgia" pitchFamily="18" charset="0"/>
                        <a:tabLst>
                          <a:tab pos="457200" algn="l"/>
                        </a:tabLst>
                        <a:defRPr sz="1200">
                          <a:solidFill>
                            <a:srgbClr val="404040"/>
                          </a:solidFill>
                          <a:latin typeface="Trebuchet MS" pitchFamily="34" charset="0"/>
                        </a:defRPr>
                      </a:lvl7pPr>
                      <a:lvl8pPr marL="3429000" indent="-228600" eaLnBrk="0" fontAlgn="base" hangingPunct="0">
                        <a:spcBef>
                          <a:spcPct val="20000"/>
                        </a:spcBef>
                        <a:spcAft>
                          <a:spcPts val="300"/>
                        </a:spcAft>
                        <a:buClr>
                          <a:srgbClr val="C3260C"/>
                        </a:buClr>
                        <a:buSzPct val="130000"/>
                        <a:buFont typeface="Georgia" pitchFamily="18" charset="0"/>
                        <a:tabLst>
                          <a:tab pos="457200" algn="l"/>
                        </a:tabLst>
                        <a:defRPr sz="1200">
                          <a:solidFill>
                            <a:srgbClr val="404040"/>
                          </a:solidFill>
                          <a:latin typeface="Trebuchet MS" pitchFamily="34" charset="0"/>
                        </a:defRPr>
                      </a:lvl8pPr>
                      <a:lvl9pPr marL="3886200" indent="-228600" eaLnBrk="0" fontAlgn="base" hangingPunct="0">
                        <a:spcBef>
                          <a:spcPct val="20000"/>
                        </a:spcBef>
                        <a:spcAft>
                          <a:spcPts val="300"/>
                        </a:spcAft>
                        <a:buClr>
                          <a:srgbClr val="C3260C"/>
                        </a:buClr>
                        <a:buSzPct val="130000"/>
                        <a:buFont typeface="Georgia" pitchFamily="18" charset="0"/>
                        <a:tabLst>
                          <a:tab pos="457200" algn="l"/>
                        </a:tabLst>
                        <a:defRPr sz="1200">
                          <a:solidFill>
                            <a:srgbClr val="404040"/>
                          </a:solidFill>
                          <a:latin typeface="Trebuchet MS" pitchFamily="34" charset="0"/>
                        </a:defRPr>
                      </a:lvl9pPr>
                    </a:lstStyle>
                    <a:p>
                      <a:pPr marL="0" marR="0" lvl="0" indent="0" algn="l" defTabSz="914400" rtl="0" eaLnBrk="1" fontAlgn="base" latinLnBrk="0" hangingPunct="1">
                        <a:lnSpc>
                          <a:spcPct val="85000"/>
                        </a:lnSpc>
                        <a:spcBef>
                          <a:spcPct val="0"/>
                        </a:spcBef>
                        <a:spcAft>
                          <a:spcPct val="0"/>
                        </a:spcAft>
                        <a:buClrTx/>
                        <a:buSzPts val="1000"/>
                        <a:buFontTx/>
                        <a:buNone/>
                        <a:tabLst>
                          <a:tab pos="457200" algn="l"/>
                        </a:tabLst>
                      </a:pPr>
                      <a:r>
                        <a:rPr kumimoji="0" lang="ru-RU" altLang="ru-RU" sz="1300" b="0" i="0" u="none" strike="noStrike" cap="none" normalizeH="0" baseline="0">
                          <a:ln>
                            <a:noFill/>
                          </a:ln>
                          <a:solidFill>
                            <a:schemeClr val="tx1"/>
                          </a:solidFill>
                          <a:effectLst/>
                          <a:latin typeface="Times New Roman" pitchFamily="18" charset="0"/>
                          <a:cs typeface="Times New Roman" pitchFamily="18" charset="0"/>
                        </a:rPr>
                        <a:t>Знать обязательные ежемесячные траты и актуальные потребности на данный момент.</a:t>
                      </a:r>
                      <a:endParaRPr kumimoji="0" lang="ru-RU" altLang="ru-RU" sz="1300" b="0" i="0" u="none" strike="noStrike" cap="none" normalizeH="0" baseline="0">
                        <a:ln>
                          <a:noFill/>
                        </a:ln>
                        <a:solidFill>
                          <a:schemeClr val="tx1"/>
                        </a:solidFill>
                        <a:effectLst/>
                        <a:latin typeface="Times New Roman" pitchFamily="18" charset="0"/>
                        <a:ea typeface="Calibri" pitchFamily="34" charset="0"/>
                        <a:cs typeface="Times New Roman" pitchFamily="18" charset="0"/>
                      </a:endParaRPr>
                    </a:p>
                    <a:p>
                      <a:pPr marL="0" marR="0" lvl="0" indent="0" algn="l" defTabSz="914400" rtl="0" eaLnBrk="1" fontAlgn="base" latinLnBrk="0" hangingPunct="1">
                        <a:lnSpc>
                          <a:spcPct val="85000"/>
                        </a:lnSpc>
                        <a:spcBef>
                          <a:spcPct val="0"/>
                        </a:spcBef>
                        <a:spcAft>
                          <a:spcPct val="0"/>
                        </a:spcAft>
                        <a:buClrTx/>
                        <a:buSzPts val="1000"/>
                        <a:buFontTx/>
                        <a:buNone/>
                        <a:tabLst>
                          <a:tab pos="457200" algn="l"/>
                        </a:tabLst>
                      </a:pPr>
                      <a:r>
                        <a:rPr kumimoji="0" lang="ru-RU" altLang="ru-RU" sz="1300" b="0" i="0" u="none" strike="noStrike" cap="none" normalizeH="0" baseline="0">
                          <a:ln>
                            <a:noFill/>
                          </a:ln>
                          <a:solidFill>
                            <a:schemeClr val="tx1"/>
                          </a:solidFill>
                          <a:effectLst/>
                          <a:latin typeface="Times New Roman" pitchFamily="18" charset="0"/>
                          <a:cs typeface="Times New Roman" pitchFamily="18" charset="0"/>
                        </a:rPr>
                        <a:t>Уметь вести запись доходов и расходов.</a:t>
                      </a:r>
                      <a:endParaRPr kumimoji="0" lang="ru-RU" altLang="ru-RU" sz="1300" b="0" i="0" u="none" strike="noStrike" cap="none" normalizeH="0" baseline="0">
                        <a:ln>
                          <a:noFill/>
                        </a:ln>
                        <a:solidFill>
                          <a:schemeClr val="tx1"/>
                        </a:solidFill>
                        <a:effectLst/>
                        <a:latin typeface="Times New Roman" pitchFamily="18" charset="0"/>
                        <a:cs typeface="Calibri" pitchFamily="34" charset="0"/>
                      </a:endParaRPr>
                    </a:p>
                    <a:p>
                      <a:pPr marL="0" marR="0" lvl="0" indent="0" algn="l" defTabSz="914400" rtl="0" eaLnBrk="1" fontAlgn="base" latinLnBrk="0" hangingPunct="1">
                        <a:lnSpc>
                          <a:spcPct val="85000"/>
                        </a:lnSpc>
                        <a:spcBef>
                          <a:spcPct val="0"/>
                        </a:spcBef>
                        <a:spcAft>
                          <a:spcPct val="0"/>
                        </a:spcAft>
                        <a:buClrTx/>
                        <a:buSzPts val="1000"/>
                        <a:buFontTx/>
                        <a:buNone/>
                        <a:tabLst>
                          <a:tab pos="457200" algn="l"/>
                        </a:tabLst>
                      </a:pPr>
                      <a:r>
                        <a:rPr kumimoji="0" lang="ru-RU" altLang="ru-RU" sz="1300" b="0" i="0" u="none" strike="noStrike" cap="none" normalizeH="0" baseline="0">
                          <a:ln>
                            <a:noFill/>
                          </a:ln>
                          <a:solidFill>
                            <a:schemeClr val="tx1"/>
                          </a:solidFill>
                          <a:effectLst/>
                          <a:latin typeface="Times New Roman" pitchFamily="18" charset="0"/>
                          <a:cs typeface="Times New Roman" pitchFamily="18" charset="0"/>
                        </a:rPr>
                        <a:t>Уметь различать краткосрочные и долгосрочные потребности и определять приоритетные траты.</a:t>
                      </a:r>
                    </a:p>
                    <a:p>
                      <a:pPr marL="0" marR="0" lvl="0" indent="0" algn="l" defTabSz="914400" rtl="0" eaLnBrk="1" fontAlgn="base" latinLnBrk="0" hangingPunct="1">
                        <a:lnSpc>
                          <a:spcPct val="85000"/>
                        </a:lnSpc>
                        <a:spcBef>
                          <a:spcPct val="0"/>
                        </a:spcBef>
                        <a:spcAft>
                          <a:spcPct val="0"/>
                        </a:spcAft>
                        <a:buClrTx/>
                        <a:buSzTx/>
                        <a:buFontTx/>
                        <a:buNone/>
                        <a:tabLst>
                          <a:tab pos="457200" algn="l"/>
                        </a:tabLst>
                      </a:pPr>
                      <a:r>
                        <a:rPr kumimoji="0" lang="ru-RU" altLang="ru-RU" sz="1300" b="0" i="0" u="none" strike="noStrike" cap="none" normalizeH="0" baseline="0">
                          <a:ln>
                            <a:noFill/>
                          </a:ln>
                          <a:solidFill>
                            <a:schemeClr val="tx1"/>
                          </a:solidFill>
                          <a:effectLst/>
                          <a:latin typeface="Times New Roman" pitchFamily="18" charset="0"/>
                          <a:cs typeface="Times New Roman" pitchFamily="18" charset="0"/>
                        </a:rPr>
                        <a:t>Уметь вести запись доходов и расходов.</a:t>
                      </a:r>
                    </a:p>
                    <a:p>
                      <a:pPr marL="0" marR="0" lvl="0" indent="0" algn="l" defTabSz="914400" rtl="0" eaLnBrk="1" fontAlgn="base" latinLnBrk="0" hangingPunct="1">
                        <a:lnSpc>
                          <a:spcPct val="85000"/>
                        </a:lnSpc>
                        <a:spcBef>
                          <a:spcPct val="0"/>
                        </a:spcBef>
                        <a:spcAft>
                          <a:spcPct val="0"/>
                        </a:spcAft>
                        <a:buClrTx/>
                        <a:buSzTx/>
                        <a:buFontTx/>
                        <a:buNone/>
                        <a:tabLst>
                          <a:tab pos="457200" algn="l"/>
                        </a:tabLst>
                      </a:pPr>
                      <a:r>
                        <a:rPr kumimoji="0" lang="ru-RU" altLang="ru-RU" sz="1300" b="0" i="0" u="none" strike="noStrike" cap="none" normalizeH="0" baseline="0">
                          <a:ln>
                            <a:noFill/>
                          </a:ln>
                          <a:solidFill>
                            <a:schemeClr val="tx1"/>
                          </a:solidFill>
                          <a:effectLst/>
                          <a:latin typeface="Times New Roman" pitchFamily="18" charset="0"/>
                          <a:cs typeface="Times New Roman" pitchFamily="18" charset="0"/>
                        </a:rPr>
                        <a:t>Уметь различать краткосрочные и долгосрочные потребности и определять приоритетные траты.</a:t>
                      </a:r>
                      <a:endParaRPr kumimoji="0" lang="ru-RU" altLang="ru-RU" sz="1300" b="0" i="0" u="none" strike="noStrike" cap="none" normalizeH="0" baseline="0">
                        <a:ln>
                          <a:noFill/>
                        </a:ln>
                        <a:solidFill>
                          <a:schemeClr val="tx1"/>
                        </a:solidFill>
                        <a:effectLst/>
                        <a:latin typeface="Times New Roman" pitchFamily="18" charset="0"/>
                        <a:cs typeface="Calibri" pitchFamily="34" charset="0"/>
                      </a:endParaRPr>
                    </a:p>
                  </a:txBody>
                  <a:tcPr marL="91445" marR="91445"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5">
                        <a:lumMod val="20000"/>
                        <a:lumOff val="80000"/>
                      </a:schemeClr>
                    </a:solidFill>
                  </a:tcPr>
                </a:tc>
                <a:tc>
                  <a:txBody>
                    <a:bodyPr/>
                    <a:lstStyle>
                      <a:lvl1pPr eaLnBrk="0" hangingPunct="0">
                        <a:spcBef>
                          <a:spcPct val="20000"/>
                        </a:spcBef>
                        <a:spcAft>
                          <a:spcPts val="300"/>
                        </a:spcAft>
                        <a:buClr>
                          <a:srgbClr val="C3260C"/>
                        </a:buClr>
                        <a:buSzPct val="130000"/>
                        <a:buFont typeface="Georgia" pitchFamily="18" charset="0"/>
                        <a:tabLst>
                          <a:tab pos="457200" algn="l"/>
                        </a:tabLst>
                        <a:defRPr sz="2000">
                          <a:solidFill>
                            <a:srgbClr val="404040"/>
                          </a:solidFill>
                          <a:latin typeface="Trebuchet MS" pitchFamily="34" charset="0"/>
                        </a:defRPr>
                      </a:lvl1pPr>
                      <a:lvl2pPr marL="742950" indent="-285750" eaLnBrk="0" hangingPunct="0">
                        <a:spcBef>
                          <a:spcPct val="20000"/>
                        </a:spcBef>
                        <a:spcAft>
                          <a:spcPts val="300"/>
                        </a:spcAft>
                        <a:buClr>
                          <a:srgbClr val="C3260C"/>
                        </a:buClr>
                        <a:buSzPct val="130000"/>
                        <a:buFont typeface="Georgia" pitchFamily="18" charset="0"/>
                        <a:tabLst>
                          <a:tab pos="457200" algn="l"/>
                        </a:tabLst>
                        <a:defRPr>
                          <a:solidFill>
                            <a:srgbClr val="404040"/>
                          </a:solidFill>
                          <a:latin typeface="Trebuchet MS" pitchFamily="34" charset="0"/>
                        </a:defRPr>
                      </a:lvl2pPr>
                      <a:lvl3pPr marL="1143000" indent="-228600" eaLnBrk="0" hangingPunct="0">
                        <a:spcBef>
                          <a:spcPct val="20000"/>
                        </a:spcBef>
                        <a:spcAft>
                          <a:spcPts val="300"/>
                        </a:spcAft>
                        <a:buClr>
                          <a:srgbClr val="C3260C"/>
                        </a:buClr>
                        <a:buSzPct val="130000"/>
                        <a:buFont typeface="Georgia" pitchFamily="18" charset="0"/>
                        <a:tabLst>
                          <a:tab pos="457200" algn="l"/>
                        </a:tabLst>
                        <a:defRPr sz="1600">
                          <a:solidFill>
                            <a:srgbClr val="404040"/>
                          </a:solidFill>
                          <a:latin typeface="Trebuchet MS" pitchFamily="34" charset="0"/>
                        </a:defRPr>
                      </a:lvl3pPr>
                      <a:lvl4pPr marL="1600200" indent="-228600" eaLnBrk="0" hangingPunct="0">
                        <a:spcBef>
                          <a:spcPct val="20000"/>
                        </a:spcBef>
                        <a:spcAft>
                          <a:spcPts val="300"/>
                        </a:spcAft>
                        <a:buClr>
                          <a:srgbClr val="C3260C"/>
                        </a:buClr>
                        <a:buSzPct val="130000"/>
                        <a:buFont typeface="Georgia" pitchFamily="18" charset="0"/>
                        <a:tabLst>
                          <a:tab pos="457200" algn="l"/>
                        </a:tabLst>
                        <a:defRPr sz="1400">
                          <a:solidFill>
                            <a:srgbClr val="404040"/>
                          </a:solidFill>
                          <a:latin typeface="Trebuchet MS" pitchFamily="34" charset="0"/>
                        </a:defRPr>
                      </a:lvl4pPr>
                      <a:lvl5pPr marL="2057400" indent="-228600" eaLnBrk="0" hangingPunct="0">
                        <a:spcBef>
                          <a:spcPct val="20000"/>
                        </a:spcBef>
                        <a:spcAft>
                          <a:spcPts val="300"/>
                        </a:spcAft>
                        <a:buClr>
                          <a:srgbClr val="C3260C"/>
                        </a:buClr>
                        <a:buSzPct val="130000"/>
                        <a:buFont typeface="Georgia" pitchFamily="18" charset="0"/>
                        <a:tabLst>
                          <a:tab pos="457200" algn="l"/>
                        </a:tabLst>
                        <a:defRPr sz="1200">
                          <a:solidFill>
                            <a:srgbClr val="404040"/>
                          </a:solidFill>
                          <a:latin typeface="Trebuchet MS" pitchFamily="34" charset="0"/>
                        </a:defRPr>
                      </a:lvl5pPr>
                      <a:lvl6pPr marL="2514600" indent="-228600" eaLnBrk="0" fontAlgn="base" hangingPunct="0">
                        <a:spcBef>
                          <a:spcPct val="20000"/>
                        </a:spcBef>
                        <a:spcAft>
                          <a:spcPts val="300"/>
                        </a:spcAft>
                        <a:buClr>
                          <a:srgbClr val="C3260C"/>
                        </a:buClr>
                        <a:buSzPct val="130000"/>
                        <a:buFont typeface="Georgia" pitchFamily="18" charset="0"/>
                        <a:tabLst>
                          <a:tab pos="457200" algn="l"/>
                        </a:tabLst>
                        <a:defRPr sz="1200">
                          <a:solidFill>
                            <a:srgbClr val="404040"/>
                          </a:solidFill>
                          <a:latin typeface="Trebuchet MS" pitchFamily="34" charset="0"/>
                        </a:defRPr>
                      </a:lvl6pPr>
                      <a:lvl7pPr marL="2971800" indent="-228600" eaLnBrk="0" fontAlgn="base" hangingPunct="0">
                        <a:spcBef>
                          <a:spcPct val="20000"/>
                        </a:spcBef>
                        <a:spcAft>
                          <a:spcPts val="300"/>
                        </a:spcAft>
                        <a:buClr>
                          <a:srgbClr val="C3260C"/>
                        </a:buClr>
                        <a:buSzPct val="130000"/>
                        <a:buFont typeface="Georgia" pitchFamily="18" charset="0"/>
                        <a:tabLst>
                          <a:tab pos="457200" algn="l"/>
                        </a:tabLst>
                        <a:defRPr sz="1200">
                          <a:solidFill>
                            <a:srgbClr val="404040"/>
                          </a:solidFill>
                          <a:latin typeface="Trebuchet MS" pitchFamily="34" charset="0"/>
                        </a:defRPr>
                      </a:lvl7pPr>
                      <a:lvl8pPr marL="3429000" indent="-228600" eaLnBrk="0" fontAlgn="base" hangingPunct="0">
                        <a:spcBef>
                          <a:spcPct val="20000"/>
                        </a:spcBef>
                        <a:spcAft>
                          <a:spcPts val="300"/>
                        </a:spcAft>
                        <a:buClr>
                          <a:srgbClr val="C3260C"/>
                        </a:buClr>
                        <a:buSzPct val="130000"/>
                        <a:buFont typeface="Georgia" pitchFamily="18" charset="0"/>
                        <a:tabLst>
                          <a:tab pos="457200" algn="l"/>
                        </a:tabLst>
                        <a:defRPr sz="1200">
                          <a:solidFill>
                            <a:srgbClr val="404040"/>
                          </a:solidFill>
                          <a:latin typeface="Trebuchet MS" pitchFamily="34" charset="0"/>
                        </a:defRPr>
                      </a:lvl8pPr>
                      <a:lvl9pPr marL="3886200" indent="-228600" eaLnBrk="0" fontAlgn="base" hangingPunct="0">
                        <a:spcBef>
                          <a:spcPct val="20000"/>
                        </a:spcBef>
                        <a:spcAft>
                          <a:spcPts val="300"/>
                        </a:spcAft>
                        <a:buClr>
                          <a:srgbClr val="C3260C"/>
                        </a:buClr>
                        <a:buSzPct val="130000"/>
                        <a:buFont typeface="Georgia" pitchFamily="18" charset="0"/>
                        <a:tabLst>
                          <a:tab pos="457200" algn="l"/>
                        </a:tabLst>
                        <a:defRPr sz="1200">
                          <a:solidFill>
                            <a:srgbClr val="404040"/>
                          </a:solidFill>
                          <a:latin typeface="Trebuchet MS" pitchFamily="34" charset="0"/>
                        </a:defRPr>
                      </a:lvl9pPr>
                    </a:lstStyle>
                    <a:p>
                      <a:pPr marL="0" marR="0" lvl="0" indent="0" algn="l" defTabSz="914400" rtl="0" eaLnBrk="1" fontAlgn="base" latinLnBrk="0" hangingPunct="1">
                        <a:lnSpc>
                          <a:spcPct val="85000"/>
                        </a:lnSpc>
                        <a:spcBef>
                          <a:spcPct val="0"/>
                        </a:spcBef>
                        <a:spcAft>
                          <a:spcPct val="0"/>
                        </a:spcAft>
                        <a:buClrTx/>
                        <a:buSzPts val="1000"/>
                        <a:buFontTx/>
                        <a:buNone/>
                        <a:tabLst>
                          <a:tab pos="457200" algn="l"/>
                        </a:tabLst>
                      </a:pPr>
                      <a:r>
                        <a:rPr kumimoji="0" lang="ru-RU" altLang="ru-RU" sz="1300" b="0" i="0" u="none" strike="noStrike" cap="none" normalizeH="0" baseline="0" dirty="0">
                          <a:ln>
                            <a:noFill/>
                          </a:ln>
                          <a:solidFill>
                            <a:schemeClr val="tx1"/>
                          </a:solidFill>
                          <a:effectLst/>
                          <a:latin typeface="Times New Roman" pitchFamily="18" charset="0"/>
                          <a:cs typeface="Times New Roman" pitchFamily="18" charset="0"/>
                        </a:rPr>
                        <a:t>Уметь составлять личный бюджет. </a:t>
                      </a:r>
                      <a:endParaRPr kumimoji="0" lang="ru-RU" altLang="ru-RU" sz="1300" b="0" i="0" u="none" strike="noStrike" cap="none" normalizeH="0" baseline="0" dirty="0">
                        <a:ln>
                          <a:noFill/>
                        </a:ln>
                        <a:solidFill>
                          <a:schemeClr val="tx1"/>
                        </a:solidFill>
                        <a:effectLst/>
                        <a:latin typeface="Times New Roman" pitchFamily="18" charset="0"/>
                        <a:ea typeface="Calibri" pitchFamily="34" charset="0"/>
                        <a:cs typeface="Times New Roman" pitchFamily="18" charset="0"/>
                      </a:endParaRPr>
                    </a:p>
                  </a:txBody>
                  <a:tcPr marL="91445" marR="91445"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5">
                        <a:lumMod val="20000"/>
                        <a:lumOff val="80000"/>
                      </a:schemeClr>
                    </a:solidFill>
                  </a:tcPr>
                </a:tc>
                <a:extLst>
                  <a:ext uri="{0D108BD9-81ED-4DB2-BD59-A6C34878D82A}">
                    <a16:rowId xmlns:a16="http://schemas.microsoft.com/office/drawing/2014/main" val="10006"/>
                  </a:ext>
                </a:extLst>
              </a:tr>
              <a:tr h="512804">
                <a:tc vMerge="1">
                  <a:txBody>
                    <a:bodyPr/>
                    <a:lstStyle/>
                    <a:p>
                      <a:endParaRPr lang="ru-RU"/>
                    </a:p>
                  </a:txBody>
                  <a:tcPr/>
                </a:tc>
                <a:tc>
                  <a:txBody>
                    <a:bodyPr/>
                    <a:lstStyle>
                      <a:lvl1pPr eaLnBrk="0" hangingPunct="0">
                        <a:spcBef>
                          <a:spcPct val="20000"/>
                        </a:spcBef>
                        <a:spcAft>
                          <a:spcPts val="300"/>
                        </a:spcAft>
                        <a:buClr>
                          <a:srgbClr val="C3260C"/>
                        </a:buClr>
                        <a:buSzPct val="130000"/>
                        <a:buFont typeface="Georgia" pitchFamily="18" charset="0"/>
                        <a:defRPr sz="2000">
                          <a:solidFill>
                            <a:srgbClr val="404040"/>
                          </a:solidFill>
                          <a:latin typeface="Trebuchet MS" pitchFamily="34" charset="0"/>
                        </a:defRPr>
                      </a:lvl1pPr>
                      <a:lvl2pPr marL="742950" indent="-285750" eaLnBrk="0" hangingPunct="0">
                        <a:spcBef>
                          <a:spcPct val="20000"/>
                        </a:spcBef>
                        <a:spcAft>
                          <a:spcPts val="300"/>
                        </a:spcAft>
                        <a:buClr>
                          <a:srgbClr val="C3260C"/>
                        </a:buClr>
                        <a:buSzPct val="130000"/>
                        <a:buFont typeface="Georgia" pitchFamily="18" charset="0"/>
                        <a:defRPr>
                          <a:solidFill>
                            <a:srgbClr val="404040"/>
                          </a:solidFill>
                          <a:latin typeface="Trebuchet MS" pitchFamily="34" charset="0"/>
                        </a:defRPr>
                      </a:lvl2pPr>
                      <a:lvl3pPr marL="1143000" indent="-228600" eaLnBrk="0" hangingPunct="0">
                        <a:spcBef>
                          <a:spcPct val="20000"/>
                        </a:spcBef>
                        <a:spcAft>
                          <a:spcPts val="300"/>
                        </a:spcAft>
                        <a:buClr>
                          <a:srgbClr val="C3260C"/>
                        </a:buClr>
                        <a:buSzPct val="130000"/>
                        <a:buFont typeface="Georgia" pitchFamily="18" charset="0"/>
                        <a:defRPr sz="1600">
                          <a:solidFill>
                            <a:srgbClr val="404040"/>
                          </a:solidFill>
                          <a:latin typeface="Trebuchet MS" pitchFamily="34" charset="0"/>
                        </a:defRPr>
                      </a:lvl3pPr>
                      <a:lvl4pPr marL="1600200" indent="-228600" eaLnBrk="0" hangingPunct="0">
                        <a:spcBef>
                          <a:spcPct val="20000"/>
                        </a:spcBef>
                        <a:spcAft>
                          <a:spcPts val="300"/>
                        </a:spcAft>
                        <a:buClr>
                          <a:srgbClr val="C3260C"/>
                        </a:buClr>
                        <a:buSzPct val="130000"/>
                        <a:buFont typeface="Georgia" pitchFamily="18" charset="0"/>
                        <a:defRPr sz="1400">
                          <a:solidFill>
                            <a:srgbClr val="404040"/>
                          </a:solidFill>
                          <a:latin typeface="Trebuchet MS" pitchFamily="34" charset="0"/>
                        </a:defRPr>
                      </a:lvl4pPr>
                      <a:lvl5pPr marL="2057400" indent="-228600" eaLnBrk="0" hangingPunct="0">
                        <a:spcBef>
                          <a:spcPct val="20000"/>
                        </a:spcBef>
                        <a:spcAft>
                          <a:spcPts val="300"/>
                        </a:spcAft>
                        <a:buClr>
                          <a:srgbClr val="C3260C"/>
                        </a:buClr>
                        <a:buSzPct val="130000"/>
                        <a:buFont typeface="Georgia" pitchFamily="18" charset="0"/>
                        <a:defRPr sz="1200">
                          <a:solidFill>
                            <a:srgbClr val="404040"/>
                          </a:solidFill>
                          <a:latin typeface="Trebuchet MS" pitchFamily="34" charset="0"/>
                        </a:defRPr>
                      </a:lvl5pPr>
                      <a:lvl6pPr marL="2514600" indent="-228600" eaLnBrk="0" fontAlgn="base" hangingPunct="0">
                        <a:spcBef>
                          <a:spcPct val="20000"/>
                        </a:spcBef>
                        <a:spcAft>
                          <a:spcPts val="300"/>
                        </a:spcAft>
                        <a:buClr>
                          <a:srgbClr val="C3260C"/>
                        </a:buClr>
                        <a:buSzPct val="130000"/>
                        <a:buFont typeface="Georgia" pitchFamily="18" charset="0"/>
                        <a:defRPr sz="1200">
                          <a:solidFill>
                            <a:srgbClr val="404040"/>
                          </a:solidFill>
                          <a:latin typeface="Trebuchet MS" pitchFamily="34" charset="0"/>
                        </a:defRPr>
                      </a:lvl6pPr>
                      <a:lvl7pPr marL="2971800" indent="-228600" eaLnBrk="0" fontAlgn="base" hangingPunct="0">
                        <a:spcBef>
                          <a:spcPct val="20000"/>
                        </a:spcBef>
                        <a:spcAft>
                          <a:spcPts val="300"/>
                        </a:spcAft>
                        <a:buClr>
                          <a:srgbClr val="C3260C"/>
                        </a:buClr>
                        <a:buSzPct val="130000"/>
                        <a:buFont typeface="Georgia" pitchFamily="18" charset="0"/>
                        <a:defRPr sz="1200">
                          <a:solidFill>
                            <a:srgbClr val="404040"/>
                          </a:solidFill>
                          <a:latin typeface="Trebuchet MS" pitchFamily="34" charset="0"/>
                        </a:defRPr>
                      </a:lvl7pPr>
                      <a:lvl8pPr marL="3429000" indent="-228600" eaLnBrk="0" fontAlgn="base" hangingPunct="0">
                        <a:spcBef>
                          <a:spcPct val="20000"/>
                        </a:spcBef>
                        <a:spcAft>
                          <a:spcPts val="300"/>
                        </a:spcAft>
                        <a:buClr>
                          <a:srgbClr val="C3260C"/>
                        </a:buClr>
                        <a:buSzPct val="130000"/>
                        <a:buFont typeface="Georgia" pitchFamily="18" charset="0"/>
                        <a:defRPr sz="1200">
                          <a:solidFill>
                            <a:srgbClr val="404040"/>
                          </a:solidFill>
                          <a:latin typeface="Trebuchet MS" pitchFamily="34" charset="0"/>
                        </a:defRPr>
                      </a:lvl8pPr>
                      <a:lvl9pPr marL="3886200" indent="-228600" eaLnBrk="0" fontAlgn="base" hangingPunct="0">
                        <a:spcBef>
                          <a:spcPct val="20000"/>
                        </a:spcBef>
                        <a:spcAft>
                          <a:spcPts val="300"/>
                        </a:spcAft>
                        <a:buClr>
                          <a:srgbClr val="C3260C"/>
                        </a:buClr>
                        <a:buSzPct val="130000"/>
                        <a:buFont typeface="Georgia" pitchFamily="18" charset="0"/>
                        <a:defRPr sz="1200">
                          <a:solidFill>
                            <a:srgbClr val="404040"/>
                          </a:solidFill>
                          <a:latin typeface="Trebuchet MS" pitchFamily="34" charset="0"/>
                        </a:defRPr>
                      </a:lvl9pPr>
                    </a:lstStyle>
                    <a:p>
                      <a:pPr marL="0" marR="0" lvl="0" indent="0" algn="ctr" defTabSz="914400" rtl="0" eaLnBrk="1" fontAlgn="base" latinLnBrk="0" hangingPunct="1">
                        <a:lnSpc>
                          <a:spcPct val="85000"/>
                        </a:lnSpc>
                        <a:spcBef>
                          <a:spcPct val="0"/>
                        </a:spcBef>
                        <a:spcAft>
                          <a:spcPct val="0"/>
                        </a:spcAft>
                        <a:buClrTx/>
                        <a:buSzTx/>
                        <a:buFontTx/>
                        <a:buNone/>
                        <a:tabLst/>
                      </a:pPr>
                      <a:r>
                        <a:rPr kumimoji="0" lang="ru-RU" altLang="ru-RU" sz="1300" b="0" i="0" u="none" strike="noStrike" cap="none" normalizeH="0" baseline="0" dirty="0">
                          <a:ln>
                            <a:noFill/>
                          </a:ln>
                          <a:solidFill>
                            <a:schemeClr val="tx1"/>
                          </a:solidFill>
                          <a:effectLst/>
                          <a:latin typeface="Times New Roman" pitchFamily="18" charset="0"/>
                          <a:cs typeface="Times New Roman" pitchFamily="18" charset="0"/>
                        </a:rPr>
                        <a:t>Личные характеристики установки</a:t>
                      </a:r>
                      <a:endParaRPr kumimoji="0" lang="ru-RU" altLang="ru-RU" sz="1300" b="0" i="0" u="none" strike="noStrike" cap="none" normalizeH="0" baseline="0" dirty="0">
                        <a:ln>
                          <a:noFill/>
                        </a:ln>
                        <a:solidFill>
                          <a:schemeClr val="tx1"/>
                        </a:solidFill>
                        <a:effectLst/>
                        <a:latin typeface="Calibri" pitchFamily="34" charset="0"/>
                        <a:ea typeface="Calibri" pitchFamily="34" charset="0"/>
                        <a:cs typeface="Times New Roman" pitchFamily="18" charset="0"/>
                      </a:endParaRPr>
                    </a:p>
                  </a:txBody>
                  <a:tcPr marL="91445" marR="91445"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5">
                        <a:lumMod val="20000"/>
                        <a:lumOff val="80000"/>
                      </a:schemeClr>
                    </a:solidFill>
                  </a:tcPr>
                </a:tc>
                <a:tc>
                  <a:txBody>
                    <a:bodyPr/>
                    <a:lstStyle>
                      <a:lvl1pPr eaLnBrk="0" hangingPunct="0">
                        <a:spcBef>
                          <a:spcPct val="20000"/>
                        </a:spcBef>
                        <a:spcAft>
                          <a:spcPts val="300"/>
                        </a:spcAft>
                        <a:buClr>
                          <a:srgbClr val="C3260C"/>
                        </a:buClr>
                        <a:buSzPct val="130000"/>
                        <a:buFont typeface="Georgia" pitchFamily="18" charset="0"/>
                        <a:tabLst>
                          <a:tab pos="457200" algn="l"/>
                        </a:tabLst>
                        <a:defRPr sz="2000">
                          <a:solidFill>
                            <a:srgbClr val="404040"/>
                          </a:solidFill>
                          <a:latin typeface="Trebuchet MS" pitchFamily="34" charset="0"/>
                        </a:defRPr>
                      </a:lvl1pPr>
                      <a:lvl2pPr marL="742950" indent="-285750" eaLnBrk="0" hangingPunct="0">
                        <a:spcBef>
                          <a:spcPct val="20000"/>
                        </a:spcBef>
                        <a:spcAft>
                          <a:spcPts val="300"/>
                        </a:spcAft>
                        <a:buClr>
                          <a:srgbClr val="C3260C"/>
                        </a:buClr>
                        <a:buSzPct val="130000"/>
                        <a:buFont typeface="Georgia" pitchFamily="18" charset="0"/>
                        <a:tabLst>
                          <a:tab pos="457200" algn="l"/>
                        </a:tabLst>
                        <a:defRPr>
                          <a:solidFill>
                            <a:srgbClr val="404040"/>
                          </a:solidFill>
                          <a:latin typeface="Trebuchet MS" pitchFamily="34" charset="0"/>
                        </a:defRPr>
                      </a:lvl2pPr>
                      <a:lvl3pPr marL="1143000" indent="-228600" eaLnBrk="0" hangingPunct="0">
                        <a:spcBef>
                          <a:spcPct val="20000"/>
                        </a:spcBef>
                        <a:spcAft>
                          <a:spcPts val="300"/>
                        </a:spcAft>
                        <a:buClr>
                          <a:srgbClr val="C3260C"/>
                        </a:buClr>
                        <a:buSzPct val="130000"/>
                        <a:buFont typeface="Georgia" pitchFamily="18" charset="0"/>
                        <a:tabLst>
                          <a:tab pos="457200" algn="l"/>
                        </a:tabLst>
                        <a:defRPr sz="1600">
                          <a:solidFill>
                            <a:srgbClr val="404040"/>
                          </a:solidFill>
                          <a:latin typeface="Trebuchet MS" pitchFamily="34" charset="0"/>
                        </a:defRPr>
                      </a:lvl3pPr>
                      <a:lvl4pPr marL="1600200" indent="-228600" eaLnBrk="0" hangingPunct="0">
                        <a:spcBef>
                          <a:spcPct val="20000"/>
                        </a:spcBef>
                        <a:spcAft>
                          <a:spcPts val="300"/>
                        </a:spcAft>
                        <a:buClr>
                          <a:srgbClr val="C3260C"/>
                        </a:buClr>
                        <a:buSzPct val="130000"/>
                        <a:buFont typeface="Georgia" pitchFamily="18" charset="0"/>
                        <a:tabLst>
                          <a:tab pos="457200" algn="l"/>
                        </a:tabLst>
                        <a:defRPr sz="1400">
                          <a:solidFill>
                            <a:srgbClr val="404040"/>
                          </a:solidFill>
                          <a:latin typeface="Trebuchet MS" pitchFamily="34" charset="0"/>
                        </a:defRPr>
                      </a:lvl4pPr>
                      <a:lvl5pPr marL="2057400" indent="-228600" eaLnBrk="0" hangingPunct="0">
                        <a:spcBef>
                          <a:spcPct val="20000"/>
                        </a:spcBef>
                        <a:spcAft>
                          <a:spcPts val="300"/>
                        </a:spcAft>
                        <a:buClr>
                          <a:srgbClr val="C3260C"/>
                        </a:buClr>
                        <a:buSzPct val="130000"/>
                        <a:buFont typeface="Georgia" pitchFamily="18" charset="0"/>
                        <a:tabLst>
                          <a:tab pos="457200" algn="l"/>
                        </a:tabLst>
                        <a:defRPr sz="1200">
                          <a:solidFill>
                            <a:srgbClr val="404040"/>
                          </a:solidFill>
                          <a:latin typeface="Trebuchet MS" pitchFamily="34" charset="0"/>
                        </a:defRPr>
                      </a:lvl5pPr>
                      <a:lvl6pPr marL="2514600" indent="-228600" eaLnBrk="0" fontAlgn="base" hangingPunct="0">
                        <a:spcBef>
                          <a:spcPct val="20000"/>
                        </a:spcBef>
                        <a:spcAft>
                          <a:spcPts val="300"/>
                        </a:spcAft>
                        <a:buClr>
                          <a:srgbClr val="C3260C"/>
                        </a:buClr>
                        <a:buSzPct val="130000"/>
                        <a:buFont typeface="Georgia" pitchFamily="18" charset="0"/>
                        <a:tabLst>
                          <a:tab pos="457200" algn="l"/>
                        </a:tabLst>
                        <a:defRPr sz="1200">
                          <a:solidFill>
                            <a:srgbClr val="404040"/>
                          </a:solidFill>
                          <a:latin typeface="Trebuchet MS" pitchFamily="34" charset="0"/>
                        </a:defRPr>
                      </a:lvl6pPr>
                      <a:lvl7pPr marL="2971800" indent="-228600" eaLnBrk="0" fontAlgn="base" hangingPunct="0">
                        <a:spcBef>
                          <a:spcPct val="20000"/>
                        </a:spcBef>
                        <a:spcAft>
                          <a:spcPts val="300"/>
                        </a:spcAft>
                        <a:buClr>
                          <a:srgbClr val="C3260C"/>
                        </a:buClr>
                        <a:buSzPct val="130000"/>
                        <a:buFont typeface="Georgia" pitchFamily="18" charset="0"/>
                        <a:tabLst>
                          <a:tab pos="457200" algn="l"/>
                        </a:tabLst>
                        <a:defRPr sz="1200">
                          <a:solidFill>
                            <a:srgbClr val="404040"/>
                          </a:solidFill>
                          <a:latin typeface="Trebuchet MS" pitchFamily="34" charset="0"/>
                        </a:defRPr>
                      </a:lvl7pPr>
                      <a:lvl8pPr marL="3429000" indent="-228600" eaLnBrk="0" fontAlgn="base" hangingPunct="0">
                        <a:spcBef>
                          <a:spcPct val="20000"/>
                        </a:spcBef>
                        <a:spcAft>
                          <a:spcPts val="300"/>
                        </a:spcAft>
                        <a:buClr>
                          <a:srgbClr val="C3260C"/>
                        </a:buClr>
                        <a:buSzPct val="130000"/>
                        <a:buFont typeface="Georgia" pitchFamily="18" charset="0"/>
                        <a:tabLst>
                          <a:tab pos="457200" algn="l"/>
                        </a:tabLst>
                        <a:defRPr sz="1200">
                          <a:solidFill>
                            <a:srgbClr val="404040"/>
                          </a:solidFill>
                          <a:latin typeface="Trebuchet MS" pitchFamily="34" charset="0"/>
                        </a:defRPr>
                      </a:lvl8pPr>
                      <a:lvl9pPr marL="3886200" indent="-228600" eaLnBrk="0" fontAlgn="base" hangingPunct="0">
                        <a:spcBef>
                          <a:spcPct val="20000"/>
                        </a:spcBef>
                        <a:spcAft>
                          <a:spcPts val="300"/>
                        </a:spcAft>
                        <a:buClr>
                          <a:srgbClr val="C3260C"/>
                        </a:buClr>
                        <a:buSzPct val="130000"/>
                        <a:buFont typeface="Georgia" pitchFamily="18" charset="0"/>
                        <a:tabLst>
                          <a:tab pos="457200" algn="l"/>
                        </a:tabLst>
                        <a:defRPr sz="1200">
                          <a:solidFill>
                            <a:srgbClr val="404040"/>
                          </a:solidFill>
                          <a:latin typeface="Trebuchet MS" pitchFamily="34" charset="0"/>
                        </a:defRPr>
                      </a:lvl9pPr>
                    </a:lstStyle>
                    <a:p>
                      <a:pPr marL="0" marR="0" lvl="0" indent="0" algn="l" defTabSz="914400" rtl="0" eaLnBrk="1" fontAlgn="base" latinLnBrk="0" hangingPunct="1">
                        <a:lnSpc>
                          <a:spcPct val="85000"/>
                        </a:lnSpc>
                        <a:spcBef>
                          <a:spcPct val="0"/>
                        </a:spcBef>
                        <a:spcAft>
                          <a:spcPct val="0"/>
                        </a:spcAft>
                        <a:buClrTx/>
                        <a:buSzPts val="1000"/>
                        <a:buFontTx/>
                        <a:buNone/>
                        <a:tabLst>
                          <a:tab pos="457200" algn="l"/>
                        </a:tabLst>
                      </a:pPr>
                      <a:r>
                        <a:rPr kumimoji="0" lang="ru-RU" altLang="ru-RU" sz="1300" b="0" i="0" u="none" strike="noStrike" cap="none" normalizeH="0" baseline="0" dirty="0">
                          <a:ln>
                            <a:noFill/>
                          </a:ln>
                          <a:solidFill>
                            <a:schemeClr val="tx1"/>
                          </a:solidFill>
                          <a:effectLst/>
                          <a:latin typeface="Times New Roman" pitchFamily="18" charset="0"/>
                          <a:cs typeface="Times New Roman" pitchFamily="18" charset="0"/>
                        </a:rPr>
                        <a:t>Осознавать необходимости учета и планирования своих доходов и расходов.</a:t>
                      </a:r>
                      <a:endParaRPr kumimoji="0" lang="ru-RU" altLang="ru-RU" sz="1300" b="0" i="0" u="none" strike="noStrike" cap="none" normalizeH="0" baseline="0" dirty="0">
                        <a:ln>
                          <a:noFill/>
                        </a:ln>
                        <a:solidFill>
                          <a:schemeClr val="tx1"/>
                        </a:solidFill>
                        <a:effectLst/>
                        <a:latin typeface="Calibri" pitchFamily="34" charset="0"/>
                        <a:ea typeface="Calibri" pitchFamily="34" charset="0"/>
                        <a:cs typeface="Times New Roman" pitchFamily="18" charset="0"/>
                      </a:endParaRPr>
                    </a:p>
                  </a:txBody>
                  <a:tcPr marL="91445" marR="91445"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5">
                        <a:lumMod val="20000"/>
                        <a:lumOff val="80000"/>
                      </a:schemeClr>
                    </a:solidFill>
                  </a:tcPr>
                </a:tc>
                <a:tc>
                  <a:txBody>
                    <a:bodyPr/>
                    <a:lstStyle>
                      <a:lvl1pPr eaLnBrk="0" hangingPunct="0">
                        <a:spcBef>
                          <a:spcPct val="20000"/>
                        </a:spcBef>
                        <a:spcAft>
                          <a:spcPts val="300"/>
                        </a:spcAft>
                        <a:buClr>
                          <a:srgbClr val="C3260C"/>
                        </a:buClr>
                        <a:buSzPct val="130000"/>
                        <a:buFont typeface="Georgia" pitchFamily="18" charset="0"/>
                        <a:tabLst>
                          <a:tab pos="457200" algn="l"/>
                        </a:tabLst>
                        <a:defRPr sz="2000">
                          <a:solidFill>
                            <a:srgbClr val="404040"/>
                          </a:solidFill>
                          <a:latin typeface="Trebuchet MS" pitchFamily="34" charset="0"/>
                        </a:defRPr>
                      </a:lvl1pPr>
                      <a:lvl2pPr marL="742950" indent="-285750" eaLnBrk="0" hangingPunct="0">
                        <a:spcBef>
                          <a:spcPct val="20000"/>
                        </a:spcBef>
                        <a:spcAft>
                          <a:spcPts val="300"/>
                        </a:spcAft>
                        <a:buClr>
                          <a:srgbClr val="C3260C"/>
                        </a:buClr>
                        <a:buSzPct val="130000"/>
                        <a:buFont typeface="Georgia" pitchFamily="18" charset="0"/>
                        <a:tabLst>
                          <a:tab pos="457200" algn="l"/>
                        </a:tabLst>
                        <a:defRPr>
                          <a:solidFill>
                            <a:srgbClr val="404040"/>
                          </a:solidFill>
                          <a:latin typeface="Trebuchet MS" pitchFamily="34" charset="0"/>
                        </a:defRPr>
                      </a:lvl2pPr>
                      <a:lvl3pPr marL="1143000" indent="-228600" eaLnBrk="0" hangingPunct="0">
                        <a:spcBef>
                          <a:spcPct val="20000"/>
                        </a:spcBef>
                        <a:spcAft>
                          <a:spcPts val="300"/>
                        </a:spcAft>
                        <a:buClr>
                          <a:srgbClr val="C3260C"/>
                        </a:buClr>
                        <a:buSzPct val="130000"/>
                        <a:buFont typeface="Georgia" pitchFamily="18" charset="0"/>
                        <a:tabLst>
                          <a:tab pos="457200" algn="l"/>
                        </a:tabLst>
                        <a:defRPr sz="1600">
                          <a:solidFill>
                            <a:srgbClr val="404040"/>
                          </a:solidFill>
                          <a:latin typeface="Trebuchet MS" pitchFamily="34" charset="0"/>
                        </a:defRPr>
                      </a:lvl3pPr>
                      <a:lvl4pPr marL="1600200" indent="-228600" eaLnBrk="0" hangingPunct="0">
                        <a:spcBef>
                          <a:spcPct val="20000"/>
                        </a:spcBef>
                        <a:spcAft>
                          <a:spcPts val="300"/>
                        </a:spcAft>
                        <a:buClr>
                          <a:srgbClr val="C3260C"/>
                        </a:buClr>
                        <a:buSzPct val="130000"/>
                        <a:buFont typeface="Georgia" pitchFamily="18" charset="0"/>
                        <a:tabLst>
                          <a:tab pos="457200" algn="l"/>
                        </a:tabLst>
                        <a:defRPr sz="1400">
                          <a:solidFill>
                            <a:srgbClr val="404040"/>
                          </a:solidFill>
                          <a:latin typeface="Trebuchet MS" pitchFamily="34" charset="0"/>
                        </a:defRPr>
                      </a:lvl4pPr>
                      <a:lvl5pPr marL="2057400" indent="-228600" eaLnBrk="0" hangingPunct="0">
                        <a:spcBef>
                          <a:spcPct val="20000"/>
                        </a:spcBef>
                        <a:spcAft>
                          <a:spcPts val="300"/>
                        </a:spcAft>
                        <a:buClr>
                          <a:srgbClr val="C3260C"/>
                        </a:buClr>
                        <a:buSzPct val="130000"/>
                        <a:buFont typeface="Georgia" pitchFamily="18" charset="0"/>
                        <a:tabLst>
                          <a:tab pos="457200" algn="l"/>
                        </a:tabLst>
                        <a:defRPr sz="1200">
                          <a:solidFill>
                            <a:srgbClr val="404040"/>
                          </a:solidFill>
                          <a:latin typeface="Trebuchet MS" pitchFamily="34" charset="0"/>
                        </a:defRPr>
                      </a:lvl5pPr>
                      <a:lvl6pPr marL="2514600" indent="-228600" eaLnBrk="0" fontAlgn="base" hangingPunct="0">
                        <a:spcBef>
                          <a:spcPct val="20000"/>
                        </a:spcBef>
                        <a:spcAft>
                          <a:spcPts val="300"/>
                        </a:spcAft>
                        <a:buClr>
                          <a:srgbClr val="C3260C"/>
                        </a:buClr>
                        <a:buSzPct val="130000"/>
                        <a:buFont typeface="Georgia" pitchFamily="18" charset="0"/>
                        <a:tabLst>
                          <a:tab pos="457200" algn="l"/>
                        </a:tabLst>
                        <a:defRPr sz="1200">
                          <a:solidFill>
                            <a:srgbClr val="404040"/>
                          </a:solidFill>
                          <a:latin typeface="Trebuchet MS" pitchFamily="34" charset="0"/>
                        </a:defRPr>
                      </a:lvl6pPr>
                      <a:lvl7pPr marL="2971800" indent="-228600" eaLnBrk="0" fontAlgn="base" hangingPunct="0">
                        <a:spcBef>
                          <a:spcPct val="20000"/>
                        </a:spcBef>
                        <a:spcAft>
                          <a:spcPts val="300"/>
                        </a:spcAft>
                        <a:buClr>
                          <a:srgbClr val="C3260C"/>
                        </a:buClr>
                        <a:buSzPct val="130000"/>
                        <a:buFont typeface="Georgia" pitchFamily="18" charset="0"/>
                        <a:tabLst>
                          <a:tab pos="457200" algn="l"/>
                        </a:tabLst>
                        <a:defRPr sz="1200">
                          <a:solidFill>
                            <a:srgbClr val="404040"/>
                          </a:solidFill>
                          <a:latin typeface="Trebuchet MS" pitchFamily="34" charset="0"/>
                        </a:defRPr>
                      </a:lvl7pPr>
                      <a:lvl8pPr marL="3429000" indent="-228600" eaLnBrk="0" fontAlgn="base" hangingPunct="0">
                        <a:spcBef>
                          <a:spcPct val="20000"/>
                        </a:spcBef>
                        <a:spcAft>
                          <a:spcPts val="300"/>
                        </a:spcAft>
                        <a:buClr>
                          <a:srgbClr val="C3260C"/>
                        </a:buClr>
                        <a:buSzPct val="130000"/>
                        <a:buFont typeface="Georgia" pitchFamily="18" charset="0"/>
                        <a:tabLst>
                          <a:tab pos="457200" algn="l"/>
                        </a:tabLst>
                        <a:defRPr sz="1200">
                          <a:solidFill>
                            <a:srgbClr val="404040"/>
                          </a:solidFill>
                          <a:latin typeface="Trebuchet MS" pitchFamily="34" charset="0"/>
                        </a:defRPr>
                      </a:lvl8pPr>
                      <a:lvl9pPr marL="3886200" indent="-228600" eaLnBrk="0" fontAlgn="base" hangingPunct="0">
                        <a:spcBef>
                          <a:spcPct val="20000"/>
                        </a:spcBef>
                        <a:spcAft>
                          <a:spcPts val="300"/>
                        </a:spcAft>
                        <a:buClr>
                          <a:srgbClr val="C3260C"/>
                        </a:buClr>
                        <a:buSzPct val="130000"/>
                        <a:buFont typeface="Georgia" pitchFamily="18" charset="0"/>
                        <a:tabLst>
                          <a:tab pos="457200" algn="l"/>
                        </a:tabLst>
                        <a:defRPr sz="1200">
                          <a:solidFill>
                            <a:srgbClr val="404040"/>
                          </a:solidFill>
                          <a:latin typeface="Trebuchet MS" pitchFamily="34" charset="0"/>
                        </a:defRPr>
                      </a:lvl9pPr>
                    </a:lstStyle>
                    <a:p>
                      <a:pPr marL="0" marR="0" lvl="0" indent="0" algn="l" defTabSz="914400" rtl="0" eaLnBrk="1" fontAlgn="base" latinLnBrk="0" hangingPunct="1">
                        <a:lnSpc>
                          <a:spcPct val="85000"/>
                        </a:lnSpc>
                        <a:spcBef>
                          <a:spcPct val="0"/>
                        </a:spcBef>
                        <a:spcAft>
                          <a:spcPct val="0"/>
                        </a:spcAft>
                        <a:buClrTx/>
                        <a:buSzPts val="1000"/>
                        <a:buFontTx/>
                        <a:buNone/>
                        <a:tabLst>
                          <a:tab pos="457200" algn="l"/>
                        </a:tabLst>
                      </a:pPr>
                      <a:r>
                        <a:rPr kumimoji="0" lang="ru-RU" altLang="ru-RU" sz="1300" b="0" i="0" u="none" strike="noStrike" cap="none" normalizeH="0" baseline="0" dirty="0">
                          <a:ln>
                            <a:noFill/>
                          </a:ln>
                          <a:solidFill>
                            <a:schemeClr val="tx1"/>
                          </a:solidFill>
                          <a:effectLst/>
                          <a:latin typeface="Times New Roman" pitchFamily="18" charset="0"/>
                          <a:cs typeface="Times New Roman" pitchFamily="18" charset="0"/>
                        </a:rPr>
                        <a:t>Осознавать разницу между потребностями и желаниями и соизмерять финансовые возможности и потребности.</a:t>
                      </a:r>
                      <a:endParaRPr kumimoji="0" lang="ru-RU" altLang="ru-RU" sz="1300" b="0" i="0" u="none" strike="noStrike" cap="none" normalizeH="0" baseline="0" dirty="0">
                        <a:ln>
                          <a:noFill/>
                        </a:ln>
                        <a:solidFill>
                          <a:schemeClr val="tx1"/>
                        </a:solidFill>
                        <a:effectLst/>
                        <a:latin typeface="Calibri" pitchFamily="34" charset="0"/>
                        <a:ea typeface="Calibri" pitchFamily="34" charset="0"/>
                        <a:cs typeface="Times New Roman" pitchFamily="18" charset="0"/>
                      </a:endParaRPr>
                    </a:p>
                  </a:txBody>
                  <a:tcPr marL="91445" marR="91445"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5">
                        <a:lumMod val="20000"/>
                        <a:lumOff val="80000"/>
                      </a:schemeClr>
                    </a:solidFill>
                  </a:tcPr>
                </a:tc>
                <a:extLst>
                  <a:ext uri="{0D108BD9-81ED-4DB2-BD59-A6C34878D82A}">
                    <a16:rowId xmlns:a16="http://schemas.microsoft.com/office/drawing/2014/main" val="10007"/>
                  </a:ext>
                </a:extLst>
              </a:tr>
            </a:tbl>
          </a:graphicData>
        </a:graphic>
      </p:graphicFrame>
      <p:sp>
        <p:nvSpPr>
          <p:cNvPr id="13358" name="Прямоугольник 5"/>
          <p:cNvSpPr>
            <a:spLocks noChangeArrowheads="1"/>
          </p:cNvSpPr>
          <p:nvPr/>
        </p:nvSpPr>
        <p:spPr bwMode="auto">
          <a:xfrm>
            <a:off x="0" y="7939"/>
            <a:ext cx="12192000" cy="424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spcBef>
                <a:spcPct val="20000"/>
              </a:spcBef>
              <a:spcAft>
                <a:spcPts val="300"/>
              </a:spcAft>
              <a:buClr>
                <a:srgbClr val="C3260C"/>
              </a:buClr>
              <a:buSzPct val="130000"/>
              <a:buFont typeface="Georgia" pitchFamily="18" charset="0"/>
              <a:buChar char="*"/>
              <a:tabLst>
                <a:tab pos="269875" algn="l"/>
              </a:tabLst>
              <a:defRPr sz="2200">
                <a:solidFill>
                  <a:srgbClr val="404040"/>
                </a:solidFill>
                <a:latin typeface="Trebuchet MS" pitchFamily="34" charset="0"/>
              </a:defRPr>
            </a:lvl1pPr>
            <a:lvl2pPr marL="187325" eaLnBrk="0" hangingPunct="0">
              <a:spcBef>
                <a:spcPct val="20000"/>
              </a:spcBef>
              <a:spcAft>
                <a:spcPts val="300"/>
              </a:spcAft>
              <a:buClr>
                <a:srgbClr val="C3260C"/>
              </a:buClr>
              <a:buSzPct val="130000"/>
              <a:buFont typeface="Georgia" pitchFamily="18" charset="0"/>
              <a:buChar char="*"/>
              <a:tabLst>
                <a:tab pos="269875" algn="l"/>
              </a:tabLst>
              <a:defRPr sz="2000">
                <a:solidFill>
                  <a:srgbClr val="404040"/>
                </a:solidFill>
                <a:latin typeface="Trebuchet MS" pitchFamily="34" charset="0"/>
              </a:defRPr>
            </a:lvl2pPr>
            <a:lvl3pPr marL="1143000" indent="-228600" eaLnBrk="0" hangingPunct="0">
              <a:spcBef>
                <a:spcPct val="20000"/>
              </a:spcBef>
              <a:spcAft>
                <a:spcPts val="300"/>
              </a:spcAft>
              <a:buClr>
                <a:srgbClr val="C3260C"/>
              </a:buClr>
              <a:buSzPct val="130000"/>
              <a:buFont typeface="Georgia" pitchFamily="18" charset="0"/>
              <a:buChar char="*"/>
              <a:tabLst>
                <a:tab pos="269875" algn="l"/>
              </a:tabLst>
              <a:defRPr>
                <a:solidFill>
                  <a:srgbClr val="404040"/>
                </a:solidFill>
                <a:latin typeface="Trebuchet MS" pitchFamily="34" charset="0"/>
              </a:defRPr>
            </a:lvl3pPr>
            <a:lvl4pPr marL="1600200" indent="-228600" eaLnBrk="0" hangingPunct="0">
              <a:spcBef>
                <a:spcPct val="20000"/>
              </a:spcBef>
              <a:spcAft>
                <a:spcPts val="300"/>
              </a:spcAft>
              <a:buClr>
                <a:srgbClr val="C3260C"/>
              </a:buClr>
              <a:buSzPct val="130000"/>
              <a:buFont typeface="Georgia" pitchFamily="18" charset="0"/>
              <a:buChar char="*"/>
              <a:tabLst>
                <a:tab pos="269875" algn="l"/>
              </a:tabLst>
              <a:defRPr sz="1600">
                <a:solidFill>
                  <a:srgbClr val="404040"/>
                </a:solidFill>
                <a:latin typeface="Trebuchet MS" pitchFamily="34" charset="0"/>
              </a:defRPr>
            </a:lvl4pPr>
            <a:lvl5pPr marL="2057400" indent="-228600" eaLnBrk="0" hangingPunct="0">
              <a:spcBef>
                <a:spcPct val="20000"/>
              </a:spcBef>
              <a:spcAft>
                <a:spcPts val="300"/>
              </a:spcAft>
              <a:buClr>
                <a:srgbClr val="C3260C"/>
              </a:buClr>
              <a:buSzPct val="130000"/>
              <a:buFont typeface="Georgia" pitchFamily="18" charset="0"/>
              <a:buChar char="*"/>
              <a:tabLst>
                <a:tab pos="269875" algn="l"/>
              </a:tabLst>
              <a:defRPr sz="1400">
                <a:solidFill>
                  <a:srgbClr val="404040"/>
                </a:solidFill>
                <a:latin typeface="Trebuchet MS" pitchFamily="34" charset="0"/>
              </a:defRPr>
            </a:lvl5pPr>
            <a:lvl6pPr marL="2514600" indent="-228600" eaLnBrk="0" fontAlgn="base" hangingPunct="0">
              <a:spcBef>
                <a:spcPct val="20000"/>
              </a:spcBef>
              <a:spcAft>
                <a:spcPts val="300"/>
              </a:spcAft>
              <a:buClr>
                <a:srgbClr val="C3260C"/>
              </a:buClr>
              <a:buSzPct val="130000"/>
              <a:buFont typeface="Georgia" pitchFamily="18" charset="0"/>
              <a:buChar char="*"/>
              <a:tabLst>
                <a:tab pos="269875" algn="l"/>
              </a:tabLst>
              <a:defRPr sz="1400">
                <a:solidFill>
                  <a:srgbClr val="404040"/>
                </a:solidFill>
                <a:latin typeface="Trebuchet MS" pitchFamily="34" charset="0"/>
              </a:defRPr>
            </a:lvl6pPr>
            <a:lvl7pPr marL="2971800" indent="-228600" eaLnBrk="0" fontAlgn="base" hangingPunct="0">
              <a:spcBef>
                <a:spcPct val="20000"/>
              </a:spcBef>
              <a:spcAft>
                <a:spcPts val="300"/>
              </a:spcAft>
              <a:buClr>
                <a:srgbClr val="C3260C"/>
              </a:buClr>
              <a:buSzPct val="130000"/>
              <a:buFont typeface="Georgia" pitchFamily="18" charset="0"/>
              <a:buChar char="*"/>
              <a:tabLst>
                <a:tab pos="269875" algn="l"/>
              </a:tabLst>
              <a:defRPr sz="1400">
                <a:solidFill>
                  <a:srgbClr val="404040"/>
                </a:solidFill>
                <a:latin typeface="Trebuchet MS" pitchFamily="34" charset="0"/>
              </a:defRPr>
            </a:lvl7pPr>
            <a:lvl8pPr marL="3429000" indent="-228600" eaLnBrk="0" fontAlgn="base" hangingPunct="0">
              <a:spcBef>
                <a:spcPct val="20000"/>
              </a:spcBef>
              <a:spcAft>
                <a:spcPts val="300"/>
              </a:spcAft>
              <a:buClr>
                <a:srgbClr val="C3260C"/>
              </a:buClr>
              <a:buSzPct val="130000"/>
              <a:buFont typeface="Georgia" pitchFamily="18" charset="0"/>
              <a:buChar char="*"/>
              <a:tabLst>
                <a:tab pos="269875" algn="l"/>
              </a:tabLst>
              <a:defRPr sz="1400">
                <a:solidFill>
                  <a:srgbClr val="404040"/>
                </a:solidFill>
                <a:latin typeface="Trebuchet MS" pitchFamily="34" charset="0"/>
              </a:defRPr>
            </a:lvl8pPr>
            <a:lvl9pPr marL="3886200" indent="-228600" eaLnBrk="0" fontAlgn="base" hangingPunct="0">
              <a:spcBef>
                <a:spcPct val="20000"/>
              </a:spcBef>
              <a:spcAft>
                <a:spcPts val="300"/>
              </a:spcAft>
              <a:buClr>
                <a:srgbClr val="C3260C"/>
              </a:buClr>
              <a:buSzPct val="130000"/>
              <a:buFont typeface="Georgia" pitchFamily="18" charset="0"/>
              <a:buChar char="*"/>
              <a:tabLst>
                <a:tab pos="269875" algn="l"/>
              </a:tabLst>
              <a:defRPr sz="1400">
                <a:solidFill>
                  <a:srgbClr val="404040"/>
                </a:solidFill>
                <a:latin typeface="Trebuchet MS" pitchFamily="34" charset="0"/>
              </a:defRPr>
            </a:lvl9pPr>
          </a:lstStyle>
          <a:p>
            <a:pPr lvl="1" algn="ctr">
              <a:lnSpc>
                <a:spcPct val="90000"/>
              </a:lnSpc>
              <a:spcBef>
                <a:spcPct val="0"/>
              </a:spcBef>
              <a:spcAft>
                <a:spcPct val="0"/>
              </a:spcAft>
              <a:buClrTx/>
              <a:buSzTx/>
              <a:buFontTx/>
              <a:buNone/>
            </a:pPr>
            <a:r>
              <a:rPr lang="ru-RU" altLang="ru-RU" sz="2400" b="1" dirty="0">
                <a:solidFill>
                  <a:srgbClr val="002060"/>
                </a:solidFill>
                <a:latin typeface="Times New Roman" pitchFamily="18" charset="0"/>
              </a:rPr>
              <a:t>Структура и основные компоненты ФГ школьников</a:t>
            </a:r>
          </a:p>
        </p:txBody>
      </p:sp>
    </p:spTree>
    <p:extLst>
      <p:ext uri="{BB962C8B-B14F-4D97-AF65-F5344CB8AC3E}">
        <p14:creationId xmlns:p14="http://schemas.microsoft.com/office/powerpoint/2010/main" val="696664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a:extLst>
              <a:ext uri="{FF2B5EF4-FFF2-40B4-BE49-F238E27FC236}">
                <a16:creationId xmlns:a16="http://schemas.microsoft.com/office/drawing/2014/main" id="{515BC61E-19F7-4287-9894-189AA050DDD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33037" y="276447"/>
            <a:ext cx="8408045" cy="6581553"/>
          </a:xfrm>
          <a:prstGeom prst="rect">
            <a:avLst/>
          </a:prstGeom>
        </p:spPr>
      </p:pic>
      <p:sp>
        <p:nvSpPr>
          <p:cNvPr id="5" name="TextBox 4">
            <a:extLst>
              <a:ext uri="{FF2B5EF4-FFF2-40B4-BE49-F238E27FC236}">
                <a16:creationId xmlns:a16="http://schemas.microsoft.com/office/drawing/2014/main" id="{DC8BA39C-624E-41B1-81BA-BBEC87E934BD}"/>
              </a:ext>
            </a:extLst>
          </p:cNvPr>
          <p:cNvSpPr txBox="1"/>
          <p:nvPr/>
        </p:nvSpPr>
        <p:spPr>
          <a:xfrm>
            <a:off x="356751" y="186943"/>
            <a:ext cx="2256760" cy="6671057"/>
          </a:xfrm>
          <a:prstGeom prst="rect">
            <a:avLst/>
          </a:prstGeom>
          <a:noFill/>
        </p:spPr>
        <p:txBody>
          <a:bodyPr wrap="square">
            <a:spAutoFit/>
          </a:bodyPr>
          <a:lstStyle/>
          <a:p>
            <a:pPr marL="0" marR="0" lvl="0" indent="0" algn="ctr" defTabSz="914400" rtl="0" eaLnBrk="1" fontAlgn="base" latinLnBrk="0" hangingPunct="1">
              <a:lnSpc>
                <a:spcPct val="95000"/>
              </a:lnSpc>
              <a:spcBef>
                <a:spcPct val="0"/>
              </a:spcBef>
              <a:spcAft>
                <a:spcPct val="0"/>
              </a:spcAft>
              <a:buClrTx/>
              <a:buSzTx/>
              <a:buFontTx/>
              <a:buNone/>
              <a:tabLst/>
            </a:pPr>
            <a:r>
              <a:rPr kumimoji="0" lang="ru-RU" altLang="ru-RU" sz="1800" b="1" i="0" u="none" strike="noStrike" cap="none" normalizeH="0" baseline="0" dirty="0">
                <a:ln>
                  <a:noFill/>
                </a:ln>
                <a:solidFill>
                  <a:schemeClr val="tx1"/>
                </a:solidFill>
                <a:effectLst/>
                <a:latin typeface="Times New Roman" pitchFamily="18" charset="0"/>
                <a:cs typeface="Times New Roman" pitchFamily="18" charset="0"/>
              </a:rPr>
              <a:t>Новая единая рамка компетенций по финансовой грамотности – для школьников и взрослых</a:t>
            </a:r>
          </a:p>
          <a:p>
            <a:pPr marL="0" marR="0" lvl="0" indent="0" algn="ctr" defTabSz="914400" rtl="0" eaLnBrk="1" fontAlgn="base" latinLnBrk="0" hangingPunct="1">
              <a:lnSpc>
                <a:spcPct val="95000"/>
              </a:lnSpc>
              <a:spcBef>
                <a:spcPct val="0"/>
              </a:spcBef>
              <a:spcAft>
                <a:spcPct val="0"/>
              </a:spcAft>
              <a:buClrTx/>
              <a:buSzTx/>
              <a:buFontTx/>
              <a:buNone/>
              <a:tabLst/>
            </a:pPr>
            <a:endParaRPr kumimoji="0" lang="ru-RU" altLang="ru-RU" sz="1800" b="1"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95000"/>
              </a:lnSpc>
              <a:spcBef>
                <a:spcPct val="0"/>
              </a:spcBef>
              <a:spcAft>
                <a:spcPct val="0"/>
              </a:spcAft>
              <a:buClrTx/>
              <a:buSzTx/>
              <a:buFontTx/>
              <a:buNone/>
              <a:tabLst/>
            </a:pPr>
            <a:r>
              <a:rPr kumimoji="0" lang="en-US" altLang="ru-RU" sz="1800" i="0" u="none" strike="noStrike" cap="none" normalizeH="0" baseline="0" dirty="0">
                <a:ln>
                  <a:noFill/>
                </a:ln>
                <a:solidFill>
                  <a:schemeClr val="tx1"/>
                </a:solidFill>
                <a:effectLst/>
                <a:latin typeface="Times New Roman" pitchFamily="18" charset="0"/>
                <a:cs typeface="Times New Roman" pitchFamily="18" charset="0"/>
                <a:hlinkClick r:id="rId3"/>
              </a:rPr>
              <a:t>https://app-dev.xn--80apaohbc3aw9e.xn--p1ai/storage/18922/edinaya-ramka-fg.pdf?fbclid=IwAR0NPX1ZCsDD-z8j432oKxD2E1aAN8RCQZ6_FGc7neHQCZX0iWl8iZoTtWc</a:t>
            </a:r>
            <a:endParaRPr kumimoji="0" lang="ru-RU" altLang="ru-RU" sz="180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95000"/>
              </a:lnSpc>
              <a:spcBef>
                <a:spcPct val="0"/>
              </a:spcBef>
              <a:spcAft>
                <a:spcPct val="0"/>
              </a:spcAft>
              <a:buClrTx/>
              <a:buSzTx/>
              <a:buFontTx/>
              <a:buNone/>
              <a:tabLst/>
            </a:pPr>
            <a:endParaRPr lang="ru-RU" altLang="ru-RU" dirty="0">
              <a:latin typeface="Times New Roman" pitchFamily="18" charset="0"/>
              <a:cs typeface="Times New Roman" pitchFamily="18" charset="0"/>
            </a:endParaRPr>
          </a:p>
          <a:p>
            <a:pPr marL="0" marR="0" lvl="0" indent="0" algn="ctr" defTabSz="914400" rtl="0" eaLnBrk="1" fontAlgn="base" latinLnBrk="0" hangingPunct="1">
              <a:lnSpc>
                <a:spcPct val="95000"/>
              </a:lnSpc>
              <a:spcBef>
                <a:spcPct val="0"/>
              </a:spcBef>
              <a:spcAft>
                <a:spcPct val="0"/>
              </a:spcAft>
              <a:buClrTx/>
              <a:buSzTx/>
              <a:buFontTx/>
              <a:buNone/>
              <a:tabLst/>
            </a:pPr>
            <a:r>
              <a:rPr lang="ru-RU" altLang="ru-RU" b="1" dirty="0">
                <a:latin typeface="Times New Roman" pitchFamily="18" charset="0"/>
                <a:cs typeface="Times New Roman" pitchFamily="18" charset="0"/>
              </a:rPr>
              <a:t>Пояснительный комментарий к Рамке</a:t>
            </a:r>
          </a:p>
          <a:p>
            <a:pPr marL="0" marR="0" lvl="0" indent="0" algn="ctr" defTabSz="914400" rtl="0" eaLnBrk="1" fontAlgn="base" latinLnBrk="0" hangingPunct="1">
              <a:lnSpc>
                <a:spcPct val="95000"/>
              </a:lnSpc>
              <a:spcBef>
                <a:spcPct val="0"/>
              </a:spcBef>
              <a:spcAft>
                <a:spcPct val="0"/>
              </a:spcAft>
              <a:buClrTx/>
              <a:buSzTx/>
              <a:buFontTx/>
              <a:buNone/>
              <a:tabLst/>
            </a:pPr>
            <a:r>
              <a:rPr lang="en-US" altLang="ru-RU" dirty="0">
                <a:latin typeface="Times New Roman" pitchFamily="18" charset="0"/>
                <a:cs typeface="Times New Roman" pitchFamily="18" charset="0"/>
                <a:hlinkClick r:id="rId4"/>
              </a:rPr>
              <a:t>https://app-dev.xn--80apaohbc3aw9e.xn--p1ai/storage/18932/metodpoyasnenie-k-edinoi-ramke.pdf</a:t>
            </a:r>
            <a:endParaRPr kumimoji="0" lang="ru-RU" altLang="ru-RU" sz="1800" b="1" i="0" u="none" strike="noStrike" cap="none" normalizeH="0" baseline="0" dirty="0">
              <a:ln>
                <a:noFill/>
              </a:ln>
              <a:solidFill>
                <a:schemeClr val="tx1"/>
              </a:solidFill>
              <a:effectLst/>
              <a:latin typeface="Times New Roman" pitchFamily="18" charset="0"/>
              <a:cs typeface="Times New Roman" pitchFamily="18" charset="0"/>
            </a:endParaRPr>
          </a:p>
        </p:txBody>
      </p:sp>
    </p:spTree>
    <p:extLst>
      <p:ext uri="{BB962C8B-B14F-4D97-AF65-F5344CB8AC3E}">
        <p14:creationId xmlns:p14="http://schemas.microsoft.com/office/powerpoint/2010/main" val="385695290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PRING_SLIDE_ID_2" val="{35309469-F864-42AE-B0D2-772302C5F83A}"/>
  <p:tag name="GENSWF_ADVANCE_TIME" val="5"/>
  <p:tag name="ISPRING_CUSTOM_TIMING_USED" val="1"/>
</p:tagLst>
</file>

<file path=ppt/tags/tag2.xml><?xml version="1.0" encoding="utf-8"?>
<p:tagLst xmlns:a="http://schemas.openxmlformats.org/drawingml/2006/main" xmlns:r="http://schemas.openxmlformats.org/officeDocument/2006/relationships" xmlns:p="http://schemas.openxmlformats.org/presentationml/2006/main">
  <p:tag name="ISPRING_SLIDE_ID_2" val="{F3458FAD-97FE-48BE-AAA4-4938C8652F9A}"/>
  <p:tag name="GENSWF_ADVANCE_TIME" val="5"/>
  <p:tag name="ISPRING_CUSTOM_TIMING_USED" val="1"/>
</p:tagLst>
</file>

<file path=ppt/tags/tag3.xml><?xml version="1.0" encoding="utf-8"?>
<p:tagLst xmlns:a="http://schemas.openxmlformats.org/drawingml/2006/main" xmlns:r="http://schemas.openxmlformats.org/officeDocument/2006/relationships" xmlns:p="http://schemas.openxmlformats.org/presentationml/2006/main">
  <p:tag name="ISPRING_SLIDE_ID_2" val="{7799F567-C0BA-4E80-BB62-154E4FF89A78}"/>
  <p:tag name="GENSWF_ADVANCE_TIME" val="5"/>
  <p:tag name="ISPRING_CUSTOM_TIMING_USED" val="1"/>
</p:tagLst>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6348</TotalTime>
  <Words>7557</Words>
  <Application>Microsoft Office PowerPoint</Application>
  <PresentationFormat>Широкоэкранный</PresentationFormat>
  <Paragraphs>419</Paragraphs>
  <Slides>32</Slides>
  <Notes>3</Notes>
  <HiddenSlides>0</HiddenSlides>
  <MMClips>0</MMClips>
  <ScaleCrop>false</ScaleCrop>
  <HeadingPairs>
    <vt:vector size="6" baseType="variant">
      <vt:variant>
        <vt:lpstr>Использованные шрифты</vt:lpstr>
      </vt:variant>
      <vt:variant>
        <vt:i4>9</vt:i4>
      </vt:variant>
      <vt:variant>
        <vt:lpstr>Тема</vt:lpstr>
      </vt:variant>
      <vt:variant>
        <vt:i4>1</vt:i4>
      </vt:variant>
      <vt:variant>
        <vt:lpstr>Заголовки слайдов</vt:lpstr>
      </vt:variant>
      <vt:variant>
        <vt:i4>32</vt:i4>
      </vt:variant>
    </vt:vector>
  </HeadingPairs>
  <TitlesOfParts>
    <vt:vector size="42" baseType="lpstr">
      <vt:lpstr>Arial</vt:lpstr>
      <vt:lpstr>Calibri</vt:lpstr>
      <vt:lpstr>Calibri Light</vt:lpstr>
      <vt:lpstr>Georgia</vt:lpstr>
      <vt:lpstr>Open Sans</vt:lpstr>
      <vt:lpstr>Symbol</vt:lpstr>
      <vt:lpstr>Tahoma</vt:lpstr>
      <vt:lpstr>Times New Roman</vt:lpstr>
      <vt:lpstr>Wingdings</vt: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Fenix</dc:creator>
  <cp:lastModifiedBy>user</cp:lastModifiedBy>
  <cp:revision>503</cp:revision>
  <dcterms:created xsi:type="dcterms:W3CDTF">2018-12-13T06:52:08Z</dcterms:created>
  <dcterms:modified xsi:type="dcterms:W3CDTF">2022-03-31T06:48:02Z</dcterms:modified>
</cp:coreProperties>
</file>