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2" r:id="rId5"/>
    <p:sldMasterId id="2147483698" r:id="rId6"/>
    <p:sldMasterId id="2147483706" r:id="rId7"/>
    <p:sldMasterId id="2147483739" r:id="rId8"/>
  </p:sldMasterIdLst>
  <p:notesMasterIdLst>
    <p:notesMasterId r:id="rId22"/>
  </p:notesMasterIdLst>
  <p:sldIdLst>
    <p:sldId id="284" r:id="rId9"/>
    <p:sldId id="365" r:id="rId10"/>
    <p:sldId id="369" r:id="rId11"/>
    <p:sldId id="364" r:id="rId12"/>
    <p:sldId id="368" r:id="rId13"/>
    <p:sldId id="356" r:id="rId14"/>
    <p:sldId id="384" r:id="rId15"/>
    <p:sldId id="381" r:id="rId16"/>
    <p:sldId id="382" r:id="rId17"/>
    <p:sldId id="380" r:id="rId18"/>
    <p:sldId id="385" r:id="rId19"/>
    <p:sldId id="362" r:id="rId20"/>
    <p:sldId id="291" r:id="rId21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839">
          <p15:clr>
            <a:srgbClr val="A4A3A4"/>
          </p15:clr>
        </p15:guide>
        <p15:guide id="3" orient="horz" pos="4027">
          <p15:clr>
            <a:srgbClr val="A4A3A4"/>
          </p15:clr>
        </p15:guide>
        <p15:guide id="4" orient="horz" pos="1207">
          <p15:clr>
            <a:srgbClr val="A4A3A4"/>
          </p15:clr>
        </p15:guide>
        <p15:guide id="5" pos="3840">
          <p15:clr>
            <a:srgbClr val="A4A3A4"/>
          </p15:clr>
        </p15:guide>
        <p15:guide id="6" pos="579">
          <p15:clr>
            <a:srgbClr val="A4A3A4"/>
          </p15:clr>
        </p15:guide>
        <p15:guide id="7">
          <p15:clr>
            <a:srgbClr val="A4A3A4"/>
          </p15:clr>
        </p15:guide>
        <p15:guide id="8" pos="517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008000"/>
    <a:srgbClr val="00CC00"/>
    <a:srgbClr val="0000FF"/>
    <a:srgbClr val="0066FF"/>
    <a:srgbClr val="000099"/>
    <a:srgbClr val="0000CC"/>
    <a:srgbClr val="66FFFF"/>
    <a:srgbClr val="6600FF"/>
    <a:srgbClr val="F7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1512" autoAdjust="0"/>
  </p:normalViewPr>
  <p:slideViewPr>
    <p:cSldViewPr snapToGrid="0">
      <p:cViewPr varScale="1">
        <p:scale>
          <a:sx n="110" d="100"/>
          <a:sy n="110" d="100"/>
        </p:scale>
        <p:origin x="666" y="96"/>
      </p:cViewPr>
      <p:guideLst>
        <p:guide orient="horz" pos="2160"/>
        <p:guide orient="horz" pos="2839"/>
        <p:guide orient="horz" pos="4027"/>
        <p:guide orient="horz" pos="1207"/>
        <p:guide pos="3840"/>
        <p:guide pos="579"/>
        <p:guide/>
        <p:guide pos="51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500" b="0" i="0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регионов по участию школ в «Онлайн-уроках финансовой грамотности»</a:t>
            </a:r>
            <a:r>
              <a:rPr lang="en-US" sz="1500" b="0" i="0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0" i="0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</a:t>
            </a:r>
            <a:endParaRPr lang="en-US" sz="1500" b="0" i="0" baseline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1500"/>
            </a:pPr>
            <a:r>
              <a:rPr lang="en-US" sz="1500" b="0" i="0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500" b="0" i="0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участия школ от общего количества</a:t>
            </a:r>
            <a:r>
              <a:rPr lang="en-US" sz="1500" b="0" i="0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c:rich>
      </c:tx>
      <c:layout>
        <c:manualLayout>
          <c:xMode val="edge"/>
          <c:yMode val="edge"/>
          <c:x val="0.105530193579949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358075650914458"/>
          <c:y val="0.17144699511782494"/>
          <c:w val="0.82792776045773941"/>
          <c:h val="0.54372559002223875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6"/>
              <c:tx>
                <c:rich>
                  <a:bodyPr/>
                  <a:lstStyle/>
                  <a:p>
                    <a:fld id="{46B8A53F-0A1B-4C0E-B27C-1D5B6EA9A99F}" type="VALUE">
                      <a:rPr lang="en-US" sz="2000" baseline="0"/>
                      <a:pPr/>
                      <a:t>[ЗНАЧЕНИЕ]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761-4E16-AEC2-5766B08BA1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'Лист1 (2)'!$A$34:$A$41</c:f>
              <c:strCache>
                <c:ptCount val="8"/>
                <c:pt idx="0">
                  <c:v>Волгоградская область</c:v>
                </c:pt>
                <c:pt idx="1">
                  <c:v>Республика Ингушетия</c:v>
                </c:pt>
                <c:pt idx="2">
                  <c:v>Севатополь</c:v>
                </c:pt>
                <c:pt idx="3">
                  <c:v>Краснодарский край</c:v>
                </c:pt>
                <c:pt idx="4">
                  <c:v>Республика Адыгея</c:v>
                </c:pt>
                <c:pt idx="5">
                  <c:v>Астраханская область</c:v>
                </c:pt>
                <c:pt idx="6">
                  <c:v>Ростовская область</c:v>
                </c:pt>
                <c:pt idx="7">
                  <c:v>Республика Крым</c:v>
                </c:pt>
              </c:strCache>
            </c:strRef>
          </c:cat>
          <c:val>
            <c:numRef>
              <c:f>'Лист1 (2)'!$B$34:$B$41</c:f>
              <c:numCache>
                <c:formatCode>General</c:formatCode>
                <c:ptCount val="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97</c:v>
                </c:pt>
                <c:pt idx="4">
                  <c:v>87</c:v>
                </c:pt>
                <c:pt idx="5">
                  <c:v>75</c:v>
                </c:pt>
                <c:pt idx="6">
                  <c:v>65</c:v>
                </c:pt>
                <c:pt idx="7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61-4E16-AEC2-5766B08BA1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13816160"/>
        <c:axId val="513811240"/>
        <c:axId val="0"/>
      </c:bar3DChart>
      <c:catAx>
        <c:axId val="51381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13811240"/>
        <c:crosses val="autoZero"/>
        <c:auto val="1"/>
        <c:lblAlgn val="ctr"/>
        <c:lblOffset val="100"/>
        <c:noMultiLvlLbl val="0"/>
      </c:catAx>
      <c:valAx>
        <c:axId val="51381124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13816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500" baseline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регионов ПОО в 2021 году</a:t>
            </a:r>
            <a:r>
              <a:rPr lang="en-US" sz="1500" baseline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(% </a:t>
            </a:r>
            <a:r>
              <a:rPr lang="ru-RU" sz="1500" baseline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от общего количества ПОО в регионе)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086008479709267"/>
          <c:y val="0.20436974789915965"/>
          <c:w val="0.79227788834088042"/>
          <c:h val="0.52099711065528576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'Лист1 (2)'!$A$2:$A$8</c:f>
              <c:strCache>
                <c:ptCount val="6"/>
                <c:pt idx="0">
                  <c:v>Волгоградская область</c:v>
                </c:pt>
                <c:pt idx="1">
                  <c:v>Севастополь</c:v>
                </c:pt>
                <c:pt idx="2">
                  <c:v>Республика Адыгея</c:v>
                </c:pt>
                <c:pt idx="3">
                  <c:v>Карачаево-Черкессия</c:v>
                </c:pt>
                <c:pt idx="4">
                  <c:v>Республика Дагестан</c:v>
                </c:pt>
                <c:pt idx="5">
                  <c:v>Республика Крым</c:v>
                </c:pt>
              </c:strCache>
            </c:strRef>
          </c:cat>
          <c:val>
            <c:numRef>
              <c:f>'Лист1 (2)'!$B$2:$B$8</c:f>
              <c:numCache>
                <c:formatCode>General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87</c:v>
                </c:pt>
                <c:pt idx="4">
                  <c:v>85</c:v>
                </c:pt>
                <c:pt idx="5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97-4334-8B62-5F59B5D5B1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5578632"/>
        <c:axId val="278371040"/>
        <c:axId val="0"/>
      </c:bar3DChart>
      <c:catAx>
        <c:axId val="195578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en-US"/>
          </a:p>
        </c:txPr>
        <c:crossAx val="278371040"/>
        <c:crosses val="autoZero"/>
        <c:auto val="1"/>
        <c:lblAlgn val="ctr"/>
        <c:lblOffset val="100"/>
        <c:noMultiLvlLbl val="0"/>
      </c:catAx>
      <c:valAx>
        <c:axId val="27837104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557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00FF"/>
                </a:solidFill>
              </a:rPr>
              <a:t>% участия от общего количества школ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'ДОЛ 1'!$B$169:$B$170</c:f>
              <c:strCache>
                <c:ptCount val="2"/>
                <c:pt idx="0">
                  <c:v>% участия от общего количества школ</c:v>
                </c:pt>
              </c:strCache>
            </c:strRef>
          </c:tx>
          <c:spPr>
            <a:solidFill>
              <a:srgbClr val="0082BB">
                <a:lumMod val="75000"/>
                <a:alpha val="84000"/>
              </a:srgbClr>
            </a:solidFill>
            <a:ln>
              <a:noFill/>
            </a:ln>
            <a:effectLst/>
            <a:sp3d/>
          </c:spPr>
          <c:invertIfNegative val="0"/>
          <c:dPt>
            <c:idx val="18"/>
            <c:invertIfNegative val="0"/>
            <c:bubble3D val="0"/>
            <c:spPr>
              <a:solidFill>
                <a:srgbClr val="0000FF">
                  <a:alpha val="84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CD36-4D8A-A4F3-5B3239333BD2}"/>
              </c:ext>
            </c:extLst>
          </c:dPt>
          <c:dPt>
            <c:idx val="19"/>
            <c:invertIfNegative val="0"/>
            <c:bubble3D val="0"/>
            <c:spPr>
              <a:solidFill>
                <a:srgbClr val="0000FF">
                  <a:alpha val="84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D36-4D8A-A4F3-5B3239333BD2}"/>
              </c:ext>
            </c:extLst>
          </c:dPt>
          <c:dPt>
            <c:idx val="20"/>
            <c:invertIfNegative val="0"/>
            <c:bubble3D val="0"/>
            <c:spPr>
              <a:solidFill>
                <a:srgbClr val="0000FF">
                  <a:alpha val="84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CD36-4D8A-A4F3-5B3239333BD2}"/>
              </c:ext>
            </c:extLst>
          </c:dPt>
          <c:dPt>
            <c:idx val="21"/>
            <c:invertIfNegative val="0"/>
            <c:bubble3D val="0"/>
            <c:spPr>
              <a:solidFill>
                <a:srgbClr val="0000F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CD36-4D8A-A4F3-5B3239333BD2}"/>
              </c:ext>
            </c:extLst>
          </c:dPt>
          <c:dPt>
            <c:idx val="22"/>
            <c:invertIfNegative val="0"/>
            <c:bubble3D val="0"/>
            <c:spPr>
              <a:solidFill>
                <a:srgbClr val="0000FF">
                  <a:alpha val="84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CD36-4D8A-A4F3-5B3239333BD2}"/>
              </c:ext>
            </c:extLst>
          </c:dPt>
          <c:dPt>
            <c:idx val="23"/>
            <c:invertIfNegative val="0"/>
            <c:bubble3D val="0"/>
            <c:spPr>
              <a:solidFill>
                <a:srgbClr val="0000FF">
                  <a:alpha val="84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CD36-4D8A-A4F3-5B3239333BD2}"/>
              </c:ext>
            </c:extLst>
          </c:dPt>
          <c:dPt>
            <c:idx val="24"/>
            <c:invertIfNegative val="0"/>
            <c:bubble3D val="0"/>
            <c:spPr>
              <a:solidFill>
                <a:srgbClr val="0000FF">
                  <a:alpha val="84000"/>
                </a:srgb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D36-4D8A-A4F3-5B3239333BD2}"/>
              </c:ext>
            </c:extLst>
          </c:dPt>
          <c:cat>
            <c:strRef>
              <c:f>'ДОЛ 1'!$A$171:$A$195</c:f>
              <c:strCache>
                <c:ptCount val="25"/>
                <c:pt idx="0">
                  <c:v> Кировский район </c:v>
                </c:pt>
                <c:pt idx="1">
                  <c:v> Ленинский район </c:v>
                </c:pt>
                <c:pt idx="2">
                  <c:v>г. Алушта </c:v>
                </c:pt>
                <c:pt idx="3">
                  <c:v>Первомайский район </c:v>
                </c:pt>
                <c:pt idx="4">
                  <c:v>г. Евпатория</c:v>
                </c:pt>
                <c:pt idx="5">
                  <c:v>г. Феодосия </c:v>
                </c:pt>
                <c:pt idx="6">
                  <c:v>г. Ялта </c:v>
                </c:pt>
                <c:pt idx="7">
                  <c:v>Бахчисарайский район </c:v>
                </c:pt>
                <c:pt idx="8">
                  <c:v>г. Симферополь </c:v>
                </c:pt>
                <c:pt idx="9">
                  <c:v>Джанкойский район </c:v>
                </c:pt>
                <c:pt idx="10">
                  <c:v>Сакский район</c:v>
                </c:pt>
                <c:pt idx="11">
                  <c:v>г. Саки </c:v>
                </c:pt>
                <c:pt idx="12">
                  <c:v>Нижнегорский район </c:v>
                </c:pt>
                <c:pt idx="13">
                  <c:v>Черноморский район </c:v>
                </c:pt>
                <c:pt idx="14">
                  <c:v>Красногвардейский район  </c:v>
                </c:pt>
                <c:pt idx="15">
                  <c:v>г. Армянск </c:v>
                </c:pt>
                <c:pt idx="16">
                  <c:v>Раздольненский район </c:v>
                </c:pt>
                <c:pt idx="17">
                  <c:v>Красноперекопский район </c:v>
                </c:pt>
                <c:pt idx="18">
                  <c:v>Белогорский район </c:v>
                </c:pt>
                <c:pt idx="19">
                  <c:v>Симферопольский район</c:v>
                </c:pt>
                <c:pt idx="20">
                  <c:v>г. Судак</c:v>
                </c:pt>
                <c:pt idx="21">
                  <c:v>г. Керчь</c:v>
                </c:pt>
                <c:pt idx="22">
                  <c:v>Советский район</c:v>
                </c:pt>
                <c:pt idx="23">
                  <c:v>г. Джанкой</c:v>
                </c:pt>
                <c:pt idx="24">
                  <c:v>г. Красноперекопск</c:v>
                </c:pt>
              </c:strCache>
            </c:strRef>
          </c:cat>
          <c:val>
            <c:numRef>
              <c:f>'ДОЛ 1'!$B$171:$B$195</c:f>
              <c:numCache>
                <c:formatCode>General</c:formatCode>
                <c:ptCount val="25"/>
                <c:pt idx="0">
                  <c:v>12</c:v>
                </c:pt>
                <c:pt idx="1">
                  <c:v>14</c:v>
                </c:pt>
                <c:pt idx="2">
                  <c:v>17</c:v>
                </c:pt>
                <c:pt idx="3">
                  <c:v>17</c:v>
                </c:pt>
                <c:pt idx="4">
                  <c:v>18</c:v>
                </c:pt>
                <c:pt idx="5">
                  <c:v>18</c:v>
                </c:pt>
                <c:pt idx="6">
                  <c:v>23</c:v>
                </c:pt>
                <c:pt idx="7">
                  <c:v>24</c:v>
                </c:pt>
                <c:pt idx="8">
                  <c:v>30</c:v>
                </c:pt>
                <c:pt idx="9">
                  <c:v>31</c:v>
                </c:pt>
                <c:pt idx="10">
                  <c:v>32</c:v>
                </c:pt>
                <c:pt idx="11">
                  <c:v>33</c:v>
                </c:pt>
                <c:pt idx="12">
                  <c:v>35</c:v>
                </c:pt>
                <c:pt idx="13">
                  <c:v>36</c:v>
                </c:pt>
                <c:pt idx="14">
                  <c:v>36</c:v>
                </c:pt>
                <c:pt idx="15">
                  <c:v>43</c:v>
                </c:pt>
                <c:pt idx="16">
                  <c:v>45</c:v>
                </c:pt>
                <c:pt idx="17">
                  <c:v>46</c:v>
                </c:pt>
                <c:pt idx="18">
                  <c:v>53</c:v>
                </c:pt>
                <c:pt idx="19">
                  <c:v>55</c:v>
                </c:pt>
                <c:pt idx="20">
                  <c:v>56</c:v>
                </c:pt>
                <c:pt idx="21">
                  <c:v>57</c:v>
                </c:pt>
                <c:pt idx="22">
                  <c:v>73</c:v>
                </c:pt>
                <c:pt idx="23">
                  <c:v>88</c:v>
                </c:pt>
                <c:pt idx="24">
                  <c:v>100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CD36-4D8A-A4F3-5B3239333B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53"/>
        <c:shape val="box"/>
        <c:axId val="497667904"/>
        <c:axId val="497665608"/>
        <c:axId val="0"/>
      </c:bar3DChart>
      <c:catAx>
        <c:axId val="497667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en-US"/>
          </a:p>
        </c:txPr>
        <c:crossAx val="497665608"/>
        <c:crosses val="autoZero"/>
        <c:auto val="1"/>
        <c:lblAlgn val="ctr"/>
        <c:lblOffset val="100"/>
        <c:noMultiLvlLbl val="0"/>
      </c:catAx>
      <c:valAx>
        <c:axId val="497665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66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3456790123456789E-2"/>
          <c:y val="6.4711945359647277E-2"/>
          <c:w val="0.91308641975308646"/>
          <c:h val="0.85829538983706977"/>
        </c:manualLayout>
      </c:layout>
      <c:bubbleChart>
        <c:varyColors val="0"/>
        <c:ser>
          <c:idx val="0"/>
          <c:order val="0"/>
          <c:tx>
            <c:strRef>
              <c:f>'кол-во 2017-2021'!$A$5</c:f>
              <c:strCache>
                <c:ptCount val="1"/>
                <c:pt idx="0">
                  <c:v>Количество школ, профессиональных образовательных организаций, домов-интернатов</c:v>
                </c:pt>
              </c:strCache>
            </c:strRef>
          </c:tx>
          <c:spPr>
            <a:solidFill>
              <a:srgbClr val="6600FF">
                <a:alpha val="81961"/>
              </a:srgbClr>
            </a:solidFill>
            <a:ln>
              <a:solidFill>
                <a:srgbClr val="0082BB">
                  <a:shade val="50000"/>
                  <a:alpha val="64000"/>
                </a:srgb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0.11603600661028481"/>
                  <c:y val="-0.111799025678298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27-41D8-B31F-70FF2AABF1A1}"/>
                </c:ext>
              </c:extLst>
            </c:dLbl>
            <c:dLbl>
              <c:idx val="1"/>
              <c:layout>
                <c:manualLayout>
                  <c:x val="-9.2825974530961447E-2"/>
                  <c:y val="-0.110815165044626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27-41D8-B31F-70FF2AABF1A1}"/>
                </c:ext>
              </c:extLst>
            </c:dLbl>
            <c:dLbl>
              <c:idx val="2"/>
              <c:layout>
                <c:manualLayout>
                  <c:x val="-9.9288500048605038E-2"/>
                  <c:y val="-0.115329907759372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27-41D8-B31F-70FF2AABF1A1}"/>
                </c:ext>
              </c:extLst>
            </c:dLbl>
            <c:dLbl>
              <c:idx val="3"/>
              <c:layout>
                <c:manualLayout>
                  <c:x val="-9.9620880723242933E-2"/>
                  <c:y val="-0.11052372112890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27-41D8-B31F-70FF2AABF1A1}"/>
                </c:ext>
              </c:extLst>
            </c:dLbl>
            <c:dLbl>
              <c:idx val="4"/>
              <c:layout>
                <c:manualLayout>
                  <c:x val="-9.770405365995917E-2"/>
                  <c:y val="-0.102621813426933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27-41D8-B31F-70FF2AABF1A1}"/>
                </c:ext>
              </c:extLst>
            </c:dLbl>
            <c:dLbl>
              <c:idx val="5"/>
              <c:layout>
                <c:manualLayout>
                  <c:x val="-9.1941440653251674E-2"/>
                  <c:y val="-0.1195536286350295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9827-41D8-B31F-70FF2AABF1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Algerian" panose="04020705040A02060702" pitchFamily="82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'кол-во 2017-2021'!$B$4:$G$4</c:f>
              <c:numCache>
                <c:formatCode>0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'кол-во 2017-2021'!$B$5:$G$5</c:f>
              <c:numCache>
                <c:formatCode>#,##0</c:formatCode>
                <c:ptCount val="6"/>
                <c:pt idx="0">
                  <c:v>82</c:v>
                </c:pt>
                <c:pt idx="1">
                  <c:v>223</c:v>
                </c:pt>
                <c:pt idx="2">
                  <c:v>171</c:v>
                </c:pt>
                <c:pt idx="3">
                  <c:v>157</c:v>
                </c:pt>
                <c:pt idx="4">
                  <c:v>231</c:v>
                </c:pt>
                <c:pt idx="5">
                  <c:v>107</c:v>
                </c:pt>
              </c:numCache>
            </c:numRef>
          </c:yVal>
          <c:bubbleSize>
            <c:numLit>
              <c:formatCode>General</c:formatCode>
              <c:ptCount val="6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</c:numLit>
          </c:bubbleSize>
          <c:bubble3D val="1"/>
          <c:extLst>
            <c:ext xmlns:c16="http://schemas.microsoft.com/office/drawing/2014/chart" uri="{C3380CC4-5D6E-409C-BE32-E72D297353CC}">
              <c16:uniqueId val="{00000006-9827-41D8-B31F-70FF2AABF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55"/>
        <c:showNegBubbles val="0"/>
        <c:axId val="495096408"/>
        <c:axId val="495100016"/>
      </c:bubbleChart>
      <c:valAx>
        <c:axId val="49509640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5100016"/>
        <c:crosses val="autoZero"/>
        <c:crossBetween val="midCat"/>
      </c:valAx>
      <c:valAx>
        <c:axId val="49510001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4950964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1342558083853971E-3"/>
          <c:y val="1.3078169229261432E-2"/>
          <c:w val="0.97236577545797986"/>
          <c:h val="0.80328904867567341"/>
        </c:manualLayout>
      </c:layout>
      <c:lineChart>
        <c:grouping val="stacked"/>
        <c:varyColors val="0"/>
        <c:ser>
          <c:idx val="0"/>
          <c:order val="0"/>
          <c:spPr>
            <a:ln w="66675" cap="rnd">
              <a:solidFill>
                <a:srgbClr val="6600CC"/>
              </a:solidFill>
              <a:bevel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 cap="rnd">
                <a:solidFill>
                  <a:srgbClr val="0000FF"/>
                </a:solidFill>
                <a:bevel/>
              </a:ln>
              <a:effectLst/>
            </c:spPr>
          </c:marker>
          <c:dLbls>
            <c:dLbl>
              <c:idx val="0"/>
              <c:layout>
                <c:manualLayout>
                  <c:x val="-4.0747920188324183E-2"/>
                  <c:y val="-4.944846861816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A6-4497-BFC3-DCFEB661DBC6}"/>
                </c:ext>
              </c:extLst>
            </c:dLbl>
            <c:dLbl>
              <c:idx val="1"/>
              <c:layout>
                <c:manualLayout>
                  <c:x val="-4.3759298980846982E-2"/>
                  <c:y val="-6.1108870479862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A6-4497-BFC3-DCFEB661DBC6}"/>
                </c:ext>
              </c:extLst>
            </c:dLbl>
            <c:dLbl>
              <c:idx val="2"/>
              <c:layout>
                <c:manualLayout>
                  <c:x val="-2.142552442963366E-2"/>
                  <c:y val="-5.2009510135271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A6-4497-BFC3-DCFEB661DBC6}"/>
                </c:ext>
              </c:extLst>
            </c:dLbl>
            <c:dLbl>
              <c:idx val="3"/>
              <c:layout>
                <c:manualLayout>
                  <c:x val="-5.821089067360747E-3"/>
                  <c:y val="-4.117428794979551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BA6-4497-BFC3-DCFEB661DB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00FF"/>
                    </a:solidFill>
                    <a:latin typeface="Imprint MT Shadow" panose="04020605060303030202" pitchFamily="82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'Лист1 (2)'!$A$110:$A$113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
(весенняя сессия)</c:v>
                </c:pt>
              </c:strCache>
            </c:strRef>
          </c:cat>
          <c:val>
            <c:numRef>
              <c:f>'Лист1 (2)'!$B$110:$B$113</c:f>
              <c:numCache>
                <c:formatCode>General</c:formatCode>
                <c:ptCount val="4"/>
                <c:pt idx="0">
                  <c:v>158</c:v>
                </c:pt>
                <c:pt idx="1">
                  <c:v>140</c:v>
                </c:pt>
                <c:pt idx="2">
                  <c:v>195</c:v>
                </c:pt>
                <c:pt idx="3">
                  <c:v>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BA6-4497-BFC3-DCFEB661DB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9111968"/>
        <c:axId val="259110000"/>
      </c:lineChart>
      <c:catAx>
        <c:axId val="259111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en-US"/>
          </a:p>
        </c:txPr>
        <c:crossAx val="259110000"/>
        <c:crosses val="autoZero"/>
        <c:auto val="1"/>
        <c:lblAlgn val="ctr"/>
        <c:lblOffset val="100"/>
        <c:noMultiLvlLbl val="0"/>
      </c:catAx>
      <c:valAx>
        <c:axId val="25911000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59111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8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518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E06-41C3-9B2E-BDB71F93CB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'ДОЛ 1'!$A$105:$A$108</c:f>
              <c:strCache>
                <c:ptCount val="4"/>
                <c:pt idx="0">
                  <c:v>ДОЛ</c:v>
                </c:pt>
                <c:pt idx="1">
                  <c:v>Школы</c:v>
                </c:pt>
                <c:pt idx="2">
                  <c:v>ПОО</c:v>
                </c:pt>
                <c:pt idx="3">
                  <c:v>Интернаты</c:v>
                </c:pt>
              </c:strCache>
            </c:strRef>
          </c:cat>
          <c:val>
            <c:numRef>
              <c:f>'ДОЛ 1'!$B$105:$B$108</c:f>
              <c:numCache>
                <c:formatCode>General</c:formatCode>
                <c:ptCount val="4"/>
                <c:pt idx="0">
                  <c:v>303</c:v>
                </c:pt>
                <c:pt idx="1">
                  <c:v>518</c:v>
                </c:pt>
                <c:pt idx="2">
                  <c:v>40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06-41C3-9B2E-BDB71F93CBDA}"/>
            </c:ext>
          </c:extLst>
        </c:ser>
        <c:ser>
          <c:idx val="1"/>
          <c:order val="1"/>
          <c:spPr>
            <a:solidFill>
              <a:srgbClr val="9933FF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'ДОЛ 1'!$A$105:$A$108</c:f>
              <c:strCache>
                <c:ptCount val="4"/>
                <c:pt idx="0">
                  <c:v>ДОЛ</c:v>
                </c:pt>
                <c:pt idx="1">
                  <c:v>Школы</c:v>
                </c:pt>
                <c:pt idx="2">
                  <c:v>ПОО</c:v>
                </c:pt>
                <c:pt idx="3">
                  <c:v>Интернаты</c:v>
                </c:pt>
              </c:strCache>
            </c:strRef>
          </c:cat>
          <c:val>
            <c:numRef>
              <c:f>'ДОЛ 1'!$C$105:$C$108</c:f>
              <c:numCache>
                <c:formatCode>General</c:formatCode>
                <c:ptCount val="4"/>
                <c:pt idx="0">
                  <c:v>7</c:v>
                </c:pt>
                <c:pt idx="1">
                  <c:v>39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06-41C3-9B2E-BDB71F93CBD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1263616"/>
        <c:axId val="511266896"/>
      </c:barChart>
      <c:catAx>
        <c:axId val="51126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en-US"/>
          </a:p>
        </c:txPr>
        <c:crossAx val="511266896"/>
        <c:crosses val="autoZero"/>
        <c:auto val="1"/>
        <c:lblAlgn val="ctr"/>
        <c:lblOffset val="100"/>
        <c:noMultiLvlLbl val="0"/>
      </c:catAx>
      <c:valAx>
        <c:axId val="51126689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26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57700246457746E-2"/>
          <c:y val="8.4039919114462819E-2"/>
          <c:w val="0.94243498630523959"/>
          <c:h val="0.90103548526792443"/>
        </c:manualLayout>
      </c:layout>
      <c:pie3DChart>
        <c:varyColors val="1"/>
        <c:ser>
          <c:idx val="0"/>
          <c:order val="0"/>
          <c:tx>
            <c:strRef>
              <c:f>'ДОЛ 1'!$A$110</c:f>
              <c:strCache>
                <c:ptCount val="1"/>
                <c:pt idx="0">
                  <c:v>Итого</c:v>
                </c:pt>
              </c:strCache>
            </c:strRef>
          </c:tx>
          <c:spPr>
            <a:solidFill>
              <a:srgbClr val="0000FF"/>
            </a:solidFill>
          </c:spPr>
          <c:explosion val="34"/>
          <c:dPt>
            <c:idx val="0"/>
            <c:bubble3D val="0"/>
            <c:explosion val="33"/>
            <c:spPr>
              <a:solidFill>
                <a:srgbClr val="008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58D-4C17-9612-C43154983ABC}"/>
              </c:ext>
            </c:extLst>
          </c:dPt>
          <c:dPt>
            <c:idx val="1"/>
            <c:bubble3D val="0"/>
            <c:explosion val="16"/>
            <c:spPr>
              <a:solidFill>
                <a:srgbClr val="9933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58D-4C17-9612-C43154983ABC}"/>
              </c:ext>
            </c:extLst>
          </c:dPt>
          <c:dLbls>
            <c:dLbl>
              <c:idx val="0"/>
              <c:layout>
                <c:manualLayout>
                  <c:x val="3.5776017371159187E-2"/>
                  <c:y val="-1.861905249406132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Более 870 образовательных организаций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0155965748901"/>
                      <c:h val="0.1714593551987620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858D-4C17-9612-C43154983ABC}"/>
                </c:ext>
              </c:extLst>
            </c:dLbl>
            <c:dLbl>
              <c:idx val="1"/>
              <c:layout>
                <c:manualLayout>
                  <c:x val="7.9611789405672845E-2"/>
                  <c:y val="-3.7787126443446259E-3"/>
                </c:manualLayout>
              </c:layout>
              <c:tx>
                <c:rich>
                  <a:bodyPr/>
                  <a:lstStyle/>
                  <a:p>
                    <a:fld id="{8FEA0359-A65A-4E0A-8726-E5D48C78E9B3}" type="VALUE">
                      <a:rPr lang="ru-RU" smtClean="0"/>
                      <a:pPr/>
                      <a:t>[ЗНАЧЕНИЕ]</a:t>
                    </a:fld>
                    <a:r>
                      <a:rPr lang="ru-RU" dirty="0"/>
                      <a:t> участников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93002930719299"/>
                      <c:h val="0.16741077495374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8D-4C17-9612-C43154983A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val>
            <c:numRef>
              <c:f>'ДОЛ 1'!$B$110:$C$110</c:f>
              <c:numCache>
                <c:formatCode>General</c:formatCode>
                <c:ptCount val="2"/>
                <c:pt idx="0">
                  <c:v>870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8D-4C17-9612-C43154983AB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0.34815</cdr:x>
      <cdr:y>0.31454</cdr:y>
    </cdr:from>
    <cdr:to>
      <cdr:x>0.39852</cdr:x>
      <cdr:y>0.38088</cdr:y>
    </cdr:to>
    <cdr:cxnSp macro="">
      <cdr:nvCxnSpPr>
        <cdr:cNvPr id="5" name="Прямая со стрелкой 4">
          <a:extLst xmlns:a="http://schemas.openxmlformats.org/drawingml/2006/main">
            <a:ext uri="{FF2B5EF4-FFF2-40B4-BE49-F238E27FC236}">
              <a16:creationId xmlns:a16="http://schemas.microsoft.com/office/drawing/2014/main" id="{8BE5807B-0840-40C9-9CDA-0865CE18ED80}"/>
            </a:ext>
          </a:extLst>
        </cdr:cNvPr>
        <cdr:cNvCxnSpPr/>
      </cdr:nvCxnSpPr>
      <cdr:spPr>
        <a:xfrm xmlns:a="http://schemas.openxmlformats.org/drawingml/2006/main">
          <a:off x="2238375" y="1490450"/>
          <a:ext cx="323850" cy="314325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9933FF"/>
          </a:solidFill>
          <a:headEnd type="triangle" w="lg" len="lg"/>
          <a:tailEnd type="triangle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0.48593</cdr:x>
      <cdr:y>0.4442</cdr:y>
    </cdr:from>
    <cdr:to>
      <cdr:x>0.51407</cdr:x>
      <cdr:y>0.45927</cdr:y>
    </cdr:to>
    <cdr:cxnSp macro="">
      <cdr:nvCxnSpPr>
        <cdr:cNvPr id="7" name="Прямая со стрелкой 6">
          <a:extLst xmlns:a="http://schemas.openxmlformats.org/drawingml/2006/main">
            <a:ext uri="{FF2B5EF4-FFF2-40B4-BE49-F238E27FC236}">
              <a16:creationId xmlns:a16="http://schemas.microsoft.com/office/drawing/2014/main" id="{AC878D8F-3D7C-4CE2-AE74-76C0D1B6D471}"/>
            </a:ext>
          </a:extLst>
        </cdr:cNvPr>
        <cdr:cNvCxnSpPr/>
      </cdr:nvCxnSpPr>
      <cdr:spPr>
        <a:xfrm xmlns:a="http://schemas.openxmlformats.org/drawingml/2006/main">
          <a:off x="3124200" y="2104812"/>
          <a:ext cx="180975" cy="71438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9933FF"/>
          </a:solidFill>
          <a:headEnd type="triangle" w="sm" len="sm"/>
          <a:tailEnd type="triangle" w="sm" len="sm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0.6163</cdr:x>
      <cdr:y>0.31856</cdr:y>
    </cdr:from>
    <cdr:to>
      <cdr:x>0.66519</cdr:x>
      <cdr:y>0.44721</cdr:y>
    </cdr:to>
    <cdr:cxnSp macro="">
      <cdr:nvCxnSpPr>
        <cdr:cNvPr id="12" name="Прямая со стрелкой 11">
          <a:extLst xmlns:a="http://schemas.openxmlformats.org/drawingml/2006/main">
            <a:ext uri="{FF2B5EF4-FFF2-40B4-BE49-F238E27FC236}">
              <a16:creationId xmlns:a16="http://schemas.microsoft.com/office/drawing/2014/main" id="{C51A227D-BCA5-4A0C-BDFF-234AA9EF33F7}"/>
            </a:ext>
          </a:extLst>
        </cdr:cNvPr>
        <cdr:cNvCxnSpPr/>
      </cdr:nvCxnSpPr>
      <cdr:spPr>
        <a:xfrm xmlns:a="http://schemas.openxmlformats.org/drawingml/2006/main" flipV="1">
          <a:off x="3962400" y="1509500"/>
          <a:ext cx="314325" cy="60960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9933FF"/>
          </a:solidFill>
          <a:headEnd type="triangle" w="lg" len="lg"/>
          <a:tailEnd type="triangle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0.73185</cdr:x>
      <cdr:y>0.31856</cdr:y>
    </cdr:from>
    <cdr:to>
      <cdr:x>0.80148</cdr:x>
      <cdr:y>0.53893</cdr:y>
    </cdr:to>
    <cdr:cxnSp macro="">
      <cdr:nvCxnSpPr>
        <cdr:cNvPr id="14" name="Прямая со стрелкой 13">
          <a:extLst xmlns:a="http://schemas.openxmlformats.org/drawingml/2006/main">
            <a:ext uri="{FF2B5EF4-FFF2-40B4-BE49-F238E27FC236}">
              <a16:creationId xmlns:a16="http://schemas.microsoft.com/office/drawing/2014/main" id="{FA5FDCF1-7766-453B-8A14-68E0982D38F2}"/>
            </a:ext>
          </a:extLst>
        </cdr:cNvPr>
        <cdr:cNvCxnSpPr/>
      </cdr:nvCxnSpPr>
      <cdr:spPr>
        <a:xfrm xmlns:a="http://schemas.openxmlformats.org/drawingml/2006/main">
          <a:off x="4705350" y="1509500"/>
          <a:ext cx="447675" cy="1044213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9933FF"/>
          </a:solidFill>
          <a:headEnd type="triangle" w="lg" len="lg"/>
          <a:tailEnd type="triangle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7E530-0CBA-48EB-B17D-91110B96F5C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04BCD-10C8-42A5-ABBA-D5D1FBF78B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9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Говоря</a:t>
            </a:r>
            <a:r>
              <a:rPr lang="ru-RU" baseline="0" dirty="0"/>
              <a:t> о направлениях развития, Банк России – </a:t>
            </a:r>
          </a:p>
          <a:p>
            <a:endParaRPr lang="ru-RU" baseline="0" dirty="0"/>
          </a:p>
          <a:p>
            <a:pPr marL="228920" indent="-228920">
              <a:buAutoNum type="arabicPeriod"/>
            </a:pPr>
            <a:r>
              <a:rPr lang="ru-RU" baseline="0" dirty="0"/>
              <a:t>Планирует обучить финансовой грамотности более 3 000 учителей (обучение будет проходить октябрь-декабрь 2018, февраль-май 2019);</a:t>
            </a:r>
          </a:p>
          <a:p>
            <a:pPr marL="228920" indent="-228920">
              <a:buAutoNum type="arabicPeriod"/>
            </a:pPr>
            <a:r>
              <a:rPr lang="ru-RU" baseline="0" dirty="0"/>
              <a:t>На регулярной основе проводить всероссийские научно-практические конференции по проблемам повышения ФГ;</a:t>
            </a:r>
          </a:p>
          <a:p>
            <a:pPr marL="228920" indent="-228920">
              <a:buAutoNum type="arabicPeriod"/>
            </a:pPr>
            <a:r>
              <a:rPr lang="ru-RU" dirty="0"/>
              <a:t>Наполнять лучшими практиками информационно – просветительский сайт по ФГ «Финансовая культура»»</a:t>
            </a:r>
          </a:p>
          <a:p>
            <a:pPr marL="228920" indent="-228920">
              <a:buAutoNum type="arabicPeriod"/>
            </a:pPr>
            <a:r>
              <a:rPr lang="ru-RU" dirty="0"/>
              <a:t>Реализовать проект по установке в школах </a:t>
            </a:r>
            <a:r>
              <a:rPr lang="ru-RU" dirty="0" err="1"/>
              <a:t>учебно</a:t>
            </a:r>
            <a:r>
              <a:rPr lang="ru-RU" dirty="0"/>
              <a:t> – демонстрационных комплексов,</a:t>
            </a:r>
            <a:r>
              <a:rPr lang="ru-RU" baseline="0" dirty="0"/>
              <a:t> симулирующих </a:t>
            </a:r>
            <a:r>
              <a:rPr lang="ru-RU" baseline="0"/>
              <a:t>финансовую инфраструктуру с 2018 г.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317FA6-4613-5147-9AF7-9731C55C98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67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Цель проекта ДОЛ-игра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Аккумулирование лучшего игрового контента по финансовой грамотности, адаптация преобразование в готовый набор материалов, «коробку», и распространение среди заинтересованных лиц.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b="1" dirty="0"/>
              <a:t>Как принять участие?</a:t>
            </a:r>
          </a:p>
          <a:p>
            <a:r>
              <a:rPr lang="ru-RU" dirty="0"/>
              <a:t>Вожатым, методистам ДОЛ, педагогам образовательных организаций для участия необходимо скачать понравившуюся игру на сайте http://doligra.ru. Комплект материалов предоставляется безвозмездно, в электронном виде и содержит: описание целей игры, задач, базовых понятий, подробный сценарий и раздаточный материал (если предусмотрено правилами). </a:t>
            </a:r>
          </a:p>
          <a:p>
            <a:r>
              <a:rPr lang="ru-RU" dirty="0"/>
              <a:t>Также в набор входит шаблон формы отзыва для предоставления обратной связи. </a:t>
            </a:r>
          </a:p>
          <a:p>
            <a:r>
              <a:rPr lang="ru-RU" dirty="0"/>
              <a:t>После проведения игры заполненную форму отчета и несколько фотографий игрового процесса  необходимо направить на адрес otchet@doligra.ru. В ответ поступит именной электронный сертификат. </a:t>
            </a:r>
          </a:p>
          <a:p>
            <a:r>
              <a:rPr lang="ru-RU" dirty="0"/>
              <a:t>На основании данных из форм отзывов формируется статистика по охвату целевой аудитории, количеству проведенных игр, степени участия организаций региона.</a:t>
            </a:r>
          </a:p>
          <a:p>
            <a:endParaRPr lang="ru-RU" dirty="0"/>
          </a:p>
          <a:p>
            <a:r>
              <a:rPr lang="ru-RU" b="1" dirty="0"/>
              <a:t>Критерии отбора игр по финансовой грамотности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Игры могут проводиться силами одного </a:t>
            </a:r>
            <a:r>
              <a:rPr lang="ru-RU" dirty="0" err="1"/>
              <a:t>игротехника</a:t>
            </a:r>
            <a:r>
              <a:rPr lang="ru-RU" dirty="0"/>
              <a:t>, с привлечением двух-трех помощников из числа детей.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Сценарии содержат подробное описание хода игры, ролей и возможные игровые диалоги.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Игры не требуют дорогостоящего или сложного реквизита.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Отсутствие требований к наличию специальных теоретических знаний </a:t>
            </a:r>
            <a:r>
              <a:rPr lang="ru-RU" dirty="0" err="1"/>
              <a:t>игротехника</a:t>
            </a:r>
            <a:r>
              <a:rPr lang="ru-RU" dirty="0"/>
              <a:t>. Информации, представленной в комплекте игры, достаточно, чтобы </a:t>
            </a:r>
            <a:r>
              <a:rPr lang="ru-RU" dirty="0" err="1"/>
              <a:t>игротехник</a:t>
            </a:r>
            <a:r>
              <a:rPr lang="ru-RU" dirty="0"/>
              <a:t> мог провести игру по предложенной тематике.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Продолжительность игр — до 1,5 часов.  Позволяет легко встроить игру в сетку занятий.</a:t>
            </a:r>
          </a:p>
          <a:p>
            <a:endParaRPr lang="ru-RU" dirty="0"/>
          </a:p>
          <a:p>
            <a:r>
              <a:rPr lang="ru-RU" b="1" dirty="0"/>
              <a:t>Методическое сопровождение </a:t>
            </a:r>
          </a:p>
          <a:p>
            <a:r>
              <a:rPr lang="ru-RU" dirty="0"/>
              <a:t>Регулярно сотрудниками Банка России проводятся вебинары по методике проведения игр и разъяснению организационных вопросов. На вебинарах рассматриваются вопросы изучения основ финансовой грамотности в игровой форме, критерии отбора и виды игр по финансовой грамотности, поэтапно разбирается процесс принятия участия в Проекте ДОЛ-игра, предусмотрены ответы на вопросы слушателей.  Данные вебинары ориентированы на организаторов детского отдыха, педагогов образовательных организаций.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904BCD-10C8-42A5-ABBA-D5D1FBF78BB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9113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8355" algn="just">
              <a:lnSpc>
                <a:spcPct val="115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265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8355" algn="just">
              <a:lnSpc>
                <a:spcPct val="115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562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8355" algn="just">
              <a:lnSpc>
                <a:spcPct val="115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90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8355" algn="just">
              <a:lnSpc>
                <a:spcPct val="115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58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59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ru-RU"/>
              <a:t>«О взаимодействии с участниками финансового рынка»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09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1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F2786F94-0219-4D50-AE47-BFADD00557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47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9">
            <a:extLst>
              <a:ext uri="{FF2B5EF4-FFF2-40B4-BE49-F238E27FC236}">
                <a16:creationId xmlns:a16="http://schemas.microsoft.com/office/drawing/2014/main" id="{08194C61-3908-4D9E-ADA8-AD85B6B49F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03950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491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3609974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2" y="1971675"/>
            <a:ext cx="3609972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DCBD97CA-2B21-43E5-B3A6-4E3A6887B7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7990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9BB48594-CDF5-4760-829E-7067E397D5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7990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8EDE3255-D331-473E-9F80-45DF45BC78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482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988FBD5B-1F8B-4DA1-9167-A98867F784D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482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094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3388" y="3990975"/>
            <a:ext cx="11325225" cy="2435225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6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4591050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203950" y="1971675"/>
            <a:ext cx="26749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9" name="Диаграмма 3">
            <a:extLst>
              <a:ext uri="{FF2B5EF4-FFF2-40B4-BE49-F238E27FC236}">
                <a16:creationId xmlns:a16="http://schemas.microsoft.com/office/drawing/2014/main" id="{167A4ACF-9947-4AF0-89F5-3536622AB2A3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9090025" y="1971675"/>
            <a:ext cx="266858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80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3609975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279901" y="1971675"/>
            <a:ext cx="7478712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14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266541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317875" y="1971675"/>
            <a:ext cx="84407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79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1971675"/>
            <a:ext cx="1132522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21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таблиц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4010025"/>
            <a:ext cx="11325226" cy="241458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973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9" name="Рисунок 6">
            <a:extLst>
              <a:ext uri="{FF2B5EF4-FFF2-40B4-BE49-F238E27FC236}">
                <a16:creationId xmlns:a16="http://schemas.microsoft.com/office/drawing/2014/main" id="{2D09C9D3-356B-3846-94B4-E4F8438C66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53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91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D60555C7-2B73-3049-8C33-F281723F5299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34D0E2B-3A67-2B4B-B4DC-13F339FB5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0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149720B7-F087-0D46-8716-D12F8DD5635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DF16A914-AF66-C045-9B76-8BF5E52935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03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1" name="Рисунок 6">
            <a:extLst>
              <a:ext uri="{FF2B5EF4-FFF2-40B4-BE49-F238E27FC236}">
                <a16:creationId xmlns:a16="http://schemas.microsoft.com/office/drawing/2014/main" id="{1D350056-7D55-234D-9A03-20C0F8E9FB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94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576F7CF3-5215-9E41-B00F-A2467B5A406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C34E9FA-E708-6144-89C3-CDB66D4AFC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91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D893A5DB-B2E0-3B4E-9B24-2C07CA7DBDEE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285BCAC-AE70-3F4C-A015-C62A1A4A81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649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1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8B871CEC-3811-5343-8FD4-E15214D6F1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001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2">
    <p:bg>
      <p:bgPr>
        <a:gradFill>
          <a:gsLst>
            <a:gs pos="100000">
              <a:schemeClr val="accent6"/>
            </a:gs>
            <a:gs pos="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38EFE22E-1DF4-C14C-9E2C-9B1D944171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35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648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37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868D1A79-0555-C24E-AC19-8597029C75B0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80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34CC37E1-89DB-F54C-A285-B011317DB0C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856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3388" y="3990975"/>
            <a:ext cx="11325225" cy="2435225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4456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41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144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259944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0206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868D1A79-0555-C24E-AC19-8597029C75B0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157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3388" y="3990975"/>
            <a:ext cx="11325225" cy="2435225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97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841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AB5253"/>
                </a:solidFill>
              </a:defRPr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8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121" y="377505"/>
            <a:ext cx="2441196" cy="4613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lnSpc>
                <a:spcPct val="90000"/>
              </a:lnSpc>
            </a:pPr>
            <a:endParaRPr lang="ru-RU" sz="2000" cap="none" baseline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8299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20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u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357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838950" y="1187196"/>
            <a:ext cx="4068237" cy="47134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21341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935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735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34CC37E1-89DB-F54C-A285-B011317DB0C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831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u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396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20E5DCE5-DCC6-9D49-9FD7-9D01D8772A13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667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497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53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342622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«О взаимодействии с участниками финансового рынка»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24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20E5DCE5-DCC6-9D49-9FD7-9D01D8772A13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530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ru-RU"/>
              <a:t>«О взаимодействии с участниками финансового рынка»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387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1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F2786F94-0219-4D50-AE47-BFADD00557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47" y="4942103"/>
            <a:ext cx="5554662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9">
            <a:extLst>
              <a:ext uri="{FF2B5EF4-FFF2-40B4-BE49-F238E27FC236}">
                <a16:creationId xmlns:a16="http://schemas.microsoft.com/office/drawing/2014/main" id="{08194C61-3908-4D9E-ADA8-AD85B6B49F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03950" y="1971675"/>
            <a:ext cx="5554659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1175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 в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4942103"/>
            <a:ext cx="3609974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392" y="1971675"/>
            <a:ext cx="3609972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DCBD97CA-2B21-43E5-B3A6-4E3A6887B7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7990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9BB48594-CDF5-4760-829E-7067E397D5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7990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8EDE3255-D331-473E-9F80-45DF45BC78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4820" y="4942103"/>
            <a:ext cx="3633788" cy="1482509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988FBD5B-1F8B-4DA1-9167-A98867F784D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4824" y="1971675"/>
            <a:ext cx="3633784" cy="2733675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8203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3388" y="3990975"/>
            <a:ext cx="11325225" cy="2435225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6763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4591050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203950" y="1971675"/>
            <a:ext cx="26749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  <p:sp>
        <p:nvSpPr>
          <p:cNvPr id="9" name="Диаграмма 3">
            <a:extLst>
              <a:ext uri="{FF2B5EF4-FFF2-40B4-BE49-F238E27FC236}">
                <a16:creationId xmlns:a16="http://schemas.microsoft.com/office/drawing/2014/main" id="{167A4ACF-9947-4AF0-89F5-3536622AB2A3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9090025" y="1971675"/>
            <a:ext cx="266858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5773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3609975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279901" y="1971675"/>
            <a:ext cx="7478712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6196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266541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317875" y="1971675"/>
            <a:ext cx="8440738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1012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1971675"/>
            <a:ext cx="11325226" cy="445293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16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широкая таблиц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9" y="1971675"/>
            <a:ext cx="11325222" cy="177165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3387" y="4010025"/>
            <a:ext cx="11325226" cy="2414588"/>
          </a:xfrm>
          <a:solidFill>
            <a:schemeClr val="bg2"/>
          </a:solidFill>
        </p:spPr>
        <p:txBody>
          <a:bodyPr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5830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9" name="Рисунок 6">
            <a:extLst>
              <a:ext uri="{FF2B5EF4-FFF2-40B4-BE49-F238E27FC236}">
                <a16:creationId xmlns:a16="http://schemas.microsoft.com/office/drawing/2014/main" id="{2D09C9D3-356B-3846-94B4-E4F8438C66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9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79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D60555C7-2B73-3049-8C33-F281723F5299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34D0E2B-3A67-2B4B-B4DC-13F339FB5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612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лайдов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149720B7-F087-0D46-8716-D12F8DD5635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3797299"/>
            <a:ext cx="5554663" cy="26924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1971675"/>
            <a:ext cx="5554663" cy="1089027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DF16A914-AF66-C045-9B76-8BF5E52935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073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1" name="Рисунок 6">
            <a:extLst>
              <a:ext uri="{FF2B5EF4-FFF2-40B4-BE49-F238E27FC236}">
                <a16:creationId xmlns:a16="http://schemas.microsoft.com/office/drawing/2014/main" id="{1D350056-7D55-234D-9A03-20C0F8E9FB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685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576F7CF3-5215-9E41-B00F-A2467B5A4064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C34E9FA-E708-6144-89C3-CDB66D4AFC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363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с оглавлением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D893A5DB-B2E0-3B4E-9B24-2C07CA7DBDEE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8049" y="3787775"/>
            <a:ext cx="5770563" cy="2636838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844" y="2409825"/>
            <a:ext cx="2697956" cy="2171700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B285BCAC-AE70-3F4C-A015-C62A1A4A81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339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1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8B871CEC-3811-5343-8FD4-E15214D6F1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250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2">
    <p:bg>
      <p:bgPr>
        <a:gradFill>
          <a:gsLst>
            <a:gs pos="100000">
              <a:schemeClr val="accent6"/>
            </a:gs>
            <a:gs pos="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38EFE22E-1DF4-C14C-9E2C-9B1D944171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24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151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988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588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60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AB5253"/>
                </a:solidFill>
              </a:defRPr>
            </a:lvl1pPr>
          </a:lstStyle>
          <a:p>
            <a:pPr lvl="0"/>
            <a:r>
              <a:rPr lang="ru-RU" dirty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8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121" y="377505"/>
            <a:ext cx="2441196" cy="4613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lnSpc>
                <a:spcPct val="90000"/>
              </a:lnSpc>
            </a:pPr>
            <a:endParaRPr lang="ru-RU" sz="2000" cap="none" baseline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904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8880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2021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868D1A79-0555-C24E-AC19-8597029C75B0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50" y="3797299"/>
            <a:ext cx="4592638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3950" y="6205566"/>
            <a:ext cx="4592638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" y="431800"/>
            <a:ext cx="3638390" cy="9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6539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54969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600502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3472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крупным показателем 1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 userDrawn="1"/>
        </p:nvCxnSpPr>
        <p:spPr>
          <a:xfrm>
            <a:off x="433388" y="863600"/>
            <a:ext cx="11325223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3949" y="1971675"/>
            <a:ext cx="5554662" cy="4452938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390" y="1743075"/>
            <a:ext cx="5554662" cy="185735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388" y="3838574"/>
            <a:ext cx="5554662" cy="258603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  <p:pic>
        <p:nvPicPr>
          <p:cNvPr id="9" name="Рисунок 14">
            <a:extLst>
              <a:ext uri="{FF2B5EF4-FFF2-40B4-BE49-F238E27FC236}">
                <a16:creationId xmlns:a16="http://schemas.microsoft.com/office/drawing/2014/main" id="{8B871CEC-3811-5343-8FD4-E15214D6F1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44021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026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ите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389" y="4178299"/>
            <a:ext cx="11325224" cy="2303463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915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233680" y="182880"/>
            <a:ext cx="11704320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63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1787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3950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90025" y="1971675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3388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1787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3950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90025" y="4189628"/>
            <a:ext cx="2665412" cy="18478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9053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«О взаимодействии с участниками финансового рынка»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93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3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26" Type="http://schemas.openxmlformats.org/officeDocument/2006/relationships/slideLayout" Target="../slideLayouts/slideLayout66.xml"/><Relationship Id="rId3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6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5" Type="http://schemas.openxmlformats.org/officeDocument/2006/relationships/slideLayout" Target="../slideLayouts/slideLayout65.xml"/><Relationship Id="rId33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60.xml"/><Relationship Id="rId29" Type="http://schemas.openxmlformats.org/officeDocument/2006/relationships/slideLayout" Target="../slideLayouts/slideLayout69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64.xml"/><Relationship Id="rId32" Type="http://schemas.openxmlformats.org/officeDocument/2006/relationships/slideLayout" Target="../slideLayouts/slideLayout72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63.xml"/><Relationship Id="rId28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71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62.xml"/><Relationship Id="rId27" Type="http://schemas.openxmlformats.org/officeDocument/2006/relationships/slideLayout" Target="../slideLayouts/slideLayout67.xml"/><Relationship Id="rId30" Type="http://schemas.openxmlformats.org/officeDocument/2006/relationships/slideLayout" Target="../slideLayouts/slideLayout7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Relationship Id="rId9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70" r:id="rId3"/>
    <p:sldLayoutId id="2147483661" r:id="rId4"/>
    <p:sldLayoutId id="2147483671" r:id="rId5"/>
    <p:sldLayoutId id="2147483672" r:id="rId6"/>
    <p:sldLayoutId id="2147483658" r:id="rId7"/>
    <p:sldLayoutId id="2147483657" r:id="rId8"/>
    <p:sldLayoutId id="2147483650" r:id="rId9"/>
    <p:sldLayoutId id="2147483677" r:id="rId10"/>
    <p:sldLayoutId id="2147483651" r:id="rId11"/>
    <p:sldLayoutId id="2147483652" r:id="rId12"/>
    <p:sldLayoutId id="2147483669" r:id="rId13"/>
    <p:sldLayoutId id="2147483653" r:id="rId14"/>
    <p:sldLayoutId id="2147483654" r:id="rId15"/>
    <p:sldLayoutId id="2147483655" r:id="rId16"/>
    <p:sldLayoutId id="2147483656" r:id="rId17"/>
    <p:sldLayoutId id="2147483668" r:id="rId18"/>
    <p:sldLayoutId id="2147483662" r:id="rId19"/>
    <p:sldLayoutId id="2147483673" r:id="rId20"/>
    <p:sldLayoutId id="2147483674" r:id="rId21"/>
    <p:sldLayoutId id="2147483663" r:id="rId22"/>
    <p:sldLayoutId id="2147483675" r:id="rId23"/>
    <p:sldLayoutId id="2147483676" r:id="rId24"/>
    <p:sldLayoutId id="2147483666" r:id="rId25"/>
    <p:sldLayoutId id="2147483667" r:id="rId26"/>
    <p:sldLayoutId id="2147483664" r:id="rId27"/>
    <p:sldLayoutId id="2147483665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 userDrawn="1">
          <p15:clr>
            <a:srgbClr val="F26B43"/>
          </p15:clr>
        </p15:guide>
        <p15:guide id="2" pos="7407" userDrawn="1">
          <p15:clr>
            <a:srgbClr val="F26B43"/>
          </p15:clr>
        </p15:guide>
        <p15:guide id="3" pos="273" userDrawn="1">
          <p15:clr>
            <a:srgbClr val="F26B43"/>
          </p15:clr>
        </p15:guide>
        <p15:guide id="4" orient="horz" pos="272" userDrawn="1">
          <p15:clr>
            <a:srgbClr val="F26B43"/>
          </p15:clr>
        </p15:guide>
        <p15:guide id="5" pos="879" userDrawn="1">
          <p15:clr>
            <a:srgbClr val="F26B43"/>
          </p15:clr>
        </p15:guide>
        <p15:guide id="6" pos="741" userDrawn="1">
          <p15:clr>
            <a:srgbClr val="F26B43"/>
          </p15:clr>
        </p15:guide>
        <p15:guide id="7" pos="1368" userDrawn="1">
          <p15:clr>
            <a:srgbClr val="F26B43"/>
          </p15:clr>
        </p15:guide>
        <p15:guide id="8" pos="1485" userDrawn="1">
          <p15:clr>
            <a:srgbClr val="F26B43"/>
          </p15:clr>
        </p15:guide>
        <p15:guide id="9" pos="1952" userDrawn="1">
          <p15:clr>
            <a:srgbClr val="F26B43"/>
          </p15:clr>
        </p15:guide>
        <p15:guide id="10" pos="2090" userDrawn="1">
          <p15:clr>
            <a:srgbClr val="F26B43"/>
          </p15:clr>
        </p15:guide>
        <p15:guide id="11" pos="2547" userDrawn="1">
          <p15:clr>
            <a:srgbClr val="F26B43"/>
          </p15:clr>
        </p15:guide>
        <p15:guide id="12" pos="2696" userDrawn="1">
          <p15:clr>
            <a:srgbClr val="F26B43"/>
          </p15:clr>
        </p15:guide>
        <p15:guide id="13" pos="3165" userDrawn="1">
          <p15:clr>
            <a:srgbClr val="F26B43"/>
          </p15:clr>
        </p15:guide>
        <p15:guide id="14" pos="3300" userDrawn="1">
          <p15:clr>
            <a:srgbClr val="F26B43"/>
          </p15:clr>
        </p15:guide>
        <p15:guide id="15" pos="3772" userDrawn="1">
          <p15:clr>
            <a:srgbClr val="F26B43"/>
          </p15:clr>
        </p15:guide>
        <p15:guide id="16" pos="3908" userDrawn="1">
          <p15:clr>
            <a:srgbClr val="F26B43"/>
          </p15:clr>
        </p15:guide>
        <p15:guide id="17" pos="4377" userDrawn="1">
          <p15:clr>
            <a:srgbClr val="F26B43"/>
          </p15:clr>
        </p15:guide>
        <p15:guide id="18" pos="4512" userDrawn="1">
          <p15:clr>
            <a:srgbClr val="F26B43"/>
          </p15:clr>
        </p15:guide>
        <p15:guide id="19" pos="4985" userDrawn="1">
          <p15:clr>
            <a:srgbClr val="F26B43"/>
          </p15:clr>
        </p15:guide>
        <p15:guide id="20" pos="5118" userDrawn="1">
          <p15:clr>
            <a:srgbClr val="F26B43"/>
          </p15:clr>
        </p15:guide>
        <p15:guide id="21" pos="5589" userDrawn="1">
          <p15:clr>
            <a:srgbClr val="F26B43"/>
          </p15:clr>
        </p15:guide>
        <p15:guide id="22" pos="5726" userDrawn="1">
          <p15:clr>
            <a:srgbClr val="F26B43"/>
          </p15:clr>
        </p15:guide>
        <p15:guide id="23" pos="6195" userDrawn="1">
          <p15:clr>
            <a:srgbClr val="F26B43"/>
          </p15:clr>
        </p15:guide>
        <p15:guide id="24" pos="6332" userDrawn="1">
          <p15:clr>
            <a:srgbClr val="F26B43"/>
          </p15:clr>
        </p15:guide>
        <p15:guide id="25" pos="6801" userDrawn="1">
          <p15:clr>
            <a:srgbClr val="F26B43"/>
          </p15:clr>
        </p15:guide>
        <p15:guide id="26" pos="6938" userDrawn="1">
          <p15:clr>
            <a:srgbClr val="F26B43"/>
          </p15:clr>
        </p15:guide>
        <p15:guide id="27" orient="horz" pos="2160" userDrawn="1">
          <p15:clr>
            <a:srgbClr val="F26B43"/>
          </p15:clr>
        </p15:guide>
        <p15:guide id="28" orient="horz" pos="696" userDrawn="1">
          <p15:clr>
            <a:srgbClr val="F26B43"/>
          </p15:clr>
        </p15:guide>
        <p15:guide id="29" orient="horz" pos="1242" userDrawn="1">
          <p15:clr>
            <a:srgbClr val="F26B43"/>
          </p15:clr>
        </p15:guide>
        <p15:guide id="30" orient="horz" pos="10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63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7" r:id="rId4"/>
    <p:sldLayoutId id="2147483688" r:id="rId5"/>
    <p:sldLayoutId id="2147483705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>
          <p15:clr>
            <a:srgbClr val="F26B43"/>
          </p15:clr>
        </p15:guide>
        <p15:guide id="2" pos="7407">
          <p15:clr>
            <a:srgbClr val="F26B43"/>
          </p15:clr>
        </p15:guide>
        <p15:guide id="3" pos="273">
          <p15:clr>
            <a:srgbClr val="F26B43"/>
          </p15:clr>
        </p15:guide>
        <p15:guide id="4" orient="horz" pos="272">
          <p15:clr>
            <a:srgbClr val="F26B43"/>
          </p15:clr>
        </p15:guide>
        <p15:guide id="5" pos="879">
          <p15:clr>
            <a:srgbClr val="F26B43"/>
          </p15:clr>
        </p15:guide>
        <p15:guide id="6" pos="741">
          <p15:clr>
            <a:srgbClr val="F26B43"/>
          </p15:clr>
        </p15:guide>
        <p15:guide id="7" pos="1368">
          <p15:clr>
            <a:srgbClr val="F26B43"/>
          </p15:clr>
        </p15:guide>
        <p15:guide id="8" pos="1485">
          <p15:clr>
            <a:srgbClr val="F26B43"/>
          </p15:clr>
        </p15:guide>
        <p15:guide id="9" pos="1952">
          <p15:clr>
            <a:srgbClr val="F26B43"/>
          </p15:clr>
        </p15:guide>
        <p15:guide id="10" pos="2090">
          <p15:clr>
            <a:srgbClr val="F26B43"/>
          </p15:clr>
        </p15:guide>
        <p15:guide id="11" pos="2547">
          <p15:clr>
            <a:srgbClr val="F26B43"/>
          </p15:clr>
        </p15:guide>
        <p15:guide id="12" pos="2696">
          <p15:clr>
            <a:srgbClr val="F26B43"/>
          </p15:clr>
        </p15:guide>
        <p15:guide id="13" pos="3165">
          <p15:clr>
            <a:srgbClr val="F26B43"/>
          </p15:clr>
        </p15:guide>
        <p15:guide id="14" pos="3300">
          <p15:clr>
            <a:srgbClr val="F26B43"/>
          </p15:clr>
        </p15:guide>
        <p15:guide id="15" pos="3772">
          <p15:clr>
            <a:srgbClr val="F26B43"/>
          </p15:clr>
        </p15:guide>
        <p15:guide id="16" pos="3908">
          <p15:clr>
            <a:srgbClr val="F26B43"/>
          </p15:clr>
        </p15:guide>
        <p15:guide id="17" pos="4377">
          <p15:clr>
            <a:srgbClr val="F26B43"/>
          </p15:clr>
        </p15:guide>
        <p15:guide id="18" pos="4512">
          <p15:clr>
            <a:srgbClr val="F26B43"/>
          </p15:clr>
        </p15:guide>
        <p15:guide id="19" pos="4985">
          <p15:clr>
            <a:srgbClr val="F26B43"/>
          </p15:clr>
        </p15:guide>
        <p15:guide id="20" pos="5118">
          <p15:clr>
            <a:srgbClr val="F26B43"/>
          </p15:clr>
        </p15:guide>
        <p15:guide id="21" pos="5589">
          <p15:clr>
            <a:srgbClr val="F26B43"/>
          </p15:clr>
        </p15:guide>
        <p15:guide id="22" pos="5726">
          <p15:clr>
            <a:srgbClr val="F26B43"/>
          </p15:clr>
        </p15:guide>
        <p15:guide id="23" pos="6195">
          <p15:clr>
            <a:srgbClr val="F26B43"/>
          </p15:clr>
        </p15:guide>
        <p15:guide id="24" pos="6332">
          <p15:clr>
            <a:srgbClr val="F26B43"/>
          </p15:clr>
        </p15:guide>
        <p15:guide id="25" pos="6801">
          <p15:clr>
            <a:srgbClr val="F26B43"/>
          </p15:clr>
        </p15:guide>
        <p15:guide id="26" pos="6938">
          <p15:clr>
            <a:srgbClr val="F26B43"/>
          </p15:clr>
        </p15:guide>
        <p15:guide id="27" orient="horz" pos="2160">
          <p15:clr>
            <a:srgbClr val="F26B43"/>
          </p15:clr>
        </p15:guide>
        <p15:guide id="28" orient="horz" pos="696">
          <p15:clr>
            <a:srgbClr val="F26B43"/>
          </p15:clr>
        </p15:guide>
        <p15:guide id="29" orient="horz" pos="1242">
          <p15:clr>
            <a:srgbClr val="F26B43"/>
          </p15:clr>
        </p15:guide>
        <p15:guide id="30" orient="horz" pos="10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7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>
          <p15:clr>
            <a:srgbClr val="F26B43"/>
          </p15:clr>
        </p15:guide>
        <p15:guide id="2" pos="7407">
          <p15:clr>
            <a:srgbClr val="F26B43"/>
          </p15:clr>
        </p15:guide>
        <p15:guide id="3" pos="273">
          <p15:clr>
            <a:srgbClr val="F26B43"/>
          </p15:clr>
        </p15:guide>
        <p15:guide id="4" orient="horz" pos="272">
          <p15:clr>
            <a:srgbClr val="F26B43"/>
          </p15:clr>
        </p15:guide>
        <p15:guide id="5" pos="879">
          <p15:clr>
            <a:srgbClr val="F26B43"/>
          </p15:clr>
        </p15:guide>
        <p15:guide id="6" pos="741">
          <p15:clr>
            <a:srgbClr val="F26B43"/>
          </p15:clr>
        </p15:guide>
        <p15:guide id="7" pos="1368">
          <p15:clr>
            <a:srgbClr val="F26B43"/>
          </p15:clr>
        </p15:guide>
        <p15:guide id="8" pos="1485">
          <p15:clr>
            <a:srgbClr val="F26B43"/>
          </p15:clr>
        </p15:guide>
        <p15:guide id="9" pos="1952">
          <p15:clr>
            <a:srgbClr val="F26B43"/>
          </p15:clr>
        </p15:guide>
        <p15:guide id="10" pos="2090">
          <p15:clr>
            <a:srgbClr val="F26B43"/>
          </p15:clr>
        </p15:guide>
        <p15:guide id="11" pos="2547">
          <p15:clr>
            <a:srgbClr val="F26B43"/>
          </p15:clr>
        </p15:guide>
        <p15:guide id="12" pos="2696">
          <p15:clr>
            <a:srgbClr val="F26B43"/>
          </p15:clr>
        </p15:guide>
        <p15:guide id="13" pos="3165">
          <p15:clr>
            <a:srgbClr val="F26B43"/>
          </p15:clr>
        </p15:guide>
        <p15:guide id="14" pos="3300">
          <p15:clr>
            <a:srgbClr val="F26B43"/>
          </p15:clr>
        </p15:guide>
        <p15:guide id="15" pos="3772">
          <p15:clr>
            <a:srgbClr val="F26B43"/>
          </p15:clr>
        </p15:guide>
        <p15:guide id="16" pos="3908">
          <p15:clr>
            <a:srgbClr val="F26B43"/>
          </p15:clr>
        </p15:guide>
        <p15:guide id="17" pos="4377">
          <p15:clr>
            <a:srgbClr val="F26B43"/>
          </p15:clr>
        </p15:guide>
        <p15:guide id="18" pos="4512">
          <p15:clr>
            <a:srgbClr val="F26B43"/>
          </p15:clr>
        </p15:guide>
        <p15:guide id="19" pos="4985">
          <p15:clr>
            <a:srgbClr val="F26B43"/>
          </p15:clr>
        </p15:guide>
        <p15:guide id="20" pos="5118">
          <p15:clr>
            <a:srgbClr val="F26B43"/>
          </p15:clr>
        </p15:guide>
        <p15:guide id="21" pos="5589">
          <p15:clr>
            <a:srgbClr val="F26B43"/>
          </p15:clr>
        </p15:guide>
        <p15:guide id="22" pos="5726">
          <p15:clr>
            <a:srgbClr val="F26B43"/>
          </p15:clr>
        </p15:guide>
        <p15:guide id="23" pos="6195">
          <p15:clr>
            <a:srgbClr val="F26B43"/>
          </p15:clr>
        </p15:guide>
        <p15:guide id="24" pos="6332">
          <p15:clr>
            <a:srgbClr val="F26B43"/>
          </p15:clr>
        </p15:guide>
        <p15:guide id="25" pos="6801">
          <p15:clr>
            <a:srgbClr val="F26B43"/>
          </p15:clr>
        </p15:guide>
        <p15:guide id="26" pos="6938">
          <p15:clr>
            <a:srgbClr val="F26B43"/>
          </p15:clr>
        </p15:guide>
        <p15:guide id="27" orient="horz" pos="2160">
          <p15:clr>
            <a:srgbClr val="F26B43"/>
          </p15:clr>
        </p15:guide>
        <p15:guide id="28" orient="horz" pos="696">
          <p15:clr>
            <a:srgbClr val="F26B43"/>
          </p15:clr>
        </p15:guide>
        <p15:guide id="29" orient="horz" pos="1242">
          <p15:clr>
            <a:srgbClr val="F26B43"/>
          </p15:clr>
        </p15:guide>
        <p15:guide id="30" orient="horz" pos="108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4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  <p:sldLayoutId id="2147483727" r:id="rId21"/>
    <p:sldLayoutId id="2147483728" r:id="rId22"/>
    <p:sldLayoutId id="2147483729" r:id="rId23"/>
    <p:sldLayoutId id="2147483730" r:id="rId24"/>
    <p:sldLayoutId id="2147483731" r:id="rId25"/>
    <p:sldLayoutId id="2147483732" r:id="rId26"/>
    <p:sldLayoutId id="2147483733" r:id="rId27"/>
    <p:sldLayoutId id="2147483734" r:id="rId28"/>
    <p:sldLayoutId id="2147483735" r:id="rId29"/>
    <p:sldLayoutId id="2147483736" r:id="rId30"/>
    <p:sldLayoutId id="2147483737" r:id="rId31"/>
    <p:sldLayoutId id="2147483738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>
          <p15:clr>
            <a:srgbClr val="F26B43"/>
          </p15:clr>
        </p15:guide>
        <p15:guide id="2" pos="7407">
          <p15:clr>
            <a:srgbClr val="F26B43"/>
          </p15:clr>
        </p15:guide>
        <p15:guide id="3" pos="273">
          <p15:clr>
            <a:srgbClr val="F26B43"/>
          </p15:clr>
        </p15:guide>
        <p15:guide id="4" orient="horz" pos="272">
          <p15:clr>
            <a:srgbClr val="F26B43"/>
          </p15:clr>
        </p15:guide>
        <p15:guide id="5" pos="879">
          <p15:clr>
            <a:srgbClr val="F26B43"/>
          </p15:clr>
        </p15:guide>
        <p15:guide id="6" pos="741">
          <p15:clr>
            <a:srgbClr val="F26B43"/>
          </p15:clr>
        </p15:guide>
        <p15:guide id="7" pos="1368">
          <p15:clr>
            <a:srgbClr val="F26B43"/>
          </p15:clr>
        </p15:guide>
        <p15:guide id="8" pos="1485">
          <p15:clr>
            <a:srgbClr val="F26B43"/>
          </p15:clr>
        </p15:guide>
        <p15:guide id="9" pos="1952">
          <p15:clr>
            <a:srgbClr val="F26B43"/>
          </p15:clr>
        </p15:guide>
        <p15:guide id="10" pos="2090">
          <p15:clr>
            <a:srgbClr val="F26B43"/>
          </p15:clr>
        </p15:guide>
        <p15:guide id="11" pos="2547">
          <p15:clr>
            <a:srgbClr val="F26B43"/>
          </p15:clr>
        </p15:guide>
        <p15:guide id="12" pos="2696">
          <p15:clr>
            <a:srgbClr val="F26B43"/>
          </p15:clr>
        </p15:guide>
        <p15:guide id="13" pos="3165">
          <p15:clr>
            <a:srgbClr val="F26B43"/>
          </p15:clr>
        </p15:guide>
        <p15:guide id="14" pos="3300">
          <p15:clr>
            <a:srgbClr val="F26B43"/>
          </p15:clr>
        </p15:guide>
        <p15:guide id="15" pos="3772">
          <p15:clr>
            <a:srgbClr val="F26B43"/>
          </p15:clr>
        </p15:guide>
        <p15:guide id="16" pos="3908">
          <p15:clr>
            <a:srgbClr val="F26B43"/>
          </p15:clr>
        </p15:guide>
        <p15:guide id="17" pos="4377">
          <p15:clr>
            <a:srgbClr val="F26B43"/>
          </p15:clr>
        </p15:guide>
        <p15:guide id="18" pos="4512">
          <p15:clr>
            <a:srgbClr val="F26B43"/>
          </p15:clr>
        </p15:guide>
        <p15:guide id="19" pos="4985">
          <p15:clr>
            <a:srgbClr val="F26B43"/>
          </p15:clr>
        </p15:guide>
        <p15:guide id="20" pos="5118">
          <p15:clr>
            <a:srgbClr val="F26B43"/>
          </p15:clr>
        </p15:guide>
        <p15:guide id="21" pos="5589">
          <p15:clr>
            <a:srgbClr val="F26B43"/>
          </p15:clr>
        </p15:guide>
        <p15:guide id="22" pos="5726">
          <p15:clr>
            <a:srgbClr val="F26B43"/>
          </p15:clr>
        </p15:guide>
        <p15:guide id="23" pos="6195">
          <p15:clr>
            <a:srgbClr val="F26B43"/>
          </p15:clr>
        </p15:guide>
        <p15:guide id="24" pos="6332">
          <p15:clr>
            <a:srgbClr val="F26B43"/>
          </p15:clr>
        </p15:guide>
        <p15:guide id="25" pos="6801">
          <p15:clr>
            <a:srgbClr val="F26B43"/>
          </p15:clr>
        </p15:guide>
        <p15:guide id="26" pos="6938">
          <p15:clr>
            <a:srgbClr val="F26B43"/>
          </p15:clr>
        </p15:guide>
        <p15:guide id="27" orient="horz" pos="2160">
          <p15:clr>
            <a:srgbClr val="F26B43"/>
          </p15:clr>
        </p15:guide>
        <p15:guide id="28" orient="horz" pos="696">
          <p15:clr>
            <a:srgbClr val="F26B43"/>
          </p15:clr>
        </p15:guide>
        <p15:guide id="29" orient="horz" pos="1242">
          <p15:clr>
            <a:srgbClr val="F26B43"/>
          </p15:clr>
        </p15:guide>
        <p15:guide id="30" orient="horz" pos="108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1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>
          <p15:clr>
            <a:srgbClr val="F26B43"/>
          </p15:clr>
        </p15:guide>
        <p15:guide id="2" pos="7407">
          <p15:clr>
            <a:srgbClr val="F26B43"/>
          </p15:clr>
        </p15:guide>
        <p15:guide id="3" pos="273">
          <p15:clr>
            <a:srgbClr val="F26B43"/>
          </p15:clr>
        </p15:guide>
        <p15:guide id="4" orient="horz" pos="272">
          <p15:clr>
            <a:srgbClr val="F26B43"/>
          </p15:clr>
        </p15:guide>
        <p15:guide id="5" pos="879">
          <p15:clr>
            <a:srgbClr val="F26B43"/>
          </p15:clr>
        </p15:guide>
        <p15:guide id="6" pos="741">
          <p15:clr>
            <a:srgbClr val="F26B43"/>
          </p15:clr>
        </p15:guide>
        <p15:guide id="7" pos="1368">
          <p15:clr>
            <a:srgbClr val="F26B43"/>
          </p15:clr>
        </p15:guide>
        <p15:guide id="8" pos="1485">
          <p15:clr>
            <a:srgbClr val="F26B43"/>
          </p15:clr>
        </p15:guide>
        <p15:guide id="9" pos="1952">
          <p15:clr>
            <a:srgbClr val="F26B43"/>
          </p15:clr>
        </p15:guide>
        <p15:guide id="10" pos="2090">
          <p15:clr>
            <a:srgbClr val="F26B43"/>
          </p15:clr>
        </p15:guide>
        <p15:guide id="11" pos="2547">
          <p15:clr>
            <a:srgbClr val="F26B43"/>
          </p15:clr>
        </p15:guide>
        <p15:guide id="12" pos="2696">
          <p15:clr>
            <a:srgbClr val="F26B43"/>
          </p15:clr>
        </p15:guide>
        <p15:guide id="13" pos="3165">
          <p15:clr>
            <a:srgbClr val="F26B43"/>
          </p15:clr>
        </p15:guide>
        <p15:guide id="14" pos="3300">
          <p15:clr>
            <a:srgbClr val="F26B43"/>
          </p15:clr>
        </p15:guide>
        <p15:guide id="15" pos="3772">
          <p15:clr>
            <a:srgbClr val="F26B43"/>
          </p15:clr>
        </p15:guide>
        <p15:guide id="16" pos="3908">
          <p15:clr>
            <a:srgbClr val="F26B43"/>
          </p15:clr>
        </p15:guide>
        <p15:guide id="17" pos="4377">
          <p15:clr>
            <a:srgbClr val="F26B43"/>
          </p15:clr>
        </p15:guide>
        <p15:guide id="18" pos="4512">
          <p15:clr>
            <a:srgbClr val="F26B43"/>
          </p15:clr>
        </p15:guide>
        <p15:guide id="19" pos="4985">
          <p15:clr>
            <a:srgbClr val="F26B43"/>
          </p15:clr>
        </p15:guide>
        <p15:guide id="20" pos="5118">
          <p15:clr>
            <a:srgbClr val="F26B43"/>
          </p15:clr>
        </p15:guide>
        <p15:guide id="21" pos="5589">
          <p15:clr>
            <a:srgbClr val="F26B43"/>
          </p15:clr>
        </p15:guide>
        <p15:guide id="22" pos="5726">
          <p15:clr>
            <a:srgbClr val="F26B43"/>
          </p15:clr>
        </p15:guide>
        <p15:guide id="23" pos="6195">
          <p15:clr>
            <a:srgbClr val="F26B43"/>
          </p15:clr>
        </p15:guide>
        <p15:guide id="24" pos="6332">
          <p15:clr>
            <a:srgbClr val="F26B43"/>
          </p15:clr>
        </p15:guide>
        <p15:guide id="25" pos="6801">
          <p15:clr>
            <a:srgbClr val="F26B43"/>
          </p15:clr>
        </p15:guide>
        <p15:guide id="26" pos="6938">
          <p15:clr>
            <a:srgbClr val="F26B43"/>
          </p15:clr>
        </p15:guide>
        <p15:guide id="27" orient="horz" pos="2160">
          <p15:clr>
            <a:srgbClr val="F26B43"/>
          </p15:clr>
        </p15:guide>
        <p15:guide id="28" orient="horz" pos="696">
          <p15:clr>
            <a:srgbClr val="F26B43"/>
          </p15:clr>
        </p15:guide>
        <p15:guide id="29" orient="horz" pos="1242">
          <p15:clr>
            <a:srgbClr val="F26B43"/>
          </p15:clr>
        </p15:guide>
        <p15:guide id="30" orient="horz" pos="10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Relationship Id="rId5" Type="http://schemas.microsoft.com/office/2007/relationships/hdphoto" Target="../media/hdphoto6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0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1202039" y="1519346"/>
            <a:ext cx="4465336" cy="4343920"/>
          </a:xfrm>
        </p:spPr>
        <p:txBody>
          <a:bodyPr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проектов БАНКА РОССИИ ПО ФИНАНСОВОЙ ГРАМОТНОСТИ в РЕГИОНЕ. 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1202039" y="4192438"/>
            <a:ext cx="4062411" cy="2289325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Барилюк Николай Николаевич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советник управляющего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Отделением по Республике Крым Южного главного управления Центрального Банка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+7 (918) 068 07 40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34908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3149B26-724C-43CF-8642-239C59F66311}"/>
              </a:ext>
            </a:extLst>
          </p:cNvPr>
          <p:cNvSpPr txBox="1">
            <a:spLocks/>
          </p:cNvSpPr>
          <p:nvPr/>
        </p:nvSpPr>
        <p:spPr>
          <a:xfrm>
            <a:off x="1571625" y="0"/>
            <a:ext cx="10269806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12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Целевые показатели участия регионов Российской федерации в онлайн-проектах Банка России</a:t>
            </a:r>
          </a:p>
        </p:txBody>
      </p:sp>
      <p:pic>
        <p:nvPicPr>
          <p:cNvPr id="6" name="Изображение 1" descr="1471617122_8d4cf45ba440f501179a36834cb2257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28" y="1057913"/>
            <a:ext cx="2218397" cy="130165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682565"/>
              </p:ext>
            </p:extLst>
          </p:nvPr>
        </p:nvGraphicFramePr>
        <p:xfrm>
          <a:off x="676276" y="2733675"/>
          <a:ext cx="5000624" cy="3566946"/>
        </p:xfrm>
        <a:graphic>
          <a:graphicData uri="http://schemas.openxmlformats.org/drawingml/2006/table">
            <a:tbl>
              <a:tblPr firstRow="1" firstCol="1" bandRow="1"/>
              <a:tblGrid>
                <a:gridCol w="1629833">
                  <a:extLst>
                    <a:ext uri="{9D8B030D-6E8A-4147-A177-3AD203B41FA5}">
                      <a16:colId xmlns:a16="http://schemas.microsoft.com/office/drawing/2014/main" val="725937419"/>
                    </a:ext>
                  </a:extLst>
                </a:gridCol>
                <a:gridCol w="1618263">
                  <a:extLst>
                    <a:ext uri="{9D8B030D-6E8A-4147-A177-3AD203B41FA5}">
                      <a16:colId xmlns:a16="http://schemas.microsoft.com/office/drawing/2014/main" val="3333406278"/>
                    </a:ext>
                  </a:extLst>
                </a:gridCol>
                <a:gridCol w="1752528">
                  <a:extLst>
                    <a:ext uri="{9D8B030D-6E8A-4147-A177-3AD203B41FA5}">
                      <a16:colId xmlns:a16="http://schemas.microsoft.com/office/drawing/2014/main" val="1003653851"/>
                    </a:ext>
                  </a:extLst>
                </a:gridCol>
              </a:tblGrid>
              <a:tr h="149656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Плановые показатели охвата на 2022 год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Школы                 Колледжи               Интернаты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ivot">
                      <a:fgClr>
                        <a:srgbClr val="66FFCC"/>
                      </a:fgClr>
                      <a:bgClr>
                        <a:srgbClr val="66FFCC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ivot">
                      <a:fgClr>
                        <a:srgbClr val="66FFCC"/>
                      </a:fgClr>
                      <a:bgClr>
                        <a:srgbClr val="66FFCC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641186745"/>
                  </a:ext>
                </a:extLst>
              </a:tr>
              <a:tr h="2070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14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количества школ региона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количества ПОО региона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количества организаций для детей-сирот региона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707559"/>
                  </a:ext>
                </a:extLst>
              </a:tr>
            </a:tbl>
          </a:graphicData>
        </a:graphic>
      </p:graphicFrame>
      <p:pic>
        <p:nvPicPr>
          <p:cNvPr id="8" name="Изображение 3" descr="531cd9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5403" y1="90148" x2="25403" y2="90148"/>
                        <a14:foregroundMark x1="22984" y1="87685" x2="22984" y2="87685"/>
                        <a14:foregroundMark x1="25403" y1="92611" x2="25403" y2="92611"/>
                        <a14:foregroundMark x1="14516" y1="58621" x2="14516" y2="58621"/>
                        <a14:foregroundMark x1="18952" y1="54187" x2="18952" y2="54187"/>
                        <a14:foregroundMark x1="77419" y1="81773" x2="77419" y2="81773"/>
                        <a14:foregroundMark x1="76613" y1="78325" x2="76613" y2="78325"/>
                        <a14:foregroundMark x1="81452" y1="90640" x2="81452" y2="90640"/>
                        <a14:foregroundMark x1="80645" y1="92611" x2="80645" y2="92611"/>
                        <a14:foregroundMark x1="77419" y1="86207" x2="77419" y2="86207"/>
                        <a14:foregroundMark x1="89516" y1="94089" x2="89516" y2="94089"/>
                        <a14:foregroundMark x1="60081" y1="84236" x2="60081" y2="84236"/>
                        <a14:foregroundMark x1="49194" y1="86700" x2="49194" y2="86700"/>
                        <a14:foregroundMark x1="56048" y1="75369" x2="56048" y2="75369"/>
                        <a14:foregroundMark x1="33468" y1="86700" x2="33468" y2="86700"/>
                        <a14:foregroundMark x1="14919" y1="92118" x2="14919" y2="92118"/>
                        <a14:backgroundMark x1="79839" y1="88670" x2="79839" y2="88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97" y="1057913"/>
            <a:ext cx="2180928" cy="1309544"/>
          </a:xfrm>
          <a:prstGeom prst="rect">
            <a:avLst/>
          </a:prstGeom>
        </p:spPr>
      </p:pic>
      <p:sp>
        <p:nvSpPr>
          <p:cNvPr id="10" name="Нижний колонтитул 2"/>
          <p:cNvSpPr txBox="1">
            <a:spLocks/>
          </p:cNvSpPr>
          <p:nvPr/>
        </p:nvSpPr>
        <p:spPr>
          <a:xfrm>
            <a:off x="2943753" y="1184011"/>
            <a:ext cx="2819103" cy="136655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«ОНЛАЙН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 ФИНАНСОВОЙ ГРАМОТНОСТИ»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39736" y="1246804"/>
            <a:ext cx="1618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ДОЛ-ИГРА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38855"/>
              </p:ext>
            </p:extLst>
          </p:nvPr>
        </p:nvGraphicFramePr>
        <p:xfrm>
          <a:off x="6657678" y="2733675"/>
          <a:ext cx="5000624" cy="3566946"/>
        </p:xfrm>
        <a:graphic>
          <a:graphicData uri="http://schemas.openxmlformats.org/drawingml/2006/table">
            <a:tbl>
              <a:tblPr firstRow="1" firstCol="1" bandRow="1"/>
              <a:tblGrid>
                <a:gridCol w="1629833">
                  <a:extLst>
                    <a:ext uri="{9D8B030D-6E8A-4147-A177-3AD203B41FA5}">
                      <a16:colId xmlns:a16="http://schemas.microsoft.com/office/drawing/2014/main" val="725937419"/>
                    </a:ext>
                  </a:extLst>
                </a:gridCol>
                <a:gridCol w="1618263">
                  <a:extLst>
                    <a:ext uri="{9D8B030D-6E8A-4147-A177-3AD203B41FA5}">
                      <a16:colId xmlns:a16="http://schemas.microsoft.com/office/drawing/2014/main" val="3333406278"/>
                    </a:ext>
                  </a:extLst>
                </a:gridCol>
                <a:gridCol w="1752528">
                  <a:extLst>
                    <a:ext uri="{9D8B030D-6E8A-4147-A177-3AD203B41FA5}">
                      <a16:colId xmlns:a16="http://schemas.microsoft.com/office/drawing/2014/main" val="1003653851"/>
                    </a:ext>
                  </a:extLst>
                </a:gridCol>
              </a:tblGrid>
              <a:tr h="149656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Плановые показатели охвата на 2022 год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Школы                    ДОЛ                 Интернаты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ivot">
                      <a:fgClr>
                        <a:srgbClr val="66FFCC"/>
                      </a:fgClr>
                      <a:bgClr>
                        <a:srgbClr val="66FFCC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ivot">
                      <a:fgClr>
                        <a:srgbClr val="66FFCC"/>
                      </a:fgClr>
                      <a:bgClr>
                        <a:srgbClr val="66FFCC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641186745"/>
                  </a:ext>
                </a:extLst>
              </a:tr>
              <a:tr h="2070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14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количества школ региона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14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количества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 региона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количества организаций для детей-сирот региона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707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444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578053" y="1889591"/>
            <a:ext cx="5234802" cy="4669771"/>
          </a:xfrm>
          <a:prstGeom prst="roundRect">
            <a:avLst/>
          </a:prstGeom>
          <a:solidFill>
            <a:srgbClr val="4BACC6">
              <a:lumMod val="40000"/>
              <a:lumOff val="60000"/>
              <a:alpha val="50000"/>
            </a:srgbClr>
          </a:solidFill>
          <a:ln w="25400" cap="flat" cmpd="sng" algn="ctr">
            <a:solidFill>
              <a:srgbClr val="0000FF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rtlCol="0"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2"/>
          <p:cNvSpPr txBox="1">
            <a:spLocks/>
          </p:cNvSpPr>
          <p:nvPr/>
        </p:nvSpPr>
        <p:spPr>
          <a:xfrm>
            <a:off x="1278675" y="971696"/>
            <a:ext cx="4431832" cy="93235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«ОНЛАЙН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УРОКИ ФИНАНСОВОЙ ГРАМОТНОСТИ»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35375" y="1170844"/>
            <a:ext cx="1618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ДОЛ-ИГРА</a:t>
            </a:r>
          </a:p>
        </p:txBody>
      </p:sp>
      <p:sp>
        <p:nvSpPr>
          <p:cNvPr id="9" name="Заголовок 5">
            <a:extLst>
              <a:ext uri="{FF2B5EF4-FFF2-40B4-BE49-F238E27FC236}">
                <a16:creationId xmlns:a16="http://schemas.microsoft.com/office/drawing/2014/main" id="{536B945C-A490-42B7-A48C-1A787A7B6B34}"/>
              </a:ext>
            </a:extLst>
          </p:cNvPr>
          <p:cNvSpPr txBox="1">
            <a:spLocks/>
          </p:cNvSpPr>
          <p:nvPr/>
        </p:nvSpPr>
        <p:spPr>
          <a:xfrm>
            <a:off x="255018" y="77937"/>
            <a:ext cx="11115675" cy="61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</a:t>
            </a:r>
            <a:r>
              <a:rPr lang="en-US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максимальному участию </a:t>
            </a:r>
          </a:p>
          <a:p>
            <a:pPr>
              <a:defRPr/>
            </a:pPr>
            <a:r>
              <a:rPr lang="ru-RU" sz="28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онлайн-проектах Банка России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C6AB927-7E5A-4A79-BBC6-4038DDA432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3" y="895061"/>
            <a:ext cx="701924" cy="7673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C6AB927-7E5A-4A79-BBC6-4038DDA432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195" y="971842"/>
            <a:ext cx="701924" cy="76733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107649"/>
              </p:ext>
            </p:extLst>
          </p:nvPr>
        </p:nvGraphicFramePr>
        <p:xfrm>
          <a:off x="1062899" y="2500450"/>
          <a:ext cx="4227009" cy="3448051"/>
        </p:xfrm>
        <a:graphic>
          <a:graphicData uri="http://schemas.openxmlformats.org/drawingml/2006/table">
            <a:tbl>
              <a:tblPr/>
              <a:tblGrid>
                <a:gridCol w="1881248">
                  <a:extLst>
                    <a:ext uri="{9D8B030D-6E8A-4147-A177-3AD203B41FA5}">
                      <a16:colId xmlns:a16="http://schemas.microsoft.com/office/drawing/2014/main" val="413651364"/>
                    </a:ext>
                  </a:extLst>
                </a:gridCol>
                <a:gridCol w="624073">
                  <a:extLst>
                    <a:ext uri="{9D8B030D-6E8A-4147-A177-3AD203B41FA5}">
                      <a16:colId xmlns:a16="http://schemas.microsoft.com/office/drawing/2014/main" val="1478097536"/>
                    </a:ext>
                  </a:extLst>
                </a:gridCol>
                <a:gridCol w="873963">
                  <a:extLst>
                    <a:ext uri="{9D8B030D-6E8A-4147-A177-3AD203B41FA5}">
                      <a16:colId xmlns:a16="http://schemas.microsoft.com/office/drawing/2014/main" val="4022956991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2973789790"/>
                    </a:ext>
                  </a:extLst>
                </a:gridCol>
              </a:tblGrid>
              <a:tr h="1381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Образовательные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Охват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Январь-апрель</a:t>
                      </a:r>
                      <a:b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Весенняя сессия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Сентябрь-декабрь</a:t>
                      </a:r>
                      <a:b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Осенняя сессия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911937"/>
                  </a:ext>
                </a:extLst>
              </a:tr>
              <a:tr h="684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Не менее 1-2 уроков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8229928"/>
                  </a:ext>
                </a:extLst>
              </a:tr>
              <a:tr h="684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Интернаты, детские    дома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Не менее 1-2 уроков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776481"/>
                  </a:ext>
                </a:extLst>
              </a:tr>
              <a:tr h="6978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ПОО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Не менее 1-2 уроков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13480"/>
                  </a:ext>
                </a:extLst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663770" y="1920030"/>
            <a:ext cx="5305360" cy="4608887"/>
          </a:xfrm>
          <a:prstGeom prst="roundRect">
            <a:avLst/>
          </a:prstGeom>
          <a:solidFill>
            <a:srgbClr val="4BACC6">
              <a:lumMod val="40000"/>
              <a:lumOff val="60000"/>
              <a:alpha val="50000"/>
            </a:srgbClr>
          </a:solidFill>
          <a:ln w="25400" cap="flat" cmpd="sng" algn="ctr">
            <a:solidFill>
              <a:srgbClr val="0000FF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rtlCol="0"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019944"/>
              </p:ext>
            </p:extLst>
          </p:nvPr>
        </p:nvGraphicFramePr>
        <p:xfrm>
          <a:off x="7152290" y="2500451"/>
          <a:ext cx="4328320" cy="3448049"/>
        </p:xfrm>
        <a:graphic>
          <a:graphicData uri="http://schemas.openxmlformats.org/drawingml/2006/table">
            <a:tbl>
              <a:tblPr/>
              <a:tblGrid>
                <a:gridCol w="1837125">
                  <a:extLst>
                    <a:ext uri="{9D8B030D-6E8A-4147-A177-3AD203B41FA5}">
                      <a16:colId xmlns:a16="http://schemas.microsoft.com/office/drawing/2014/main" val="1798851277"/>
                    </a:ext>
                  </a:extLst>
                </a:gridCol>
                <a:gridCol w="552441">
                  <a:extLst>
                    <a:ext uri="{9D8B030D-6E8A-4147-A177-3AD203B41FA5}">
                      <a16:colId xmlns:a16="http://schemas.microsoft.com/office/drawing/2014/main" val="420379224"/>
                    </a:ext>
                  </a:extLst>
                </a:gridCol>
                <a:gridCol w="969377">
                  <a:extLst>
                    <a:ext uri="{9D8B030D-6E8A-4147-A177-3AD203B41FA5}">
                      <a16:colId xmlns:a16="http://schemas.microsoft.com/office/drawing/2014/main" val="1816526726"/>
                    </a:ext>
                  </a:extLst>
                </a:gridCol>
                <a:gridCol w="969377">
                  <a:extLst>
                    <a:ext uri="{9D8B030D-6E8A-4147-A177-3AD203B41FA5}">
                      <a16:colId xmlns:a16="http://schemas.microsoft.com/office/drawing/2014/main" val="709134391"/>
                    </a:ext>
                  </a:extLst>
                </a:gridCol>
              </a:tblGrid>
              <a:tr h="667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Образовательные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Охват в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Январь-апрель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Сентябрь-декабрь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6635876"/>
                  </a:ext>
                </a:extLst>
              </a:tr>
              <a:tr h="6179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 Школы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Не менее 1-2 игр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660438"/>
                  </a:ext>
                </a:extLst>
              </a:tr>
              <a:tr h="630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 Интернаты, </a:t>
                      </a:r>
                      <a:b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 детские дома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Не менее 1-2 игр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057021"/>
                  </a:ext>
                </a:extLst>
              </a:tr>
              <a:tr h="321323">
                <a:tc>
                  <a:txBody>
                    <a:bodyPr/>
                    <a:lstStyle/>
                    <a:p>
                      <a:pPr algn="l" fontAlgn="ctr"/>
                      <a:endParaRPr lang="ru-RU" sz="14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785661"/>
                  </a:ext>
                </a:extLst>
              </a:tr>
              <a:tr h="580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 ДОЛ: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168330"/>
                  </a:ext>
                </a:extLst>
              </a:tr>
              <a:tr h="3089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  - летние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период работы лагеря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296580"/>
                  </a:ext>
                </a:extLst>
              </a:tr>
              <a:tr h="3213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  - круглогодичные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354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9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62223" y="1093820"/>
            <a:ext cx="1798924" cy="833839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«ОНЛАЙН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УРОКИ ФИНАНСОВОЙ ГРАМОТНОСТИ»</a:t>
            </a: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57956AA7-32F0-4117-BF35-5F3AFCF942CF}"/>
              </a:ext>
            </a:extLst>
          </p:cNvPr>
          <p:cNvSpPr txBox="1">
            <a:spLocks/>
          </p:cNvSpPr>
          <p:nvPr/>
        </p:nvSpPr>
        <p:spPr>
          <a:xfrm>
            <a:off x="3465701" y="404032"/>
            <a:ext cx="5617884" cy="42209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КАК ПРИНЯТЬ УЧАСТИЕ?</a:t>
            </a:r>
          </a:p>
        </p:txBody>
      </p:sp>
      <p:grpSp>
        <p:nvGrpSpPr>
          <p:cNvPr id="44" name="Рисунок 22">
            <a:extLst>
              <a:ext uri="{FF2B5EF4-FFF2-40B4-BE49-F238E27FC236}">
                <a16:creationId xmlns:a16="http://schemas.microsoft.com/office/drawing/2014/main" id="{AB49B79E-3C4C-4163-9E0D-E66ED60C2813}"/>
              </a:ext>
            </a:extLst>
          </p:cNvPr>
          <p:cNvGrpSpPr>
            <a:grpSpLocks noChangeAspect="1"/>
          </p:cNvGrpSpPr>
          <p:nvPr/>
        </p:nvGrpSpPr>
        <p:grpSpPr>
          <a:xfrm>
            <a:off x="1812757" y="1350222"/>
            <a:ext cx="1331272" cy="1201165"/>
            <a:chOff x="5657850" y="3033759"/>
            <a:chExt cx="877728" cy="790241"/>
          </a:xfrm>
          <a:noFill/>
        </p:grpSpPr>
        <p:grpSp>
          <p:nvGrpSpPr>
            <p:cNvPr id="45" name="Рисунок 22">
              <a:extLst>
                <a:ext uri="{FF2B5EF4-FFF2-40B4-BE49-F238E27FC236}">
                  <a16:creationId xmlns:a16="http://schemas.microsoft.com/office/drawing/2014/main" id="{0704D813-FE17-44CE-9B71-14486663AA28}"/>
                </a:ext>
              </a:extLst>
            </p:cNvPr>
            <p:cNvGrpSpPr/>
            <p:nvPr/>
          </p:nvGrpSpPr>
          <p:grpSpPr>
            <a:xfrm>
              <a:off x="5747765" y="3033759"/>
              <a:ext cx="787813" cy="767286"/>
              <a:chOff x="5747765" y="3033759"/>
              <a:chExt cx="787813" cy="767286"/>
            </a:xfrm>
            <a:noFill/>
          </p:grpSpPr>
          <p:sp>
            <p:nvSpPr>
              <p:cNvPr id="49" name="Полилиния: фигура 88">
                <a:extLst>
                  <a:ext uri="{FF2B5EF4-FFF2-40B4-BE49-F238E27FC236}">
                    <a16:creationId xmlns:a16="http://schemas.microsoft.com/office/drawing/2014/main" id="{8C814592-FC9C-461D-B534-CFB133961C05}"/>
                  </a:ext>
                </a:extLst>
              </p:cNvPr>
              <p:cNvSpPr/>
              <p:nvPr/>
            </p:nvSpPr>
            <p:spPr>
              <a:xfrm>
                <a:off x="5909024" y="3033759"/>
                <a:ext cx="50577" cy="107346"/>
              </a:xfrm>
              <a:custGeom>
                <a:avLst/>
                <a:gdLst>
                  <a:gd name="connsiteX0" fmla="*/ 50578 w 50577"/>
                  <a:gd name="connsiteY0" fmla="*/ 82058 h 107346"/>
                  <a:gd name="connsiteX1" fmla="*/ 0 w 50577"/>
                  <a:gd name="connsiteY1" fmla="*/ 82058 h 107346"/>
                  <a:gd name="connsiteX2" fmla="*/ 0 w 50577"/>
                  <a:gd name="connsiteY2" fmla="*/ 25289 h 107346"/>
                  <a:gd name="connsiteX3" fmla="*/ 50578 w 50577"/>
                  <a:gd name="connsiteY3" fmla="*/ 25289 h 107346"/>
                  <a:gd name="connsiteX4" fmla="*/ 50578 w 50577"/>
                  <a:gd name="connsiteY4" fmla="*/ 82058 h 10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77" h="107346">
                    <a:moveTo>
                      <a:pt x="50578" y="82058"/>
                    </a:moveTo>
                    <a:cubicBezTo>
                      <a:pt x="50578" y="115776"/>
                      <a:pt x="0" y="115776"/>
                      <a:pt x="0" y="82058"/>
                    </a:cubicBezTo>
                    <a:cubicBezTo>
                      <a:pt x="0" y="63103"/>
                      <a:pt x="0" y="44244"/>
                      <a:pt x="0" y="25289"/>
                    </a:cubicBezTo>
                    <a:cubicBezTo>
                      <a:pt x="0" y="-8430"/>
                      <a:pt x="50578" y="-8430"/>
                      <a:pt x="50578" y="25289"/>
                    </a:cubicBezTo>
                    <a:cubicBezTo>
                      <a:pt x="50578" y="44148"/>
                      <a:pt x="50578" y="63103"/>
                      <a:pt x="50578" y="82058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0" name="Полилиния: фигура 89">
                <a:extLst>
                  <a:ext uri="{FF2B5EF4-FFF2-40B4-BE49-F238E27FC236}">
                    <a16:creationId xmlns:a16="http://schemas.microsoft.com/office/drawing/2014/main" id="{D0097BB7-E3AB-42A2-8784-66254B5D9646}"/>
                  </a:ext>
                </a:extLst>
              </p:cNvPr>
              <p:cNvSpPr/>
              <p:nvPr/>
            </p:nvSpPr>
            <p:spPr>
              <a:xfrm>
                <a:off x="6312408" y="3034188"/>
                <a:ext cx="50768" cy="107561"/>
              </a:xfrm>
              <a:custGeom>
                <a:avLst/>
                <a:gdLst>
                  <a:gd name="connsiteX0" fmla="*/ 50768 w 50768"/>
                  <a:gd name="connsiteY0" fmla="*/ 82201 h 107561"/>
                  <a:gd name="connsiteX1" fmla="*/ 0 w 50768"/>
                  <a:gd name="connsiteY1" fmla="*/ 82201 h 107561"/>
                  <a:gd name="connsiteX2" fmla="*/ 0 w 50768"/>
                  <a:gd name="connsiteY2" fmla="*/ 25432 h 107561"/>
                  <a:gd name="connsiteX3" fmla="*/ 50768 w 50768"/>
                  <a:gd name="connsiteY3" fmla="*/ 25432 h 107561"/>
                  <a:gd name="connsiteX4" fmla="*/ 50768 w 50768"/>
                  <a:gd name="connsiteY4" fmla="*/ 82201 h 10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68" h="107561">
                    <a:moveTo>
                      <a:pt x="50768" y="82201"/>
                    </a:moveTo>
                    <a:cubicBezTo>
                      <a:pt x="50768" y="116014"/>
                      <a:pt x="0" y="116014"/>
                      <a:pt x="0" y="82201"/>
                    </a:cubicBezTo>
                    <a:cubicBezTo>
                      <a:pt x="0" y="63246"/>
                      <a:pt x="0" y="44291"/>
                      <a:pt x="0" y="25432"/>
                    </a:cubicBezTo>
                    <a:cubicBezTo>
                      <a:pt x="0" y="-8477"/>
                      <a:pt x="50768" y="-8477"/>
                      <a:pt x="50768" y="25432"/>
                    </a:cubicBezTo>
                    <a:cubicBezTo>
                      <a:pt x="50768" y="44291"/>
                      <a:pt x="50768" y="63341"/>
                      <a:pt x="50768" y="8220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1" name="Полилиния: фигура 90">
                <a:extLst>
                  <a:ext uri="{FF2B5EF4-FFF2-40B4-BE49-F238E27FC236}">
                    <a16:creationId xmlns:a16="http://schemas.microsoft.com/office/drawing/2014/main" id="{92E045C3-DE0D-48E1-ACA0-74C6E6792D08}"/>
                  </a:ext>
                </a:extLst>
              </p:cNvPr>
              <p:cNvSpPr/>
              <p:nvPr/>
            </p:nvSpPr>
            <p:spPr>
              <a:xfrm>
                <a:off x="5753290" y="3283267"/>
                <a:ext cx="767619" cy="9525"/>
              </a:xfrm>
              <a:custGeom>
                <a:avLst/>
                <a:gdLst>
                  <a:gd name="connsiteX0" fmla="*/ 0 w 767619"/>
                  <a:gd name="connsiteY0" fmla="*/ 0 h 9525"/>
                  <a:gd name="connsiteX1" fmla="*/ 767620 w 76761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7619" h="9525">
                    <a:moveTo>
                      <a:pt x="0" y="0"/>
                    </a:moveTo>
                    <a:lnTo>
                      <a:pt x="767620" y="0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2" name="Полилиния: фигура 91">
                <a:extLst>
                  <a:ext uri="{FF2B5EF4-FFF2-40B4-BE49-F238E27FC236}">
                    <a16:creationId xmlns:a16="http://schemas.microsoft.com/office/drawing/2014/main" id="{B1932A9A-5A08-4263-A8AD-ECEEE0AAAD7B}"/>
                  </a:ext>
                </a:extLst>
              </p:cNvPr>
              <p:cNvSpPr/>
              <p:nvPr/>
            </p:nvSpPr>
            <p:spPr>
              <a:xfrm>
                <a:off x="5931503" y="3629405"/>
                <a:ext cx="604075" cy="171640"/>
              </a:xfrm>
              <a:custGeom>
                <a:avLst/>
                <a:gdLst>
                  <a:gd name="connsiteX0" fmla="*/ 0 w 604075"/>
                  <a:gd name="connsiteY0" fmla="*/ 171640 h 171640"/>
                  <a:gd name="connsiteX1" fmla="*/ 604076 w 604075"/>
                  <a:gd name="connsiteY1" fmla="*/ 171640 h 171640"/>
                  <a:gd name="connsiteX2" fmla="*/ 604076 w 604075"/>
                  <a:gd name="connsiteY2" fmla="*/ 0 h 171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075" h="171640">
                    <a:moveTo>
                      <a:pt x="0" y="171640"/>
                    </a:moveTo>
                    <a:lnTo>
                      <a:pt x="604076" y="171640"/>
                    </a:lnTo>
                    <a:lnTo>
                      <a:pt x="604076" y="0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53" name="Рисунок 22">
                <a:extLst>
                  <a:ext uri="{FF2B5EF4-FFF2-40B4-BE49-F238E27FC236}">
                    <a16:creationId xmlns:a16="http://schemas.microsoft.com/office/drawing/2014/main" id="{60836E42-035F-43AD-954E-EE8CC0C6E2B4}"/>
                  </a:ext>
                </a:extLst>
              </p:cNvPr>
              <p:cNvGrpSpPr/>
              <p:nvPr/>
            </p:nvGrpSpPr>
            <p:grpSpPr>
              <a:xfrm>
                <a:off x="5947124" y="3351275"/>
                <a:ext cx="463676" cy="310801"/>
                <a:chOff x="5947124" y="3351275"/>
                <a:chExt cx="463676" cy="310801"/>
              </a:xfrm>
              <a:noFill/>
            </p:grpSpPr>
            <p:sp>
              <p:nvSpPr>
                <p:cNvPr id="56" name="Полилиния: фигура 95">
                  <a:extLst>
                    <a:ext uri="{FF2B5EF4-FFF2-40B4-BE49-F238E27FC236}">
                      <a16:creationId xmlns:a16="http://schemas.microsoft.com/office/drawing/2014/main" id="{D654D16B-7B20-4F3D-B652-7341D7E6EA4C}"/>
                    </a:ext>
                  </a:extLst>
                </p:cNvPr>
                <p:cNvSpPr/>
                <p:nvPr/>
              </p:nvSpPr>
              <p:spPr>
                <a:xfrm>
                  <a:off x="6074854" y="3351275"/>
                  <a:ext cx="72104" cy="72104"/>
                </a:xfrm>
                <a:custGeom>
                  <a:avLst/>
                  <a:gdLst>
                    <a:gd name="connsiteX0" fmla="*/ 0 w 72104"/>
                    <a:gd name="connsiteY0" fmla="*/ 0 h 72104"/>
                    <a:gd name="connsiteX1" fmla="*/ 72104 w 72104"/>
                    <a:gd name="connsiteY1" fmla="*/ 0 h 72104"/>
                    <a:gd name="connsiteX2" fmla="*/ 72104 w 72104"/>
                    <a:gd name="connsiteY2" fmla="*/ 72104 h 72104"/>
                    <a:gd name="connsiteX3" fmla="*/ 0 w 72104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04" h="72104">
                      <a:moveTo>
                        <a:pt x="0" y="0"/>
                      </a:moveTo>
                      <a:lnTo>
                        <a:pt x="72104" y="0"/>
                      </a:lnTo>
                      <a:lnTo>
                        <a:pt x="72104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Полилиния: фигура 96">
                  <a:extLst>
                    <a:ext uri="{FF2B5EF4-FFF2-40B4-BE49-F238E27FC236}">
                      <a16:creationId xmlns:a16="http://schemas.microsoft.com/office/drawing/2014/main" id="{675AC4E1-88C1-4295-A02D-4F8BA9DE3740}"/>
                    </a:ext>
                  </a:extLst>
                </p:cNvPr>
                <p:cNvSpPr/>
                <p:nvPr/>
              </p:nvSpPr>
              <p:spPr>
                <a:xfrm>
                  <a:off x="6206680" y="3351275"/>
                  <a:ext cx="72294" cy="72104"/>
                </a:xfrm>
                <a:custGeom>
                  <a:avLst/>
                  <a:gdLst>
                    <a:gd name="connsiteX0" fmla="*/ 0 w 72294"/>
                    <a:gd name="connsiteY0" fmla="*/ 0 h 72104"/>
                    <a:gd name="connsiteX1" fmla="*/ 72295 w 72294"/>
                    <a:gd name="connsiteY1" fmla="*/ 0 h 72104"/>
                    <a:gd name="connsiteX2" fmla="*/ 72295 w 72294"/>
                    <a:gd name="connsiteY2" fmla="*/ 72104 h 72104"/>
                    <a:gd name="connsiteX3" fmla="*/ 0 w 72294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294" h="72104">
                      <a:moveTo>
                        <a:pt x="0" y="0"/>
                      </a:moveTo>
                      <a:lnTo>
                        <a:pt x="72295" y="0"/>
                      </a:lnTo>
                      <a:lnTo>
                        <a:pt x="72295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Полилиния: фигура 97">
                  <a:extLst>
                    <a:ext uri="{FF2B5EF4-FFF2-40B4-BE49-F238E27FC236}">
                      <a16:creationId xmlns:a16="http://schemas.microsoft.com/office/drawing/2014/main" id="{321C3BC7-B0B3-42A1-B4B5-DF591AE83543}"/>
                    </a:ext>
                  </a:extLst>
                </p:cNvPr>
                <p:cNvSpPr/>
                <p:nvPr/>
              </p:nvSpPr>
              <p:spPr>
                <a:xfrm>
                  <a:off x="6338601" y="3351275"/>
                  <a:ext cx="72199" cy="72104"/>
                </a:xfrm>
                <a:custGeom>
                  <a:avLst/>
                  <a:gdLst>
                    <a:gd name="connsiteX0" fmla="*/ 0 w 72199"/>
                    <a:gd name="connsiteY0" fmla="*/ 0 h 72104"/>
                    <a:gd name="connsiteX1" fmla="*/ 72200 w 72199"/>
                    <a:gd name="connsiteY1" fmla="*/ 0 h 72104"/>
                    <a:gd name="connsiteX2" fmla="*/ 72200 w 72199"/>
                    <a:gd name="connsiteY2" fmla="*/ 72104 h 72104"/>
                    <a:gd name="connsiteX3" fmla="*/ 0 w 72199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99" h="72104">
                      <a:moveTo>
                        <a:pt x="0" y="0"/>
                      </a:moveTo>
                      <a:lnTo>
                        <a:pt x="72200" y="0"/>
                      </a:lnTo>
                      <a:lnTo>
                        <a:pt x="72200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Полилиния: фигура 98">
                  <a:extLst>
                    <a:ext uri="{FF2B5EF4-FFF2-40B4-BE49-F238E27FC236}">
                      <a16:creationId xmlns:a16="http://schemas.microsoft.com/office/drawing/2014/main" id="{DB680F37-0FC6-4A5F-95A8-01CB2DB3F62B}"/>
                    </a:ext>
                  </a:extLst>
                </p:cNvPr>
                <p:cNvSpPr/>
                <p:nvPr/>
              </p:nvSpPr>
              <p:spPr>
                <a:xfrm>
                  <a:off x="6084570" y="3589972"/>
                  <a:ext cx="72104" cy="72104"/>
                </a:xfrm>
                <a:custGeom>
                  <a:avLst/>
                  <a:gdLst>
                    <a:gd name="connsiteX0" fmla="*/ 0 w 72104"/>
                    <a:gd name="connsiteY0" fmla="*/ 0 h 72104"/>
                    <a:gd name="connsiteX1" fmla="*/ 72104 w 72104"/>
                    <a:gd name="connsiteY1" fmla="*/ 0 h 72104"/>
                    <a:gd name="connsiteX2" fmla="*/ 72104 w 72104"/>
                    <a:gd name="connsiteY2" fmla="*/ 72104 h 72104"/>
                    <a:gd name="connsiteX3" fmla="*/ 0 w 72104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04" h="72104">
                      <a:moveTo>
                        <a:pt x="0" y="0"/>
                      </a:moveTo>
                      <a:lnTo>
                        <a:pt x="72104" y="0"/>
                      </a:lnTo>
                      <a:lnTo>
                        <a:pt x="72104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Полилиния: фигура 99">
                  <a:extLst>
                    <a:ext uri="{FF2B5EF4-FFF2-40B4-BE49-F238E27FC236}">
                      <a16:creationId xmlns:a16="http://schemas.microsoft.com/office/drawing/2014/main" id="{9CF11EDF-88F7-44F6-92E1-6584733E133A}"/>
                    </a:ext>
                  </a:extLst>
                </p:cNvPr>
                <p:cNvSpPr/>
                <p:nvPr/>
              </p:nvSpPr>
              <p:spPr>
                <a:xfrm>
                  <a:off x="6216396" y="3589972"/>
                  <a:ext cx="72199" cy="72104"/>
                </a:xfrm>
                <a:custGeom>
                  <a:avLst/>
                  <a:gdLst>
                    <a:gd name="connsiteX0" fmla="*/ 0 w 72199"/>
                    <a:gd name="connsiteY0" fmla="*/ 0 h 72104"/>
                    <a:gd name="connsiteX1" fmla="*/ 72200 w 72199"/>
                    <a:gd name="connsiteY1" fmla="*/ 0 h 72104"/>
                    <a:gd name="connsiteX2" fmla="*/ 72200 w 72199"/>
                    <a:gd name="connsiteY2" fmla="*/ 72104 h 72104"/>
                    <a:gd name="connsiteX3" fmla="*/ 0 w 72199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99" h="72104">
                      <a:moveTo>
                        <a:pt x="0" y="0"/>
                      </a:moveTo>
                      <a:lnTo>
                        <a:pt x="72200" y="0"/>
                      </a:lnTo>
                      <a:lnTo>
                        <a:pt x="72200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Полилиния: фигура 100">
                  <a:extLst>
                    <a:ext uri="{FF2B5EF4-FFF2-40B4-BE49-F238E27FC236}">
                      <a16:creationId xmlns:a16="http://schemas.microsoft.com/office/drawing/2014/main" id="{67D3AB8D-901D-4C86-94A1-E631E5D7647D}"/>
                    </a:ext>
                  </a:extLst>
                </p:cNvPr>
                <p:cNvSpPr/>
                <p:nvPr/>
              </p:nvSpPr>
              <p:spPr>
                <a:xfrm>
                  <a:off x="5947124" y="3476148"/>
                  <a:ext cx="72104" cy="72104"/>
                </a:xfrm>
                <a:custGeom>
                  <a:avLst/>
                  <a:gdLst>
                    <a:gd name="connsiteX0" fmla="*/ 0 w 72104"/>
                    <a:gd name="connsiteY0" fmla="*/ 0 h 72104"/>
                    <a:gd name="connsiteX1" fmla="*/ 72104 w 72104"/>
                    <a:gd name="connsiteY1" fmla="*/ 0 h 72104"/>
                    <a:gd name="connsiteX2" fmla="*/ 72104 w 72104"/>
                    <a:gd name="connsiteY2" fmla="*/ 72104 h 72104"/>
                    <a:gd name="connsiteX3" fmla="*/ 0 w 72104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04" h="72104">
                      <a:moveTo>
                        <a:pt x="0" y="0"/>
                      </a:moveTo>
                      <a:lnTo>
                        <a:pt x="72104" y="0"/>
                      </a:lnTo>
                      <a:lnTo>
                        <a:pt x="72104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Полилиния: фигура 101">
                  <a:extLst>
                    <a:ext uri="{FF2B5EF4-FFF2-40B4-BE49-F238E27FC236}">
                      <a16:creationId xmlns:a16="http://schemas.microsoft.com/office/drawing/2014/main" id="{EDDE2897-B908-4BBA-8D4D-66C27386AE25}"/>
                    </a:ext>
                  </a:extLst>
                </p:cNvPr>
                <p:cNvSpPr/>
                <p:nvPr/>
              </p:nvSpPr>
              <p:spPr>
                <a:xfrm>
                  <a:off x="6077616" y="3476148"/>
                  <a:ext cx="72104" cy="72104"/>
                </a:xfrm>
                <a:custGeom>
                  <a:avLst/>
                  <a:gdLst>
                    <a:gd name="connsiteX0" fmla="*/ 0 w 72104"/>
                    <a:gd name="connsiteY0" fmla="*/ 0 h 72104"/>
                    <a:gd name="connsiteX1" fmla="*/ 72104 w 72104"/>
                    <a:gd name="connsiteY1" fmla="*/ 0 h 72104"/>
                    <a:gd name="connsiteX2" fmla="*/ 72104 w 72104"/>
                    <a:gd name="connsiteY2" fmla="*/ 72104 h 72104"/>
                    <a:gd name="connsiteX3" fmla="*/ 0 w 72104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04" h="72104">
                      <a:moveTo>
                        <a:pt x="0" y="0"/>
                      </a:moveTo>
                      <a:lnTo>
                        <a:pt x="72104" y="0"/>
                      </a:lnTo>
                      <a:lnTo>
                        <a:pt x="72104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Полилиния: фигура 102">
                  <a:extLst>
                    <a:ext uri="{FF2B5EF4-FFF2-40B4-BE49-F238E27FC236}">
                      <a16:creationId xmlns:a16="http://schemas.microsoft.com/office/drawing/2014/main" id="{5B13312B-5283-4B13-A449-AEB11D036642}"/>
                    </a:ext>
                  </a:extLst>
                </p:cNvPr>
                <p:cNvSpPr/>
                <p:nvPr/>
              </p:nvSpPr>
              <p:spPr>
                <a:xfrm>
                  <a:off x="6208109" y="3476148"/>
                  <a:ext cx="72199" cy="72104"/>
                </a:xfrm>
                <a:custGeom>
                  <a:avLst/>
                  <a:gdLst>
                    <a:gd name="connsiteX0" fmla="*/ 0 w 72199"/>
                    <a:gd name="connsiteY0" fmla="*/ 0 h 72104"/>
                    <a:gd name="connsiteX1" fmla="*/ 72199 w 72199"/>
                    <a:gd name="connsiteY1" fmla="*/ 0 h 72104"/>
                    <a:gd name="connsiteX2" fmla="*/ 72199 w 72199"/>
                    <a:gd name="connsiteY2" fmla="*/ 72104 h 72104"/>
                    <a:gd name="connsiteX3" fmla="*/ 0 w 72199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99" h="72104">
                      <a:moveTo>
                        <a:pt x="0" y="0"/>
                      </a:moveTo>
                      <a:lnTo>
                        <a:pt x="72199" y="0"/>
                      </a:lnTo>
                      <a:lnTo>
                        <a:pt x="72199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Полилиния: фигура 103">
                  <a:extLst>
                    <a:ext uri="{FF2B5EF4-FFF2-40B4-BE49-F238E27FC236}">
                      <a16:creationId xmlns:a16="http://schemas.microsoft.com/office/drawing/2014/main" id="{62C91546-3DC1-43B8-B1BE-C292E6247DE4}"/>
                    </a:ext>
                  </a:extLst>
                </p:cNvPr>
                <p:cNvSpPr/>
                <p:nvPr/>
              </p:nvSpPr>
              <p:spPr>
                <a:xfrm>
                  <a:off x="6338601" y="3476148"/>
                  <a:ext cx="72199" cy="72104"/>
                </a:xfrm>
                <a:custGeom>
                  <a:avLst/>
                  <a:gdLst>
                    <a:gd name="connsiteX0" fmla="*/ 0 w 72199"/>
                    <a:gd name="connsiteY0" fmla="*/ 0 h 72104"/>
                    <a:gd name="connsiteX1" fmla="*/ 72200 w 72199"/>
                    <a:gd name="connsiteY1" fmla="*/ 0 h 72104"/>
                    <a:gd name="connsiteX2" fmla="*/ 72200 w 72199"/>
                    <a:gd name="connsiteY2" fmla="*/ 72104 h 72104"/>
                    <a:gd name="connsiteX3" fmla="*/ 0 w 72199"/>
                    <a:gd name="connsiteY3" fmla="*/ 72104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199" h="72104">
                      <a:moveTo>
                        <a:pt x="0" y="0"/>
                      </a:moveTo>
                      <a:lnTo>
                        <a:pt x="72200" y="0"/>
                      </a:lnTo>
                      <a:lnTo>
                        <a:pt x="72200" y="72104"/>
                      </a:lnTo>
                      <a:lnTo>
                        <a:pt x="0" y="72104"/>
                      </a:lnTo>
                      <a:close/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4" name="Полилиния: фигура 93">
                <a:extLst>
                  <a:ext uri="{FF2B5EF4-FFF2-40B4-BE49-F238E27FC236}">
                    <a16:creationId xmlns:a16="http://schemas.microsoft.com/office/drawing/2014/main" id="{4FC0C835-3B73-4630-8F93-23CE3ACFF6FB}"/>
                  </a:ext>
                </a:extLst>
              </p:cNvPr>
              <p:cNvSpPr/>
              <p:nvPr/>
            </p:nvSpPr>
            <p:spPr>
              <a:xfrm>
                <a:off x="5747765" y="3101244"/>
                <a:ext cx="777144" cy="657129"/>
              </a:xfrm>
              <a:custGeom>
                <a:avLst/>
                <a:gdLst>
                  <a:gd name="connsiteX0" fmla="*/ 225647 w 777144"/>
                  <a:gd name="connsiteY0" fmla="*/ 657130 h 657129"/>
                  <a:gd name="connsiteX1" fmla="*/ 615791 w 777144"/>
                  <a:gd name="connsiteY1" fmla="*/ 657130 h 657129"/>
                  <a:gd name="connsiteX2" fmla="*/ 615791 w 777144"/>
                  <a:gd name="connsiteY2" fmla="*/ 522256 h 657129"/>
                  <a:gd name="connsiteX3" fmla="*/ 638461 w 777144"/>
                  <a:gd name="connsiteY3" fmla="*/ 499586 h 657129"/>
                  <a:gd name="connsiteX4" fmla="*/ 777145 w 777144"/>
                  <a:gd name="connsiteY4" fmla="*/ 499586 h 657129"/>
                  <a:gd name="connsiteX5" fmla="*/ 777145 w 777144"/>
                  <a:gd name="connsiteY5" fmla="*/ 56483 h 657129"/>
                  <a:gd name="connsiteX6" fmla="*/ 720757 w 777144"/>
                  <a:gd name="connsiteY6" fmla="*/ 95 h 657129"/>
                  <a:gd name="connsiteX7" fmla="*/ 650748 w 777144"/>
                  <a:gd name="connsiteY7" fmla="*/ 95 h 657129"/>
                  <a:gd name="connsiteX8" fmla="*/ 642271 w 777144"/>
                  <a:gd name="connsiteY8" fmla="*/ 8287 h 657129"/>
                  <a:gd name="connsiteX9" fmla="*/ 642271 w 777144"/>
                  <a:gd name="connsiteY9" fmla="*/ 43910 h 657129"/>
                  <a:gd name="connsiteX10" fmla="*/ 539115 w 777144"/>
                  <a:gd name="connsiteY10" fmla="*/ 43910 h 657129"/>
                  <a:gd name="connsiteX11" fmla="*/ 539115 w 777144"/>
                  <a:gd name="connsiteY11" fmla="*/ 8191 h 657129"/>
                  <a:gd name="connsiteX12" fmla="*/ 530924 w 777144"/>
                  <a:gd name="connsiteY12" fmla="*/ 0 h 657129"/>
                  <a:gd name="connsiteX13" fmla="*/ 246031 w 777144"/>
                  <a:gd name="connsiteY13" fmla="*/ 0 h 657129"/>
                  <a:gd name="connsiteX14" fmla="*/ 237839 w 777144"/>
                  <a:gd name="connsiteY14" fmla="*/ 8191 h 657129"/>
                  <a:gd name="connsiteX15" fmla="*/ 237839 w 777144"/>
                  <a:gd name="connsiteY15" fmla="*/ 43815 h 657129"/>
                  <a:gd name="connsiteX16" fmla="*/ 134779 w 777144"/>
                  <a:gd name="connsiteY16" fmla="*/ 43815 h 657129"/>
                  <a:gd name="connsiteX17" fmla="*/ 134779 w 777144"/>
                  <a:gd name="connsiteY17" fmla="*/ 8191 h 657129"/>
                  <a:gd name="connsiteX18" fmla="*/ 126302 w 777144"/>
                  <a:gd name="connsiteY18" fmla="*/ 0 h 657129"/>
                  <a:gd name="connsiteX19" fmla="*/ 56388 w 777144"/>
                  <a:gd name="connsiteY19" fmla="*/ 0 h 657129"/>
                  <a:gd name="connsiteX20" fmla="*/ 0 w 777144"/>
                  <a:gd name="connsiteY20" fmla="*/ 56388 h 657129"/>
                  <a:gd name="connsiteX21" fmla="*/ 0 w 777144"/>
                  <a:gd name="connsiteY21" fmla="*/ 392906 h 65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77144" h="657129">
                    <a:moveTo>
                      <a:pt x="225647" y="657130"/>
                    </a:moveTo>
                    <a:lnTo>
                      <a:pt x="615791" y="657130"/>
                    </a:lnTo>
                    <a:lnTo>
                      <a:pt x="615791" y="522256"/>
                    </a:lnTo>
                    <a:cubicBezTo>
                      <a:pt x="615791" y="509969"/>
                      <a:pt x="625793" y="499586"/>
                      <a:pt x="638461" y="499586"/>
                    </a:cubicBezTo>
                    <a:lnTo>
                      <a:pt x="777145" y="499586"/>
                    </a:lnTo>
                    <a:lnTo>
                      <a:pt x="777145" y="56483"/>
                    </a:lnTo>
                    <a:cubicBezTo>
                      <a:pt x="777145" y="25241"/>
                      <a:pt x="751904" y="95"/>
                      <a:pt x="720757" y="95"/>
                    </a:cubicBezTo>
                    <a:lnTo>
                      <a:pt x="650748" y="95"/>
                    </a:lnTo>
                    <a:cubicBezTo>
                      <a:pt x="646081" y="95"/>
                      <a:pt x="642271" y="3524"/>
                      <a:pt x="642271" y="8287"/>
                    </a:cubicBezTo>
                    <a:lnTo>
                      <a:pt x="642271" y="43910"/>
                    </a:lnTo>
                    <a:cubicBezTo>
                      <a:pt x="642271" y="112871"/>
                      <a:pt x="539115" y="112871"/>
                      <a:pt x="539115" y="43910"/>
                    </a:cubicBezTo>
                    <a:lnTo>
                      <a:pt x="539115" y="8191"/>
                    </a:lnTo>
                    <a:cubicBezTo>
                      <a:pt x="539115" y="3429"/>
                      <a:pt x="535400" y="0"/>
                      <a:pt x="530924" y="0"/>
                    </a:cubicBezTo>
                    <a:lnTo>
                      <a:pt x="246031" y="0"/>
                    </a:lnTo>
                    <a:cubicBezTo>
                      <a:pt x="241649" y="0"/>
                      <a:pt x="237839" y="3429"/>
                      <a:pt x="237839" y="8191"/>
                    </a:cubicBezTo>
                    <a:lnTo>
                      <a:pt x="237839" y="43815"/>
                    </a:lnTo>
                    <a:cubicBezTo>
                      <a:pt x="237839" y="112776"/>
                      <a:pt x="134779" y="112776"/>
                      <a:pt x="134779" y="43815"/>
                    </a:cubicBezTo>
                    <a:lnTo>
                      <a:pt x="134779" y="8191"/>
                    </a:lnTo>
                    <a:cubicBezTo>
                      <a:pt x="134779" y="3429"/>
                      <a:pt x="130969" y="0"/>
                      <a:pt x="126302" y="0"/>
                    </a:cubicBezTo>
                    <a:lnTo>
                      <a:pt x="56388" y="0"/>
                    </a:lnTo>
                    <a:cubicBezTo>
                      <a:pt x="25146" y="0"/>
                      <a:pt x="0" y="25146"/>
                      <a:pt x="0" y="56388"/>
                    </a:cubicBezTo>
                    <a:lnTo>
                      <a:pt x="0" y="392906"/>
                    </a:lnTo>
                  </a:path>
                </a:pathLst>
              </a:custGeom>
              <a:noFill/>
              <a:ln w="25400" cap="flat">
                <a:solidFill>
                  <a:srgbClr val="0000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5" name="Полилиния: фигура 94">
                <a:extLst>
                  <a:ext uri="{FF2B5EF4-FFF2-40B4-BE49-F238E27FC236}">
                    <a16:creationId xmlns:a16="http://schemas.microsoft.com/office/drawing/2014/main" id="{18B900E6-0518-44CF-8E53-FDB582D74CA8}"/>
                  </a:ext>
                </a:extLst>
              </p:cNvPr>
              <p:cNvSpPr/>
              <p:nvPr/>
            </p:nvSpPr>
            <p:spPr>
              <a:xfrm>
                <a:off x="6363462" y="3600925"/>
                <a:ext cx="161544" cy="157448"/>
              </a:xfrm>
              <a:custGeom>
                <a:avLst/>
                <a:gdLst>
                  <a:gd name="connsiteX0" fmla="*/ 0 w 161544"/>
                  <a:gd name="connsiteY0" fmla="*/ 157448 h 157448"/>
                  <a:gd name="connsiteX1" fmla="*/ 161544 w 161544"/>
                  <a:gd name="connsiteY1" fmla="*/ 0 h 157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1544" h="157448">
                    <a:moveTo>
                      <a:pt x="0" y="157448"/>
                    </a:moveTo>
                    <a:lnTo>
                      <a:pt x="161544" y="0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Рисунок 22">
              <a:extLst>
                <a:ext uri="{FF2B5EF4-FFF2-40B4-BE49-F238E27FC236}">
                  <a16:creationId xmlns:a16="http://schemas.microsoft.com/office/drawing/2014/main" id="{59981BDF-AA06-4D47-9DC5-1E2A5F156EA7}"/>
                </a:ext>
              </a:extLst>
            </p:cNvPr>
            <p:cNvGrpSpPr/>
            <p:nvPr/>
          </p:nvGrpSpPr>
          <p:grpSpPr>
            <a:xfrm>
              <a:off x="5657850" y="3510533"/>
              <a:ext cx="313467" cy="313467"/>
              <a:chOff x="5657850" y="3510533"/>
              <a:chExt cx="313467" cy="313467"/>
            </a:xfrm>
            <a:noFill/>
          </p:grpSpPr>
          <p:sp>
            <p:nvSpPr>
              <p:cNvPr id="47" name="Полилиния: фигура 86">
                <a:extLst>
                  <a:ext uri="{FF2B5EF4-FFF2-40B4-BE49-F238E27FC236}">
                    <a16:creationId xmlns:a16="http://schemas.microsoft.com/office/drawing/2014/main" id="{89687B32-9D90-4B5B-A57A-FC5EE6B48F2F}"/>
                  </a:ext>
                </a:extLst>
              </p:cNvPr>
              <p:cNvSpPr/>
              <p:nvPr/>
            </p:nvSpPr>
            <p:spPr>
              <a:xfrm>
                <a:off x="5657850" y="3510533"/>
                <a:ext cx="313467" cy="313467"/>
              </a:xfrm>
              <a:custGeom>
                <a:avLst/>
                <a:gdLst>
                  <a:gd name="connsiteX0" fmla="*/ 313468 w 313467"/>
                  <a:gd name="connsiteY0" fmla="*/ 156781 h 313467"/>
                  <a:gd name="connsiteX1" fmla="*/ 156686 w 313467"/>
                  <a:gd name="connsiteY1" fmla="*/ 313468 h 313467"/>
                  <a:gd name="connsiteX2" fmla="*/ 0 w 313467"/>
                  <a:gd name="connsiteY2" fmla="*/ 156781 h 313467"/>
                  <a:gd name="connsiteX3" fmla="*/ 156781 w 313467"/>
                  <a:gd name="connsiteY3" fmla="*/ 0 h 313467"/>
                  <a:gd name="connsiteX4" fmla="*/ 313468 w 313467"/>
                  <a:gd name="connsiteY4" fmla="*/ 156781 h 31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467" h="313467">
                    <a:moveTo>
                      <a:pt x="313468" y="156781"/>
                    </a:moveTo>
                    <a:cubicBezTo>
                      <a:pt x="313468" y="243364"/>
                      <a:pt x="243269" y="313468"/>
                      <a:pt x="156686" y="313468"/>
                    </a:cubicBezTo>
                    <a:cubicBezTo>
                      <a:pt x="70104" y="313468"/>
                      <a:pt x="0" y="243364"/>
                      <a:pt x="0" y="156781"/>
                    </a:cubicBezTo>
                    <a:cubicBezTo>
                      <a:pt x="0" y="70294"/>
                      <a:pt x="70104" y="0"/>
                      <a:pt x="156781" y="0"/>
                    </a:cubicBezTo>
                    <a:cubicBezTo>
                      <a:pt x="243269" y="0"/>
                      <a:pt x="313468" y="70199"/>
                      <a:pt x="313468" y="15678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" name="Полилиния: фигура 87">
                <a:extLst>
                  <a:ext uri="{FF2B5EF4-FFF2-40B4-BE49-F238E27FC236}">
                    <a16:creationId xmlns:a16="http://schemas.microsoft.com/office/drawing/2014/main" id="{9C62B513-46DF-441C-A5BF-F9A50CD35262}"/>
                  </a:ext>
                </a:extLst>
              </p:cNvPr>
              <p:cNvSpPr/>
              <p:nvPr/>
            </p:nvSpPr>
            <p:spPr>
              <a:xfrm>
                <a:off x="5724334" y="3604545"/>
                <a:ext cx="180498" cy="123825"/>
              </a:xfrm>
              <a:custGeom>
                <a:avLst/>
                <a:gdLst>
                  <a:gd name="connsiteX0" fmla="*/ 0 w 180498"/>
                  <a:gd name="connsiteY0" fmla="*/ 62294 h 123825"/>
                  <a:gd name="connsiteX1" fmla="*/ 62579 w 180498"/>
                  <a:gd name="connsiteY1" fmla="*/ 123825 h 123825"/>
                  <a:gd name="connsiteX2" fmla="*/ 180499 w 180498"/>
                  <a:gd name="connsiteY2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498" h="123825">
                    <a:moveTo>
                      <a:pt x="0" y="62294"/>
                    </a:moveTo>
                    <a:lnTo>
                      <a:pt x="62579" y="123825"/>
                    </a:lnTo>
                    <a:lnTo>
                      <a:pt x="180499" y="0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9E6B947-2E67-4426-99E4-CF98079E6CCC}"/>
              </a:ext>
            </a:extLst>
          </p:cNvPr>
          <p:cNvSpPr txBox="1"/>
          <p:nvPr/>
        </p:nvSpPr>
        <p:spPr>
          <a:xfrm flipH="1">
            <a:off x="1138200" y="2560909"/>
            <a:ext cx="245833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ВЫБРАТЬ ТЕМУ</a:t>
            </a:r>
            <a: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b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дату и время урока на сайте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http://d</a:t>
            </a:r>
            <a:r>
              <a:rPr kumimoji="0" lang="en-US" sz="2000" b="0" i="0" u="sng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ni-fg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ru-RU" sz="2000" b="0" i="0" u="sng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ru</a:t>
            </a: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66" name="Рисунок 530">
            <a:extLst>
              <a:ext uri="{FF2B5EF4-FFF2-40B4-BE49-F238E27FC236}">
                <a16:creationId xmlns:a16="http://schemas.microsoft.com/office/drawing/2014/main" id="{B8D8F195-B56F-4623-B91D-01D51C1CFA4A}"/>
              </a:ext>
            </a:extLst>
          </p:cNvPr>
          <p:cNvGrpSpPr>
            <a:grpSpLocks noChangeAspect="1"/>
          </p:cNvGrpSpPr>
          <p:nvPr/>
        </p:nvGrpSpPr>
        <p:grpSpPr>
          <a:xfrm>
            <a:off x="3974271" y="1406749"/>
            <a:ext cx="1139508" cy="1109746"/>
            <a:chOff x="5657850" y="3024187"/>
            <a:chExt cx="877919" cy="808100"/>
          </a:xfrm>
          <a:noFill/>
        </p:grpSpPr>
        <p:sp>
          <p:nvSpPr>
            <p:cNvPr id="67" name="Полилиния: фигура 105">
              <a:extLst>
                <a:ext uri="{FF2B5EF4-FFF2-40B4-BE49-F238E27FC236}">
                  <a16:creationId xmlns:a16="http://schemas.microsoft.com/office/drawing/2014/main" id="{1B9FC560-CF4B-4F75-81E6-2722D5B0558D}"/>
                </a:ext>
              </a:extLst>
            </p:cNvPr>
            <p:cNvSpPr/>
            <p:nvPr/>
          </p:nvSpPr>
          <p:spPr>
            <a:xfrm>
              <a:off x="5657850" y="3204685"/>
              <a:ext cx="171735" cy="585918"/>
            </a:xfrm>
            <a:custGeom>
              <a:avLst/>
              <a:gdLst>
                <a:gd name="connsiteX0" fmla="*/ 156591 w 171735"/>
                <a:gd name="connsiteY0" fmla="*/ 560642 h 585918"/>
                <a:gd name="connsiteX1" fmla="*/ 154115 w 171735"/>
                <a:gd name="connsiteY1" fmla="*/ 563118 h 585918"/>
                <a:gd name="connsiteX2" fmla="*/ 0 w 171735"/>
                <a:gd name="connsiteY2" fmla="*/ 494633 h 585918"/>
                <a:gd name="connsiteX3" fmla="*/ 0 w 171735"/>
                <a:gd name="connsiteY3" fmla="*/ 64579 h 585918"/>
                <a:gd name="connsiteX4" fmla="*/ 64961 w 171735"/>
                <a:gd name="connsiteY4" fmla="*/ 0 h 585918"/>
                <a:gd name="connsiteX5" fmla="*/ 171736 w 171735"/>
                <a:gd name="connsiteY5" fmla="*/ 0 h 58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735" h="585918">
                  <a:moveTo>
                    <a:pt x="156591" y="560642"/>
                  </a:moveTo>
                  <a:cubicBezTo>
                    <a:pt x="155924" y="561689"/>
                    <a:pt x="154781" y="562832"/>
                    <a:pt x="154115" y="563118"/>
                  </a:cubicBezTo>
                  <a:cubicBezTo>
                    <a:pt x="102489" y="608743"/>
                    <a:pt x="0" y="585883"/>
                    <a:pt x="0" y="494633"/>
                  </a:cubicBezTo>
                  <a:lnTo>
                    <a:pt x="0" y="64579"/>
                  </a:lnTo>
                  <a:cubicBezTo>
                    <a:pt x="0" y="28670"/>
                    <a:pt x="29147" y="0"/>
                    <a:pt x="64961" y="0"/>
                  </a:cubicBezTo>
                  <a:lnTo>
                    <a:pt x="171736" y="0"/>
                  </a:lnTo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" name="Полилиния: фигура 106">
              <a:extLst>
                <a:ext uri="{FF2B5EF4-FFF2-40B4-BE49-F238E27FC236}">
                  <a16:creationId xmlns:a16="http://schemas.microsoft.com/office/drawing/2014/main" id="{5DC802D5-247C-401C-8625-76C95D8AF640}"/>
                </a:ext>
              </a:extLst>
            </p:cNvPr>
            <p:cNvSpPr/>
            <p:nvPr/>
          </p:nvSpPr>
          <p:spPr>
            <a:xfrm>
              <a:off x="5775197" y="3024187"/>
              <a:ext cx="645890" cy="763524"/>
            </a:xfrm>
            <a:custGeom>
              <a:avLst/>
              <a:gdLst>
                <a:gd name="connsiteX0" fmla="*/ 645890 w 645890"/>
                <a:gd name="connsiteY0" fmla="*/ 360236 h 763524"/>
                <a:gd name="connsiteX1" fmla="*/ 645890 w 645890"/>
                <a:gd name="connsiteY1" fmla="*/ 52959 h 763524"/>
                <a:gd name="connsiteX2" fmla="*/ 592931 w 645890"/>
                <a:gd name="connsiteY2" fmla="*/ 0 h 763524"/>
                <a:gd name="connsiteX3" fmla="*/ 107347 w 645890"/>
                <a:gd name="connsiteY3" fmla="*/ 0 h 763524"/>
                <a:gd name="connsiteX4" fmla="*/ 54388 w 645890"/>
                <a:gd name="connsiteY4" fmla="*/ 52959 h 763524"/>
                <a:gd name="connsiteX5" fmla="*/ 54388 w 645890"/>
                <a:gd name="connsiteY5" fmla="*/ 180404 h 763524"/>
                <a:gd name="connsiteX6" fmla="*/ 54388 w 645890"/>
                <a:gd name="connsiteY6" fmla="*/ 696087 h 763524"/>
                <a:gd name="connsiteX7" fmla="*/ 39338 w 645890"/>
                <a:gd name="connsiteY7" fmla="*/ 741045 h 763524"/>
                <a:gd name="connsiteX8" fmla="*/ 36862 w 645890"/>
                <a:gd name="connsiteY8" fmla="*/ 743522 h 763524"/>
                <a:gd name="connsiteX9" fmla="*/ 0 w 645890"/>
                <a:gd name="connsiteY9" fmla="*/ 763524 h 763524"/>
                <a:gd name="connsiteX10" fmla="*/ 373571 w 645890"/>
                <a:gd name="connsiteY10" fmla="*/ 763524 h 76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890" h="763524">
                  <a:moveTo>
                    <a:pt x="645890" y="360236"/>
                  </a:moveTo>
                  <a:lnTo>
                    <a:pt x="645890" y="52959"/>
                  </a:lnTo>
                  <a:cubicBezTo>
                    <a:pt x="645890" y="23813"/>
                    <a:pt x="621983" y="0"/>
                    <a:pt x="592931" y="0"/>
                  </a:cubicBezTo>
                  <a:lnTo>
                    <a:pt x="107347" y="0"/>
                  </a:lnTo>
                  <a:cubicBezTo>
                    <a:pt x="78200" y="0"/>
                    <a:pt x="54388" y="23908"/>
                    <a:pt x="54388" y="52959"/>
                  </a:cubicBezTo>
                  <a:lnTo>
                    <a:pt x="54388" y="180404"/>
                  </a:lnTo>
                  <a:lnTo>
                    <a:pt x="54388" y="696087"/>
                  </a:lnTo>
                  <a:cubicBezTo>
                    <a:pt x="54388" y="715042"/>
                    <a:pt x="48387" y="730187"/>
                    <a:pt x="39338" y="741045"/>
                  </a:cubicBezTo>
                  <a:cubicBezTo>
                    <a:pt x="38671" y="742093"/>
                    <a:pt x="37529" y="743236"/>
                    <a:pt x="36862" y="743522"/>
                  </a:cubicBezTo>
                  <a:cubicBezTo>
                    <a:pt x="27051" y="754475"/>
                    <a:pt x="14002" y="760762"/>
                    <a:pt x="0" y="763524"/>
                  </a:cubicBezTo>
                  <a:lnTo>
                    <a:pt x="373571" y="763524"/>
                  </a:lnTo>
                </a:path>
              </a:pathLst>
            </a:custGeom>
            <a:noFill/>
            <a:ln w="25400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" name="Полилиния: фигура 107">
              <a:extLst>
                <a:ext uri="{FF2B5EF4-FFF2-40B4-BE49-F238E27FC236}">
                  <a16:creationId xmlns:a16="http://schemas.microsoft.com/office/drawing/2014/main" id="{0BDA25ED-ABD5-4D74-BF80-40F448F519BA}"/>
                </a:ext>
              </a:extLst>
            </p:cNvPr>
            <p:cNvSpPr/>
            <p:nvPr/>
          </p:nvSpPr>
          <p:spPr>
            <a:xfrm>
              <a:off x="5927502" y="3228212"/>
              <a:ext cx="379952" cy="9525"/>
            </a:xfrm>
            <a:custGeom>
              <a:avLst/>
              <a:gdLst>
                <a:gd name="connsiteX0" fmla="*/ 0 w 379952"/>
                <a:gd name="connsiteY0" fmla="*/ 0 h 9525"/>
                <a:gd name="connsiteX1" fmla="*/ 379952 w 37995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952" h="9525">
                  <a:moveTo>
                    <a:pt x="0" y="0"/>
                  </a:moveTo>
                  <a:lnTo>
                    <a:pt x="379952" y="0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Полилиния: фигура 108">
              <a:extLst>
                <a:ext uri="{FF2B5EF4-FFF2-40B4-BE49-F238E27FC236}">
                  <a16:creationId xmlns:a16="http://schemas.microsoft.com/office/drawing/2014/main" id="{4127A850-65DD-4612-A04D-8274945C6D17}"/>
                </a:ext>
              </a:extLst>
            </p:cNvPr>
            <p:cNvSpPr/>
            <p:nvPr/>
          </p:nvSpPr>
          <p:spPr>
            <a:xfrm>
              <a:off x="5927502" y="3353942"/>
              <a:ext cx="379952" cy="9525"/>
            </a:xfrm>
            <a:custGeom>
              <a:avLst/>
              <a:gdLst>
                <a:gd name="connsiteX0" fmla="*/ 0 w 379952"/>
                <a:gd name="connsiteY0" fmla="*/ 0 h 9525"/>
                <a:gd name="connsiteX1" fmla="*/ 379952 w 37995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952" h="9525">
                  <a:moveTo>
                    <a:pt x="0" y="0"/>
                  </a:moveTo>
                  <a:lnTo>
                    <a:pt x="379952" y="0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" name="Полилиния: фигура 109">
              <a:extLst>
                <a:ext uri="{FF2B5EF4-FFF2-40B4-BE49-F238E27FC236}">
                  <a16:creationId xmlns:a16="http://schemas.microsoft.com/office/drawing/2014/main" id="{2ED81E4E-6C21-462C-94A1-910FEC9DF42A}"/>
                </a:ext>
              </a:extLst>
            </p:cNvPr>
            <p:cNvSpPr/>
            <p:nvPr/>
          </p:nvSpPr>
          <p:spPr>
            <a:xfrm>
              <a:off x="5927502" y="3479577"/>
              <a:ext cx="196310" cy="9525"/>
            </a:xfrm>
            <a:custGeom>
              <a:avLst/>
              <a:gdLst>
                <a:gd name="connsiteX0" fmla="*/ 196310 w 196310"/>
                <a:gd name="connsiteY0" fmla="*/ 0 h 9525"/>
                <a:gd name="connsiteX1" fmla="*/ 0 w 1963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310" h="9525">
                  <a:moveTo>
                    <a:pt x="196310" y="0"/>
                  </a:moveTo>
                  <a:lnTo>
                    <a:pt x="0" y="0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Полилиния: фигура 110">
              <a:extLst>
                <a:ext uri="{FF2B5EF4-FFF2-40B4-BE49-F238E27FC236}">
                  <a16:creationId xmlns:a16="http://schemas.microsoft.com/office/drawing/2014/main" id="{78AB55E7-31BA-4300-9D1D-65A418A60D9E}"/>
                </a:ext>
              </a:extLst>
            </p:cNvPr>
            <p:cNvSpPr/>
            <p:nvPr/>
          </p:nvSpPr>
          <p:spPr>
            <a:xfrm>
              <a:off x="5927502" y="3605212"/>
              <a:ext cx="151637" cy="9525"/>
            </a:xfrm>
            <a:custGeom>
              <a:avLst/>
              <a:gdLst>
                <a:gd name="connsiteX0" fmla="*/ 151638 w 151637"/>
                <a:gd name="connsiteY0" fmla="*/ 0 h 9525"/>
                <a:gd name="connsiteX1" fmla="*/ 0 w 15163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37" h="9525">
                  <a:moveTo>
                    <a:pt x="151638" y="0"/>
                  </a:moveTo>
                  <a:lnTo>
                    <a:pt x="0" y="0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" name="Полилиния: фигура 111">
              <a:extLst>
                <a:ext uri="{FF2B5EF4-FFF2-40B4-BE49-F238E27FC236}">
                  <a16:creationId xmlns:a16="http://schemas.microsoft.com/office/drawing/2014/main" id="{7421C2B3-A238-4636-A832-057D35D1508A}"/>
                </a:ext>
              </a:extLst>
            </p:cNvPr>
            <p:cNvSpPr/>
            <p:nvPr/>
          </p:nvSpPr>
          <p:spPr>
            <a:xfrm>
              <a:off x="6096285" y="3392804"/>
              <a:ext cx="439483" cy="439483"/>
            </a:xfrm>
            <a:custGeom>
              <a:avLst/>
              <a:gdLst>
                <a:gd name="connsiteX0" fmla="*/ 439484 w 439483"/>
                <a:gd name="connsiteY0" fmla="*/ 219742 h 439483"/>
                <a:gd name="connsiteX1" fmla="*/ 219742 w 439483"/>
                <a:gd name="connsiteY1" fmla="*/ 439483 h 439483"/>
                <a:gd name="connsiteX2" fmla="*/ 0 w 439483"/>
                <a:gd name="connsiteY2" fmla="*/ 219742 h 439483"/>
                <a:gd name="connsiteX3" fmla="*/ 219742 w 439483"/>
                <a:gd name="connsiteY3" fmla="*/ 0 h 439483"/>
                <a:gd name="connsiteX4" fmla="*/ 439484 w 439483"/>
                <a:gd name="connsiteY4" fmla="*/ 219742 h 439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483" h="439483">
                  <a:moveTo>
                    <a:pt x="439484" y="219742"/>
                  </a:moveTo>
                  <a:cubicBezTo>
                    <a:pt x="439484" y="340995"/>
                    <a:pt x="341090" y="439483"/>
                    <a:pt x="219742" y="439483"/>
                  </a:cubicBezTo>
                  <a:cubicBezTo>
                    <a:pt x="98393" y="439483"/>
                    <a:pt x="0" y="340995"/>
                    <a:pt x="0" y="219742"/>
                  </a:cubicBezTo>
                  <a:cubicBezTo>
                    <a:pt x="0" y="98298"/>
                    <a:pt x="98393" y="0"/>
                    <a:pt x="219742" y="0"/>
                  </a:cubicBezTo>
                  <a:cubicBezTo>
                    <a:pt x="341090" y="0"/>
                    <a:pt x="439484" y="98298"/>
                    <a:pt x="439484" y="219742"/>
                  </a:cubicBez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74" name="Рисунок 530">
              <a:extLst>
                <a:ext uri="{FF2B5EF4-FFF2-40B4-BE49-F238E27FC236}">
                  <a16:creationId xmlns:a16="http://schemas.microsoft.com/office/drawing/2014/main" id="{00732B32-D0A1-4187-B4AE-79CF84D8AE83}"/>
                </a:ext>
              </a:extLst>
            </p:cNvPr>
            <p:cNvGrpSpPr/>
            <p:nvPr/>
          </p:nvGrpSpPr>
          <p:grpSpPr>
            <a:xfrm>
              <a:off x="6239446" y="3493864"/>
              <a:ext cx="153161" cy="237172"/>
              <a:chOff x="6239446" y="3493864"/>
              <a:chExt cx="153161" cy="237172"/>
            </a:xfrm>
            <a:noFill/>
          </p:grpSpPr>
          <p:sp>
            <p:nvSpPr>
              <p:cNvPr id="75" name="Полилиния: фигура 113">
                <a:extLst>
                  <a:ext uri="{FF2B5EF4-FFF2-40B4-BE49-F238E27FC236}">
                    <a16:creationId xmlns:a16="http://schemas.microsoft.com/office/drawing/2014/main" id="{6C43844C-CD6B-4AF2-9F69-34D6F29010A1}"/>
                  </a:ext>
                </a:extLst>
              </p:cNvPr>
              <p:cNvSpPr/>
              <p:nvPr/>
            </p:nvSpPr>
            <p:spPr>
              <a:xfrm>
                <a:off x="6316027" y="3493864"/>
                <a:ext cx="9525" cy="236029"/>
              </a:xfrm>
              <a:custGeom>
                <a:avLst/>
                <a:gdLst>
                  <a:gd name="connsiteX0" fmla="*/ 0 w 9525"/>
                  <a:gd name="connsiteY0" fmla="*/ 0 h 236029"/>
                  <a:gd name="connsiteX1" fmla="*/ 0 w 9525"/>
                  <a:gd name="connsiteY1" fmla="*/ 236029 h 236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36029">
                    <a:moveTo>
                      <a:pt x="0" y="0"/>
                    </a:moveTo>
                    <a:lnTo>
                      <a:pt x="0" y="236029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6" name="Полилиния: фигура 114">
                <a:extLst>
                  <a:ext uri="{FF2B5EF4-FFF2-40B4-BE49-F238E27FC236}">
                    <a16:creationId xmlns:a16="http://schemas.microsoft.com/office/drawing/2014/main" id="{82D25AFF-0DD1-4323-9688-3961491151AC}"/>
                  </a:ext>
                </a:extLst>
              </p:cNvPr>
              <p:cNvSpPr/>
              <p:nvPr/>
            </p:nvSpPr>
            <p:spPr>
              <a:xfrm>
                <a:off x="6239446" y="3654551"/>
                <a:ext cx="153161" cy="76485"/>
              </a:xfrm>
              <a:custGeom>
                <a:avLst/>
                <a:gdLst>
                  <a:gd name="connsiteX0" fmla="*/ 153162 w 153161"/>
                  <a:gd name="connsiteY0" fmla="*/ 0 h 76485"/>
                  <a:gd name="connsiteX1" fmla="*/ 76581 w 153161"/>
                  <a:gd name="connsiteY1" fmla="*/ 76486 h 76485"/>
                  <a:gd name="connsiteX2" fmla="*/ 0 w 153161"/>
                  <a:gd name="connsiteY2" fmla="*/ 0 h 76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161" h="76485">
                    <a:moveTo>
                      <a:pt x="153162" y="0"/>
                    </a:moveTo>
                    <a:lnTo>
                      <a:pt x="76581" y="76486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980C5F38-C64B-4796-B1E9-968BD61652B6}"/>
              </a:ext>
            </a:extLst>
          </p:cNvPr>
          <p:cNvSpPr txBox="1"/>
          <p:nvPr/>
        </p:nvSpPr>
        <p:spPr>
          <a:xfrm flipH="1">
            <a:off x="3637772" y="2596332"/>
            <a:ext cx="1890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ПОДАТЬ ЗАЯВКУ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предварительной регистрации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78" name="Рисунок 334">
            <a:extLst>
              <a:ext uri="{FF2B5EF4-FFF2-40B4-BE49-F238E27FC236}">
                <a16:creationId xmlns:a16="http://schemas.microsoft.com/office/drawing/2014/main" id="{32F4128C-3D3B-4CE0-9DCE-5D8AF8BEE543}"/>
              </a:ext>
            </a:extLst>
          </p:cNvPr>
          <p:cNvGrpSpPr>
            <a:grpSpLocks noChangeAspect="1"/>
          </p:cNvGrpSpPr>
          <p:nvPr/>
        </p:nvGrpSpPr>
        <p:grpSpPr>
          <a:xfrm>
            <a:off x="6021640" y="1423692"/>
            <a:ext cx="1248689" cy="1041995"/>
            <a:chOff x="5657850" y="3048000"/>
            <a:chExt cx="877728" cy="760856"/>
          </a:xfrm>
          <a:noFill/>
        </p:grpSpPr>
        <p:sp>
          <p:nvSpPr>
            <p:cNvPr id="79" name="Полилиния: фигура 118">
              <a:extLst>
                <a:ext uri="{FF2B5EF4-FFF2-40B4-BE49-F238E27FC236}">
                  <a16:creationId xmlns:a16="http://schemas.microsoft.com/office/drawing/2014/main" id="{A6CCEB3E-1CCC-46E0-AF37-1547C9B04DA0}"/>
                </a:ext>
              </a:extLst>
            </p:cNvPr>
            <p:cNvSpPr/>
            <p:nvPr/>
          </p:nvSpPr>
          <p:spPr>
            <a:xfrm>
              <a:off x="5657850" y="3048000"/>
              <a:ext cx="877728" cy="614743"/>
            </a:xfrm>
            <a:custGeom>
              <a:avLst/>
              <a:gdLst>
                <a:gd name="connsiteX0" fmla="*/ 877729 w 877728"/>
                <a:gd name="connsiteY0" fmla="*/ 596360 h 614743"/>
                <a:gd name="connsiteX1" fmla="*/ 859346 w 877728"/>
                <a:gd name="connsiteY1" fmla="*/ 614744 h 614743"/>
                <a:gd name="connsiteX2" fmla="*/ 18383 w 877728"/>
                <a:gd name="connsiteY2" fmla="*/ 614744 h 614743"/>
                <a:gd name="connsiteX3" fmla="*/ 0 w 877728"/>
                <a:gd name="connsiteY3" fmla="*/ 596360 h 614743"/>
                <a:gd name="connsiteX4" fmla="*/ 0 w 877728"/>
                <a:gd name="connsiteY4" fmla="*/ 18383 h 614743"/>
                <a:gd name="connsiteX5" fmla="*/ 18383 w 877728"/>
                <a:gd name="connsiteY5" fmla="*/ 0 h 614743"/>
                <a:gd name="connsiteX6" fmla="*/ 859346 w 877728"/>
                <a:gd name="connsiteY6" fmla="*/ 0 h 614743"/>
                <a:gd name="connsiteX7" fmla="*/ 877729 w 877728"/>
                <a:gd name="connsiteY7" fmla="*/ 18383 h 614743"/>
                <a:gd name="connsiteX8" fmla="*/ 877729 w 877728"/>
                <a:gd name="connsiteY8" fmla="*/ 596360 h 61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614743">
                  <a:moveTo>
                    <a:pt x="877729" y="596360"/>
                  </a:moveTo>
                  <a:cubicBezTo>
                    <a:pt x="877729" y="606457"/>
                    <a:pt x="869537" y="614744"/>
                    <a:pt x="859346" y="614744"/>
                  </a:cubicBezTo>
                  <a:lnTo>
                    <a:pt x="18383" y="614744"/>
                  </a:lnTo>
                  <a:cubicBezTo>
                    <a:pt x="8192" y="614648"/>
                    <a:pt x="0" y="606457"/>
                    <a:pt x="0" y="596360"/>
                  </a:cubicBezTo>
                  <a:lnTo>
                    <a:pt x="0" y="18383"/>
                  </a:lnTo>
                  <a:cubicBezTo>
                    <a:pt x="0" y="8192"/>
                    <a:pt x="8192" y="0"/>
                    <a:pt x="18383" y="0"/>
                  </a:cubicBezTo>
                  <a:lnTo>
                    <a:pt x="859346" y="0"/>
                  </a:lnTo>
                  <a:cubicBezTo>
                    <a:pt x="869442" y="0"/>
                    <a:pt x="877729" y="8192"/>
                    <a:pt x="877729" y="18383"/>
                  </a:cubicBezTo>
                  <a:lnTo>
                    <a:pt x="877729" y="596360"/>
                  </a:ln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" name="Полилиния: фигура 119">
              <a:extLst>
                <a:ext uri="{FF2B5EF4-FFF2-40B4-BE49-F238E27FC236}">
                  <a16:creationId xmlns:a16="http://schemas.microsoft.com/office/drawing/2014/main" id="{F52B6E85-DB44-45C9-97D0-B12505A3E8D1}"/>
                </a:ext>
              </a:extLst>
            </p:cNvPr>
            <p:cNvSpPr/>
            <p:nvPr/>
          </p:nvSpPr>
          <p:spPr>
            <a:xfrm>
              <a:off x="5690806" y="3079051"/>
              <a:ext cx="811815" cy="489870"/>
            </a:xfrm>
            <a:custGeom>
              <a:avLst/>
              <a:gdLst>
                <a:gd name="connsiteX0" fmla="*/ 0 w 811815"/>
                <a:gd name="connsiteY0" fmla="*/ 0 h 489870"/>
                <a:gd name="connsiteX1" fmla="*/ 811816 w 811815"/>
                <a:gd name="connsiteY1" fmla="*/ 0 h 489870"/>
                <a:gd name="connsiteX2" fmla="*/ 811816 w 811815"/>
                <a:gd name="connsiteY2" fmla="*/ 489871 h 489870"/>
                <a:gd name="connsiteX3" fmla="*/ 0 w 811815"/>
                <a:gd name="connsiteY3" fmla="*/ 489871 h 48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1815" h="489870">
                  <a:moveTo>
                    <a:pt x="0" y="0"/>
                  </a:moveTo>
                  <a:lnTo>
                    <a:pt x="811816" y="0"/>
                  </a:lnTo>
                  <a:lnTo>
                    <a:pt x="811816" y="489871"/>
                  </a:lnTo>
                  <a:lnTo>
                    <a:pt x="0" y="489871"/>
                  </a:lnTo>
                  <a:close/>
                </a:path>
              </a:pathLst>
            </a:custGeom>
            <a:noFill/>
            <a:ln w="25400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Полилиния: фигура 120">
              <a:extLst>
                <a:ext uri="{FF2B5EF4-FFF2-40B4-BE49-F238E27FC236}">
                  <a16:creationId xmlns:a16="http://schemas.microsoft.com/office/drawing/2014/main" id="{0F7BEE24-AAD9-4E3B-A160-F3F49B45C2F2}"/>
                </a:ext>
              </a:extLst>
            </p:cNvPr>
            <p:cNvSpPr/>
            <p:nvPr/>
          </p:nvSpPr>
          <p:spPr>
            <a:xfrm>
              <a:off x="5920740" y="3662457"/>
              <a:ext cx="351948" cy="146399"/>
            </a:xfrm>
            <a:custGeom>
              <a:avLst/>
              <a:gdLst>
                <a:gd name="connsiteX0" fmla="*/ 341757 w 351948"/>
                <a:gd name="connsiteY0" fmla="*/ 108680 h 146399"/>
                <a:gd name="connsiteX1" fmla="*/ 233077 w 351948"/>
                <a:gd name="connsiteY1" fmla="*/ 0 h 146399"/>
                <a:gd name="connsiteX2" fmla="*/ 118777 w 351948"/>
                <a:gd name="connsiteY2" fmla="*/ 0 h 146399"/>
                <a:gd name="connsiteX3" fmla="*/ 10096 w 351948"/>
                <a:gd name="connsiteY3" fmla="*/ 108680 h 146399"/>
                <a:gd name="connsiteX4" fmla="*/ 0 w 351948"/>
                <a:gd name="connsiteY4" fmla="*/ 108680 h 146399"/>
                <a:gd name="connsiteX5" fmla="*/ 0 w 351948"/>
                <a:gd name="connsiteY5" fmla="*/ 146399 h 146399"/>
                <a:gd name="connsiteX6" fmla="*/ 351949 w 351948"/>
                <a:gd name="connsiteY6" fmla="*/ 146399 h 146399"/>
                <a:gd name="connsiteX7" fmla="*/ 351949 w 351948"/>
                <a:gd name="connsiteY7" fmla="*/ 108680 h 146399"/>
                <a:gd name="connsiteX8" fmla="*/ 341757 w 351948"/>
                <a:gd name="connsiteY8" fmla="*/ 108680 h 14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948" h="146399">
                  <a:moveTo>
                    <a:pt x="341757" y="108680"/>
                  </a:moveTo>
                  <a:cubicBezTo>
                    <a:pt x="281750" y="108680"/>
                    <a:pt x="233077" y="60007"/>
                    <a:pt x="233077" y="0"/>
                  </a:cubicBezTo>
                  <a:lnTo>
                    <a:pt x="118777" y="0"/>
                  </a:lnTo>
                  <a:cubicBezTo>
                    <a:pt x="118777" y="60007"/>
                    <a:pt x="70104" y="108680"/>
                    <a:pt x="10096" y="108680"/>
                  </a:cubicBezTo>
                  <a:lnTo>
                    <a:pt x="0" y="108680"/>
                  </a:lnTo>
                  <a:lnTo>
                    <a:pt x="0" y="146399"/>
                  </a:lnTo>
                  <a:lnTo>
                    <a:pt x="351949" y="146399"/>
                  </a:lnTo>
                  <a:lnTo>
                    <a:pt x="351949" y="108680"/>
                  </a:lnTo>
                  <a:lnTo>
                    <a:pt x="341757" y="108680"/>
                  </a:ln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4705A50E-96F3-4507-B587-3DC66D5E5B3A}"/>
              </a:ext>
            </a:extLst>
          </p:cNvPr>
          <p:cNvSpPr txBox="1"/>
          <p:nvPr/>
        </p:nvSpPr>
        <p:spPr>
          <a:xfrm flipH="1">
            <a:off x="5621366" y="2604274"/>
            <a:ext cx="217818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ПРИНЯТЬ УЧАСТИЕ</a:t>
            </a:r>
            <a:b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онлайн-уроке, накануне проверить оборудование</a:t>
            </a:r>
          </a:p>
        </p:txBody>
      </p:sp>
      <p:grpSp>
        <p:nvGrpSpPr>
          <p:cNvPr id="83" name="Рисунок 647">
            <a:extLst>
              <a:ext uri="{FF2B5EF4-FFF2-40B4-BE49-F238E27FC236}">
                <a16:creationId xmlns:a16="http://schemas.microsoft.com/office/drawing/2014/main" id="{41C3A1CB-E67A-429E-9E69-E2087CB5F792}"/>
              </a:ext>
            </a:extLst>
          </p:cNvPr>
          <p:cNvGrpSpPr>
            <a:grpSpLocks noChangeAspect="1"/>
          </p:cNvGrpSpPr>
          <p:nvPr/>
        </p:nvGrpSpPr>
        <p:grpSpPr>
          <a:xfrm>
            <a:off x="8198674" y="1376460"/>
            <a:ext cx="1282209" cy="1076661"/>
            <a:chOff x="5681662" y="2990850"/>
            <a:chExt cx="829707" cy="878776"/>
          </a:xfrm>
          <a:noFill/>
        </p:grpSpPr>
        <p:sp>
          <p:nvSpPr>
            <p:cNvPr id="84" name="Полилиния: фигура 122">
              <a:extLst>
                <a:ext uri="{FF2B5EF4-FFF2-40B4-BE49-F238E27FC236}">
                  <a16:creationId xmlns:a16="http://schemas.microsoft.com/office/drawing/2014/main" id="{CB8FAB81-A1AC-4911-9E1E-A601BEFD0D69}"/>
                </a:ext>
              </a:extLst>
            </p:cNvPr>
            <p:cNvSpPr/>
            <p:nvPr/>
          </p:nvSpPr>
          <p:spPr>
            <a:xfrm>
              <a:off x="5681662" y="2990850"/>
              <a:ext cx="670464" cy="878776"/>
            </a:xfrm>
            <a:custGeom>
              <a:avLst/>
              <a:gdLst>
                <a:gd name="connsiteX0" fmla="*/ 669608 w 670464"/>
                <a:gd name="connsiteY0" fmla="*/ 536924 h 878776"/>
                <a:gd name="connsiteX1" fmla="*/ 669036 w 670464"/>
                <a:gd name="connsiteY1" fmla="*/ 878777 h 878776"/>
                <a:gd name="connsiteX2" fmla="*/ 0 w 670464"/>
                <a:gd name="connsiteY2" fmla="*/ 877729 h 878776"/>
                <a:gd name="connsiteX3" fmla="*/ 1429 w 670464"/>
                <a:gd name="connsiteY3" fmla="*/ 0 h 878776"/>
                <a:gd name="connsiteX4" fmla="*/ 670465 w 670464"/>
                <a:gd name="connsiteY4" fmla="*/ 1048 h 878776"/>
                <a:gd name="connsiteX5" fmla="*/ 670084 w 670464"/>
                <a:gd name="connsiteY5" fmla="*/ 283750 h 8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0464" h="878776">
                  <a:moveTo>
                    <a:pt x="669608" y="536924"/>
                  </a:moveTo>
                  <a:lnTo>
                    <a:pt x="669036" y="878777"/>
                  </a:lnTo>
                  <a:lnTo>
                    <a:pt x="0" y="877729"/>
                  </a:lnTo>
                  <a:lnTo>
                    <a:pt x="1429" y="0"/>
                  </a:lnTo>
                  <a:lnTo>
                    <a:pt x="670465" y="1048"/>
                  </a:lnTo>
                  <a:lnTo>
                    <a:pt x="670084" y="283750"/>
                  </a:lnTo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" name="Полилиния: фигура 123">
              <a:extLst>
                <a:ext uri="{FF2B5EF4-FFF2-40B4-BE49-F238E27FC236}">
                  <a16:creationId xmlns:a16="http://schemas.microsoft.com/office/drawing/2014/main" id="{AAA7C054-45BA-4F4F-8C73-5F3AE51C5045}"/>
                </a:ext>
              </a:extLst>
            </p:cNvPr>
            <p:cNvSpPr/>
            <p:nvPr/>
          </p:nvSpPr>
          <p:spPr>
            <a:xfrm>
              <a:off x="5803201" y="3173158"/>
              <a:ext cx="431292" cy="761"/>
            </a:xfrm>
            <a:custGeom>
              <a:avLst/>
              <a:gdLst>
                <a:gd name="connsiteX0" fmla="*/ 0 w 431292"/>
                <a:gd name="connsiteY0" fmla="*/ 0 h 761"/>
                <a:gd name="connsiteX1" fmla="*/ 431292 w 431292"/>
                <a:gd name="connsiteY1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292" h="761">
                  <a:moveTo>
                    <a:pt x="0" y="0"/>
                  </a:moveTo>
                  <a:lnTo>
                    <a:pt x="431292" y="762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" name="Полилиния: фигура 124">
              <a:extLst>
                <a:ext uri="{FF2B5EF4-FFF2-40B4-BE49-F238E27FC236}">
                  <a16:creationId xmlns:a16="http://schemas.microsoft.com/office/drawing/2014/main" id="{5465D79F-03E7-4A76-BD39-39E5B35379B1}"/>
                </a:ext>
              </a:extLst>
            </p:cNvPr>
            <p:cNvSpPr/>
            <p:nvPr/>
          </p:nvSpPr>
          <p:spPr>
            <a:xfrm>
              <a:off x="5803010" y="3286696"/>
              <a:ext cx="399383" cy="666"/>
            </a:xfrm>
            <a:custGeom>
              <a:avLst/>
              <a:gdLst>
                <a:gd name="connsiteX0" fmla="*/ 0 w 399383"/>
                <a:gd name="connsiteY0" fmla="*/ 0 h 666"/>
                <a:gd name="connsiteX1" fmla="*/ 399383 w 399383"/>
                <a:gd name="connsiteY1" fmla="*/ 667 h 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9383" h="666">
                  <a:moveTo>
                    <a:pt x="0" y="0"/>
                  </a:moveTo>
                  <a:lnTo>
                    <a:pt x="399383" y="667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Полилиния: фигура 125">
              <a:extLst>
                <a:ext uri="{FF2B5EF4-FFF2-40B4-BE49-F238E27FC236}">
                  <a16:creationId xmlns:a16="http://schemas.microsoft.com/office/drawing/2014/main" id="{CF9B83AE-284F-4B1E-87C8-54080DE38B8E}"/>
                </a:ext>
              </a:extLst>
            </p:cNvPr>
            <p:cNvSpPr/>
            <p:nvPr/>
          </p:nvSpPr>
          <p:spPr>
            <a:xfrm>
              <a:off x="5802820" y="3400139"/>
              <a:ext cx="291465" cy="476"/>
            </a:xfrm>
            <a:custGeom>
              <a:avLst/>
              <a:gdLst>
                <a:gd name="connsiteX0" fmla="*/ 0 w 291465"/>
                <a:gd name="connsiteY0" fmla="*/ 0 h 476"/>
                <a:gd name="connsiteX1" fmla="*/ 291465 w 291465"/>
                <a:gd name="connsiteY1" fmla="*/ 476 h 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465" h="476">
                  <a:moveTo>
                    <a:pt x="0" y="0"/>
                  </a:moveTo>
                  <a:lnTo>
                    <a:pt x="291465" y="476"/>
                  </a:lnTo>
                </a:path>
              </a:pathLst>
            </a:custGeom>
            <a:ln w="25400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8" name="Рисунок 647">
              <a:extLst>
                <a:ext uri="{FF2B5EF4-FFF2-40B4-BE49-F238E27FC236}">
                  <a16:creationId xmlns:a16="http://schemas.microsoft.com/office/drawing/2014/main" id="{3A523438-B478-473B-B0AE-14C626C8E2C4}"/>
                </a:ext>
              </a:extLst>
            </p:cNvPr>
            <p:cNvGrpSpPr/>
            <p:nvPr/>
          </p:nvGrpSpPr>
          <p:grpSpPr>
            <a:xfrm>
              <a:off x="5921025" y="3238069"/>
              <a:ext cx="590344" cy="588599"/>
              <a:chOff x="5921025" y="3238069"/>
              <a:chExt cx="590344" cy="588599"/>
            </a:xfrm>
            <a:noFill/>
          </p:grpSpPr>
          <p:sp>
            <p:nvSpPr>
              <p:cNvPr id="90" name="Полилиния: фигура 128">
                <a:extLst>
                  <a:ext uri="{FF2B5EF4-FFF2-40B4-BE49-F238E27FC236}">
                    <a16:creationId xmlns:a16="http://schemas.microsoft.com/office/drawing/2014/main" id="{B2B46A65-0CF8-4BFD-ACD5-705420365ECC}"/>
                  </a:ext>
                </a:extLst>
              </p:cNvPr>
              <p:cNvSpPr/>
              <p:nvPr/>
            </p:nvSpPr>
            <p:spPr>
              <a:xfrm>
                <a:off x="6073640" y="3238069"/>
                <a:ext cx="437729" cy="436743"/>
              </a:xfrm>
              <a:custGeom>
                <a:avLst/>
                <a:gdLst>
                  <a:gd name="connsiteX0" fmla="*/ 15597 w 437729"/>
                  <a:gd name="connsiteY0" fmla="*/ 318566 h 436743"/>
                  <a:gd name="connsiteX1" fmla="*/ 14073 w 437729"/>
                  <a:gd name="connsiteY1" fmla="*/ 387336 h 436743"/>
                  <a:gd name="connsiteX2" fmla="*/ 49220 w 437729"/>
                  <a:gd name="connsiteY2" fmla="*/ 422579 h 436743"/>
                  <a:gd name="connsiteX3" fmla="*/ 118086 w 437729"/>
                  <a:gd name="connsiteY3" fmla="*/ 421245 h 436743"/>
                  <a:gd name="connsiteX4" fmla="*/ 424219 w 437729"/>
                  <a:gd name="connsiteY4" fmla="*/ 89585 h 436743"/>
                  <a:gd name="connsiteX5" fmla="*/ 422790 w 437729"/>
                  <a:gd name="connsiteY5" fmla="*/ 17766 h 436743"/>
                  <a:gd name="connsiteX6" fmla="*/ 420123 w 437729"/>
                  <a:gd name="connsiteY6" fmla="*/ 15004 h 436743"/>
                  <a:gd name="connsiteX7" fmla="*/ 348305 w 437729"/>
                  <a:gd name="connsiteY7" fmla="*/ 13385 h 436743"/>
                  <a:gd name="connsiteX8" fmla="*/ 15597 w 437729"/>
                  <a:gd name="connsiteY8" fmla="*/ 318566 h 43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729" h="436743">
                    <a:moveTo>
                      <a:pt x="15597" y="318566"/>
                    </a:moveTo>
                    <a:cubicBezTo>
                      <a:pt x="-4596" y="337044"/>
                      <a:pt x="-5263" y="368096"/>
                      <a:pt x="14073" y="387336"/>
                    </a:cubicBezTo>
                    <a:lnTo>
                      <a:pt x="49220" y="422579"/>
                    </a:lnTo>
                    <a:cubicBezTo>
                      <a:pt x="68556" y="441915"/>
                      <a:pt x="99512" y="441438"/>
                      <a:pt x="118086" y="421245"/>
                    </a:cubicBezTo>
                    <a:lnTo>
                      <a:pt x="424219" y="89585"/>
                    </a:lnTo>
                    <a:cubicBezTo>
                      <a:pt x="442698" y="69487"/>
                      <a:pt x="442221" y="37197"/>
                      <a:pt x="422790" y="17766"/>
                    </a:cubicBezTo>
                    <a:lnTo>
                      <a:pt x="420123" y="15004"/>
                    </a:lnTo>
                    <a:cubicBezTo>
                      <a:pt x="400788" y="-4332"/>
                      <a:pt x="368498" y="-5094"/>
                      <a:pt x="348305" y="13385"/>
                    </a:cubicBezTo>
                    <a:lnTo>
                      <a:pt x="15597" y="318566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1" name="Полилиния: фигура 129">
                <a:extLst>
                  <a:ext uri="{FF2B5EF4-FFF2-40B4-BE49-F238E27FC236}">
                    <a16:creationId xmlns:a16="http://schemas.microsoft.com/office/drawing/2014/main" id="{69DDC7AB-6609-40E1-9614-352F068EB411}"/>
                  </a:ext>
                </a:extLst>
              </p:cNvPr>
              <p:cNvSpPr/>
              <p:nvPr/>
            </p:nvSpPr>
            <p:spPr>
              <a:xfrm>
                <a:off x="6024692" y="3600640"/>
                <a:ext cx="122932" cy="123027"/>
              </a:xfrm>
              <a:custGeom>
                <a:avLst/>
                <a:gdLst>
                  <a:gd name="connsiteX0" fmla="*/ 49780 w 122932"/>
                  <a:gd name="connsiteY0" fmla="*/ 0 h 123027"/>
                  <a:gd name="connsiteX1" fmla="*/ 7299 w 122932"/>
                  <a:gd name="connsiteY1" fmla="*/ 42386 h 123027"/>
                  <a:gd name="connsiteX2" fmla="*/ 7203 w 122932"/>
                  <a:gd name="connsiteY2" fmla="*/ 77534 h 123027"/>
                  <a:gd name="connsiteX3" fmla="*/ 45303 w 122932"/>
                  <a:gd name="connsiteY3" fmla="*/ 115729 h 123027"/>
                  <a:gd name="connsiteX4" fmla="*/ 80451 w 122932"/>
                  <a:gd name="connsiteY4" fmla="*/ 115824 h 123027"/>
                  <a:gd name="connsiteX5" fmla="*/ 122932 w 122932"/>
                  <a:gd name="connsiteY5" fmla="*/ 73438 h 12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932" h="123027">
                    <a:moveTo>
                      <a:pt x="49780" y="0"/>
                    </a:moveTo>
                    <a:lnTo>
                      <a:pt x="7299" y="42386"/>
                    </a:lnTo>
                    <a:cubicBezTo>
                      <a:pt x="-2417" y="52102"/>
                      <a:pt x="-2417" y="67913"/>
                      <a:pt x="7203" y="77534"/>
                    </a:cubicBezTo>
                    <a:lnTo>
                      <a:pt x="45303" y="115729"/>
                    </a:lnTo>
                    <a:cubicBezTo>
                      <a:pt x="55019" y="125444"/>
                      <a:pt x="70735" y="125444"/>
                      <a:pt x="80451" y="115824"/>
                    </a:cubicBezTo>
                    <a:lnTo>
                      <a:pt x="122932" y="73438"/>
                    </a:ln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2" name="Полилиния: фигура 130">
                <a:extLst>
                  <a:ext uri="{FF2B5EF4-FFF2-40B4-BE49-F238E27FC236}">
                    <a16:creationId xmlns:a16="http://schemas.microsoft.com/office/drawing/2014/main" id="{7D622351-73F9-467E-A5DD-C5AFB399DA8A}"/>
                  </a:ext>
                </a:extLst>
              </p:cNvPr>
              <p:cNvSpPr/>
              <p:nvPr/>
            </p:nvSpPr>
            <p:spPr>
              <a:xfrm>
                <a:off x="5921025" y="3675983"/>
                <a:ext cx="151161" cy="150685"/>
              </a:xfrm>
              <a:custGeom>
                <a:avLst/>
                <a:gdLst>
                  <a:gd name="connsiteX0" fmla="*/ 109061 w 151161"/>
                  <a:gd name="connsiteY0" fmla="*/ 0 h 150685"/>
                  <a:gd name="connsiteX1" fmla="*/ 48292 w 151161"/>
                  <a:gd name="connsiteY1" fmla="*/ 37529 h 150685"/>
                  <a:gd name="connsiteX2" fmla="*/ 12287 w 151161"/>
                  <a:gd name="connsiteY2" fmla="*/ 129350 h 150685"/>
                  <a:gd name="connsiteX3" fmla="*/ 0 w 151161"/>
                  <a:gd name="connsiteY3" fmla="*/ 150686 h 150685"/>
                  <a:gd name="connsiteX4" fmla="*/ 21431 w 151161"/>
                  <a:gd name="connsiteY4" fmla="*/ 138494 h 150685"/>
                  <a:gd name="connsiteX5" fmla="*/ 113443 w 151161"/>
                  <a:gd name="connsiteY5" fmla="*/ 102870 h 150685"/>
                  <a:gd name="connsiteX6" fmla="*/ 151162 w 151161"/>
                  <a:gd name="connsiteY6" fmla="*/ 42196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161" h="150685">
                    <a:moveTo>
                      <a:pt x="109061" y="0"/>
                    </a:moveTo>
                    <a:cubicBezTo>
                      <a:pt x="103537" y="3143"/>
                      <a:pt x="66199" y="24575"/>
                      <a:pt x="48292" y="37529"/>
                    </a:cubicBezTo>
                    <a:cubicBezTo>
                      <a:pt x="39815" y="70104"/>
                      <a:pt x="27623" y="100965"/>
                      <a:pt x="12287" y="129350"/>
                    </a:cubicBezTo>
                    <a:cubicBezTo>
                      <a:pt x="8477" y="136588"/>
                      <a:pt x="4382" y="143732"/>
                      <a:pt x="0" y="150686"/>
                    </a:cubicBezTo>
                    <a:cubicBezTo>
                      <a:pt x="6953" y="146304"/>
                      <a:pt x="14097" y="142304"/>
                      <a:pt x="21431" y="138494"/>
                    </a:cubicBezTo>
                    <a:cubicBezTo>
                      <a:pt x="49911" y="123254"/>
                      <a:pt x="80867" y="111252"/>
                      <a:pt x="113443" y="102870"/>
                    </a:cubicBezTo>
                    <a:cubicBezTo>
                      <a:pt x="126397" y="85058"/>
                      <a:pt x="147923" y="47720"/>
                      <a:pt x="151162" y="42196"/>
                    </a:cubicBezTo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3" name="Полилиния: фигура 131">
                <a:extLst>
                  <a:ext uri="{FF2B5EF4-FFF2-40B4-BE49-F238E27FC236}">
                    <a16:creationId xmlns:a16="http://schemas.microsoft.com/office/drawing/2014/main" id="{CA642EBE-8D91-4D6D-A43A-67A61AFFC0E3}"/>
                  </a:ext>
                </a:extLst>
              </p:cNvPr>
              <p:cNvSpPr/>
              <p:nvPr/>
            </p:nvSpPr>
            <p:spPr>
              <a:xfrm>
                <a:off x="5923216" y="3763041"/>
                <a:ext cx="61626" cy="61531"/>
              </a:xfrm>
              <a:custGeom>
                <a:avLst/>
                <a:gdLst>
                  <a:gd name="connsiteX0" fmla="*/ 61627 w 61626"/>
                  <a:gd name="connsiteY0" fmla="*/ 0 h 61531"/>
                  <a:gd name="connsiteX1" fmla="*/ 0 w 61626"/>
                  <a:gd name="connsiteY1" fmla="*/ 61531 h 6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626" h="61531">
                    <a:moveTo>
                      <a:pt x="61627" y="0"/>
                    </a:moveTo>
                    <a:lnTo>
                      <a:pt x="0" y="61531"/>
                    </a:lnTo>
                  </a:path>
                </a:pathLst>
              </a:custGeom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9" name="Полилиния: фигура 127">
              <a:extLst>
                <a:ext uri="{FF2B5EF4-FFF2-40B4-BE49-F238E27FC236}">
                  <a16:creationId xmlns:a16="http://schemas.microsoft.com/office/drawing/2014/main" id="{CF2D3262-1683-4F7A-BE7A-8D310EE4F7A1}"/>
                </a:ext>
              </a:extLst>
            </p:cNvPr>
            <p:cNvSpPr/>
            <p:nvPr/>
          </p:nvSpPr>
          <p:spPr>
            <a:xfrm>
              <a:off x="5785198" y="3832002"/>
              <a:ext cx="121253" cy="190"/>
            </a:xfrm>
            <a:custGeom>
              <a:avLst/>
              <a:gdLst>
                <a:gd name="connsiteX0" fmla="*/ 0 w 121253"/>
                <a:gd name="connsiteY0" fmla="*/ 0 h 190"/>
                <a:gd name="connsiteX1" fmla="*/ 121253 w 121253"/>
                <a:gd name="connsiteY1" fmla="*/ 191 h 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253" h="190">
                  <a:moveTo>
                    <a:pt x="0" y="0"/>
                  </a:moveTo>
                  <a:lnTo>
                    <a:pt x="121253" y="191"/>
                  </a:lnTo>
                </a:path>
              </a:pathLst>
            </a:custGeom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7CE16C0F-1A32-4011-93E8-93B52A56C6E2}"/>
              </a:ext>
            </a:extLst>
          </p:cNvPr>
          <p:cNvSpPr txBox="1"/>
          <p:nvPr/>
        </p:nvSpPr>
        <p:spPr>
          <a:xfrm flipH="1">
            <a:off x="7912175" y="2595094"/>
            <a:ext cx="20273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ОТПРАВИТЬ ОТЗЫВ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организаторам</a:t>
            </a:r>
            <a:endParaRPr kumimoji="0" lang="en-US" sz="135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95" name="Рисунок 685">
            <a:extLst>
              <a:ext uri="{FF2B5EF4-FFF2-40B4-BE49-F238E27FC236}">
                <a16:creationId xmlns:a16="http://schemas.microsoft.com/office/drawing/2014/main" id="{6E652D2E-36B8-43E7-B69D-CAD11936DC89}"/>
              </a:ext>
            </a:extLst>
          </p:cNvPr>
          <p:cNvGrpSpPr>
            <a:grpSpLocks noChangeAspect="1"/>
          </p:cNvGrpSpPr>
          <p:nvPr/>
        </p:nvGrpSpPr>
        <p:grpSpPr>
          <a:xfrm>
            <a:off x="10318669" y="1399375"/>
            <a:ext cx="1244239" cy="1032451"/>
            <a:chOff x="5648325" y="3100387"/>
            <a:chExt cx="895350" cy="657225"/>
          </a:xfrm>
        </p:grpSpPr>
        <p:sp>
          <p:nvSpPr>
            <p:cNvPr id="96" name="Полилиния: фигура 72">
              <a:extLst>
                <a:ext uri="{FF2B5EF4-FFF2-40B4-BE49-F238E27FC236}">
                  <a16:creationId xmlns:a16="http://schemas.microsoft.com/office/drawing/2014/main" id="{8DB980B0-5188-4923-B50F-7C2A129A0A52}"/>
                </a:ext>
              </a:extLst>
            </p:cNvPr>
            <p:cNvSpPr/>
            <p:nvPr/>
          </p:nvSpPr>
          <p:spPr>
            <a:xfrm>
              <a:off x="5657850" y="3109912"/>
              <a:ext cx="877728" cy="633888"/>
            </a:xfrm>
            <a:custGeom>
              <a:avLst/>
              <a:gdLst>
                <a:gd name="connsiteX0" fmla="*/ 0 w 877728"/>
                <a:gd name="connsiteY0" fmla="*/ 0 h 633888"/>
                <a:gd name="connsiteX1" fmla="*/ 877729 w 877728"/>
                <a:gd name="connsiteY1" fmla="*/ 0 h 633888"/>
                <a:gd name="connsiteX2" fmla="*/ 877729 w 877728"/>
                <a:gd name="connsiteY2" fmla="*/ 633889 h 633888"/>
                <a:gd name="connsiteX3" fmla="*/ 0 w 877728"/>
                <a:gd name="connsiteY3" fmla="*/ 633889 h 63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728" h="633888">
                  <a:moveTo>
                    <a:pt x="0" y="0"/>
                  </a:moveTo>
                  <a:lnTo>
                    <a:pt x="877729" y="0"/>
                  </a:lnTo>
                  <a:lnTo>
                    <a:pt x="877729" y="633889"/>
                  </a:lnTo>
                  <a:lnTo>
                    <a:pt x="0" y="633889"/>
                  </a:lnTo>
                  <a:close/>
                </a:path>
              </a:pathLst>
            </a:custGeom>
            <a:noFill/>
            <a:ln w="25400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7" name="Полилиния: фигура 73">
              <a:extLst>
                <a:ext uri="{FF2B5EF4-FFF2-40B4-BE49-F238E27FC236}">
                  <a16:creationId xmlns:a16="http://schemas.microsoft.com/office/drawing/2014/main" id="{058FB5CB-B826-4187-A36B-80D2FB13205E}"/>
                </a:ext>
              </a:extLst>
            </p:cNvPr>
            <p:cNvSpPr/>
            <p:nvPr/>
          </p:nvSpPr>
          <p:spPr>
            <a:xfrm>
              <a:off x="5730906" y="3183159"/>
              <a:ext cx="731615" cy="487679"/>
            </a:xfrm>
            <a:custGeom>
              <a:avLst/>
              <a:gdLst>
                <a:gd name="connsiteX0" fmla="*/ 462058 w 731615"/>
                <a:gd name="connsiteY0" fmla="*/ 487680 h 487679"/>
                <a:gd name="connsiteX1" fmla="*/ 0 w 731615"/>
                <a:gd name="connsiteY1" fmla="*/ 487680 h 487679"/>
                <a:gd name="connsiteX2" fmla="*/ 0 w 731615"/>
                <a:gd name="connsiteY2" fmla="*/ 0 h 487679"/>
                <a:gd name="connsiteX3" fmla="*/ 731615 w 731615"/>
                <a:gd name="connsiteY3" fmla="*/ 0 h 487679"/>
                <a:gd name="connsiteX4" fmla="*/ 731615 w 731615"/>
                <a:gd name="connsiteY4" fmla="*/ 487680 h 48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615" h="487679">
                  <a:moveTo>
                    <a:pt x="462058" y="487680"/>
                  </a:moveTo>
                  <a:lnTo>
                    <a:pt x="0" y="487680"/>
                  </a:lnTo>
                  <a:lnTo>
                    <a:pt x="0" y="0"/>
                  </a:lnTo>
                  <a:lnTo>
                    <a:pt x="731615" y="0"/>
                  </a:lnTo>
                  <a:lnTo>
                    <a:pt x="731615" y="487680"/>
                  </a:lnTo>
                </a:path>
              </a:pathLst>
            </a:custGeom>
            <a:noFill/>
            <a:ln w="25400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8" name="Полилиния: фигура 74">
              <a:extLst>
                <a:ext uri="{FF2B5EF4-FFF2-40B4-BE49-F238E27FC236}">
                  <a16:creationId xmlns:a16="http://schemas.microsoft.com/office/drawing/2014/main" id="{CFADAC12-C76A-4F34-8F39-D59B690F9191}"/>
                </a:ext>
              </a:extLst>
            </p:cNvPr>
            <p:cNvSpPr/>
            <p:nvPr/>
          </p:nvSpPr>
          <p:spPr>
            <a:xfrm>
              <a:off x="5947029" y="3279933"/>
              <a:ext cx="245840" cy="40576"/>
            </a:xfrm>
            <a:custGeom>
              <a:avLst/>
              <a:gdLst>
                <a:gd name="connsiteX0" fmla="*/ 0 w 245840"/>
                <a:gd name="connsiteY0" fmla="*/ 0 h 40576"/>
                <a:gd name="connsiteX1" fmla="*/ 245840 w 245840"/>
                <a:gd name="connsiteY1" fmla="*/ 0 h 40576"/>
                <a:gd name="connsiteX2" fmla="*/ 245840 w 245840"/>
                <a:gd name="connsiteY2" fmla="*/ 40577 h 40576"/>
                <a:gd name="connsiteX3" fmla="*/ 0 w 245840"/>
                <a:gd name="connsiteY3" fmla="*/ 40577 h 4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40" h="40576">
                  <a:moveTo>
                    <a:pt x="0" y="0"/>
                  </a:moveTo>
                  <a:lnTo>
                    <a:pt x="245840" y="0"/>
                  </a:lnTo>
                  <a:lnTo>
                    <a:pt x="245840" y="40577"/>
                  </a:lnTo>
                  <a:lnTo>
                    <a:pt x="0" y="40577"/>
                  </a:ln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Полилиния: фигура 75">
              <a:extLst>
                <a:ext uri="{FF2B5EF4-FFF2-40B4-BE49-F238E27FC236}">
                  <a16:creationId xmlns:a16="http://schemas.microsoft.com/office/drawing/2014/main" id="{26A6ED5E-D7E8-471D-8042-67FECD91AFE3}"/>
                </a:ext>
              </a:extLst>
            </p:cNvPr>
            <p:cNvSpPr/>
            <p:nvPr/>
          </p:nvSpPr>
          <p:spPr>
            <a:xfrm>
              <a:off x="6016275" y="3521106"/>
              <a:ext cx="113252" cy="38100"/>
            </a:xfrm>
            <a:custGeom>
              <a:avLst/>
              <a:gdLst>
                <a:gd name="connsiteX0" fmla="*/ 0 w 113252"/>
                <a:gd name="connsiteY0" fmla="*/ 0 h 38100"/>
                <a:gd name="connsiteX1" fmla="*/ 113252 w 113252"/>
                <a:gd name="connsiteY1" fmla="*/ 0 h 38100"/>
                <a:gd name="connsiteX2" fmla="*/ 113252 w 113252"/>
                <a:gd name="connsiteY2" fmla="*/ 38100 h 38100"/>
                <a:gd name="connsiteX3" fmla="*/ 0 w 113252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" h="38100">
                  <a:moveTo>
                    <a:pt x="0" y="0"/>
                  </a:moveTo>
                  <a:lnTo>
                    <a:pt x="113252" y="0"/>
                  </a:lnTo>
                  <a:lnTo>
                    <a:pt x="113252" y="38100"/>
                  </a:lnTo>
                  <a:lnTo>
                    <a:pt x="0" y="38100"/>
                  </a:ln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Полилиния: фигура 76">
              <a:extLst>
                <a:ext uri="{FF2B5EF4-FFF2-40B4-BE49-F238E27FC236}">
                  <a16:creationId xmlns:a16="http://schemas.microsoft.com/office/drawing/2014/main" id="{1C18CBBA-12D8-49D2-B78D-0DE237C68832}"/>
                </a:ext>
              </a:extLst>
            </p:cNvPr>
            <p:cNvSpPr/>
            <p:nvPr/>
          </p:nvSpPr>
          <p:spPr>
            <a:xfrm>
              <a:off x="5874924" y="3371278"/>
              <a:ext cx="390048" cy="41148"/>
            </a:xfrm>
            <a:custGeom>
              <a:avLst/>
              <a:gdLst>
                <a:gd name="connsiteX0" fmla="*/ 0 w 390048"/>
                <a:gd name="connsiteY0" fmla="*/ 0 h 41148"/>
                <a:gd name="connsiteX1" fmla="*/ 390049 w 390048"/>
                <a:gd name="connsiteY1" fmla="*/ 0 h 41148"/>
                <a:gd name="connsiteX2" fmla="*/ 390049 w 390048"/>
                <a:gd name="connsiteY2" fmla="*/ 41148 h 41148"/>
                <a:gd name="connsiteX3" fmla="*/ 0 w 390048"/>
                <a:gd name="connsiteY3" fmla="*/ 41148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048" h="41148">
                  <a:moveTo>
                    <a:pt x="0" y="0"/>
                  </a:moveTo>
                  <a:lnTo>
                    <a:pt x="390049" y="0"/>
                  </a:lnTo>
                  <a:lnTo>
                    <a:pt x="390049" y="41148"/>
                  </a:lnTo>
                  <a:lnTo>
                    <a:pt x="0" y="41148"/>
                  </a:ln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1" name="Полилиния: фигура 77">
              <a:extLst>
                <a:ext uri="{FF2B5EF4-FFF2-40B4-BE49-F238E27FC236}">
                  <a16:creationId xmlns:a16="http://schemas.microsoft.com/office/drawing/2014/main" id="{70C65F97-6670-4FC4-BB0A-C5E8E54DA022}"/>
                </a:ext>
              </a:extLst>
            </p:cNvPr>
            <p:cNvSpPr/>
            <p:nvPr/>
          </p:nvSpPr>
          <p:spPr>
            <a:xfrm>
              <a:off x="5956077" y="3451002"/>
              <a:ext cx="227838" cy="32099"/>
            </a:xfrm>
            <a:custGeom>
              <a:avLst/>
              <a:gdLst>
                <a:gd name="connsiteX0" fmla="*/ 0 w 227838"/>
                <a:gd name="connsiteY0" fmla="*/ 0 h 32099"/>
                <a:gd name="connsiteX1" fmla="*/ 227838 w 227838"/>
                <a:gd name="connsiteY1" fmla="*/ 0 h 32099"/>
                <a:gd name="connsiteX2" fmla="*/ 227838 w 227838"/>
                <a:gd name="connsiteY2" fmla="*/ 32099 h 32099"/>
                <a:gd name="connsiteX3" fmla="*/ 0 w 227838"/>
                <a:gd name="connsiteY3" fmla="*/ 32099 h 3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838" h="32099">
                  <a:moveTo>
                    <a:pt x="0" y="0"/>
                  </a:moveTo>
                  <a:lnTo>
                    <a:pt x="227838" y="0"/>
                  </a:lnTo>
                  <a:lnTo>
                    <a:pt x="227838" y="32099"/>
                  </a:lnTo>
                  <a:lnTo>
                    <a:pt x="0" y="32099"/>
                  </a:lnTo>
                  <a:close/>
                </a:path>
              </a:pathLst>
            </a:custGeom>
            <a:noFill/>
            <a:ln w="25400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2" name="Рисунок 685">
              <a:extLst>
                <a:ext uri="{FF2B5EF4-FFF2-40B4-BE49-F238E27FC236}">
                  <a16:creationId xmlns:a16="http://schemas.microsoft.com/office/drawing/2014/main" id="{84238FCD-E232-4A74-AE0F-09BCF634EE3F}"/>
                </a:ext>
              </a:extLst>
            </p:cNvPr>
            <p:cNvGrpSpPr/>
            <p:nvPr/>
          </p:nvGrpSpPr>
          <p:grpSpPr>
            <a:xfrm>
              <a:off x="6213824" y="3453288"/>
              <a:ext cx="232124" cy="272129"/>
              <a:chOff x="6213824" y="3453288"/>
              <a:chExt cx="232124" cy="272129"/>
            </a:xfrm>
            <a:noFill/>
          </p:grpSpPr>
          <p:grpSp>
            <p:nvGrpSpPr>
              <p:cNvPr id="103" name="Рисунок 685">
                <a:extLst>
                  <a:ext uri="{FF2B5EF4-FFF2-40B4-BE49-F238E27FC236}">
                    <a16:creationId xmlns:a16="http://schemas.microsoft.com/office/drawing/2014/main" id="{8AB684D0-1F9A-458E-958B-D326811EAED9}"/>
                  </a:ext>
                </a:extLst>
              </p:cNvPr>
              <p:cNvGrpSpPr/>
              <p:nvPr/>
            </p:nvGrpSpPr>
            <p:grpSpPr>
              <a:xfrm>
                <a:off x="6213824" y="3617308"/>
                <a:ext cx="232124" cy="108108"/>
                <a:chOff x="6213824" y="3617308"/>
                <a:chExt cx="232124" cy="108108"/>
              </a:xfrm>
              <a:noFill/>
            </p:grpSpPr>
            <p:sp>
              <p:nvSpPr>
                <p:cNvPr id="105" name="Полилиния: фигура 81">
                  <a:extLst>
                    <a:ext uri="{FF2B5EF4-FFF2-40B4-BE49-F238E27FC236}">
                      <a16:creationId xmlns:a16="http://schemas.microsoft.com/office/drawing/2014/main" id="{C0E13FCD-D2A3-4C5F-9553-608E0298178E}"/>
                    </a:ext>
                  </a:extLst>
                </p:cNvPr>
                <p:cNvSpPr/>
                <p:nvPr/>
              </p:nvSpPr>
              <p:spPr>
                <a:xfrm>
                  <a:off x="6213824" y="3617308"/>
                  <a:ext cx="101822" cy="108108"/>
                </a:xfrm>
                <a:custGeom>
                  <a:avLst/>
                  <a:gdLst>
                    <a:gd name="connsiteX0" fmla="*/ 101822 w 101822"/>
                    <a:gd name="connsiteY0" fmla="*/ 23908 h 108108"/>
                    <a:gd name="connsiteX1" fmla="*/ 82201 w 101822"/>
                    <a:gd name="connsiteY1" fmla="*/ 57912 h 108108"/>
                    <a:gd name="connsiteX2" fmla="*/ 53054 w 101822"/>
                    <a:gd name="connsiteY2" fmla="*/ 108109 h 108108"/>
                    <a:gd name="connsiteX3" fmla="*/ 38957 w 101822"/>
                    <a:gd name="connsiteY3" fmla="*/ 71247 h 108108"/>
                    <a:gd name="connsiteX4" fmla="*/ 0 w 101822"/>
                    <a:gd name="connsiteY4" fmla="*/ 77533 h 108108"/>
                    <a:gd name="connsiteX5" fmla="*/ 29147 w 101822"/>
                    <a:gd name="connsiteY5" fmla="*/ 27337 h 108108"/>
                    <a:gd name="connsiteX6" fmla="*/ 44958 w 101822"/>
                    <a:gd name="connsiteY6" fmla="*/ 0 h 108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822" h="108108">
                      <a:moveTo>
                        <a:pt x="101822" y="23908"/>
                      </a:moveTo>
                      <a:lnTo>
                        <a:pt x="82201" y="57912"/>
                      </a:lnTo>
                      <a:lnTo>
                        <a:pt x="53054" y="108109"/>
                      </a:lnTo>
                      <a:lnTo>
                        <a:pt x="38957" y="71247"/>
                      </a:lnTo>
                      <a:lnTo>
                        <a:pt x="0" y="77533"/>
                      </a:lnTo>
                      <a:lnTo>
                        <a:pt x="29147" y="27337"/>
                      </a:lnTo>
                      <a:lnTo>
                        <a:pt x="44958" y="0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Полилиния: фигура 82">
                  <a:extLst>
                    <a:ext uri="{FF2B5EF4-FFF2-40B4-BE49-F238E27FC236}">
                      <a16:creationId xmlns:a16="http://schemas.microsoft.com/office/drawing/2014/main" id="{629FA051-6576-44C9-9B4A-469B1EA24ABB}"/>
                    </a:ext>
                  </a:extLst>
                </p:cNvPr>
                <p:cNvSpPr/>
                <p:nvPr/>
              </p:nvSpPr>
              <p:spPr>
                <a:xfrm>
                  <a:off x="6344126" y="3617689"/>
                  <a:ext cx="101822" cy="107727"/>
                </a:xfrm>
                <a:custGeom>
                  <a:avLst/>
                  <a:gdLst>
                    <a:gd name="connsiteX0" fmla="*/ 56864 w 101822"/>
                    <a:gd name="connsiteY0" fmla="*/ 0 h 107727"/>
                    <a:gd name="connsiteX1" fmla="*/ 72676 w 101822"/>
                    <a:gd name="connsiteY1" fmla="*/ 26956 h 107727"/>
                    <a:gd name="connsiteX2" fmla="*/ 101822 w 101822"/>
                    <a:gd name="connsiteY2" fmla="*/ 77152 h 107727"/>
                    <a:gd name="connsiteX3" fmla="*/ 62770 w 101822"/>
                    <a:gd name="connsiteY3" fmla="*/ 70866 h 107727"/>
                    <a:gd name="connsiteX4" fmla="*/ 48768 w 101822"/>
                    <a:gd name="connsiteY4" fmla="*/ 107728 h 107727"/>
                    <a:gd name="connsiteX5" fmla="*/ 19621 w 101822"/>
                    <a:gd name="connsiteY5" fmla="*/ 57531 h 107727"/>
                    <a:gd name="connsiteX6" fmla="*/ 0 w 101822"/>
                    <a:gd name="connsiteY6" fmla="*/ 23527 h 10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822" h="107727">
                      <a:moveTo>
                        <a:pt x="56864" y="0"/>
                      </a:moveTo>
                      <a:lnTo>
                        <a:pt x="72676" y="26956"/>
                      </a:lnTo>
                      <a:lnTo>
                        <a:pt x="101822" y="77152"/>
                      </a:lnTo>
                      <a:lnTo>
                        <a:pt x="62770" y="70866"/>
                      </a:lnTo>
                      <a:lnTo>
                        <a:pt x="48768" y="107728"/>
                      </a:lnTo>
                      <a:lnTo>
                        <a:pt x="19621" y="57531"/>
                      </a:lnTo>
                      <a:lnTo>
                        <a:pt x="0" y="23527"/>
                      </a:lnTo>
                    </a:path>
                  </a:pathLst>
                </a:custGeom>
                <a:noFill/>
                <a:ln w="25400" cap="flat">
                  <a:solidFill>
                    <a:srgbClr val="0082B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4" name="Полилиния: фигура 80">
                <a:extLst>
                  <a:ext uri="{FF2B5EF4-FFF2-40B4-BE49-F238E27FC236}">
                    <a16:creationId xmlns:a16="http://schemas.microsoft.com/office/drawing/2014/main" id="{905E434A-6A91-492E-AA20-EA7D451BD7B5}"/>
                  </a:ext>
                </a:extLst>
              </p:cNvPr>
              <p:cNvSpPr/>
              <p:nvPr/>
            </p:nvSpPr>
            <p:spPr>
              <a:xfrm>
                <a:off x="6232016" y="3453288"/>
                <a:ext cx="195738" cy="195643"/>
              </a:xfrm>
              <a:custGeom>
                <a:avLst/>
                <a:gdLst>
                  <a:gd name="connsiteX0" fmla="*/ 195739 w 195738"/>
                  <a:gd name="connsiteY0" fmla="*/ 97822 h 195643"/>
                  <a:gd name="connsiteX1" fmla="*/ 173355 w 195738"/>
                  <a:gd name="connsiteY1" fmla="*/ 129064 h 195643"/>
                  <a:gd name="connsiteX2" fmla="*/ 167069 w 195738"/>
                  <a:gd name="connsiteY2" fmla="*/ 166973 h 195643"/>
                  <a:gd name="connsiteX3" fmla="*/ 129159 w 195738"/>
                  <a:gd name="connsiteY3" fmla="*/ 173260 h 195643"/>
                  <a:gd name="connsiteX4" fmla="*/ 97917 w 195738"/>
                  <a:gd name="connsiteY4" fmla="*/ 195644 h 195643"/>
                  <a:gd name="connsiteX5" fmla="*/ 66580 w 195738"/>
                  <a:gd name="connsiteY5" fmla="*/ 173260 h 195643"/>
                  <a:gd name="connsiteX6" fmla="*/ 28670 w 195738"/>
                  <a:gd name="connsiteY6" fmla="*/ 166973 h 195643"/>
                  <a:gd name="connsiteX7" fmla="*/ 22289 w 195738"/>
                  <a:gd name="connsiteY7" fmla="*/ 129064 h 195643"/>
                  <a:gd name="connsiteX8" fmla="*/ 0 w 195738"/>
                  <a:gd name="connsiteY8" fmla="*/ 97822 h 195643"/>
                  <a:gd name="connsiteX9" fmla="*/ 22289 w 195738"/>
                  <a:gd name="connsiteY9" fmla="*/ 66484 h 195643"/>
                  <a:gd name="connsiteX10" fmla="*/ 28670 w 195738"/>
                  <a:gd name="connsiteY10" fmla="*/ 28670 h 195643"/>
                  <a:gd name="connsiteX11" fmla="*/ 66580 w 195738"/>
                  <a:gd name="connsiteY11" fmla="*/ 22289 h 195643"/>
                  <a:gd name="connsiteX12" fmla="*/ 97917 w 195738"/>
                  <a:gd name="connsiteY12" fmla="*/ 0 h 195643"/>
                  <a:gd name="connsiteX13" fmla="*/ 129159 w 195738"/>
                  <a:gd name="connsiteY13" fmla="*/ 22289 h 195643"/>
                  <a:gd name="connsiteX14" fmla="*/ 167069 w 195738"/>
                  <a:gd name="connsiteY14" fmla="*/ 28670 h 195643"/>
                  <a:gd name="connsiteX15" fmla="*/ 173355 w 195738"/>
                  <a:gd name="connsiteY15" fmla="*/ 66484 h 195643"/>
                  <a:gd name="connsiteX16" fmla="*/ 195739 w 195738"/>
                  <a:gd name="connsiteY16" fmla="*/ 97822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5738" h="195643">
                    <a:moveTo>
                      <a:pt x="195739" y="97822"/>
                    </a:moveTo>
                    <a:cubicBezTo>
                      <a:pt x="195739" y="109919"/>
                      <a:pt x="177737" y="118491"/>
                      <a:pt x="173355" y="129064"/>
                    </a:cubicBezTo>
                    <a:cubicBezTo>
                      <a:pt x="168783" y="140018"/>
                      <a:pt x="175260" y="158687"/>
                      <a:pt x="167069" y="166973"/>
                    </a:cubicBezTo>
                    <a:cubicBezTo>
                      <a:pt x="158782" y="175165"/>
                      <a:pt x="140113" y="168783"/>
                      <a:pt x="129159" y="173260"/>
                    </a:cubicBezTo>
                    <a:cubicBezTo>
                      <a:pt x="118586" y="177641"/>
                      <a:pt x="110014" y="195644"/>
                      <a:pt x="97917" y="195644"/>
                    </a:cubicBezTo>
                    <a:cubicBezTo>
                      <a:pt x="85725" y="195644"/>
                      <a:pt x="77248" y="177641"/>
                      <a:pt x="66580" y="173260"/>
                    </a:cubicBezTo>
                    <a:cubicBezTo>
                      <a:pt x="55626" y="168688"/>
                      <a:pt x="36957" y="175165"/>
                      <a:pt x="28670" y="166973"/>
                    </a:cubicBezTo>
                    <a:cubicBezTo>
                      <a:pt x="20383" y="158687"/>
                      <a:pt x="26860" y="140018"/>
                      <a:pt x="22289" y="129064"/>
                    </a:cubicBezTo>
                    <a:cubicBezTo>
                      <a:pt x="17907" y="118491"/>
                      <a:pt x="0" y="109919"/>
                      <a:pt x="0" y="97822"/>
                    </a:cubicBezTo>
                    <a:cubicBezTo>
                      <a:pt x="0" y="85630"/>
                      <a:pt x="17907" y="77153"/>
                      <a:pt x="22289" y="66484"/>
                    </a:cubicBezTo>
                    <a:cubicBezTo>
                      <a:pt x="26860" y="55531"/>
                      <a:pt x="20383" y="36957"/>
                      <a:pt x="28670" y="28670"/>
                    </a:cubicBezTo>
                    <a:cubicBezTo>
                      <a:pt x="36957" y="20383"/>
                      <a:pt x="55626" y="26860"/>
                      <a:pt x="66580" y="22289"/>
                    </a:cubicBezTo>
                    <a:cubicBezTo>
                      <a:pt x="77152" y="17907"/>
                      <a:pt x="85630" y="0"/>
                      <a:pt x="97917" y="0"/>
                    </a:cubicBezTo>
                    <a:cubicBezTo>
                      <a:pt x="110014" y="0"/>
                      <a:pt x="118586" y="17907"/>
                      <a:pt x="129159" y="22289"/>
                    </a:cubicBezTo>
                    <a:cubicBezTo>
                      <a:pt x="140113" y="26860"/>
                      <a:pt x="158782" y="20383"/>
                      <a:pt x="167069" y="28670"/>
                    </a:cubicBezTo>
                    <a:cubicBezTo>
                      <a:pt x="175260" y="36957"/>
                      <a:pt x="168878" y="55531"/>
                      <a:pt x="173355" y="66484"/>
                    </a:cubicBezTo>
                    <a:cubicBezTo>
                      <a:pt x="177737" y="77057"/>
                      <a:pt x="195739" y="85630"/>
                      <a:pt x="195739" y="97822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7B9EAC4D-0365-44CE-8DBB-518B4385DAE1}"/>
              </a:ext>
            </a:extLst>
          </p:cNvPr>
          <p:cNvSpPr txBox="1"/>
          <p:nvPr/>
        </p:nvSpPr>
        <p:spPr>
          <a:xfrm flipH="1">
            <a:off x="10097267" y="2578291"/>
            <a:ext cx="1715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ПОЛУЧИТЬ СЕРТИФИКАТ</a:t>
            </a:r>
            <a:b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после обработки отзыва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7439" y="4005660"/>
            <a:ext cx="135659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ДОЛ-ИГРА</a:t>
            </a:r>
          </a:p>
        </p:txBody>
      </p:sp>
      <p:grpSp>
        <p:nvGrpSpPr>
          <p:cNvPr id="116" name="Рисунок 129">
            <a:extLst>
              <a:ext uri="{FF2B5EF4-FFF2-40B4-BE49-F238E27FC236}">
                <a16:creationId xmlns:a16="http://schemas.microsoft.com/office/drawing/2014/main" id="{886BD5D3-2BC5-4371-9E6F-797262651A7C}"/>
              </a:ext>
            </a:extLst>
          </p:cNvPr>
          <p:cNvGrpSpPr>
            <a:grpSpLocks noChangeAspect="1"/>
          </p:cNvGrpSpPr>
          <p:nvPr/>
        </p:nvGrpSpPr>
        <p:grpSpPr>
          <a:xfrm>
            <a:off x="1414346" y="4559741"/>
            <a:ext cx="920530" cy="1220059"/>
            <a:chOff x="5657850" y="3028950"/>
            <a:chExt cx="877728" cy="803624"/>
          </a:xfrm>
          <a:noFill/>
        </p:grpSpPr>
        <p:sp>
          <p:nvSpPr>
            <p:cNvPr id="117" name="Полилиния: фигура 207">
              <a:extLst>
                <a:ext uri="{FF2B5EF4-FFF2-40B4-BE49-F238E27FC236}">
                  <a16:creationId xmlns:a16="http://schemas.microsoft.com/office/drawing/2014/main" id="{0D7E2E70-03DA-446B-8D35-E25D8B98CD0A}"/>
                </a:ext>
              </a:extLst>
            </p:cNvPr>
            <p:cNvSpPr/>
            <p:nvPr/>
          </p:nvSpPr>
          <p:spPr>
            <a:xfrm>
              <a:off x="5657850" y="3028950"/>
              <a:ext cx="877728" cy="514064"/>
            </a:xfrm>
            <a:custGeom>
              <a:avLst/>
              <a:gdLst>
                <a:gd name="connsiteX0" fmla="*/ 539401 w 877728"/>
                <a:gd name="connsiteY0" fmla="*/ 513969 h 514064"/>
                <a:gd name="connsiteX1" fmla="*/ 747617 w 877728"/>
                <a:gd name="connsiteY1" fmla="*/ 513969 h 514064"/>
                <a:gd name="connsiteX2" fmla="*/ 877729 w 877728"/>
                <a:gd name="connsiteY2" fmla="*/ 383762 h 514064"/>
                <a:gd name="connsiteX3" fmla="*/ 747617 w 877728"/>
                <a:gd name="connsiteY3" fmla="*/ 253556 h 514064"/>
                <a:gd name="connsiteX4" fmla="*/ 727424 w 877728"/>
                <a:gd name="connsiteY4" fmla="*/ 253556 h 514064"/>
                <a:gd name="connsiteX5" fmla="*/ 728758 w 877728"/>
                <a:gd name="connsiteY5" fmla="*/ 238792 h 514064"/>
                <a:gd name="connsiteX6" fmla="*/ 566357 w 877728"/>
                <a:gd name="connsiteY6" fmla="*/ 75057 h 514064"/>
                <a:gd name="connsiteX7" fmla="*/ 467106 w 877728"/>
                <a:gd name="connsiteY7" fmla="*/ 108585 h 514064"/>
                <a:gd name="connsiteX8" fmla="*/ 280511 w 877728"/>
                <a:gd name="connsiteY8" fmla="*/ 0 h 514064"/>
                <a:gd name="connsiteX9" fmla="*/ 65723 w 877728"/>
                <a:gd name="connsiteY9" fmla="*/ 216027 h 514064"/>
                <a:gd name="connsiteX10" fmla="*/ 72485 w 877728"/>
                <a:gd name="connsiteY10" fmla="*/ 266986 h 514064"/>
                <a:gd name="connsiteX11" fmla="*/ 0 w 877728"/>
                <a:gd name="connsiteY11" fmla="*/ 383858 h 514064"/>
                <a:gd name="connsiteX12" fmla="*/ 130207 w 877728"/>
                <a:gd name="connsiteY12" fmla="*/ 514064 h 514064"/>
                <a:gd name="connsiteX13" fmla="*/ 304895 w 877728"/>
                <a:gd name="connsiteY13" fmla="*/ 514064 h 51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7728" h="514064">
                  <a:moveTo>
                    <a:pt x="539401" y="513969"/>
                  </a:moveTo>
                  <a:lnTo>
                    <a:pt x="747617" y="513969"/>
                  </a:lnTo>
                  <a:cubicBezTo>
                    <a:pt x="818769" y="513969"/>
                    <a:pt x="877729" y="454914"/>
                    <a:pt x="877729" y="383762"/>
                  </a:cubicBezTo>
                  <a:cubicBezTo>
                    <a:pt x="877729" y="311277"/>
                    <a:pt x="820103" y="253556"/>
                    <a:pt x="747617" y="253556"/>
                  </a:cubicBezTo>
                  <a:lnTo>
                    <a:pt x="727424" y="253556"/>
                  </a:lnTo>
                  <a:cubicBezTo>
                    <a:pt x="727424" y="248126"/>
                    <a:pt x="728758" y="244126"/>
                    <a:pt x="728758" y="238792"/>
                  </a:cubicBezTo>
                  <a:cubicBezTo>
                    <a:pt x="728758" y="147542"/>
                    <a:pt x="656273" y="75057"/>
                    <a:pt x="566357" y="75057"/>
                  </a:cubicBezTo>
                  <a:cubicBezTo>
                    <a:pt x="528828" y="75057"/>
                    <a:pt x="495205" y="87154"/>
                    <a:pt x="467106" y="108585"/>
                  </a:cubicBezTo>
                  <a:cubicBezTo>
                    <a:pt x="429482" y="44291"/>
                    <a:pt x="360998" y="0"/>
                    <a:pt x="280511" y="0"/>
                  </a:cubicBezTo>
                  <a:cubicBezTo>
                    <a:pt x="162401" y="0"/>
                    <a:pt x="65723" y="96584"/>
                    <a:pt x="65723" y="216027"/>
                  </a:cubicBezTo>
                  <a:cubicBezTo>
                    <a:pt x="65723" y="233458"/>
                    <a:pt x="68390" y="250889"/>
                    <a:pt x="72485" y="266986"/>
                  </a:cubicBezTo>
                  <a:cubicBezTo>
                    <a:pt x="29528" y="288512"/>
                    <a:pt x="0" y="332804"/>
                    <a:pt x="0" y="383858"/>
                  </a:cubicBezTo>
                  <a:cubicBezTo>
                    <a:pt x="0" y="456343"/>
                    <a:pt x="57722" y="514064"/>
                    <a:pt x="130207" y="514064"/>
                  </a:cubicBezTo>
                  <a:lnTo>
                    <a:pt x="304895" y="514064"/>
                  </a:lnTo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  <a:headEnd w="lg" len="med"/>
              <a:tailEnd w="lg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Полилиния: фигура 208">
              <a:extLst>
                <a:ext uri="{FF2B5EF4-FFF2-40B4-BE49-F238E27FC236}">
                  <a16:creationId xmlns:a16="http://schemas.microsoft.com/office/drawing/2014/main" id="{051B186C-1704-4967-9AB2-42B0A7412868}"/>
                </a:ext>
              </a:extLst>
            </p:cNvPr>
            <p:cNvSpPr/>
            <p:nvPr/>
          </p:nvSpPr>
          <p:spPr>
            <a:xfrm>
              <a:off x="5888640" y="3279267"/>
              <a:ext cx="249078" cy="116300"/>
            </a:xfrm>
            <a:custGeom>
              <a:avLst/>
              <a:gdLst>
                <a:gd name="connsiteX0" fmla="*/ 249079 w 249078"/>
                <a:gd name="connsiteY0" fmla="*/ 116300 h 116300"/>
                <a:gd name="connsiteX1" fmla="*/ 125063 w 249078"/>
                <a:gd name="connsiteY1" fmla="*/ 0 h 116300"/>
                <a:gd name="connsiteX2" fmla="*/ 0 w 249078"/>
                <a:gd name="connsiteY2" fmla="*/ 115062 h 11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078" h="116300">
                  <a:moveTo>
                    <a:pt x="249079" y="116300"/>
                  </a:moveTo>
                  <a:lnTo>
                    <a:pt x="125063" y="0"/>
                  </a:lnTo>
                  <a:lnTo>
                    <a:pt x="0" y="115062"/>
                  </a:lnTo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  <a:headEnd w="lg" len="med"/>
              <a:tailEnd w="lg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9" name="Полилиния: фигура 209">
              <a:extLst>
                <a:ext uri="{FF2B5EF4-FFF2-40B4-BE49-F238E27FC236}">
                  <a16:creationId xmlns:a16="http://schemas.microsoft.com/office/drawing/2014/main" id="{C1B2D3DF-43F9-449C-8834-4F67466CB379}"/>
                </a:ext>
              </a:extLst>
            </p:cNvPr>
            <p:cNvSpPr/>
            <p:nvPr/>
          </p:nvSpPr>
          <p:spPr>
            <a:xfrm>
              <a:off x="6013227" y="3336798"/>
              <a:ext cx="9525" cy="318801"/>
            </a:xfrm>
            <a:custGeom>
              <a:avLst/>
              <a:gdLst>
                <a:gd name="connsiteX0" fmla="*/ 0 w 9525"/>
                <a:gd name="connsiteY0" fmla="*/ 0 h 318801"/>
                <a:gd name="connsiteX1" fmla="*/ 0 w 9525"/>
                <a:gd name="connsiteY1" fmla="*/ 318802 h 31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18801">
                  <a:moveTo>
                    <a:pt x="0" y="0"/>
                  </a:moveTo>
                  <a:lnTo>
                    <a:pt x="0" y="318802"/>
                  </a:lnTo>
                </a:path>
              </a:pathLst>
            </a:custGeom>
            <a:ln w="34925" cap="flat" cmpd="sng">
              <a:solidFill>
                <a:srgbClr val="0000FF"/>
              </a:solidFill>
              <a:prstDash val="solid"/>
              <a:round/>
              <a:headEnd w="lg" len="med"/>
              <a:tailEnd w="lg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Полилиния: фигура 210">
              <a:extLst>
                <a:ext uri="{FF2B5EF4-FFF2-40B4-BE49-F238E27FC236}">
                  <a16:creationId xmlns:a16="http://schemas.microsoft.com/office/drawing/2014/main" id="{1B1F7FA0-118A-494C-A725-EC6311C24546}"/>
                </a:ext>
              </a:extLst>
            </p:cNvPr>
            <p:cNvSpPr/>
            <p:nvPr/>
          </p:nvSpPr>
          <p:spPr>
            <a:xfrm>
              <a:off x="6030182" y="3716274"/>
              <a:ext cx="249173" cy="116300"/>
            </a:xfrm>
            <a:custGeom>
              <a:avLst/>
              <a:gdLst>
                <a:gd name="connsiteX0" fmla="*/ 249174 w 249173"/>
                <a:gd name="connsiteY0" fmla="*/ 0 h 116300"/>
                <a:gd name="connsiteX1" fmla="*/ 125063 w 249173"/>
                <a:gd name="connsiteY1" fmla="*/ 116300 h 116300"/>
                <a:gd name="connsiteX2" fmla="*/ 0 w 249173"/>
                <a:gd name="connsiteY2" fmla="*/ 1238 h 11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173" h="116300">
                  <a:moveTo>
                    <a:pt x="249174" y="0"/>
                  </a:moveTo>
                  <a:lnTo>
                    <a:pt x="125063" y="116300"/>
                  </a:lnTo>
                  <a:lnTo>
                    <a:pt x="0" y="1238"/>
                  </a:lnTo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  <a:headEnd w="lg" len="med"/>
              <a:tailEnd w="lg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1" name="Полилиния: фигура 211">
              <a:extLst>
                <a:ext uri="{FF2B5EF4-FFF2-40B4-BE49-F238E27FC236}">
                  <a16:creationId xmlns:a16="http://schemas.microsoft.com/office/drawing/2014/main" id="{46A2DA34-0C3A-43DB-BF75-469E04549D3B}"/>
                </a:ext>
              </a:extLst>
            </p:cNvPr>
            <p:cNvSpPr/>
            <p:nvPr/>
          </p:nvSpPr>
          <p:spPr>
            <a:xfrm>
              <a:off x="6154769" y="3456241"/>
              <a:ext cx="9525" cy="318801"/>
            </a:xfrm>
            <a:custGeom>
              <a:avLst/>
              <a:gdLst>
                <a:gd name="connsiteX0" fmla="*/ 0 w 9525"/>
                <a:gd name="connsiteY0" fmla="*/ 318802 h 318801"/>
                <a:gd name="connsiteX1" fmla="*/ 0 w 9525"/>
                <a:gd name="connsiteY1" fmla="*/ 0 h 31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18801">
                  <a:moveTo>
                    <a:pt x="0" y="318802"/>
                  </a:moveTo>
                  <a:lnTo>
                    <a:pt x="0" y="0"/>
                  </a:lnTo>
                </a:path>
              </a:pathLst>
            </a:custGeom>
            <a:ln w="34925" cap="flat" cmpd="sng">
              <a:solidFill>
                <a:srgbClr val="0000FF"/>
              </a:solidFill>
              <a:prstDash val="solid"/>
              <a:round/>
              <a:headEnd w="lg" len="med"/>
              <a:tailEnd w="lg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2" name="Рисунок 530">
            <a:extLst>
              <a:ext uri="{FF2B5EF4-FFF2-40B4-BE49-F238E27FC236}">
                <a16:creationId xmlns:a16="http://schemas.microsoft.com/office/drawing/2014/main" id="{B8D8F195-B56F-4623-B91D-01D51C1CFA4A}"/>
              </a:ext>
            </a:extLst>
          </p:cNvPr>
          <p:cNvGrpSpPr>
            <a:grpSpLocks noChangeAspect="1"/>
          </p:cNvGrpSpPr>
          <p:nvPr/>
        </p:nvGrpSpPr>
        <p:grpSpPr>
          <a:xfrm>
            <a:off x="4042578" y="4651402"/>
            <a:ext cx="1047230" cy="1128398"/>
            <a:chOff x="5657850" y="3024187"/>
            <a:chExt cx="877919" cy="808100"/>
          </a:xfrm>
          <a:noFill/>
        </p:grpSpPr>
        <p:sp>
          <p:nvSpPr>
            <p:cNvPr id="123" name="Полилиния: фигура 105">
              <a:extLst>
                <a:ext uri="{FF2B5EF4-FFF2-40B4-BE49-F238E27FC236}">
                  <a16:creationId xmlns:a16="http://schemas.microsoft.com/office/drawing/2014/main" id="{1B9FC560-CF4B-4F75-81E6-2722D5B0558D}"/>
                </a:ext>
              </a:extLst>
            </p:cNvPr>
            <p:cNvSpPr/>
            <p:nvPr/>
          </p:nvSpPr>
          <p:spPr>
            <a:xfrm>
              <a:off x="5657850" y="3204685"/>
              <a:ext cx="171735" cy="585918"/>
            </a:xfrm>
            <a:custGeom>
              <a:avLst/>
              <a:gdLst>
                <a:gd name="connsiteX0" fmla="*/ 156591 w 171735"/>
                <a:gd name="connsiteY0" fmla="*/ 560642 h 585918"/>
                <a:gd name="connsiteX1" fmla="*/ 154115 w 171735"/>
                <a:gd name="connsiteY1" fmla="*/ 563118 h 585918"/>
                <a:gd name="connsiteX2" fmla="*/ 0 w 171735"/>
                <a:gd name="connsiteY2" fmla="*/ 494633 h 585918"/>
                <a:gd name="connsiteX3" fmla="*/ 0 w 171735"/>
                <a:gd name="connsiteY3" fmla="*/ 64579 h 585918"/>
                <a:gd name="connsiteX4" fmla="*/ 64961 w 171735"/>
                <a:gd name="connsiteY4" fmla="*/ 0 h 585918"/>
                <a:gd name="connsiteX5" fmla="*/ 171736 w 171735"/>
                <a:gd name="connsiteY5" fmla="*/ 0 h 58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735" h="585918">
                  <a:moveTo>
                    <a:pt x="156591" y="560642"/>
                  </a:moveTo>
                  <a:cubicBezTo>
                    <a:pt x="155924" y="561689"/>
                    <a:pt x="154781" y="562832"/>
                    <a:pt x="154115" y="563118"/>
                  </a:cubicBezTo>
                  <a:cubicBezTo>
                    <a:pt x="102489" y="608743"/>
                    <a:pt x="0" y="585883"/>
                    <a:pt x="0" y="494633"/>
                  </a:cubicBezTo>
                  <a:lnTo>
                    <a:pt x="0" y="64579"/>
                  </a:lnTo>
                  <a:cubicBezTo>
                    <a:pt x="0" y="28670"/>
                    <a:pt x="29147" y="0"/>
                    <a:pt x="64961" y="0"/>
                  </a:cubicBezTo>
                  <a:lnTo>
                    <a:pt x="171736" y="0"/>
                  </a:lnTo>
                </a:path>
              </a:pathLst>
            </a:custGeom>
            <a:noFill/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4" name="Полилиния: фигура 106">
              <a:extLst>
                <a:ext uri="{FF2B5EF4-FFF2-40B4-BE49-F238E27FC236}">
                  <a16:creationId xmlns:a16="http://schemas.microsoft.com/office/drawing/2014/main" id="{5DC802D5-247C-401C-8625-76C95D8AF640}"/>
                </a:ext>
              </a:extLst>
            </p:cNvPr>
            <p:cNvSpPr/>
            <p:nvPr/>
          </p:nvSpPr>
          <p:spPr>
            <a:xfrm>
              <a:off x="5775197" y="3024187"/>
              <a:ext cx="645890" cy="763524"/>
            </a:xfrm>
            <a:custGeom>
              <a:avLst/>
              <a:gdLst>
                <a:gd name="connsiteX0" fmla="*/ 645890 w 645890"/>
                <a:gd name="connsiteY0" fmla="*/ 360236 h 763524"/>
                <a:gd name="connsiteX1" fmla="*/ 645890 w 645890"/>
                <a:gd name="connsiteY1" fmla="*/ 52959 h 763524"/>
                <a:gd name="connsiteX2" fmla="*/ 592931 w 645890"/>
                <a:gd name="connsiteY2" fmla="*/ 0 h 763524"/>
                <a:gd name="connsiteX3" fmla="*/ 107347 w 645890"/>
                <a:gd name="connsiteY3" fmla="*/ 0 h 763524"/>
                <a:gd name="connsiteX4" fmla="*/ 54388 w 645890"/>
                <a:gd name="connsiteY4" fmla="*/ 52959 h 763524"/>
                <a:gd name="connsiteX5" fmla="*/ 54388 w 645890"/>
                <a:gd name="connsiteY5" fmla="*/ 180404 h 763524"/>
                <a:gd name="connsiteX6" fmla="*/ 54388 w 645890"/>
                <a:gd name="connsiteY6" fmla="*/ 696087 h 763524"/>
                <a:gd name="connsiteX7" fmla="*/ 39338 w 645890"/>
                <a:gd name="connsiteY7" fmla="*/ 741045 h 763524"/>
                <a:gd name="connsiteX8" fmla="*/ 36862 w 645890"/>
                <a:gd name="connsiteY8" fmla="*/ 743522 h 763524"/>
                <a:gd name="connsiteX9" fmla="*/ 0 w 645890"/>
                <a:gd name="connsiteY9" fmla="*/ 763524 h 763524"/>
                <a:gd name="connsiteX10" fmla="*/ 373571 w 645890"/>
                <a:gd name="connsiteY10" fmla="*/ 763524 h 76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890" h="763524">
                  <a:moveTo>
                    <a:pt x="645890" y="360236"/>
                  </a:moveTo>
                  <a:lnTo>
                    <a:pt x="645890" y="52959"/>
                  </a:lnTo>
                  <a:cubicBezTo>
                    <a:pt x="645890" y="23813"/>
                    <a:pt x="621983" y="0"/>
                    <a:pt x="592931" y="0"/>
                  </a:cubicBezTo>
                  <a:lnTo>
                    <a:pt x="107347" y="0"/>
                  </a:lnTo>
                  <a:cubicBezTo>
                    <a:pt x="78200" y="0"/>
                    <a:pt x="54388" y="23908"/>
                    <a:pt x="54388" y="52959"/>
                  </a:cubicBezTo>
                  <a:lnTo>
                    <a:pt x="54388" y="180404"/>
                  </a:lnTo>
                  <a:lnTo>
                    <a:pt x="54388" y="696087"/>
                  </a:lnTo>
                  <a:cubicBezTo>
                    <a:pt x="54388" y="715042"/>
                    <a:pt x="48387" y="730187"/>
                    <a:pt x="39338" y="741045"/>
                  </a:cubicBezTo>
                  <a:cubicBezTo>
                    <a:pt x="38671" y="742093"/>
                    <a:pt x="37529" y="743236"/>
                    <a:pt x="36862" y="743522"/>
                  </a:cubicBezTo>
                  <a:cubicBezTo>
                    <a:pt x="27051" y="754475"/>
                    <a:pt x="14002" y="760762"/>
                    <a:pt x="0" y="763524"/>
                  </a:cubicBezTo>
                  <a:lnTo>
                    <a:pt x="373571" y="763524"/>
                  </a:lnTo>
                </a:path>
              </a:pathLst>
            </a:custGeom>
            <a:noFill/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5" name="Полилиния: фигура 107">
              <a:extLst>
                <a:ext uri="{FF2B5EF4-FFF2-40B4-BE49-F238E27FC236}">
                  <a16:creationId xmlns:a16="http://schemas.microsoft.com/office/drawing/2014/main" id="{0BDA25ED-ABD5-4D74-BF80-40F448F519BA}"/>
                </a:ext>
              </a:extLst>
            </p:cNvPr>
            <p:cNvSpPr/>
            <p:nvPr/>
          </p:nvSpPr>
          <p:spPr>
            <a:xfrm>
              <a:off x="5927502" y="3228212"/>
              <a:ext cx="379952" cy="9525"/>
            </a:xfrm>
            <a:custGeom>
              <a:avLst/>
              <a:gdLst>
                <a:gd name="connsiteX0" fmla="*/ 0 w 379952"/>
                <a:gd name="connsiteY0" fmla="*/ 0 h 9525"/>
                <a:gd name="connsiteX1" fmla="*/ 379952 w 37995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952" h="9525">
                  <a:moveTo>
                    <a:pt x="0" y="0"/>
                  </a:moveTo>
                  <a:lnTo>
                    <a:pt x="379952" y="0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6" name="Полилиния: фигура 108">
              <a:extLst>
                <a:ext uri="{FF2B5EF4-FFF2-40B4-BE49-F238E27FC236}">
                  <a16:creationId xmlns:a16="http://schemas.microsoft.com/office/drawing/2014/main" id="{4127A850-65DD-4612-A04D-8274945C6D17}"/>
                </a:ext>
              </a:extLst>
            </p:cNvPr>
            <p:cNvSpPr/>
            <p:nvPr/>
          </p:nvSpPr>
          <p:spPr>
            <a:xfrm>
              <a:off x="5927502" y="3353942"/>
              <a:ext cx="379952" cy="9525"/>
            </a:xfrm>
            <a:custGeom>
              <a:avLst/>
              <a:gdLst>
                <a:gd name="connsiteX0" fmla="*/ 0 w 379952"/>
                <a:gd name="connsiteY0" fmla="*/ 0 h 9525"/>
                <a:gd name="connsiteX1" fmla="*/ 379952 w 37995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952" h="9525">
                  <a:moveTo>
                    <a:pt x="0" y="0"/>
                  </a:moveTo>
                  <a:lnTo>
                    <a:pt x="379952" y="0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Полилиния: фигура 109">
              <a:extLst>
                <a:ext uri="{FF2B5EF4-FFF2-40B4-BE49-F238E27FC236}">
                  <a16:creationId xmlns:a16="http://schemas.microsoft.com/office/drawing/2014/main" id="{2ED81E4E-6C21-462C-94A1-910FEC9DF42A}"/>
                </a:ext>
              </a:extLst>
            </p:cNvPr>
            <p:cNvSpPr/>
            <p:nvPr/>
          </p:nvSpPr>
          <p:spPr>
            <a:xfrm>
              <a:off x="5927502" y="3479577"/>
              <a:ext cx="196310" cy="9525"/>
            </a:xfrm>
            <a:custGeom>
              <a:avLst/>
              <a:gdLst>
                <a:gd name="connsiteX0" fmla="*/ 196310 w 196310"/>
                <a:gd name="connsiteY0" fmla="*/ 0 h 9525"/>
                <a:gd name="connsiteX1" fmla="*/ 0 w 19631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310" h="9525">
                  <a:moveTo>
                    <a:pt x="196310" y="0"/>
                  </a:moveTo>
                  <a:lnTo>
                    <a:pt x="0" y="0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Полилиния: фигура 110">
              <a:extLst>
                <a:ext uri="{FF2B5EF4-FFF2-40B4-BE49-F238E27FC236}">
                  <a16:creationId xmlns:a16="http://schemas.microsoft.com/office/drawing/2014/main" id="{78AB55E7-31BA-4300-9D1D-65A418A60D9E}"/>
                </a:ext>
              </a:extLst>
            </p:cNvPr>
            <p:cNvSpPr/>
            <p:nvPr/>
          </p:nvSpPr>
          <p:spPr>
            <a:xfrm>
              <a:off x="5927502" y="3605212"/>
              <a:ext cx="151637" cy="9525"/>
            </a:xfrm>
            <a:custGeom>
              <a:avLst/>
              <a:gdLst>
                <a:gd name="connsiteX0" fmla="*/ 151638 w 151637"/>
                <a:gd name="connsiteY0" fmla="*/ 0 h 9525"/>
                <a:gd name="connsiteX1" fmla="*/ 0 w 15163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637" h="9525">
                  <a:moveTo>
                    <a:pt x="151638" y="0"/>
                  </a:moveTo>
                  <a:lnTo>
                    <a:pt x="0" y="0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" name="Полилиния: фигура 111">
              <a:extLst>
                <a:ext uri="{FF2B5EF4-FFF2-40B4-BE49-F238E27FC236}">
                  <a16:creationId xmlns:a16="http://schemas.microsoft.com/office/drawing/2014/main" id="{7421C2B3-A238-4636-A832-057D35D1508A}"/>
                </a:ext>
              </a:extLst>
            </p:cNvPr>
            <p:cNvSpPr/>
            <p:nvPr/>
          </p:nvSpPr>
          <p:spPr>
            <a:xfrm>
              <a:off x="6096285" y="3392804"/>
              <a:ext cx="439483" cy="439483"/>
            </a:xfrm>
            <a:custGeom>
              <a:avLst/>
              <a:gdLst>
                <a:gd name="connsiteX0" fmla="*/ 439484 w 439483"/>
                <a:gd name="connsiteY0" fmla="*/ 219742 h 439483"/>
                <a:gd name="connsiteX1" fmla="*/ 219742 w 439483"/>
                <a:gd name="connsiteY1" fmla="*/ 439483 h 439483"/>
                <a:gd name="connsiteX2" fmla="*/ 0 w 439483"/>
                <a:gd name="connsiteY2" fmla="*/ 219742 h 439483"/>
                <a:gd name="connsiteX3" fmla="*/ 219742 w 439483"/>
                <a:gd name="connsiteY3" fmla="*/ 0 h 439483"/>
                <a:gd name="connsiteX4" fmla="*/ 439484 w 439483"/>
                <a:gd name="connsiteY4" fmla="*/ 219742 h 439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483" h="439483">
                  <a:moveTo>
                    <a:pt x="439484" y="219742"/>
                  </a:moveTo>
                  <a:cubicBezTo>
                    <a:pt x="439484" y="340995"/>
                    <a:pt x="341090" y="439483"/>
                    <a:pt x="219742" y="439483"/>
                  </a:cubicBezTo>
                  <a:cubicBezTo>
                    <a:pt x="98393" y="439483"/>
                    <a:pt x="0" y="340995"/>
                    <a:pt x="0" y="219742"/>
                  </a:cubicBezTo>
                  <a:cubicBezTo>
                    <a:pt x="0" y="98298"/>
                    <a:pt x="98393" y="0"/>
                    <a:pt x="219742" y="0"/>
                  </a:cubicBezTo>
                  <a:cubicBezTo>
                    <a:pt x="341090" y="0"/>
                    <a:pt x="439484" y="98298"/>
                    <a:pt x="439484" y="219742"/>
                  </a:cubicBezTo>
                  <a:close/>
                </a:path>
              </a:pathLst>
            </a:custGeom>
            <a:noFill/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30" name="Рисунок 530">
              <a:extLst>
                <a:ext uri="{FF2B5EF4-FFF2-40B4-BE49-F238E27FC236}">
                  <a16:creationId xmlns:a16="http://schemas.microsoft.com/office/drawing/2014/main" id="{00732B32-D0A1-4187-B4AE-79CF84D8AE83}"/>
                </a:ext>
              </a:extLst>
            </p:cNvPr>
            <p:cNvGrpSpPr/>
            <p:nvPr/>
          </p:nvGrpSpPr>
          <p:grpSpPr>
            <a:xfrm>
              <a:off x="6239446" y="3493864"/>
              <a:ext cx="153161" cy="237172"/>
              <a:chOff x="6239446" y="3493864"/>
              <a:chExt cx="153161" cy="237172"/>
            </a:xfrm>
            <a:noFill/>
          </p:grpSpPr>
          <p:sp>
            <p:nvSpPr>
              <p:cNvPr id="131" name="Полилиния: фигура 113">
                <a:extLst>
                  <a:ext uri="{FF2B5EF4-FFF2-40B4-BE49-F238E27FC236}">
                    <a16:creationId xmlns:a16="http://schemas.microsoft.com/office/drawing/2014/main" id="{6C43844C-CD6B-4AF2-9F69-34D6F29010A1}"/>
                  </a:ext>
                </a:extLst>
              </p:cNvPr>
              <p:cNvSpPr/>
              <p:nvPr/>
            </p:nvSpPr>
            <p:spPr>
              <a:xfrm>
                <a:off x="6316027" y="3493864"/>
                <a:ext cx="9525" cy="236029"/>
              </a:xfrm>
              <a:custGeom>
                <a:avLst/>
                <a:gdLst>
                  <a:gd name="connsiteX0" fmla="*/ 0 w 9525"/>
                  <a:gd name="connsiteY0" fmla="*/ 0 h 236029"/>
                  <a:gd name="connsiteX1" fmla="*/ 0 w 9525"/>
                  <a:gd name="connsiteY1" fmla="*/ 236029 h 236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36029">
                    <a:moveTo>
                      <a:pt x="0" y="0"/>
                    </a:moveTo>
                    <a:lnTo>
                      <a:pt x="0" y="236029"/>
                    </a:lnTo>
                  </a:path>
                </a:pathLst>
              </a:custGeom>
              <a:ln w="34925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2" name="Полилиния: фигура 114">
                <a:extLst>
                  <a:ext uri="{FF2B5EF4-FFF2-40B4-BE49-F238E27FC236}">
                    <a16:creationId xmlns:a16="http://schemas.microsoft.com/office/drawing/2014/main" id="{82D25AFF-0DD1-4323-9688-3961491151AC}"/>
                  </a:ext>
                </a:extLst>
              </p:cNvPr>
              <p:cNvSpPr/>
              <p:nvPr/>
            </p:nvSpPr>
            <p:spPr>
              <a:xfrm>
                <a:off x="6239446" y="3654551"/>
                <a:ext cx="153161" cy="76485"/>
              </a:xfrm>
              <a:custGeom>
                <a:avLst/>
                <a:gdLst>
                  <a:gd name="connsiteX0" fmla="*/ 153162 w 153161"/>
                  <a:gd name="connsiteY0" fmla="*/ 0 h 76485"/>
                  <a:gd name="connsiteX1" fmla="*/ 76581 w 153161"/>
                  <a:gd name="connsiteY1" fmla="*/ 76486 h 76485"/>
                  <a:gd name="connsiteX2" fmla="*/ 0 w 153161"/>
                  <a:gd name="connsiteY2" fmla="*/ 0 h 76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161" h="76485">
                    <a:moveTo>
                      <a:pt x="153162" y="0"/>
                    </a:moveTo>
                    <a:lnTo>
                      <a:pt x="76581" y="76486"/>
                    </a:lnTo>
                    <a:lnTo>
                      <a:pt x="0" y="0"/>
                    </a:lnTo>
                  </a:path>
                </a:pathLst>
              </a:custGeom>
              <a:noFill/>
              <a:ln w="34925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33" name="Рисунок 647">
            <a:extLst>
              <a:ext uri="{FF2B5EF4-FFF2-40B4-BE49-F238E27FC236}">
                <a16:creationId xmlns:a16="http://schemas.microsoft.com/office/drawing/2014/main" id="{41C3A1CB-E67A-429E-9E69-E2087CB5F792}"/>
              </a:ext>
            </a:extLst>
          </p:cNvPr>
          <p:cNvGrpSpPr>
            <a:grpSpLocks noChangeAspect="1"/>
          </p:cNvGrpSpPr>
          <p:nvPr/>
        </p:nvGrpSpPr>
        <p:grpSpPr>
          <a:xfrm>
            <a:off x="6303006" y="4644535"/>
            <a:ext cx="1115071" cy="1079888"/>
            <a:chOff x="5681662" y="2990850"/>
            <a:chExt cx="829707" cy="878776"/>
          </a:xfrm>
          <a:noFill/>
        </p:grpSpPr>
        <p:sp>
          <p:nvSpPr>
            <p:cNvPr id="134" name="Полилиния: фигура 122">
              <a:extLst>
                <a:ext uri="{FF2B5EF4-FFF2-40B4-BE49-F238E27FC236}">
                  <a16:creationId xmlns:a16="http://schemas.microsoft.com/office/drawing/2014/main" id="{CB8FAB81-A1AC-4911-9E1E-A601BEFD0D69}"/>
                </a:ext>
              </a:extLst>
            </p:cNvPr>
            <p:cNvSpPr/>
            <p:nvPr/>
          </p:nvSpPr>
          <p:spPr>
            <a:xfrm>
              <a:off x="5681662" y="2990850"/>
              <a:ext cx="670464" cy="878776"/>
            </a:xfrm>
            <a:custGeom>
              <a:avLst/>
              <a:gdLst>
                <a:gd name="connsiteX0" fmla="*/ 669608 w 670464"/>
                <a:gd name="connsiteY0" fmla="*/ 536924 h 878776"/>
                <a:gd name="connsiteX1" fmla="*/ 669036 w 670464"/>
                <a:gd name="connsiteY1" fmla="*/ 878777 h 878776"/>
                <a:gd name="connsiteX2" fmla="*/ 0 w 670464"/>
                <a:gd name="connsiteY2" fmla="*/ 877729 h 878776"/>
                <a:gd name="connsiteX3" fmla="*/ 1429 w 670464"/>
                <a:gd name="connsiteY3" fmla="*/ 0 h 878776"/>
                <a:gd name="connsiteX4" fmla="*/ 670465 w 670464"/>
                <a:gd name="connsiteY4" fmla="*/ 1048 h 878776"/>
                <a:gd name="connsiteX5" fmla="*/ 670084 w 670464"/>
                <a:gd name="connsiteY5" fmla="*/ 283750 h 8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0464" h="878776">
                  <a:moveTo>
                    <a:pt x="669608" y="536924"/>
                  </a:moveTo>
                  <a:lnTo>
                    <a:pt x="669036" y="878777"/>
                  </a:lnTo>
                  <a:lnTo>
                    <a:pt x="0" y="877729"/>
                  </a:lnTo>
                  <a:lnTo>
                    <a:pt x="1429" y="0"/>
                  </a:lnTo>
                  <a:lnTo>
                    <a:pt x="670465" y="1048"/>
                  </a:lnTo>
                  <a:lnTo>
                    <a:pt x="670084" y="283750"/>
                  </a:lnTo>
                </a:path>
              </a:pathLst>
            </a:custGeom>
            <a:noFill/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" name="Полилиния: фигура 123">
              <a:extLst>
                <a:ext uri="{FF2B5EF4-FFF2-40B4-BE49-F238E27FC236}">
                  <a16:creationId xmlns:a16="http://schemas.microsoft.com/office/drawing/2014/main" id="{AAA7C054-45BA-4F4F-8C73-5F3AE51C5045}"/>
                </a:ext>
              </a:extLst>
            </p:cNvPr>
            <p:cNvSpPr/>
            <p:nvPr/>
          </p:nvSpPr>
          <p:spPr>
            <a:xfrm>
              <a:off x="5803201" y="3173158"/>
              <a:ext cx="431292" cy="761"/>
            </a:xfrm>
            <a:custGeom>
              <a:avLst/>
              <a:gdLst>
                <a:gd name="connsiteX0" fmla="*/ 0 w 431292"/>
                <a:gd name="connsiteY0" fmla="*/ 0 h 761"/>
                <a:gd name="connsiteX1" fmla="*/ 431292 w 431292"/>
                <a:gd name="connsiteY1" fmla="*/ 762 h 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292" h="761">
                  <a:moveTo>
                    <a:pt x="0" y="0"/>
                  </a:moveTo>
                  <a:lnTo>
                    <a:pt x="431292" y="762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Полилиния: фигура 124">
              <a:extLst>
                <a:ext uri="{FF2B5EF4-FFF2-40B4-BE49-F238E27FC236}">
                  <a16:creationId xmlns:a16="http://schemas.microsoft.com/office/drawing/2014/main" id="{5465D79F-03E7-4A76-BD39-39E5B35379B1}"/>
                </a:ext>
              </a:extLst>
            </p:cNvPr>
            <p:cNvSpPr/>
            <p:nvPr/>
          </p:nvSpPr>
          <p:spPr>
            <a:xfrm>
              <a:off x="5803010" y="3286696"/>
              <a:ext cx="399383" cy="666"/>
            </a:xfrm>
            <a:custGeom>
              <a:avLst/>
              <a:gdLst>
                <a:gd name="connsiteX0" fmla="*/ 0 w 399383"/>
                <a:gd name="connsiteY0" fmla="*/ 0 h 666"/>
                <a:gd name="connsiteX1" fmla="*/ 399383 w 399383"/>
                <a:gd name="connsiteY1" fmla="*/ 667 h 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9383" h="666">
                  <a:moveTo>
                    <a:pt x="0" y="0"/>
                  </a:moveTo>
                  <a:lnTo>
                    <a:pt x="399383" y="667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" name="Полилиния: фигура 125">
              <a:extLst>
                <a:ext uri="{FF2B5EF4-FFF2-40B4-BE49-F238E27FC236}">
                  <a16:creationId xmlns:a16="http://schemas.microsoft.com/office/drawing/2014/main" id="{CF9B83AE-284F-4B1E-87C8-54080DE38B8E}"/>
                </a:ext>
              </a:extLst>
            </p:cNvPr>
            <p:cNvSpPr/>
            <p:nvPr/>
          </p:nvSpPr>
          <p:spPr>
            <a:xfrm>
              <a:off x="5802820" y="3400139"/>
              <a:ext cx="291465" cy="476"/>
            </a:xfrm>
            <a:custGeom>
              <a:avLst/>
              <a:gdLst>
                <a:gd name="connsiteX0" fmla="*/ 0 w 291465"/>
                <a:gd name="connsiteY0" fmla="*/ 0 h 476"/>
                <a:gd name="connsiteX1" fmla="*/ 291465 w 291465"/>
                <a:gd name="connsiteY1" fmla="*/ 476 h 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465" h="476">
                  <a:moveTo>
                    <a:pt x="0" y="0"/>
                  </a:moveTo>
                  <a:lnTo>
                    <a:pt x="291465" y="476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38" name="Рисунок 647">
              <a:extLst>
                <a:ext uri="{FF2B5EF4-FFF2-40B4-BE49-F238E27FC236}">
                  <a16:creationId xmlns:a16="http://schemas.microsoft.com/office/drawing/2014/main" id="{3A523438-B478-473B-B0AE-14C626C8E2C4}"/>
                </a:ext>
              </a:extLst>
            </p:cNvPr>
            <p:cNvGrpSpPr/>
            <p:nvPr/>
          </p:nvGrpSpPr>
          <p:grpSpPr>
            <a:xfrm>
              <a:off x="5921025" y="3238069"/>
              <a:ext cx="590344" cy="588599"/>
              <a:chOff x="5921025" y="3238069"/>
              <a:chExt cx="590344" cy="588599"/>
            </a:xfrm>
            <a:noFill/>
          </p:grpSpPr>
          <p:sp>
            <p:nvSpPr>
              <p:cNvPr id="140" name="Полилиния: фигура 128">
                <a:extLst>
                  <a:ext uri="{FF2B5EF4-FFF2-40B4-BE49-F238E27FC236}">
                    <a16:creationId xmlns:a16="http://schemas.microsoft.com/office/drawing/2014/main" id="{B2B46A65-0CF8-4BFD-ACD5-705420365ECC}"/>
                  </a:ext>
                </a:extLst>
              </p:cNvPr>
              <p:cNvSpPr/>
              <p:nvPr/>
            </p:nvSpPr>
            <p:spPr>
              <a:xfrm>
                <a:off x="6073640" y="3238069"/>
                <a:ext cx="437729" cy="436743"/>
              </a:xfrm>
              <a:custGeom>
                <a:avLst/>
                <a:gdLst>
                  <a:gd name="connsiteX0" fmla="*/ 15597 w 437729"/>
                  <a:gd name="connsiteY0" fmla="*/ 318566 h 436743"/>
                  <a:gd name="connsiteX1" fmla="*/ 14073 w 437729"/>
                  <a:gd name="connsiteY1" fmla="*/ 387336 h 436743"/>
                  <a:gd name="connsiteX2" fmla="*/ 49220 w 437729"/>
                  <a:gd name="connsiteY2" fmla="*/ 422579 h 436743"/>
                  <a:gd name="connsiteX3" fmla="*/ 118086 w 437729"/>
                  <a:gd name="connsiteY3" fmla="*/ 421245 h 436743"/>
                  <a:gd name="connsiteX4" fmla="*/ 424219 w 437729"/>
                  <a:gd name="connsiteY4" fmla="*/ 89585 h 436743"/>
                  <a:gd name="connsiteX5" fmla="*/ 422790 w 437729"/>
                  <a:gd name="connsiteY5" fmla="*/ 17766 h 436743"/>
                  <a:gd name="connsiteX6" fmla="*/ 420123 w 437729"/>
                  <a:gd name="connsiteY6" fmla="*/ 15004 h 436743"/>
                  <a:gd name="connsiteX7" fmla="*/ 348305 w 437729"/>
                  <a:gd name="connsiteY7" fmla="*/ 13385 h 436743"/>
                  <a:gd name="connsiteX8" fmla="*/ 15597 w 437729"/>
                  <a:gd name="connsiteY8" fmla="*/ 318566 h 436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729" h="436743">
                    <a:moveTo>
                      <a:pt x="15597" y="318566"/>
                    </a:moveTo>
                    <a:cubicBezTo>
                      <a:pt x="-4596" y="337044"/>
                      <a:pt x="-5263" y="368096"/>
                      <a:pt x="14073" y="387336"/>
                    </a:cubicBezTo>
                    <a:lnTo>
                      <a:pt x="49220" y="422579"/>
                    </a:lnTo>
                    <a:cubicBezTo>
                      <a:pt x="68556" y="441915"/>
                      <a:pt x="99512" y="441438"/>
                      <a:pt x="118086" y="421245"/>
                    </a:cubicBezTo>
                    <a:lnTo>
                      <a:pt x="424219" y="89585"/>
                    </a:lnTo>
                    <a:cubicBezTo>
                      <a:pt x="442698" y="69487"/>
                      <a:pt x="442221" y="37197"/>
                      <a:pt x="422790" y="17766"/>
                    </a:cubicBezTo>
                    <a:lnTo>
                      <a:pt x="420123" y="15004"/>
                    </a:lnTo>
                    <a:cubicBezTo>
                      <a:pt x="400788" y="-4332"/>
                      <a:pt x="368498" y="-5094"/>
                      <a:pt x="348305" y="13385"/>
                    </a:cubicBezTo>
                    <a:lnTo>
                      <a:pt x="15597" y="318566"/>
                    </a:lnTo>
                    <a:close/>
                  </a:path>
                </a:pathLst>
              </a:custGeom>
              <a:noFill/>
              <a:ln w="34925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1" name="Полилиния: фигура 129">
                <a:extLst>
                  <a:ext uri="{FF2B5EF4-FFF2-40B4-BE49-F238E27FC236}">
                    <a16:creationId xmlns:a16="http://schemas.microsoft.com/office/drawing/2014/main" id="{69DDC7AB-6609-40E1-9614-352F068EB411}"/>
                  </a:ext>
                </a:extLst>
              </p:cNvPr>
              <p:cNvSpPr/>
              <p:nvPr/>
            </p:nvSpPr>
            <p:spPr>
              <a:xfrm>
                <a:off x="6024692" y="3600640"/>
                <a:ext cx="122932" cy="123027"/>
              </a:xfrm>
              <a:custGeom>
                <a:avLst/>
                <a:gdLst>
                  <a:gd name="connsiteX0" fmla="*/ 49780 w 122932"/>
                  <a:gd name="connsiteY0" fmla="*/ 0 h 123027"/>
                  <a:gd name="connsiteX1" fmla="*/ 7299 w 122932"/>
                  <a:gd name="connsiteY1" fmla="*/ 42386 h 123027"/>
                  <a:gd name="connsiteX2" fmla="*/ 7203 w 122932"/>
                  <a:gd name="connsiteY2" fmla="*/ 77534 h 123027"/>
                  <a:gd name="connsiteX3" fmla="*/ 45303 w 122932"/>
                  <a:gd name="connsiteY3" fmla="*/ 115729 h 123027"/>
                  <a:gd name="connsiteX4" fmla="*/ 80451 w 122932"/>
                  <a:gd name="connsiteY4" fmla="*/ 115824 h 123027"/>
                  <a:gd name="connsiteX5" fmla="*/ 122932 w 122932"/>
                  <a:gd name="connsiteY5" fmla="*/ 73438 h 12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932" h="123027">
                    <a:moveTo>
                      <a:pt x="49780" y="0"/>
                    </a:moveTo>
                    <a:lnTo>
                      <a:pt x="7299" y="42386"/>
                    </a:lnTo>
                    <a:cubicBezTo>
                      <a:pt x="-2417" y="52102"/>
                      <a:pt x="-2417" y="67913"/>
                      <a:pt x="7203" y="77534"/>
                    </a:cubicBezTo>
                    <a:lnTo>
                      <a:pt x="45303" y="115729"/>
                    </a:lnTo>
                    <a:cubicBezTo>
                      <a:pt x="55019" y="125444"/>
                      <a:pt x="70735" y="125444"/>
                      <a:pt x="80451" y="115824"/>
                    </a:cubicBezTo>
                    <a:lnTo>
                      <a:pt x="122932" y="73438"/>
                    </a:lnTo>
                  </a:path>
                </a:pathLst>
              </a:custGeom>
              <a:noFill/>
              <a:ln w="34925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" name="Полилиния: фигура 130">
                <a:extLst>
                  <a:ext uri="{FF2B5EF4-FFF2-40B4-BE49-F238E27FC236}">
                    <a16:creationId xmlns:a16="http://schemas.microsoft.com/office/drawing/2014/main" id="{7D622351-73F9-467E-A5DD-C5AFB399DA8A}"/>
                  </a:ext>
                </a:extLst>
              </p:cNvPr>
              <p:cNvSpPr/>
              <p:nvPr/>
            </p:nvSpPr>
            <p:spPr>
              <a:xfrm>
                <a:off x="5921025" y="3675983"/>
                <a:ext cx="151161" cy="150685"/>
              </a:xfrm>
              <a:custGeom>
                <a:avLst/>
                <a:gdLst>
                  <a:gd name="connsiteX0" fmla="*/ 109061 w 151161"/>
                  <a:gd name="connsiteY0" fmla="*/ 0 h 150685"/>
                  <a:gd name="connsiteX1" fmla="*/ 48292 w 151161"/>
                  <a:gd name="connsiteY1" fmla="*/ 37529 h 150685"/>
                  <a:gd name="connsiteX2" fmla="*/ 12287 w 151161"/>
                  <a:gd name="connsiteY2" fmla="*/ 129350 h 150685"/>
                  <a:gd name="connsiteX3" fmla="*/ 0 w 151161"/>
                  <a:gd name="connsiteY3" fmla="*/ 150686 h 150685"/>
                  <a:gd name="connsiteX4" fmla="*/ 21431 w 151161"/>
                  <a:gd name="connsiteY4" fmla="*/ 138494 h 150685"/>
                  <a:gd name="connsiteX5" fmla="*/ 113443 w 151161"/>
                  <a:gd name="connsiteY5" fmla="*/ 102870 h 150685"/>
                  <a:gd name="connsiteX6" fmla="*/ 151162 w 151161"/>
                  <a:gd name="connsiteY6" fmla="*/ 42196 h 15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161" h="150685">
                    <a:moveTo>
                      <a:pt x="109061" y="0"/>
                    </a:moveTo>
                    <a:cubicBezTo>
                      <a:pt x="103537" y="3143"/>
                      <a:pt x="66199" y="24575"/>
                      <a:pt x="48292" y="37529"/>
                    </a:cubicBezTo>
                    <a:cubicBezTo>
                      <a:pt x="39815" y="70104"/>
                      <a:pt x="27623" y="100965"/>
                      <a:pt x="12287" y="129350"/>
                    </a:cubicBezTo>
                    <a:cubicBezTo>
                      <a:pt x="8477" y="136588"/>
                      <a:pt x="4382" y="143732"/>
                      <a:pt x="0" y="150686"/>
                    </a:cubicBezTo>
                    <a:cubicBezTo>
                      <a:pt x="6953" y="146304"/>
                      <a:pt x="14097" y="142304"/>
                      <a:pt x="21431" y="138494"/>
                    </a:cubicBezTo>
                    <a:cubicBezTo>
                      <a:pt x="49911" y="123254"/>
                      <a:pt x="80867" y="111252"/>
                      <a:pt x="113443" y="102870"/>
                    </a:cubicBezTo>
                    <a:cubicBezTo>
                      <a:pt x="126397" y="85058"/>
                      <a:pt x="147923" y="47720"/>
                      <a:pt x="151162" y="42196"/>
                    </a:cubicBezTo>
                  </a:path>
                </a:pathLst>
              </a:custGeom>
              <a:noFill/>
              <a:ln w="34925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" name="Полилиния: фигура 131">
                <a:extLst>
                  <a:ext uri="{FF2B5EF4-FFF2-40B4-BE49-F238E27FC236}">
                    <a16:creationId xmlns:a16="http://schemas.microsoft.com/office/drawing/2014/main" id="{CA642EBE-8D91-4D6D-A43A-67A61AFFC0E3}"/>
                  </a:ext>
                </a:extLst>
              </p:cNvPr>
              <p:cNvSpPr/>
              <p:nvPr/>
            </p:nvSpPr>
            <p:spPr>
              <a:xfrm>
                <a:off x="5923216" y="3763041"/>
                <a:ext cx="61626" cy="61531"/>
              </a:xfrm>
              <a:custGeom>
                <a:avLst/>
                <a:gdLst>
                  <a:gd name="connsiteX0" fmla="*/ 61627 w 61626"/>
                  <a:gd name="connsiteY0" fmla="*/ 0 h 61531"/>
                  <a:gd name="connsiteX1" fmla="*/ 0 w 61626"/>
                  <a:gd name="connsiteY1" fmla="*/ 61531 h 6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626" h="61531">
                    <a:moveTo>
                      <a:pt x="61627" y="0"/>
                    </a:moveTo>
                    <a:lnTo>
                      <a:pt x="0" y="61531"/>
                    </a:lnTo>
                  </a:path>
                </a:pathLst>
              </a:custGeom>
              <a:ln w="34925" cap="flat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39" name="Полилиния: фигура 127">
              <a:extLst>
                <a:ext uri="{FF2B5EF4-FFF2-40B4-BE49-F238E27FC236}">
                  <a16:creationId xmlns:a16="http://schemas.microsoft.com/office/drawing/2014/main" id="{CF2D3262-1683-4F7A-BE7A-8D310EE4F7A1}"/>
                </a:ext>
              </a:extLst>
            </p:cNvPr>
            <p:cNvSpPr/>
            <p:nvPr/>
          </p:nvSpPr>
          <p:spPr>
            <a:xfrm>
              <a:off x="5785198" y="3832002"/>
              <a:ext cx="121253" cy="190"/>
            </a:xfrm>
            <a:custGeom>
              <a:avLst/>
              <a:gdLst>
                <a:gd name="connsiteX0" fmla="*/ 0 w 121253"/>
                <a:gd name="connsiteY0" fmla="*/ 0 h 190"/>
                <a:gd name="connsiteX1" fmla="*/ 121253 w 121253"/>
                <a:gd name="connsiteY1" fmla="*/ 191 h 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253" h="190">
                  <a:moveTo>
                    <a:pt x="0" y="0"/>
                  </a:moveTo>
                  <a:lnTo>
                    <a:pt x="121253" y="191"/>
                  </a:lnTo>
                </a:path>
              </a:pathLst>
            </a:custGeom>
            <a:ln w="34925" cap="flat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4" name="Рисунок 685">
            <a:extLst>
              <a:ext uri="{FF2B5EF4-FFF2-40B4-BE49-F238E27FC236}">
                <a16:creationId xmlns:a16="http://schemas.microsoft.com/office/drawing/2014/main" id="{6E652D2E-36B8-43E7-B69D-CAD11936DC89}"/>
              </a:ext>
            </a:extLst>
          </p:cNvPr>
          <p:cNvGrpSpPr>
            <a:grpSpLocks noChangeAspect="1"/>
          </p:cNvGrpSpPr>
          <p:nvPr/>
        </p:nvGrpSpPr>
        <p:grpSpPr>
          <a:xfrm>
            <a:off x="9561435" y="4624895"/>
            <a:ext cx="1099901" cy="1088970"/>
            <a:chOff x="5648325" y="3100387"/>
            <a:chExt cx="895350" cy="657225"/>
          </a:xfrm>
        </p:grpSpPr>
        <p:sp>
          <p:nvSpPr>
            <p:cNvPr id="145" name="Полилиния: фигура 72">
              <a:extLst>
                <a:ext uri="{FF2B5EF4-FFF2-40B4-BE49-F238E27FC236}">
                  <a16:creationId xmlns:a16="http://schemas.microsoft.com/office/drawing/2014/main" id="{8DB980B0-5188-4923-B50F-7C2A129A0A52}"/>
                </a:ext>
              </a:extLst>
            </p:cNvPr>
            <p:cNvSpPr/>
            <p:nvPr/>
          </p:nvSpPr>
          <p:spPr>
            <a:xfrm>
              <a:off x="5657850" y="3109912"/>
              <a:ext cx="877728" cy="633888"/>
            </a:xfrm>
            <a:custGeom>
              <a:avLst/>
              <a:gdLst>
                <a:gd name="connsiteX0" fmla="*/ 0 w 877728"/>
                <a:gd name="connsiteY0" fmla="*/ 0 h 633888"/>
                <a:gd name="connsiteX1" fmla="*/ 877729 w 877728"/>
                <a:gd name="connsiteY1" fmla="*/ 0 h 633888"/>
                <a:gd name="connsiteX2" fmla="*/ 877729 w 877728"/>
                <a:gd name="connsiteY2" fmla="*/ 633889 h 633888"/>
                <a:gd name="connsiteX3" fmla="*/ 0 w 877728"/>
                <a:gd name="connsiteY3" fmla="*/ 633889 h 63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728" h="633888">
                  <a:moveTo>
                    <a:pt x="0" y="0"/>
                  </a:moveTo>
                  <a:lnTo>
                    <a:pt x="877729" y="0"/>
                  </a:lnTo>
                  <a:lnTo>
                    <a:pt x="877729" y="633889"/>
                  </a:lnTo>
                  <a:lnTo>
                    <a:pt x="0" y="633889"/>
                  </a:lnTo>
                  <a:close/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6" name="Полилиния: фигура 73">
              <a:extLst>
                <a:ext uri="{FF2B5EF4-FFF2-40B4-BE49-F238E27FC236}">
                  <a16:creationId xmlns:a16="http://schemas.microsoft.com/office/drawing/2014/main" id="{058FB5CB-B826-4187-A36B-80D2FB13205E}"/>
                </a:ext>
              </a:extLst>
            </p:cNvPr>
            <p:cNvSpPr/>
            <p:nvPr/>
          </p:nvSpPr>
          <p:spPr>
            <a:xfrm>
              <a:off x="5730906" y="3183159"/>
              <a:ext cx="731615" cy="487679"/>
            </a:xfrm>
            <a:custGeom>
              <a:avLst/>
              <a:gdLst>
                <a:gd name="connsiteX0" fmla="*/ 462058 w 731615"/>
                <a:gd name="connsiteY0" fmla="*/ 487680 h 487679"/>
                <a:gd name="connsiteX1" fmla="*/ 0 w 731615"/>
                <a:gd name="connsiteY1" fmla="*/ 487680 h 487679"/>
                <a:gd name="connsiteX2" fmla="*/ 0 w 731615"/>
                <a:gd name="connsiteY2" fmla="*/ 0 h 487679"/>
                <a:gd name="connsiteX3" fmla="*/ 731615 w 731615"/>
                <a:gd name="connsiteY3" fmla="*/ 0 h 487679"/>
                <a:gd name="connsiteX4" fmla="*/ 731615 w 731615"/>
                <a:gd name="connsiteY4" fmla="*/ 487680 h 48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615" h="487679">
                  <a:moveTo>
                    <a:pt x="462058" y="487680"/>
                  </a:moveTo>
                  <a:lnTo>
                    <a:pt x="0" y="487680"/>
                  </a:lnTo>
                  <a:lnTo>
                    <a:pt x="0" y="0"/>
                  </a:lnTo>
                  <a:lnTo>
                    <a:pt x="731615" y="0"/>
                  </a:lnTo>
                  <a:lnTo>
                    <a:pt x="731615" y="487680"/>
                  </a:lnTo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7" name="Полилиния: фигура 74">
              <a:extLst>
                <a:ext uri="{FF2B5EF4-FFF2-40B4-BE49-F238E27FC236}">
                  <a16:creationId xmlns:a16="http://schemas.microsoft.com/office/drawing/2014/main" id="{CFADAC12-C76A-4F34-8F39-D59B690F9191}"/>
                </a:ext>
              </a:extLst>
            </p:cNvPr>
            <p:cNvSpPr/>
            <p:nvPr/>
          </p:nvSpPr>
          <p:spPr>
            <a:xfrm>
              <a:off x="5947029" y="3279933"/>
              <a:ext cx="245840" cy="40576"/>
            </a:xfrm>
            <a:custGeom>
              <a:avLst/>
              <a:gdLst>
                <a:gd name="connsiteX0" fmla="*/ 0 w 245840"/>
                <a:gd name="connsiteY0" fmla="*/ 0 h 40576"/>
                <a:gd name="connsiteX1" fmla="*/ 245840 w 245840"/>
                <a:gd name="connsiteY1" fmla="*/ 0 h 40576"/>
                <a:gd name="connsiteX2" fmla="*/ 245840 w 245840"/>
                <a:gd name="connsiteY2" fmla="*/ 40577 h 40576"/>
                <a:gd name="connsiteX3" fmla="*/ 0 w 245840"/>
                <a:gd name="connsiteY3" fmla="*/ 40577 h 4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40" h="40576">
                  <a:moveTo>
                    <a:pt x="0" y="0"/>
                  </a:moveTo>
                  <a:lnTo>
                    <a:pt x="245840" y="0"/>
                  </a:lnTo>
                  <a:lnTo>
                    <a:pt x="245840" y="40577"/>
                  </a:lnTo>
                  <a:lnTo>
                    <a:pt x="0" y="40577"/>
                  </a:lnTo>
                  <a:close/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8" name="Полилиния: фигура 75">
              <a:extLst>
                <a:ext uri="{FF2B5EF4-FFF2-40B4-BE49-F238E27FC236}">
                  <a16:creationId xmlns:a16="http://schemas.microsoft.com/office/drawing/2014/main" id="{26A6ED5E-D7E8-471D-8042-67FECD91AFE3}"/>
                </a:ext>
              </a:extLst>
            </p:cNvPr>
            <p:cNvSpPr/>
            <p:nvPr/>
          </p:nvSpPr>
          <p:spPr>
            <a:xfrm>
              <a:off x="6016275" y="3521106"/>
              <a:ext cx="113252" cy="38100"/>
            </a:xfrm>
            <a:custGeom>
              <a:avLst/>
              <a:gdLst>
                <a:gd name="connsiteX0" fmla="*/ 0 w 113252"/>
                <a:gd name="connsiteY0" fmla="*/ 0 h 38100"/>
                <a:gd name="connsiteX1" fmla="*/ 113252 w 113252"/>
                <a:gd name="connsiteY1" fmla="*/ 0 h 38100"/>
                <a:gd name="connsiteX2" fmla="*/ 113252 w 113252"/>
                <a:gd name="connsiteY2" fmla="*/ 38100 h 38100"/>
                <a:gd name="connsiteX3" fmla="*/ 0 w 113252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" h="38100">
                  <a:moveTo>
                    <a:pt x="0" y="0"/>
                  </a:moveTo>
                  <a:lnTo>
                    <a:pt x="113252" y="0"/>
                  </a:lnTo>
                  <a:lnTo>
                    <a:pt x="113252" y="38100"/>
                  </a:lnTo>
                  <a:lnTo>
                    <a:pt x="0" y="38100"/>
                  </a:lnTo>
                  <a:close/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9" name="Полилиния: фигура 76">
              <a:extLst>
                <a:ext uri="{FF2B5EF4-FFF2-40B4-BE49-F238E27FC236}">
                  <a16:creationId xmlns:a16="http://schemas.microsoft.com/office/drawing/2014/main" id="{1C18CBBA-12D8-49D2-B78D-0DE237C68832}"/>
                </a:ext>
              </a:extLst>
            </p:cNvPr>
            <p:cNvSpPr/>
            <p:nvPr/>
          </p:nvSpPr>
          <p:spPr>
            <a:xfrm>
              <a:off x="5874924" y="3371278"/>
              <a:ext cx="390048" cy="41148"/>
            </a:xfrm>
            <a:custGeom>
              <a:avLst/>
              <a:gdLst>
                <a:gd name="connsiteX0" fmla="*/ 0 w 390048"/>
                <a:gd name="connsiteY0" fmla="*/ 0 h 41148"/>
                <a:gd name="connsiteX1" fmla="*/ 390049 w 390048"/>
                <a:gd name="connsiteY1" fmla="*/ 0 h 41148"/>
                <a:gd name="connsiteX2" fmla="*/ 390049 w 390048"/>
                <a:gd name="connsiteY2" fmla="*/ 41148 h 41148"/>
                <a:gd name="connsiteX3" fmla="*/ 0 w 390048"/>
                <a:gd name="connsiteY3" fmla="*/ 41148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048" h="41148">
                  <a:moveTo>
                    <a:pt x="0" y="0"/>
                  </a:moveTo>
                  <a:lnTo>
                    <a:pt x="390049" y="0"/>
                  </a:lnTo>
                  <a:lnTo>
                    <a:pt x="390049" y="41148"/>
                  </a:lnTo>
                  <a:lnTo>
                    <a:pt x="0" y="41148"/>
                  </a:lnTo>
                  <a:close/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0" name="Полилиния: фигура 77">
              <a:extLst>
                <a:ext uri="{FF2B5EF4-FFF2-40B4-BE49-F238E27FC236}">
                  <a16:creationId xmlns:a16="http://schemas.microsoft.com/office/drawing/2014/main" id="{70C65F97-6670-4FC4-BB0A-C5E8E54DA022}"/>
                </a:ext>
              </a:extLst>
            </p:cNvPr>
            <p:cNvSpPr/>
            <p:nvPr/>
          </p:nvSpPr>
          <p:spPr>
            <a:xfrm>
              <a:off x="5956077" y="3451002"/>
              <a:ext cx="227838" cy="32099"/>
            </a:xfrm>
            <a:custGeom>
              <a:avLst/>
              <a:gdLst>
                <a:gd name="connsiteX0" fmla="*/ 0 w 227838"/>
                <a:gd name="connsiteY0" fmla="*/ 0 h 32099"/>
                <a:gd name="connsiteX1" fmla="*/ 227838 w 227838"/>
                <a:gd name="connsiteY1" fmla="*/ 0 h 32099"/>
                <a:gd name="connsiteX2" fmla="*/ 227838 w 227838"/>
                <a:gd name="connsiteY2" fmla="*/ 32099 h 32099"/>
                <a:gd name="connsiteX3" fmla="*/ 0 w 227838"/>
                <a:gd name="connsiteY3" fmla="*/ 32099 h 3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838" h="32099">
                  <a:moveTo>
                    <a:pt x="0" y="0"/>
                  </a:moveTo>
                  <a:lnTo>
                    <a:pt x="227838" y="0"/>
                  </a:lnTo>
                  <a:lnTo>
                    <a:pt x="227838" y="32099"/>
                  </a:lnTo>
                  <a:lnTo>
                    <a:pt x="0" y="32099"/>
                  </a:lnTo>
                  <a:close/>
                </a:path>
              </a:pathLst>
            </a:custGeom>
            <a:noFill/>
            <a:ln w="34925" cap="flat" cmpd="sng">
              <a:solidFill>
                <a:srgbClr val="0000FF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51" name="Рисунок 685">
              <a:extLst>
                <a:ext uri="{FF2B5EF4-FFF2-40B4-BE49-F238E27FC236}">
                  <a16:creationId xmlns:a16="http://schemas.microsoft.com/office/drawing/2014/main" id="{84238FCD-E232-4A74-AE0F-09BCF634EE3F}"/>
                </a:ext>
              </a:extLst>
            </p:cNvPr>
            <p:cNvGrpSpPr/>
            <p:nvPr/>
          </p:nvGrpSpPr>
          <p:grpSpPr>
            <a:xfrm>
              <a:off x="6213824" y="3453288"/>
              <a:ext cx="232124" cy="272129"/>
              <a:chOff x="6213824" y="3453288"/>
              <a:chExt cx="232124" cy="272129"/>
            </a:xfrm>
            <a:noFill/>
          </p:grpSpPr>
          <p:grpSp>
            <p:nvGrpSpPr>
              <p:cNvPr id="152" name="Рисунок 685">
                <a:extLst>
                  <a:ext uri="{FF2B5EF4-FFF2-40B4-BE49-F238E27FC236}">
                    <a16:creationId xmlns:a16="http://schemas.microsoft.com/office/drawing/2014/main" id="{8AB684D0-1F9A-458E-958B-D326811EAED9}"/>
                  </a:ext>
                </a:extLst>
              </p:cNvPr>
              <p:cNvGrpSpPr/>
              <p:nvPr/>
            </p:nvGrpSpPr>
            <p:grpSpPr>
              <a:xfrm>
                <a:off x="6213824" y="3617308"/>
                <a:ext cx="232124" cy="108108"/>
                <a:chOff x="6213824" y="3617308"/>
                <a:chExt cx="232124" cy="108108"/>
              </a:xfrm>
              <a:noFill/>
            </p:grpSpPr>
            <p:sp>
              <p:nvSpPr>
                <p:cNvPr id="154" name="Полилиния: фигура 81">
                  <a:extLst>
                    <a:ext uri="{FF2B5EF4-FFF2-40B4-BE49-F238E27FC236}">
                      <a16:creationId xmlns:a16="http://schemas.microsoft.com/office/drawing/2014/main" id="{C0E13FCD-D2A3-4C5F-9553-608E0298178E}"/>
                    </a:ext>
                  </a:extLst>
                </p:cNvPr>
                <p:cNvSpPr/>
                <p:nvPr/>
              </p:nvSpPr>
              <p:spPr>
                <a:xfrm>
                  <a:off x="6213824" y="3617308"/>
                  <a:ext cx="101822" cy="108108"/>
                </a:xfrm>
                <a:custGeom>
                  <a:avLst/>
                  <a:gdLst>
                    <a:gd name="connsiteX0" fmla="*/ 101822 w 101822"/>
                    <a:gd name="connsiteY0" fmla="*/ 23908 h 108108"/>
                    <a:gd name="connsiteX1" fmla="*/ 82201 w 101822"/>
                    <a:gd name="connsiteY1" fmla="*/ 57912 h 108108"/>
                    <a:gd name="connsiteX2" fmla="*/ 53054 w 101822"/>
                    <a:gd name="connsiteY2" fmla="*/ 108109 h 108108"/>
                    <a:gd name="connsiteX3" fmla="*/ 38957 w 101822"/>
                    <a:gd name="connsiteY3" fmla="*/ 71247 h 108108"/>
                    <a:gd name="connsiteX4" fmla="*/ 0 w 101822"/>
                    <a:gd name="connsiteY4" fmla="*/ 77533 h 108108"/>
                    <a:gd name="connsiteX5" fmla="*/ 29147 w 101822"/>
                    <a:gd name="connsiteY5" fmla="*/ 27337 h 108108"/>
                    <a:gd name="connsiteX6" fmla="*/ 44958 w 101822"/>
                    <a:gd name="connsiteY6" fmla="*/ 0 h 108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822" h="108108">
                      <a:moveTo>
                        <a:pt x="101822" y="23908"/>
                      </a:moveTo>
                      <a:lnTo>
                        <a:pt x="82201" y="57912"/>
                      </a:lnTo>
                      <a:lnTo>
                        <a:pt x="53054" y="108109"/>
                      </a:lnTo>
                      <a:lnTo>
                        <a:pt x="38957" y="71247"/>
                      </a:lnTo>
                      <a:lnTo>
                        <a:pt x="0" y="77533"/>
                      </a:lnTo>
                      <a:lnTo>
                        <a:pt x="29147" y="27337"/>
                      </a:lnTo>
                      <a:lnTo>
                        <a:pt x="44958" y="0"/>
                      </a:lnTo>
                    </a:path>
                  </a:pathLst>
                </a:custGeom>
                <a:noFill/>
                <a:ln w="34925" cap="flat" cmpd="sng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Полилиния: фигура 82">
                  <a:extLst>
                    <a:ext uri="{FF2B5EF4-FFF2-40B4-BE49-F238E27FC236}">
                      <a16:creationId xmlns:a16="http://schemas.microsoft.com/office/drawing/2014/main" id="{629FA051-6576-44C9-9B4A-469B1EA24ABB}"/>
                    </a:ext>
                  </a:extLst>
                </p:cNvPr>
                <p:cNvSpPr/>
                <p:nvPr/>
              </p:nvSpPr>
              <p:spPr>
                <a:xfrm>
                  <a:off x="6344126" y="3617689"/>
                  <a:ext cx="101822" cy="107727"/>
                </a:xfrm>
                <a:custGeom>
                  <a:avLst/>
                  <a:gdLst>
                    <a:gd name="connsiteX0" fmla="*/ 56864 w 101822"/>
                    <a:gd name="connsiteY0" fmla="*/ 0 h 107727"/>
                    <a:gd name="connsiteX1" fmla="*/ 72676 w 101822"/>
                    <a:gd name="connsiteY1" fmla="*/ 26956 h 107727"/>
                    <a:gd name="connsiteX2" fmla="*/ 101822 w 101822"/>
                    <a:gd name="connsiteY2" fmla="*/ 77152 h 107727"/>
                    <a:gd name="connsiteX3" fmla="*/ 62770 w 101822"/>
                    <a:gd name="connsiteY3" fmla="*/ 70866 h 107727"/>
                    <a:gd name="connsiteX4" fmla="*/ 48768 w 101822"/>
                    <a:gd name="connsiteY4" fmla="*/ 107728 h 107727"/>
                    <a:gd name="connsiteX5" fmla="*/ 19621 w 101822"/>
                    <a:gd name="connsiteY5" fmla="*/ 57531 h 107727"/>
                    <a:gd name="connsiteX6" fmla="*/ 0 w 101822"/>
                    <a:gd name="connsiteY6" fmla="*/ 23527 h 10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822" h="107727">
                      <a:moveTo>
                        <a:pt x="56864" y="0"/>
                      </a:moveTo>
                      <a:lnTo>
                        <a:pt x="72676" y="26956"/>
                      </a:lnTo>
                      <a:lnTo>
                        <a:pt x="101822" y="77152"/>
                      </a:lnTo>
                      <a:lnTo>
                        <a:pt x="62770" y="70866"/>
                      </a:lnTo>
                      <a:lnTo>
                        <a:pt x="48768" y="107728"/>
                      </a:lnTo>
                      <a:lnTo>
                        <a:pt x="19621" y="57531"/>
                      </a:lnTo>
                      <a:lnTo>
                        <a:pt x="0" y="23527"/>
                      </a:lnTo>
                    </a:path>
                  </a:pathLst>
                </a:custGeom>
                <a:noFill/>
                <a:ln w="34925" cap="flat" cmpd="sng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3" name="Полилиния: фигура 80">
                <a:extLst>
                  <a:ext uri="{FF2B5EF4-FFF2-40B4-BE49-F238E27FC236}">
                    <a16:creationId xmlns:a16="http://schemas.microsoft.com/office/drawing/2014/main" id="{905E434A-6A91-492E-AA20-EA7D451BD7B5}"/>
                  </a:ext>
                </a:extLst>
              </p:cNvPr>
              <p:cNvSpPr/>
              <p:nvPr/>
            </p:nvSpPr>
            <p:spPr>
              <a:xfrm>
                <a:off x="6232016" y="3453288"/>
                <a:ext cx="195738" cy="195643"/>
              </a:xfrm>
              <a:custGeom>
                <a:avLst/>
                <a:gdLst>
                  <a:gd name="connsiteX0" fmla="*/ 195739 w 195738"/>
                  <a:gd name="connsiteY0" fmla="*/ 97822 h 195643"/>
                  <a:gd name="connsiteX1" fmla="*/ 173355 w 195738"/>
                  <a:gd name="connsiteY1" fmla="*/ 129064 h 195643"/>
                  <a:gd name="connsiteX2" fmla="*/ 167069 w 195738"/>
                  <a:gd name="connsiteY2" fmla="*/ 166973 h 195643"/>
                  <a:gd name="connsiteX3" fmla="*/ 129159 w 195738"/>
                  <a:gd name="connsiteY3" fmla="*/ 173260 h 195643"/>
                  <a:gd name="connsiteX4" fmla="*/ 97917 w 195738"/>
                  <a:gd name="connsiteY4" fmla="*/ 195644 h 195643"/>
                  <a:gd name="connsiteX5" fmla="*/ 66580 w 195738"/>
                  <a:gd name="connsiteY5" fmla="*/ 173260 h 195643"/>
                  <a:gd name="connsiteX6" fmla="*/ 28670 w 195738"/>
                  <a:gd name="connsiteY6" fmla="*/ 166973 h 195643"/>
                  <a:gd name="connsiteX7" fmla="*/ 22289 w 195738"/>
                  <a:gd name="connsiteY7" fmla="*/ 129064 h 195643"/>
                  <a:gd name="connsiteX8" fmla="*/ 0 w 195738"/>
                  <a:gd name="connsiteY8" fmla="*/ 97822 h 195643"/>
                  <a:gd name="connsiteX9" fmla="*/ 22289 w 195738"/>
                  <a:gd name="connsiteY9" fmla="*/ 66484 h 195643"/>
                  <a:gd name="connsiteX10" fmla="*/ 28670 w 195738"/>
                  <a:gd name="connsiteY10" fmla="*/ 28670 h 195643"/>
                  <a:gd name="connsiteX11" fmla="*/ 66580 w 195738"/>
                  <a:gd name="connsiteY11" fmla="*/ 22289 h 195643"/>
                  <a:gd name="connsiteX12" fmla="*/ 97917 w 195738"/>
                  <a:gd name="connsiteY12" fmla="*/ 0 h 195643"/>
                  <a:gd name="connsiteX13" fmla="*/ 129159 w 195738"/>
                  <a:gd name="connsiteY13" fmla="*/ 22289 h 195643"/>
                  <a:gd name="connsiteX14" fmla="*/ 167069 w 195738"/>
                  <a:gd name="connsiteY14" fmla="*/ 28670 h 195643"/>
                  <a:gd name="connsiteX15" fmla="*/ 173355 w 195738"/>
                  <a:gd name="connsiteY15" fmla="*/ 66484 h 195643"/>
                  <a:gd name="connsiteX16" fmla="*/ 195739 w 195738"/>
                  <a:gd name="connsiteY16" fmla="*/ 97822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5738" h="195643">
                    <a:moveTo>
                      <a:pt x="195739" y="97822"/>
                    </a:moveTo>
                    <a:cubicBezTo>
                      <a:pt x="195739" y="109919"/>
                      <a:pt x="177737" y="118491"/>
                      <a:pt x="173355" y="129064"/>
                    </a:cubicBezTo>
                    <a:cubicBezTo>
                      <a:pt x="168783" y="140018"/>
                      <a:pt x="175260" y="158687"/>
                      <a:pt x="167069" y="166973"/>
                    </a:cubicBezTo>
                    <a:cubicBezTo>
                      <a:pt x="158782" y="175165"/>
                      <a:pt x="140113" y="168783"/>
                      <a:pt x="129159" y="173260"/>
                    </a:cubicBezTo>
                    <a:cubicBezTo>
                      <a:pt x="118586" y="177641"/>
                      <a:pt x="110014" y="195644"/>
                      <a:pt x="97917" y="195644"/>
                    </a:cubicBezTo>
                    <a:cubicBezTo>
                      <a:pt x="85725" y="195644"/>
                      <a:pt x="77248" y="177641"/>
                      <a:pt x="66580" y="173260"/>
                    </a:cubicBezTo>
                    <a:cubicBezTo>
                      <a:pt x="55626" y="168688"/>
                      <a:pt x="36957" y="175165"/>
                      <a:pt x="28670" y="166973"/>
                    </a:cubicBezTo>
                    <a:cubicBezTo>
                      <a:pt x="20383" y="158687"/>
                      <a:pt x="26860" y="140018"/>
                      <a:pt x="22289" y="129064"/>
                    </a:cubicBezTo>
                    <a:cubicBezTo>
                      <a:pt x="17907" y="118491"/>
                      <a:pt x="0" y="109919"/>
                      <a:pt x="0" y="97822"/>
                    </a:cubicBezTo>
                    <a:cubicBezTo>
                      <a:pt x="0" y="85630"/>
                      <a:pt x="17907" y="77153"/>
                      <a:pt x="22289" y="66484"/>
                    </a:cubicBezTo>
                    <a:cubicBezTo>
                      <a:pt x="26860" y="55531"/>
                      <a:pt x="20383" y="36957"/>
                      <a:pt x="28670" y="28670"/>
                    </a:cubicBezTo>
                    <a:cubicBezTo>
                      <a:pt x="36957" y="20383"/>
                      <a:pt x="55626" y="26860"/>
                      <a:pt x="66580" y="22289"/>
                    </a:cubicBezTo>
                    <a:cubicBezTo>
                      <a:pt x="77152" y="17907"/>
                      <a:pt x="85630" y="0"/>
                      <a:pt x="97917" y="0"/>
                    </a:cubicBezTo>
                    <a:cubicBezTo>
                      <a:pt x="110014" y="0"/>
                      <a:pt x="118586" y="17907"/>
                      <a:pt x="129159" y="22289"/>
                    </a:cubicBezTo>
                    <a:cubicBezTo>
                      <a:pt x="140113" y="26860"/>
                      <a:pt x="158782" y="20383"/>
                      <a:pt x="167069" y="28670"/>
                    </a:cubicBezTo>
                    <a:cubicBezTo>
                      <a:pt x="175260" y="36957"/>
                      <a:pt x="168878" y="55531"/>
                      <a:pt x="173355" y="66484"/>
                    </a:cubicBezTo>
                    <a:cubicBezTo>
                      <a:pt x="177737" y="77057"/>
                      <a:pt x="195739" y="85630"/>
                      <a:pt x="195739" y="97822"/>
                    </a:cubicBezTo>
                    <a:close/>
                  </a:path>
                </a:pathLst>
              </a:custGeom>
              <a:noFill/>
              <a:ln w="34925" cap="flat" cmpd="sng">
                <a:solidFill>
                  <a:srgbClr val="0000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42151357-04A4-414A-9F39-087246F4C0AA}"/>
              </a:ext>
            </a:extLst>
          </p:cNvPr>
          <p:cNvSpPr txBox="1"/>
          <p:nvPr/>
        </p:nvSpPr>
        <p:spPr>
          <a:xfrm flipH="1">
            <a:off x="2221909" y="4911852"/>
            <a:ext cx="16649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Скачать игры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 сайте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http://doligra.ru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4C8145AE-4166-4E3D-BEFC-CC2DC3B8E2B6}"/>
              </a:ext>
            </a:extLst>
          </p:cNvPr>
          <p:cNvSpPr txBox="1"/>
          <p:nvPr/>
        </p:nvSpPr>
        <p:spPr>
          <a:xfrm flipH="1">
            <a:off x="5015971" y="4754916"/>
            <a:ext cx="1178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Провести игру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детьми в ДОЛ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C389E11-44C4-4465-BA3D-63F005DAD7C6}"/>
              </a:ext>
            </a:extLst>
          </p:cNvPr>
          <p:cNvSpPr txBox="1"/>
          <p:nvPr/>
        </p:nvSpPr>
        <p:spPr>
          <a:xfrm flipH="1">
            <a:off x="7237454" y="4456880"/>
            <a:ext cx="21951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Отправить организаторам заполненную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форму отчета и несколько фотографий процесса игры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 адресу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otchet@doligra.ru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6CCA373-1F28-413B-95C9-DEDB7538D337}"/>
              </a:ext>
            </a:extLst>
          </p:cNvPr>
          <p:cNvSpPr txBox="1"/>
          <p:nvPr/>
        </p:nvSpPr>
        <p:spPr>
          <a:xfrm flipH="1">
            <a:off x="10630282" y="4715814"/>
            <a:ext cx="14684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Получить сертификат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после обработки отчета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8517" y="3700873"/>
            <a:ext cx="119541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>
            <a:off x="58512" y="5974924"/>
            <a:ext cx="1195412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838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0" y="2000081"/>
            <a:ext cx="4992555" cy="110799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ru-RU" sz="3200" cap="all" spc="31" dirty="0">
                <a:solidFill>
                  <a:schemeClr val="bg1"/>
                </a:solidFill>
                <a:cs typeface="Arial" panose="020B0604020202020204" pitchFamily="34" charset="0"/>
              </a:rPr>
              <a:t>Спасибо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cap="all" spc="31" dirty="0">
                <a:solidFill>
                  <a:schemeClr val="bg1"/>
                </a:solidFill>
                <a:cs typeface="Arial" panose="020B0604020202020204" pitchFamily="34" charset="0"/>
              </a:rPr>
              <a:t>за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cap="all" spc="31" dirty="0">
                <a:solidFill>
                  <a:schemeClr val="bg1"/>
                </a:solidFill>
                <a:cs typeface="Arial" panose="020B0604020202020204" pitchFamily="34" charset="0"/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60471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9" descr="kisspng-indian-national-highway-system-roadworks-clip-art-winding-road-5a89dcff83f8c9.6192405915189844475406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3289" l="0" r="100000">
                        <a14:foregroundMark x1="31333" y1="15132" x2="31333" y2="15132"/>
                        <a14:foregroundMark x1="39111" y1="13947" x2="39111" y2="13947"/>
                        <a14:foregroundMark x1="43222" y1="3421" x2="43222" y2="3421"/>
                        <a14:foregroundMark x1="48333" y1="3158" x2="48333" y2="3158"/>
                        <a14:foregroundMark x1="42667" y1="13158" x2="42667" y2="13158"/>
                        <a14:foregroundMark x1="39889" y1="8421" x2="39889" y2="8421"/>
                        <a14:foregroundMark x1="36111" y1="20789" x2="36111" y2="20789"/>
                        <a14:foregroundMark x1="33556" y1="14079" x2="33556" y2="14079"/>
                        <a14:foregroundMark x1="29667" y1="15263" x2="29667" y2="15263"/>
                        <a14:foregroundMark x1="51556" y1="7895" x2="51556" y2="7895"/>
                        <a14:foregroundMark x1="56333" y1="9605" x2="56333" y2="9605"/>
                        <a14:foregroundMark x1="28222" y1="15789" x2="28222" y2="15789"/>
                        <a14:foregroundMark x1="14222" y1="62368" x2="14222" y2="62368"/>
                        <a14:backgroundMark x1="54556" y1="9079" x2="54556" y2="9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798" b="8770"/>
          <a:stretch/>
        </p:blipFill>
        <p:spPr>
          <a:xfrm>
            <a:off x="3805044" y="1250715"/>
            <a:ext cx="4675653" cy="5564038"/>
          </a:xfrm>
          <a:prstGeom prst="rect">
            <a:avLst/>
          </a:prstGeom>
        </p:spPr>
      </p:pic>
      <p:pic>
        <p:nvPicPr>
          <p:cNvPr id="12" name="Изображение 11" descr="yandeks-karty-poisk-mest-i-navigator-c.jpg.pn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000" l="0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695" y="5254450"/>
            <a:ext cx="1374496" cy="137449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94930" y="3305335"/>
            <a:ext cx="3678329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F2665E"/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Стратегические задачи</a:t>
            </a: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Clr>
                <a:srgbClr val="F2665E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Стратегии повышения финансовой грамотности населения Российской Федерации на 2017-2023 гг.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ED1B34">
                  <a:lumMod val="50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Развитие межведомственного взаимодействия в сфере повышения уровня финансовой грамотности населения</a:t>
            </a:r>
          </a:p>
        </p:txBody>
      </p:sp>
      <p:pic>
        <p:nvPicPr>
          <p:cNvPr id="16" name="Изображение 15" descr="yandeks-karty-poisk-mest-i-navigator-c.jpg.pn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000" l="0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969" y="3349478"/>
            <a:ext cx="1104268" cy="1104268"/>
          </a:xfrm>
          <a:prstGeom prst="rect">
            <a:avLst/>
          </a:prstGeom>
        </p:spPr>
      </p:pic>
      <p:pic>
        <p:nvPicPr>
          <p:cNvPr id="17" name="Изображение 16" descr="yandeks-karty-poisk-mest-i-navigator-c.jpg.pn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000" l="0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314" y="922306"/>
            <a:ext cx="703118" cy="65681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8295192" y="3137331"/>
            <a:ext cx="3816296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F2665E"/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региональном уровне</a:t>
            </a: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Clr>
                <a:srgbClr val="F2665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региональной программы по повышению финансовой грамотности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F2665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образовательных организаций Республики Крым в онлайн-проектах Банка России (онлайн-уроки,</a:t>
            </a:r>
            <a:r>
              <a:rPr kumimoji="0" lang="ru-RU" sz="1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ДОЛ-игра, онлайн-</a:t>
            </a:r>
            <a:r>
              <a:rPr kumimoji="0" lang="ru-RU" sz="1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вебинары</a:t>
            </a:r>
            <a:r>
              <a:rPr kumimoji="0" lang="ru-RU" sz="1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Clr>
                <a:srgbClr val="F2665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профессионального сообщества к внедрению и развитию подходов преподавания финансовой грамотности</a:t>
            </a: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Clr>
                <a:srgbClr val="F2665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Масштабирование лучших практик и наработка новых методик преподавания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F2665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участие в мероприятиях: открытые уроки, просветительские лекции, олимпиады, финансовые игры, викторины</a:t>
            </a:r>
          </a:p>
        </p:txBody>
      </p:sp>
      <p:pic>
        <p:nvPicPr>
          <p:cNvPr id="19" name="Изображение 18" descr="yandeks-karty-poisk-mest-i-navigator-c.jpg.pn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000" l="0" r="97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969" y="1870975"/>
            <a:ext cx="878019" cy="810927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208509" y="840166"/>
            <a:ext cx="4043897" cy="2358576"/>
            <a:chOff x="455024" y="2138792"/>
            <a:chExt cx="4393097" cy="2534479"/>
          </a:xfrm>
        </p:grpSpPr>
        <p:pic>
          <p:nvPicPr>
            <p:cNvPr id="24" name="Изображение 8" descr="main_map1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024" y="2138792"/>
              <a:ext cx="4393097" cy="2534479"/>
            </a:xfrm>
            <a:prstGeom prst="rect">
              <a:avLst/>
            </a:prstGeom>
          </p:spPr>
        </p:pic>
        <p:pic>
          <p:nvPicPr>
            <p:cNvPr id="26" name="Изображение 9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673" y="3179645"/>
              <a:ext cx="292025" cy="292025"/>
            </a:xfrm>
            <a:prstGeom prst="rect">
              <a:avLst/>
            </a:prstGeom>
          </p:spPr>
        </p:pic>
        <p:pic>
          <p:nvPicPr>
            <p:cNvPr id="31" name="Изображение 10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983" y="3209154"/>
              <a:ext cx="292025" cy="292025"/>
            </a:xfrm>
            <a:prstGeom prst="rect">
              <a:avLst/>
            </a:prstGeom>
          </p:spPr>
        </p:pic>
        <p:pic>
          <p:nvPicPr>
            <p:cNvPr id="32" name="Изображение 12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893" y="3454936"/>
              <a:ext cx="292025" cy="292025"/>
            </a:xfrm>
            <a:prstGeom prst="rect">
              <a:avLst/>
            </a:prstGeom>
          </p:spPr>
        </p:pic>
        <p:pic>
          <p:nvPicPr>
            <p:cNvPr id="33" name="Изображение 14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566" y="3591482"/>
              <a:ext cx="292025" cy="292025"/>
            </a:xfrm>
            <a:prstGeom prst="rect">
              <a:avLst/>
            </a:prstGeom>
          </p:spPr>
        </p:pic>
        <p:pic>
          <p:nvPicPr>
            <p:cNvPr id="34" name="Изображение 16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2609" y="3632445"/>
              <a:ext cx="292025" cy="292025"/>
            </a:xfrm>
            <a:prstGeom prst="rect">
              <a:avLst/>
            </a:prstGeom>
          </p:spPr>
        </p:pic>
        <p:pic>
          <p:nvPicPr>
            <p:cNvPr id="35" name="Изображение 17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999" y="3755336"/>
              <a:ext cx="292025" cy="292025"/>
            </a:xfrm>
            <a:prstGeom prst="rect">
              <a:avLst/>
            </a:prstGeom>
          </p:spPr>
        </p:pic>
        <p:pic>
          <p:nvPicPr>
            <p:cNvPr id="36" name="Изображение 18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746" y="3919191"/>
              <a:ext cx="292025" cy="292025"/>
            </a:xfrm>
            <a:prstGeom prst="rect">
              <a:avLst/>
            </a:prstGeom>
          </p:spPr>
        </p:pic>
        <p:pic>
          <p:nvPicPr>
            <p:cNvPr id="37" name="Изображение 19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266" y="3796300"/>
              <a:ext cx="292025" cy="292025"/>
            </a:xfrm>
            <a:prstGeom prst="rect">
              <a:avLst/>
            </a:prstGeom>
          </p:spPr>
        </p:pic>
        <p:pic>
          <p:nvPicPr>
            <p:cNvPr id="38" name="Изображение 20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8054" y="3864572"/>
              <a:ext cx="292025" cy="292025"/>
            </a:xfrm>
            <a:prstGeom prst="rect">
              <a:avLst/>
            </a:prstGeom>
          </p:spPr>
        </p:pic>
        <p:pic>
          <p:nvPicPr>
            <p:cNvPr id="39" name="Изображение 21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8577" y="3509554"/>
              <a:ext cx="292025" cy="292025"/>
            </a:xfrm>
            <a:prstGeom prst="rect">
              <a:avLst/>
            </a:prstGeom>
          </p:spPr>
        </p:pic>
        <p:pic>
          <p:nvPicPr>
            <p:cNvPr id="40" name="Изображение 22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0741" y="3413972"/>
              <a:ext cx="292025" cy="292025"/>
            </a:xfrm>
            <a:prstGeom prst="rect">
              <a:avLst/>
            </a:prstGeom>
          </p:spPr>
        </p:pic>
        <p:pic>
          <p:nvPicPr>
            <p:cNvPr id="41" name="Изображение 24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764" y="3391062"/>
              <a:ext cx="292025" cy="292025"/>
            </a:xfrm>
            <a:prstGeom prst="rect">
              <a:avLst/>
            </a:prstGeom>
          </p:spPr>
        </p:pic>
        <p:pic>
          <p:nvPicPr>
            <p:cNvPr id="42" name="Изображение 25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5478" y="3720972"/>
              <a:ext cx="292025" cy="292025"/>
            </a:xfrm>
            <a:prstGeom prst="rect">
              <a:avLst/>
            </a:prstGeom>
          </p:spPr>
        </p:pic>
        <p:pic>
          <p:nvPicPr>
            <p:cNvPr id="43" name="Изображение 26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148" y="3873372"/>
              <a:ext cx="292025" cy="292025"/>
            </a:xfrm>
            <a:prstGeom prst="rect">
              <a:avLst/>
            </a:prstGeom>
          </p:spPr>
        </p:pic>
        <p:pic>
          <p:nvPicPr>
            <p:cNvPr id="44" name="Изображение 27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0168" y="3541262"/>
              <a:ext cx="292025" cy="292025"/>
            </a:xfrm>
            <a:prstGeom prst="rect">
              <a:avLst/>
            </a:prstGeom>
          </p:spPr>
        </p:pic>
        <p:pic>
          <p:nvPicPr>
            <p:cNvPr id="45" name="Изображение 28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136" y="2844881"/>
              <a:ext cx="292025" cy="292025"/>
            </a:xfrm>
            <a:prstGeom prst="rect">
              <a:avLst/>
            </a:prstGeom>
          </p:spPr>
        </p:pic>
        <p:pic>
          <p:nvPicPr>
            <p:cNvPr id="46" name="Изображение 29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0244" y="4060136"/>
              <a:ext cx="292025" cy="292025"/>
            </a:xfrm>
            <a:prstGeom prst="rect">
              <a:avLst/>
            </a:prstGeom>
          </p:spPr>
        </p:pic>
        <p:pic>
          <p:nvPicPr>
            <p:cNvPr id="47" name="Изображение 30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5170" y="3623190"/>
              <a:ext cx="292025" cy="292025"/>
            </a:xfrm>
            <a:prstGeom prst="rect">
              <a:avLst/>
            </a:prstGeom>
          </p:spPr>
        </p:pic>
        <p:pic>
          <p:nvPicPr>
            <p:cNvPr id="48" name="Изображение 31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3225" y="3568572"/>
              <a:ext cx="292025" cy="292025"/>
            </a:xfrm>
            <a:prstGeom prst="rect">
              <a:avLst/>
            </a:prstGeom>
          </p:spPr>
        </p:pic>
        <p:pic>
          <p:nvPicPr>
            <p:cNvPr id="49" name="Изображение 32" descr="metka_re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942" y="3199899"/>
              <a:ext cx="292025" cy="292025"/>
            </a:xfrm>
            <a:prstGeom prst="rect">
              <a:avLst/>
            </a:prstGeom>
          </p:spPr>
        </p:pic>
      </p:grpSp>
      <p:pic>
        <p:nvPicPr>
          <p:cNvPr id="52" name="Рисунок 51" descr="C:\Users\35nikolenkoni\Desktop\Крым-администрация.png"/>
          <p:cNvPicPr/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985" y="994300"/>
            <a:ext cx="4293101" cy="2204442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object 25"/>
          <p:cNvSpPr txBox="1"/>
          <p:nvPr/>
        </p:nvSpPr>
        <p:spPr>
          <a:xfrm>
            <a:off x="1463825" y="99130"/>
            <a:ext cx="10103818" cy="6588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defRPr/>
            </a:pPr>
            <a:r>
              <a:rPr lang="ru-RU" sz="2600" b="1" spc="-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</a:t>
            </a:r>
            <a:r>
              <a:rPr lang="ru-RU" sz="2600" b="1" spc="4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-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  <a:r>
              <a:rPr lang="ru-RU" sz="2600" b="1" spc="2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-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endParaRPr lang="en-US" sz="2600" b="1" spc="2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algn="ctr">
              <a:defRPr/>
            </a:pPr>
            <a:r>
              <a:rPr lang="ru-RU" sz="2600" b="1" spc="-15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</a:t>
            </a:r>
            <a:r>
              <a:rPr lang="ru-RU" sz="2600" b="1" spc="-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НСОВОЙ</a:t>
            </a:r>
            <a:r>
              <a:rPr lang="en-US" sz="2600" b="1" spc="-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-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endParaRPr lang="ru-RU" sz="2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59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330035" y="117789"/>
            <a:ext cx="10623666" cy="729936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ВОЗМОЖНОСТИ ОНЛАЙН-ОБУЧЕНИЯ ФИНАНСОВОЙ ГРАМОТНОСТИ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92" y="1134291"/>
            <a:ext cx="5691694" cy="55990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97119" y="2040501"/>
            <a:ext cx="545658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Онлайн-проекты Банка России позволяют проходить обучение финансовой грамотности дистанционно, как группами участников, так </a:t>
            </a:r>
            <a:r>
              <a:rPr kumimoji="0" lang="ru-RU" sz="200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в индивидуальном формате.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Достаточно подключиться к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видеоурокам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видеосеминарам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видеовебинарам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по результатам отправить отзыв и получить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сертификат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Цель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получение знаний в области повышения финансовой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2387547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024364" y="305763"/>
            <a:ext cx="9077423" cy="456652"/>
          </a:xfrm>
        </p:spPr>
        <p:txBody>
          <a:bodyPr/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59" y="1305450"/>
            <a:ext cx="5667841" cy="2951937"/>
          </a:xfrm>
          <a:prstGeom prst="rect">
            <a:avLst/>
          </a:prstGeom>
        </p:spPr>
      </p:pic>
      <p:grpSp>
        <p:nvGrpSpPr>
          <p:cNvPr id="7" name="Рисунок 271">
            <a:extLst>
              <a:ext uri="{FF2B5EF4-FFF2-40B4-BE49-F238E27FC236}">
                <a16:creationId xmlns:a16="http://schemas.microsoft.com/office/drawing/2014/main" id="{3900DE75-F002-4C10-9716-C41B9211C8AE}"/>
              </a:ext>
            </a:extLst>
          </p:cNvPr>
          <p:cNvGrpSpPr>
            <a:grpSpLocks noChangeAspect="1"/>
          </p:cNvGrpSpPr>
          <p:nvPr/>
        </p:nvGrpSpPr>
        <p:grpSpPr>
          <a:xfrm>
            <a:off x="699599" y="4536927"/>
            <a:ext cx="777415" cy="780042"/>
            <a:chOff x="5657850" y="2990850"/>
            <a:chExt cx="875615" cy="878574"/>
          </a:xfrm>
          <a:noFill/>
        </p:grpSpPr>
        <p:sp>
          <p:nvSpPr>
            <p:cNvPr id="8" name="Полилиния: фигура 39">
              <a:extLst>
                <a:ext uri="{FF2B5EF4-FFF2-40B4-BE49-F238E27FC236}">
                  <a16:creationId xmlns:a16="http://schemas.microsoft.com/office/drawing/2014/main" id="{8FEF5AE7-B8FD-4A91-8945-7E0EB738478E}"/>
                </a:ext>
              </a:extLst>
            </p:cNvPr>
            <p:cNvSpPr/>
            <p:nvPr/>
          </p:nvSpPr>
          <p:spPr>
            <a:xfrm>
              <a:off x="5657850" y="2990850"/>
              <a:ext cx="672464" cy="672179"/>
            </a:xfrm>
            <a:custGeom>
              <a:avLst/>
              <a:gdLst>
                <a:gd name="connsiteX0" fmla="*/ 599694 w 672464"/>
                <a:gd name="connsiteY0" fmla="*/ 401860 h 672179"/>
                <a:gd name="connsiteX1" fmla="*/ 672275 w 672464"/>
                <a:gd name="connsiteY1" fmla="*/ 401955 h 672179"/>
                <a:gd name="connsiteX2" fmla="*/ 672465 w 672464"/>
                <a:gd name="connsiteY2" fmla="*/ 271367 h 672179"/>
                <a:gd name="connsiteX3" fmla="*/ 576263 w 672464"/>
                <a:gd name="connsiteY3" fmla="*/ 271272 h 672179"/>
                <a:gd name="connsiteX4" fmla="*/ 552164 w 672464"/>
                <a:gd name="connsiteY4" fmla="*/ 212979 h 672179"/>
                <a:gd name="connsiteX5" fmla="*/ 620363 w 672464"/>
                <a:gd name="connsiteY5" fmla="*/ 145256 h 672179"/>
                <a:gd name="connsiteX6" fmla="*/ 528161 w 672464"/>
                <a:gd name="connsiteY6" fmla="*/ 52769 h 672179"/>
                <a:gd name="connsiteX7" fmla="*/ 459962 w 672464"/>
                <a:gd name="connsiteY7" fmla="*/ 120777 h 672179"/>
                <a:gd name="connsiteX8" fmla="*/ 402050 w 672464"/>
                <a:gd name="connsiteY8" fmla="*/ 96393 h 672179"/>
                <a:gd name="connsiteX9" fmla="*/ 402146 w 672464"/>
                <a:gd name="connsiteY9" fmla="*/ 190 h 672179"/>
                <a:gd name="connsiteX10" fmla="*/ 271653 w 672464"/>
                <a:gd name="connsiteY10" fmla="*/ 0 h 672179"/>
                <a:gd name="connsiteX11" fmla="*/ 271558 w 672464"/>
                <a:gd name="connsiteY11" fmla="*/ 96203 h 672179"/>
                <a:gd name="connsiteX12" fmla="*/ 213265 w 672464"/>
                <a:gd name="connsiteY12" fmla="*/ 120301 h 672179"/>
                <a:gd name="connsiteX13" fmla="*/ 145256 w 672464"/>
                <a:gd name="connsiteY13" fmla="*/ 52102 h 672179"/>
                <a:gd name="connsiteX14" fmla="*/ 52769 w 672464"/>
                <a:gd name="connsiteY14" fmla="*/ 144304 h 672179"/>
                <a:gd name="connsiteX15" fmla="*/ 120777 w 672464"/>
                <a:gd name="connsiteY15" fmla="*/ 212503 h 672179"/>
                <a:gd name="connsiteX16" fmla="*/ 96488 w 672464"/>
                <a:gd name="connsiteY16" fmla="*/ 270415 h 672179"/>
                <a:gd name="connsiteX17" fmla="*/ 286 w 672464"/>
                <a:gd name="connsiteY17" fmla="*/ 270224 h 672179"/>
                <a:gd name="connsiteX18" fmla="*/ 0 w 672464"/>
                <a:gd name="connsiteY18" fmla="*/ 400812 h 672179"/>
                <a:gd name="connsiteX19" fmla="*/ 96203 w 672464"/>
                <a:gd name="connsiteY19" fmla="*/ 401003 h 672179"/>
                <a:gd name="connsiteX20" fmla="*/ 120301 w 672464"/>
                <a:gd name="connsiteY20" fmla="*/ 459296 h 672179"/>
                <a:gd name="connsiteX21" fmla="*/ 52102 w 672464"/>
                <a:gd name="connsiteY21" fmla="*/ 527304 h 672179"/>
                <a:gd name="connsiteX22" fmla="*/ 144304 w 672464"/>
                <a:gd name="connsiteY22" fmla="*/ 619411 h 672179"/>
                <a:gd name="connsiteX23" fmla="*/ 212503 w 672464"/>
                <a:gd name="connsiteY23" fmla="*/ 551783 h 672179"/>
                <a:gd name="connsiteX24" fmla="*/ 270796 w 672464"/>
                <a:gd name="connsiteY24" fmla="*/ 575786 h 672179"/>
                <a:gd name="connsiteX25" fmla="*/ 270605 w 672464"/>
                <a:gd name="connsiteY25" fmla="*/ 671989 h 672179"/>
                <a:gd name="connsiteX26" fmla="*/ 401193 w 672464"/>
                <a:gd name="connsiteY26" fmla="*/ 672179 h 672179"/>
                <a:gd name="connsiteX27" fmla="*/ 401288 w 672464"/>
                <a:gd name="connsiteY27" fmla="*/ 609029 h 67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2464" h="672179">
                  <a:moveTo>
                    <a:pt x="599694" y="401860"/>
                  </a:moveTo>
                  <a:lnTo>
                    <a:pt x="672275" y="401955"/>
                  </a:lnTo>
                  <a:lnTo>
                    <a:pt x="672465" y="271367"/>
                  </a:lnTo>
                  <a:lnTo>
                    <a:pt x="576263" y="271272"/>
                  </a:lnTo>
                  <a:cubicBezTo>
                    <a:pt x="570643" y="250889"/>
                    <a:pt x="562642" y="231172"/>
                    <a:pt x="552164" y="212979"/>
                  </a:cubicBezTo>
                  <a:lnTo>
                    <a:pt x="620363" y="145256"/>
                  </a:lnTo>
                  <a:lnTo>
                    <a:pt x="528161" y="52769"/>
                  </a:lnTo>
                  <a:lnTo>
                    <a:pt x="459962" y="120777"/>
                  </a:lnTo>
                  <a:cubicBezTo>
                    <a:pt x="442055" y="110204"/>
                    <a:pt x="422434" y="102108"/>
                    <a:pt x="402050" y="96393"/>
                  </a:cubicBezTo>
                  <a:lnTo>
                    <a:pt x="402146" y="190"/>
                  </a:lnTo>
                  <a:lnTo>
                    <a:pt x="271653" y="0"/>
                  </a:lnTo>
                  <a:lnTo>
                    <a:pt x="271558" y="96203"/>
                  </a:lnTo>
                  <a:cubicBezTo>
                    <a:pt x="250793" y="101822"/>
                    <a:pt x="231172" y="109823"/>
                    <a:pt x="213265" y="120301"/>
                  </a:cubicBezTo>
                  <a:lnTo>
                    <a:pt x="145256" y="52102"/>
                  </a:lnTo>
                  <a:lnTo>
                    <a:pt x="52769" y="144304"/>
                  </a:lnTo>
                  <a:lnTo>
                    <a:pt x="120777" y="212503"/>
                  </a:lnTo>
                  <a:cubicBezTo>
                    <a:pt x="110204" y="230410"/>
                    <a:pt x="102108" y="250031"/>
                    <a:pt x="96488" y="270415"/>
                  </a:cubicBezTo>
                  <a:lnTo>
                    <a:pt x="286" y="270224"/>
                  </a:lnTo>
                  <a:lnTo>
                    <a:pt x="0" y="400812"/>
                  </a:lnTo>
                  <a:lnTo>
                    <a:pt x="96203" y="401003"/>
                  </a:lnTo>
                  <a:cubicBezTo>
                    <a:pt x="101727" y="421672"/>
                    <a:pt x="109823" y="441008"/>
                    <a:pt x="120301" y="459296"/>
                  </a:cubicBezTo>
                  <a:lnTo>
                    <a:pt x="52102" y="527304"/>
                  </a:lnTo>
                  <a:lnTo>
                    <a:pt x="144304" y="619411"/>
                  </a:lnTo>
                  <a:lnTo>
                    <a:pt x="212503" y="551783"/>
                  </a:lnTo>
                  <a:cubicBezTo>
                    <a:pt x="230410" y="561975"/>
                    <a:pt x="250031" y="570071"/>
                    <a:pt x="270796" y="575786"/>
                  </a:cubicBezTo>
                  <a:lnTo>
                    <a:pt x="270605" y="671989"/>
                  </a:lnTo>
                  <a:lnTo>
                    <a:pt x="401193" y="672179"/>
                  </a:lnTo>
                  <a:lnTo>
                    <a:pt x="401288" y="609029"/>
                  </a:lnTo>
                </a:path>
              </a:pathLst>
            </a:custGeom>
            <a:ln w="34925">
              <a:solidFill>
                <a:srgbClr val="0082BB"/>
              </a:solidFill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9" name="Полилиния: фигура 40">
              <a:extLst>
                <a:ext uri="{FF2B5EF4-FFF2-40B4-BE49-F238E27FC236}">
                  <a16:creationId xmlns:a16="http://schemas.microsoft.com/office/drawing/2014/main" id="{D889BCED-55A4-443A-87B8-7E2D8FB4C25C}"/>
                </a:ext>
              </a:extLst>
            </p:cNvPr>
            <p:cNvSpPr/>
            <p:nvPr/>
          </p:nvSpPr>
          <p:spPr>
            <a:xfrm>
              <a:off x="5869305" y="3201923"/>
              <a:ext cx="223075" cy="225552"/>
            </a:xfrm>
            <a:custGeom>
              <a:avLst/>
              <a:gdLst>
                <a:gd name="connsiteX0" fmla="*/ 50768 w 223075"/>
                <a:gd name="connsiteY0" fmla="*/ 225552 h 225552"/>
                <a:gd name="connsiteX1" fmla="*/ 0 w 223075"/>
                <a:gd name="connsiteY1" fmla="*/ 124778 h 225552"/>
                <a:gd name="connsiteX2" fmla="*/ 125254 w 223075"/>
                <a:gd name="connsiteY2" fmla="*/ 0 h 225552"/>
                <a:gd name="connsiteX3" fmla="*/ 223075 w 223075"/>
                <a:gd name="connsiteY3" fmla="*/ 47720 h 2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075" h="225552">
                  <a:moveTo>
                    <a:pt x="50768" y="225552"/>
                  </a:moveTo>
                  <a:cubicBezTo>
                    <a:pt x="19907" y="202883"/>
                    <a:pt x="0" y="166116"/>
                    <a:pt x="0" y="124778"/>
                  </a:cubicBezTo>
                  <a:cubicBezTo>
                    <a:pt x="95" y="56007"/>
                    <a:pt x="56007" y="-95"/>
                    <a:pt x="125254" y="0"/>
                  </a:cubicBezTo>
                  <a:cubicBezTo>
                    <a:pt x="164783" y="95"/>
                    <a:pt x="200120" y="18764"/>
                    <a:pt x="223075" y="47720"/>
                  </a:cubicBezTo>
                </a:path>
              </a:pathLst>
            </a:custGeom>
            <a:ln w="34925">
              <a:solidFill>
                <a:srgbClr val="0082BB"/>
              </a:solidFill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0" name="Полилиния: фигура 41">
              <a:extLst>
                <a:ext uri="{FF2B5EF4-FFF2-40B4-BE49-F238E27FC236}">
                  <a16:creationId xmlns:a16="http://schemas.microsoft.com/office/drawing/2014/main" id="{77E31966-4917-4627-A9E2-3CFDA27801EA}"/>
                </a:ext>
              </a:extLst>
            </p:cNvPr>
            <p:cNvSpPr/>
            <p:nvPr/>
          </p:nvSpPr>
          <p:spPr>
            <a:xfrm>
              <a:off x="5932799" y="3263893"/>
              <a:ext cx="600666" cy="605530"/>
            </a:xfrm>
            <a:custGeom>
              <a:avLst/>
              <a:gdLst>
                <a:gd name="connsiteX0" fmla="*/ 579633 w 600666"/>
                <a:gd name="connsiteY0" fmla="*/ 488480 h 605530"/>
                <a:gd name="connsiteX1" fmla="*/ 332364 w 600666"/>
                <a:gd name="connsiteY1" fmla="*/ 240449 h 605530"/>
                <a:gd name="connsiteX2" fmla="*/ 297979 w 600666"/>
                <a:gd name="connsiteY2" fmla="*/ 105671 h 605530"/>
                <a:gd name="connsiteX3" fmla="*/ 201205 w 600666"/>
                <a:gd name="connsiteY3" fmla="*/ 4420 h 605530"/>
                <a:gd name="connsiteX4" fmla="*/ 103002 w 600666"/>
                <a:gd name="connsiteY4" fmla="*/ 38996 h 605530"/>
                <a:gd name="connsiteX5" fmla="*/ 183393 w 600666"/>
                <a:gd name="connsiteY5" fmla="*/ 123959 h 605530"/>
                <a:gd name="connsiteX6" fmla="*/ 137769 w 600666"/>
                <a:gd name="connsiteY6" fmla="*/ 201016 h 605530"/>
                <a:gd name="connsiteX7" fmla="*/ 91953 w 600666"/>
                <a:gd name="connsiteY7" fmla="*/ 206064 h 605530"/>
                <a:gd name="connsiteX8" fmla="*/ 32994 w 600666"/>
                <a:gd name="connsiteY8" fmla="*/ 166916 h 605530"/>
                <a:gd name="connsiteX9" fmla="*/ 10134 w 600666"/>
                <a:gd name="connsiteY9" fmla="*/ 206255 h 605530"/>
                <a:gd name="connsiteX10" fmla="*/ 129863 w 600666"/>
                <a:gd name="connsiteY10" fmla="*/ 312363 h 605530"/>
                <a:gd name="connsiteX11" fmla="*/ 483526 w 600666"/>
                <a:gd name="connsiteY11" fmla="*/ 584397 h 605530"/>
                <a:gd name="connsiteX12" fmla="*/ 579633 w 600666"/>
                <a:gd name="connsiteY12" fmla="*/ 488480 h 60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666" h="605530">
                  <a:moveTo>
                    <a:pt x="579633" y="488480"/>
                  </a:moveTo>
                  <a:lnTo>
                    <a:pt x="332364" y="240449"/>
                  </a:lnTo>
                  <a:cubicBezTo>
                    <a:pt x="332364" y="240449"/>
                    <a:pt x="289597" y="204064"/>
                    <a:pt x="297979" y="105671"/>
                  </a:cubicBezTo>
                  <a:cubicBezTo>
                    <a:pt x="301218" y="68047"/>
                    <a:pt x="260165" y="15755"/>
                    <a:pt x="201205" y="4420"/>
                  </a:cubicBezTo>
                  <a:cubicBezTo>
                    <a:pt x="142245" y="-6915"/>
                    <a:pt x="40709" y="3182"/>
                    <a:pt x="103002" y="38996"/>
                  </a:cubicBezTo>
                  <a:cubicBezTo>
                    <a:pt x="165296" y="74905"/>
                    <a:pt x="193204" y="94431"/>
                    <a:pt x="183393" y="123959"/>
                  </a:cubicBezTo>
                  <a:cubicBezTo>
                    <a:pt x="173678" y="153486"/>
                    <a:pt x="160629" y="186252"/>
                    <a:pt x="137769" y="201016"/>
                  </a:cubicBezTo>
                  <a:cubicBezTo>
                    <a:pt x="114909" y="215780"/>
                    <a:pt x="106717" y="215780"/>
                    <a:pt x="91953" y="206064"/>
                  </a:cubicBezTo>
                  <a:cubicBezTo>
                    <a:pt x="77285" y="196253"/>
                    <a:pt x="65760" y="188062"/>
                    <a:pt x="32994" y="166916"/>
                  </a:cubicBezTo>
                  <a:cubicBezTo>
                    <a:pt x="228" y="145676"/>
                    <a:pt x="-9583" y="175203"/>
                    <a:pt x="10134" y="206255"/>
                  </a:cubicBezTo>
                  <a:cubicBezTo>
                    <a:pt x="29850" y="237306"/>
                    <a:pt x="70998" y="315792"/>
                    <a:pt x="129863" y="312363"/>
                  </a:cubicBezTo>
                  <a:cubicBezTo>
                    <a:pt x="233876" y="306362"/>
                    <a:pt x="221208" y="321221"/>
                    <a:pt x="483526" y="584397"/>
                  </a:cubicBezTo>
                  <a:cubicBezTo>
                    <a:pt x="547344" y="648405"/>
                    <a:pt x="643546" y="552584"/>
                    <a:pt x="579633" y="488480"/>
                  </a:cubicBezTo>
                  <a:close/>
                </a:path>
              </a:pathLst>
            </a:custGeom>
            <a:ln w="34925">
              <a:solidFill>
                <a:srgbClr val="0082BB"/>
              </a:solidFill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1" name="Полилиния: фигура 42">
              <a:extLst>
                <a:ext uri="{FF2B5EF4-FFF2-40B4-BE49-F238E27FC236}">
                  <a16:creationId xmlns:a16="http://schemas.microsoft.com/office/drawing/2014/main" id="{63EDD76B-E689-4F12-BB4D-D157C99116D1}"/>
                </a:ext>
              </a:extLst>
            </p:cNvPr>
            <p:cNvSpPr/>
            <p:nvPr/>
          </p:nvSpPr>
          <p:spPr>
            <a:xfrm>
              <a:off x="6409181" y="3746658"/>
              <a:ext cx="69913" cy="69818"/>
            </a:xfrm>
            <a:custGeom>
              <a:avLst/>
              <a:gdLst>
                <a:gd name="connsiteX0" fmla="*/ 25622 w 69913"/>
                <a:gd name="connsiteY0" fmla="*/ 69818 h 69818"/>
                <a:gd name="connsiteX1" fmla="*/ 0 w 69913"/>
                <a:gd name="connsiteY1" fmla="*/ 44196 h 69818"/>
                <a:gd name="connsiteX2" fmla="*/ 9430 w 69913"/>
                <a:gd name="connsiteY2" fmla="*/ 9335 h 69818"/>
                <a:gd name="connsiteX3" fmla="*/ 44387 w 69913"/>
                <a:gd name="connsiteY3" fmla="*/ 0 h 69818"/>
                <a:gd name="connsiteX4" fmla="*/ 69914 w 69913"/>
                <a:gd name="connsiteY4" fmla="*/ 25622 h 69818"/>
                <a:gd name="connsiteX5" fmla="*/ 60484 w 69913"/>
                <a:gd name="connsiteY5" fmla="*/ 60484 h 6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13" h="69818">
                  <a:moveTo>
                    <a:pt x="25622" y="69818"/>
                  </a:moveTo>
                  <a:lnTo>
                    <a:pt x="0" y="44196"/>
                  </a:lnTo>
                  <a:lnTo>
                    <a:pt x="9430" y="9335"/>
                  </a:lnTo>
                  <a:lnTo>
                    <a:pt x="44387" y="0"/>
                  </a:lnTo>
                  <a:lnTo>
                    <a:pt x="69914" y="25622"/>
                  </a:lnTo>
                  <a:lnTo>
                    <a:pt x="60484" y="60484"/>
                  </a:lnTo>
                  <a:close/>
                </a:path>
              </a:pathLst>
            </a:custGeom>
            <a:ln w="34925">
              <a:solidFill>
                <a:srgbClr val="0082BB"/>
              </a:solidFill>
            </a:ln>
          </p:spPr>
          <p:txBody>
            <a:bodyPr rtlCol="0" anchor="ctr"/>
            <a:lstStyle/>
            <a:p>
              <a:endParaRPr lang="ru-RU" sz="1350"/>
            </a:p>
          </p:txBody>
        </p: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BC79748-D6F9-4E62-85FE-71861ABAD7BF}"/>
              </a:ext>
            </a:extLst>
          </p:cNvPr>
          <p:cNvSpPr/>
          <p:nvPr/>
        </p:nvSpPr>
        <p:spPr>
          <a:xfrm>
            <a:off x="1676739" y="4421655"/>
            <a:ext cx="3923622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СТАНДАРТЫ </a:t>
            </a:r>
          </a:p>
          <a:p>
            <a:pPr defTabSz="685800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продукты разработаны по единым стандартам с учетом особенностей целевой аудитории</a:t>
            </a:r>
          </a:p>
        </p:txBody>
      </p:sp>
      <p:grpSp>
        <p:nvGrpSpPr>
          <p:cNvPr id="13" name="Рисунок 220">
            <a:extLst>
              <a:ext uri="{FF2B5EF4-FFF2-40B4-BE49-F238E27FC236}">
                <a16:creationId xmlns:a16="http://schemas.microsoft.com/office/drawing/2014/main" id="{159EA4FE-26A9-410B-9351-0F2311E47F99}"/>
              </a:ext>
            </a:extLst>
          </p:cNvPr>
          <p:cNvGrpSpPr>
            <a:grpSpLocks noChangeAspect="1"/>
          </p:cNvGrpSpPr>
          <p:nvPr/>
        </p:nvGrpSpPr>
        <p:grpSpPr>
          <a:xfrm>
            <a:off x="6268548" y="1408978"/>
            <a:ext cx="804252" cy="804165"/>
            <a:chOff x="5660516" y="2990850"/>
            <a:chExt cx="877728" cy="877633"/>
          </a:xfrm>
          <a:noFill/>
        </p:grpSpPr>
        <p:sp>
          <p:nvSpPr>
            <p:cNvPr id="14" name="Полилиния: фигура 28">
              <a:extLst>
                <a:ext uri="{FF2B5EF4-FFF2-40B4-BE49-F238E27FC236}">
                  <a16:creationId xmlns:a16="http://schemas.microsoft.com/office/drawing/2014/main" id="{B36C7087-93B0-4D25-8DD1-5FC6688CF6FC}"/>
                </a:ext>
              </a:extLst>
            </p:cNvPr>
            <p:cNvSpPr/>
            <p:nvPr/>
          </p:nvSpPr>
          <p:spPr>
            <a:xfrm>
              <a:off x="5662612" y="2990850"/>
              <a:ext cx="871347" cy="877633"/>
            </a:xfrm>
            <a:custGeom>
              <a:avLst/>
              <a:gdLst>
                <a:gd name="connsiteX0" fmla="*/ 871347 w 871347"/>
                <a:gd name="connsiteY0" fmla="*/ 438817 h 877633"/>
                <a:gd name="connsiteX1" fmla="*/ 435674 w 871347"/>
                <a:gd name="connsiteY1" fmla="*/ 877634 h 877633"/>
                <a:gd name="connsiteX2" fmla="*/ 0 w 871347"/>
                <a:gd name="connsiteY2" fmla="*/ 438817 h 877633"/>
                <a:gd name="connsiteX3" fmla="*/ 435578 w 871347"/>
                <a:gd name="connsiteY3" fmla="*/ 0 h 877633"/>
                <a:gd name="connsiteX4" fmla="*/ 871347 w 871347"/>
                <a:gd name="connsiteY4" fmla="*/ 438817 h 87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347" h="877633">
                  <a:moveTo>
                    <a:pt x="871347" y="438817"/>
                  </a:moveTo>
                  <a:cubicBezTo>
                    <a:pt x="871347" y="681228"/>
                    <a:pt x="676370" y="877634"/>
                    <a:pt x="435674" y="877634"/>
                  </a:cubicBezTo>
                  <a:cubicBezTo>
                    <a:pt x="195072" y="877634"/>
                    <a:pt x="0" y="681133"/>
                    <a:pt x="0" y="438817"/>
                  </a:cubicBezTo>
                  <a:cubicBezTo>
                    <a:pt x="0" y="196501"/>
                    <a:pt x="195072" y="0"/>
                    <a:pt x="435578" y="0"/>
                  </a:cubicBezTo>
                  <a:cubicBezTo>
                    <a:pt x="676275" y="0"/>
                    <a:pt x="871347" y="196406"/>
                    <a:pt x="871347" y="438817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5" name="Полилиния: фигура 29">
              <a:extLst>
                <a:ext uri="{FF2B5EF4-FFF2-40B4-BE49-F238E27FC236}">
                  <a16:creationId xmlns:a16="http://schemas.microsoft.com/office/drawing/2014/main" id="{9D9F9F9F-65E5-48A1-99C6-7B2244B26F8E}"/>
                </a:ext>
              </a:extLst>
            </p:cNvPr>
            <p:cNvSpPr/>
            <p:nvPr/>
          </p:nvSpPr>
          <p:spPr>
            <a:xfrm>
              <a:off x="5869209" y="2990850"/>
              <a:ext cx="458247" cy="877633"/>
            </a:xfrm>
            <a:custGeom>
              <a:avLst/>
              <a:gdLst>
                <a:gd name="connsiteX0" fmla="*/ 458248 w 458247"/>
                <a:gd name="connsiteY0" fmla="*/ 438817 h 877633"/>
                <a:gd name="connsiteX1" fmla="*/ 228981 w 458247"/>
                <a:gd name="connsiteY1" fmla="*/ 877634 h 877633"/>
                <a:gd name="connsiteX2" fmla="*/ 0 w 458247"/>
                <a:gd name="connsiteY2" fmla="*/ 438817 h 877633"/>
                <a:gd name="connsiteX3" fmla="*/ 228981 w 458247"/>
                <a:gd name="connsiteY3" fmla="*/ 0 h 877633"/>
                <a:gd name="connsiteX4" fmla="*/ 458248 w 458247"/>
                <a:gd name="connsiteY4" fmla="*/ 438817 h 87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247" h="877633">
                  <a:moveTo>
                    <a:pt x="458248" y="438817"/>
                  </a:moveTo>
                  <a:cubicBezTo>
                    <a:pt x="458248" y="681228"/>
                    <a:pt x="355568" y="877634"/>
                    <a:pt x="228981" y="877634"/>
                  </a:cubicBezTo>
                  <a:cubicBezTo>
                    <a:pt x="102584" y="877634"/>
                    <a:pt x="0" y="681228"/>
                    <a:pt x="0" y="438817"/>
                  </a:cubicBezTo>
                  <a:cubicBezTo>
                    <a:pt x="0" y="196406"/>
                    <a:pt x="102584" y="0"/>
                    <a:pt x="228981" y="0"/>
                  </a:cubicBezTo>
                  <a:cubicBezTo>
                    <a:pt x="355568" y="0"/>
                    <a:pt x="458248" y="196406"/>
                    <a:pt x="458248" y="438817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6" name="Полилиния: фигура 30">
              <a:extLst>
                <a:ext uri="{FF2B5EF4-FFF2-40B4-BE49-F238E27FC236}">
                  <a16:creationId xmlns:a16="http://schemas.microsoft.com/office/drawing/2014/main" id="{A4B3D173-F85E-46BD-ABF9-91331F82AAEC}"/>
                </a:ext>
              </a:extLst>
            </p:cNvPr>
            <p:cNvSpPr/>
            <p:nvPr/>
          </p:nvSpPr>
          <p:spPr>
            <a:xfrm>
              <a:off x="5660516" y="3429666"/>
              <a:ext cx="877728" cy="9525"/>
            </a:xfrm>
            <a:custGeom>
              <a:avLst/>
              <a:gdLst>
                <a:gd name="connsiteX0" fmla="*/ 0 w 877728"/>
                <a:gd name="connsiteY0" fmla="*/ 0 h 9525"/>
                <a:gd name="connsiteX1" fmla="*/ 877729 w 87772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728" h="9525">
                  <a:moveTo>
                    <a:pt x="0" y="0"/>
                  </a:moveTo>
                  <a:lnTo>
                    <a:pt x="877729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7" name="Полилиния: фигура 31">
              <a:extLst>
                <a:ext uri="{FF2B5EF4-FFF2-40B4-BE49-F238E27FC236}">
                  <a16:creationId xmlns:a16="http://schemas.microsoft.com/office/drawing/2014/main" id="{1A4CCA39-C5CF-4289-99DA-32CBBB9D496C}"/>
                </a:ext>
              </a:extLst>
            </p:cNvPr>
            <p:cNvSpPr/>
            <p:nvPr/>
          </p:nvSpPr>
          <p:spPr>
            <a:xfrm>
              <a:off x="5773292" y="3676626"/>
              <a:ext cx="650271" cy="45077"/>
            </a:xfrm>
            <a:custGeom>
              <a:avLst/>
              <a:gdLst>
                <a:gd name="connsiteX0" fmla="*/ 0 w 650271"/>
                <a:gd name="connsiteY0" fmla="*/ 45077 h 45077"/>
                <a:gd name="connsiteX1" fmla="*/ 650272 w 650271"/>
                <a:gd name="connsiteY1" fmla="*/ 45077 h 4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0271" h="45077">
                  <a:moveTo>
                    <a:pt x="0" y="45077"/>
                  </a:moveTo>
                  <a:cubicBezTo>
                    <a:pt x="208502" y="-15026"/>
                    <a:pt x="441770" y="-15026"/>
                    <a:pt x="650272" y="45077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8" name="Полилиния: фигура 32">
              <a:extLst>
                <a:ext uri="{FF2B5EF4-FFF2-40B4-BE49-F238E27FC236}">
                  <a16:creationId xmlns:a16="http://schemas.microsoft.com/office/drawing/2014/main" id="{1BE78797-BD60-49B4-B3EE-612BDD917A54}"/>
                </a:ext>
              </a:extLst>
            </p:cNvPr>
            <p:cNvSpPr/>
            <p:nvPr/>
          </p:nvSpPr>
          <p:spPr>
            <a:xfrm>
              <a:off x="5780245" y="3129819"/>
              <a:ext cx="636270" cy="42148"/>
            </a:xfrm>
            <a:custGeom>
              <a:avLst/>
              <a:gdLst>
                <a:gd name="connsiteX0" fmla="*/ 636270 w 636270"/>
                <a:gd name="connsiteY0" fmla="*/ 0 h 42148"/>
                <a:gd name="connsiteX1" fmla="*/ 636080 w 636270"/>
                <a:gd name="connsiteY1" fmla="*/ 0 h 42148"/>
                <a:gd name="connsiteX2" fmla="*/ 0 w 636270"/>
                <a:gd name="connsiteY2" fmla="*/ 0 h 4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6270" h="42148">
                  <a:moveTo>
                    <a:pt x="636270" y="0"/>
                  </a:moveTo>
                  <a:lnTo>
                    <a:pt x="636080" y="0"/>
                  </a:lnTo>
                  <a:cubicBezTo>
                    <a:pt x="431197" y="56197"/>
                    <a:pt x="204787" y="56197"/>
                    <a:pt x="0" y="0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9" name="Полилиния: фигура 33">
              <a:extLst>
                <a:ext uri="{FF2B5EF4-FFF2-40B4-BE49-F238E27FC236}">
                  <a16:creationId xmlns:a16="http://schemas.microsoft.com/office/drawing/2014/main" id="{469E1939-1B2B-4239-AD86-A6E1572AFFA8}"/>
                </a:ext>
              </a:extLst>
            </p:cNvPr>
            <p:cNvSpPr/>
            <p:nvPr/>
          </p:nvSpPr>
          <p:spPr>
            <a:xfrm>
              <a:off x="6092094" y="2990945"/>
              <a:ext cx="9525" cy="877442"/>
            </a:xfrm>
            <a:custGeom>
              <a:avLst/>
              <a:gdLst>
                <a:gd name="connsiteX0" fmla="*/ 0 w 9525"/>
                <a:gd name="connsiteY0" fmla="*/ 0 h 877442"/>
                <a:gd name="connsiteX1" fmla="*/ 0 w 9525"/>
                <a:gd name="connsiteY1" fmla="*/ 0 h 877442"/>
                <a:gd name="connsiteX2" fmla="*/ 0 w 9525"/>
                <a:gd name="connsiteY2" fmla="*/ 877348 h 877442"/>
                <a:gd name="connsiteX3" fmla="*/ 0 w 9525"/>
                <a:gd name="connsiteY3" fmla="*/ 877443 h 87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877442">
                  <a:moveTo>
                    <a:pt x="0" y="0"/>
                  </a:moveTo>
                  <a:lnTo>
                    <a:pt x="0" y="0"/>
                  </a:lnTo>
                  <a:lnTo>
                    <a:pt x="0" y="877348"/>
                  </a:lnTo>
                  <a:lnTo>
                    <a:pt x="0" y="877443"/>
                  </a:ln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55F7615-E447-4B19-828C-6482E3F5776B}"/>
              </a:ext>
            </a:extLst>
          </p:cNvPr>
          <p:cNvSpPr/>
          <p:nvPr/>
        </p:nvSpPr>
        <p:spPr>
          <a:xfrm>
            <a:off x="7427961" y="1177132"/>
            <a:ext cx="4363988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</a:t>
            </a:r>
          </a:p>
          <a:p>
            <a:pPr defTabSz="685800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Подключиться могут школьники на территории всей страны, от Калининграда до Петропавловска-Камчатского</a:t>
            </a:r>
          </a:p>
        </p:txBody>
      </p:sp>
      <p:grpSp>
        <p:nvGrpSpPr>
          <p:cNvPr id="21" name="Рисунок 698">
            <a:extLst>
              <a:ext uri="{FF2B5EF4-FFF2-40B4-BE49-F238E27FC236}">
                <a16:creationId xmlns:a16="http://schemas.microsoft.com/office/drawing/2014/main" id="{8CB041E4-9853-42D7-815D-54A45386A8DA}"/>
              </a:ext>
            </a:extLst>
          </p:cNvPr>
          <p:cNvGrpSpPr>
            <a:grpSpLocks noChangeAspect="1"/>
          </p:cNvGrpSpPr>
          <p:nvPr/>
        </p:nvGrpSpPr>
        <p:grpSpPr>
          <a:xfrm>
            <a:off x="6263241" y="3178600"/>
            <a:ext cx="972480" cy="816310"/>
            <a:chOff x="5562639" y="2981159"/>
            <a:chExt cx="1066401" cy="895148"/>
          </a:xfrm>
          <a:noFill/>
        </p:grpSpPr>
        <p:grpSp>
          <p:nvGrpSpPr>
            <p:cNvPr id="22" name="Рисунок 698">
              <a:extLst>
                <a:ext uri="{FF2B5EF4-FFF2-40B4-BE49-F238E27FC236}">
                  <a16:creationId xmlns:a16="http://schemas.microsoft.com/office/drawing/2014/main" id="{F9FDEFF5-FDFC-460D-A835-FE1F8E6E65AE}"/>
                </a:ext>
              </a:extLst>
            </p:cNvPr>
            <p:cNvGrpSpPr/>
            <p:nvPr/>
          </p:nvGrpSpPr>
          <p:grpSpPr>
            <a:xfrm>
              <a:off x="6168749" y="3065335"/>
              <a:ext cx="460291" cy="485298"/>
              <a:chOff x="6168749" y="3065335"/>
              <a:chExt cx="460291" cy="485298"/>
            </a:xfrm>
            <a:noFill/>
          </p:grpSpPr>
          <p:sp>
            <p:nvSpPr>
              <p:cNvPr id="29" name="Полилиния: фигура 51">
                <a:extLst>
                  <a:ext uri="{FF2B5EF4-FFF2-40B4-BE49-F238E27FC236}">
                    <a16:creationId xmlns:a16="http://schemas.microsoft.com/office/drawing/2014/main" id="{68B89F0B-46B0-4EBC-8782-DC8584C8E582}"/>
                  </a:ext>
                </a:extLst>
              </p:cNvPr>
              <p:cNvSpPr/>
              <p:nvPr/>
            </p:nvSpPr>
            <p:spPr>
              <a:xfrm>
                <a:off x="6327838" y="3238500"/>
                <a:ext cx="142208" cy="139064"/>
              </a:xfrm>
              <a:custGeom>
                <a:avLst/>
                <a:gdLst>
                  <a:gd name="connsiteX0" fmla="*/ 71057 w 142208"/>
                  <a:gd name="connsiteY0" fmla="*/ 139065 h 139064"/>
                  <a:gd name="connsiteX1" fmla="*/ 0 w 142208"/>
                  <a:gd name="connsiteY1" fmla="*/ 69532 h 139064"/>
                  <a:gd name="connsiteX2" fmla="*/ 71057 w 142208"/>
                  <a:gd name="connsiteY2" fmla="*/ 0 h 139064"/>
                  <a:gd name="connsiteX3" fmla="*/ 142208 w 142208"/>
                  <a:gd name="connsiteY3" fmla="*/ 69532 h 139064"/>
                  <a:gd name="connsiteX4" fmla="*/ 71057 w 142208"/>
                  <a:gd name="connsiteY4" fmla="*/ 139065 h 13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208" h="139064">
                    <a:moveTo>
                      <a:pt x="71057" y="139065"/>
                    </a:moveTo>
                    <a:cubicBezTo>
                      <a:pt x="31623" y="139065"/>
                      <a:pt x="0" y="107442"/>
                      <a:pt x="0" y="69532"/>
                    </a:cubicBezTo>
                    <a:cubicBezTo>
                      <a:pt x="0" y="31623"/>
                      <a:pt x="31718" y="0"/>
                      <a:pt x="71057" y="0"/>
                    </a:cubicBezTo>
                    <a:cubicBezTo>
                      <a:pt x="110490" y="0"/>
                      <a:pt x="142208" y="31528"/>
                      <a:pt x="142208" y="69532"/>
                    </a:cubicBezTo>
                    <a:cubicBezTo>
                      <a:pt x="140589" y="107537"/>
                      <a:pt x="110490" y="139065"/>
                      <a:pt x="71057" y="139065"/>
                    </a:cubicBezTo>
                    <a:close/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0" name="Полилиния: фигура 52">
                <a:extLst>
                  <a:ext uri="{FF2B5EF4-FFF2-40B4-BE49-F238E27FC236}">
                    <a16:creationId xmlns:a16="http://schemas.microsoft.com/office/drawing/2014/main" id="{A1D49789-9432-4528-ACBB-AD4B314307FA}"/>
                  </a:ext>
                </a:extLst>
              </p:cNvPr>
              <p:cNvSpPr/>
              <p:nvPr/>
            </p:nvSpPr>
            <p:spPr>
              <a:xfrm>
                <a:off x="6168749" y="3065335"/>
                <a:ext cx="460291" cy="485298"/>
              </a:xfrm>
              <a:custGeom>
                <a:avLst/>
                <a:gdLst>
                  <a:gd name="connsiteX0" fmla="*/ 417693 w 460291"/>
                  <a:gd name="connsiteY0" fmla="*/ 242792 h 485298"/>
                  <a:gd name="connsiteX1" fmla="*/ 411787 w 460291"/>
                  <a:gd name="connsiteY1" fmla="*/ 198406 h 485298"/>
                  <a:gd name="connsiteX2" fmla="*/ 451697 w 460291"/>
                  <a:gd name="connsiteY2" fmla="*/ 175355 h 485298"/>
                  <a:gd name="connsiteX3" fmla="*/ 457984 w 460291"/>
                  <a:gd name="connsiteY3" fmla="*/ 151829 h 485298"/>
                  <a:gd name="connsiteX4" fmla="*/ 422836 w 460291"/>
                  <a:gd name="connsiteY4" fmla="*/ 90964 h 485298"/>
                  <a:gd name="connsiteX5" fmla="*/ 412359 w 460291"/>
                  <a:gd name="connsiteY5" fmla="*/ 82963 h 485298"/>
                  <a:gd name="connsiteX6" fmla="*/ 399310 w 460291"/>
                  <a:gd name="connsiteY6" fmla="*/ 84677 h 485298"/>
                  <a:gd name="connsiteX7" fmla="*/ 359495 w 460291"/>
                  <a:gd name="connsiteY7" fmla="*/ 107633 h 485298"/>
                  <a:gd name="connsiteX8" fmla="*/ 282343 w 460291"/>
                  <a:gd name="connsiteY8" fmla="*/ 63627 h 485298"/>
                  <a:gd name="connsiteX9" fmla="*/ 282343 w 460291"/>
                  <a:gd name="connsiteY9" fmla="*/ 17145 h 485298"/>
                  <a:gd name="connsiteX10" fmla="*/ 265198 w 460291"/>
                  <a:gd name="connsiteY10" fmla="*/ 0 h 485298"/>
                  <a:gd name="connsiteX11" fmla="*/ 194998 w 460291"/>
                  <a:gd name="connsiteY11" fmla="*/ 0 h 485298"/>
                  <a:gd name="connsiteX12" fmla="*/ 177853 w 460291"/>
                  <a:gd name="connsiteY12" fmla="*/ 17145 h 485298"/>
                  <a:gd name="connsiteX13" fmla="*/ 177853 w 460291"/>
                  <a:gd name="connsiteY13" fmla="*/ 63627 h 485298"/>
                  <a:gd name="connsiteX14" fmla="*/ 100701 w 460291"/>
                  <a:gd name="connsiteY14" fmla="*/ 107633 h 485298"/>
                  <a:gd name="connsiteX15" fmla="*/ 60886 w 460291"/>
                  <a:gd name="connsiteY15" fmla="*/ 84677 h 485298"/>
                  <a:gd name="connsiteX16" fmla="*/ 47837 w 460291"/>
                  <a:gd name="connsiteY16" fmla="*/ 82963 h 485298"/>
                  <a:gd name="connsiteX17" fmla="*/ 37360 w 460291"/>
                  <a:gd name="connsiteY17" fmla="*/ 90964 h 485298"/>
                  <a:gd name="connsiteX18" fmla="*/ 2308 w 460291"/>
                  <a:gd name="connsiteY18" fmla="*/ 151733 h 485298"/>
                  <a:gd name="connsiteX19" fmla="*/ 8594 w 460291"/>
                  <a:gd name="connsiteY19" fmla="*/ 175260 h 485298"/>
                  <a:gd name="connsiteX20" fmla="*/ 48504 w 460291"/>
                  <a:gd name="connsiteY20" fmla="*/ 198311 h 485298"/>
                  <a:gd name="connsiteX21" fmla="*/ 42598 w 460291"/>
                  <a:gd name="connsiteY21" fmla="*/ 242697 h 485298"/>
                  <a:gd name="connsiteX22" fmla="*/ 48504 w 460291"/>
                  <a:gd name="connsiteY22" fmla="*/ 287084 h 485298"/>
                  <a:gd name="connsiteX23" fmla="*/ 8594 w 460291"/>
                  <a:gd name="connsiteY23" fmla="*/ 310134 h 485298"/>
                  <a:gd name="connsiteX24" fmla="*/ 2308 w 460291"/>
                  <a:gd name="connsiteY24" fmla="*/ 333661 h 485298"/>
                  <a:gd name="connsiteX25" fmla="*/ 37360 w 460291"/>
                  <a:gd name="connsiteY25" fmla="*/ 394526 h 485298"/>
                  <a:gd name="connsiteX26" fmla="*/ 47837 w 460291"/>
                  <a:gd name="connsiteY26" fmla="*/ 402527 h 485298"/>
                  <a:gd name="connsiteX27" fmla="*/ 60886 w 460291"/>
                  <a:gd name="connsiteY27" fmla="*/ 400812 h 485298"/>
                  <a:gd name="connsiteX28" fmla="*/ 100701 w 460291"/>
                  <a:gd name="connsiteY28" fmla="*/ 377762 h 485298"/>
                  <a:gd name="connsiteX29" fmla="*/ 177758 w 460291"/>
                  <a:gd name="connsiteY29" fmla="*/ 421672 h 485298"/>
                  <a:gd name="connsiteX30" fmla="*/ 177758 w 460291"/>
                  <a:gd name="connsiteY30" fmla="*/ 468154 h 485298"/>
                  <a:gd name="connsiteX31" fmla="*/ 194903 w 460291"/>
                  <a:gd name="connsiteY31" fmla="*/ 485299 h 485298"/>
                  <a:gd name="connsiteX32" fmla="*/ 265102 w 460291"/>
                  <a:gd name="connsiteY32" fmla="*/ 485299 h 485298"/>
                  <a:gd name="connsiteX33" fmla="*/ 282247 w 460291"/>
                  <a:gd name="connsiteY33" fmla="*/ 468154 h 485298"/>
                  <a:gd name="connsiteX34" fmla="*/ 282247 w 460291"/>
                  <a:gd name="connsiteY34" fmla="*/ 421672 h 485298"/>
                  <a:gd name="connsiteX35" fmla="*/ 359400 w 460291"/>
                  <a:gd name="connsiteY35" fmla="*/ 377762 h 485298"/>
                  <a:gd name="connsiteX36" fmla="*/ 399214 w 460291"/>
                  <a:gd name="connsiteY36" fmla="*/ 400717 h 485298"/>
                  <a:gd name="connsiteX37" fmla="*/ 422741 w 460291"/>
                  <a:gd name="connsiteY37" fmla="*/ 394430 h 485298"/>
                  <a:gd name="connsiteX38" fmla="*/ 457888 w 460291"/>
                  <a:gd name="connsiteY38" fmla="*/ 333661 h 485298"/>
                  <a:gd name="connsiteX39" fmla="*/ 451602 w 460291"/>
                  <a:gd name="connsiteY39" fmla="*/ 310134 h 485298"/>
                  <a:gd name="connsiteX40" fmla="*/ 411692 w 460291"/>
                  <a:gd name="connsiteY40" fmla="*/ 287084 h 485298"/>
                  <a:gd name="connsiteX41" fmla="*/ 417693 w 460291"/>
                  <a:gd name="connsiteY41" fmla="*/ 242792 h 48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60291" h="485298">
                    <a:moveTo>
                      <a:pt x="417693" y="242792"/>
                    </a:moveTo>
                    <a:cubicBezTo>
                      <a:pt x="417693" y="227457"/>
                      <a:pt x="415312" y="212693"/>
                      <a:pt x="411787" y="198406"/>
                    </a:cubicBezTo>
                    <a:lnTo>
                      <a:pt x="451697" y="175355"/>
                    </a:lnTo>
                    <a:cubicBezTo>
                      <a:pt x="459889" y="170593"/>
                      <a:pt x="462746" y="160115"/>
                      <a:pt x="457984" y="151829"/>
                    </a:cubicBezTo>
                    <a:lnTo>
                      <a:pt x="422836" y="90964"/>
                    </a:lnTo>
                    <a:cubicBezTo>
                      <a:pt x="420550" y="87058"/>
                      <a:pt x="416836" y="84106"/>
                      <a:pt x="412359" y="82963"/>
                    </a:cubicBezTo>
                    <a:cubicBezTo>
                      <a:pt x="407977" y="81725"/>
                      <a:pt x="403310" y="82391"/>
                      <a:pt x="399310" y="84677"/>
                    </a:cubicBezTo>
                    <a:lnTo>
                      <a:pt x="359495" y="107633"/>
                    </a:lnTo>
                    <a:cubicBezTo>
                      <a:pt x="338064" y="87154"/>
                      <a:pt x="311680" y="72200"/>
                      <a:pt x="282343" y="63627"/>
                    </a:cubicBezTo>
                    <a:lnTo>
                      <a:pt x="282343" y="17145"/>
                    </a:lnTo>
                    <a:cubicBezTo>
                      <a:pt x="282343" y="7620"/>
                      <a:pt x="274627" y="0"/>
                      <a:pt x="265198" y="0"/>
                    </a:cubicBezTo>
                    <a:lnTo>
                      <a:pt x="194998" y="0"/>
                    </a:lnTo>
                    <a:cubicBezTo>
                      <a:pt x="185473" y="0"/>
                      <a:pt x="177853" y="7715"/>
                      <a:pt x="177853" y="17145"/>
                    </a:cubicBezTo>
                    <a:lnTo>
                      <a:pt x="177853" y="63627"/>
                    </a:lnTo>
                    <a:cubicBezTo>
                      <a:pt x="148612" y="72200"/>
                      <a:pt x="122132" y="87154"/>
                      <a:pt x="100701" y="107633"/>
                    </a:cubicBezTo>
                    <a:lnTo>
                      <a:pt x="60886" y="84677"/>
                    </a:lnTo>
                    <a:cubicBezTo>
                      <a:pt x="56981" y="82391"/>
                      <a:pt x="52219" y="81725"/>
                      <a:pt x="47837" y="82963"/>
                    </a:cubicBezTo>
                    <a:cubicBezTo>
                      <a:pt x="43456" y="84106"/>
                      <a:pt x="39646" y="86963"/>
                      <a:pt x="37360" y="90964"/>
                    </a:cubicBezTo>
                    <a:lnTo>
                      <a:pt x="2308" y="151733"/>
                    </a:lnTo>
                    <a:cubicBezTo>
                      <a:pt x="-2455" y="159925"/>
                      <a:pt x="403" y="170498"/>
                      <a:pt x="8594" y="175260"/>
                    </a:cubicBezTo>
                    <a:lnTo>
                      <a:pt x="48504" y="198311"/>
                    </a:lnTo>
                    <a:cubicBezTo>
                      <a:pt x="44980" y="212598"/>
                      <a:pt x="42598" y="227362"/>
                      <a:pt x="42598" y="242697"/>
                    </a:cubicBezTo>
                    <a:cubicBezTo>
                      <a:pt x="42598" y="258127"/>
                      <a:pt x="44980" y="272796"/>
                      <a:pt x="48504" y="287084"/>
                    </a:cubicBezTo>
                    <a:lnTo>
                      <a:pt x="8594" y="310134"/>
                    </a:lnTo>
                    <a:cubicBezTo>
                      <a:pt x="403" y="314897"/>
                      <a:pt x="-2455" y="325374"/>
                      <a:pt x="2308" y="333661"/>
                    </a:cubicBezTo>
                    <a:lnTo>
                      <a:pt x="37360" y="394526"/>
                    </a:lnTo>
                    <a:cubicBezTo>
                      <a:pt x="39646" y="398526"/>
                      <a:pt x="43360" y="401384"/>
                      <a:pt x="47837" y="402527"/>
                    </a:cubicBezTo>
                    <a:cubicBezTo>
                      <a:pt x="52219" y="403765"/>
                      <a:pt x="56886" y="403098"/>
                      <a:pt x="60886" y="400812"/>
                    </a:cubicBezTo>
                    <a:lnTo>
                      <a:pt x="100701" y="377762"/>
                    </a:lnTo>
                    <a:cubicBezTo>
                      <a:pt x="122132" y="398240"/>
                      <a:pt x="148516" y="413099"/>
                      <a:pt x="177758" y="421672"/>
                    </a:cubicBezTo>
                    <a:lnTo>
                      <a:pt x="177758" y="468154"/>
                    </a:lnTo>
                    <a:cubicBezTo>
                      <a:pt x="177758" y="477679"/>
                      <a:pt x="185473" y="485299"/>
                      <a:pt x="194903" y="485299"/>
                    </a:cubicBezTo>
                    <a:lnTo>
                      <a:pt x="265102" y="485299"/>
                    </a:lnTo>
                    <a:cubicBezTo>
                      <a:pt x="274532" y="485299"/>
                      <a:pt x="282247" y="477584"/>
                      <a:pt x="282247" y="468154"/>
                    </a:cubicBezTo>
                    <a:lnTo>
                      <a:pt x="282247" y="421672"/>
                    </a:lnTo>
                    <a:cubicBezTo>
                      <a:pt x="311489" y="413195"/>
                      <a:pt x="337969" y="398240"/>
                      <a:pt x="359400" y="377762"/>
                    </a:cubicBezTo>
                    <a:lnTo>
                      <a:pt x="399214" y="400717"/>
                    </a:lnTo>
                    <a:cubicBezTo>
                      <a:pt x="407406" y="405479"/>
                      <a:pt x="417979" y="402622"/>
                      <a:pt x="422741" y="394430"/>
                    </a:cubicBezTo>
                    <a:lnTo>
                      <a:pt x="457888" y="333661"/>
                    </a:lnTo>
                    <a:cubicBezTo>
                      <a:pt x="462651" y="325469"/>
                      <a:pt x="459793" y="314897"/>
                      <a:pt x="451602" y="310134"/>
                    </a:cubicBezTo>
                    <a:lnTo>
                      <a:pt x="411692" y="287084"/>
                    </a:lnTo>
                    <a:cubicBezTo>
                      <a:pt x="415312" y="272891"/>
                      <a:pt x="417693" y="258127"/>
                      <a:pt x="417693" y="242792"/>
                    </a:cubicBezTo>
                    <a:close/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</p:grpSp>
        <p:grpSp>
          <p:nvGrpSpPr>
            <p:cNvPr id="23" name="Рисунок 698">
              <a:extLst>
                <a:ext uri="{FF2B5EF4-FFF2-40B4-BE49-F238E27FC236}">
                  <a16:creationId xmlns:a16="http://schemas.microsoft.com/office/drawing/2014/main" id="{1F7A4179-C286-4576-A6F5-C05BD9B6529F}"/>
                </a:ext>
              </a:extLst>
            </p:cNvPr>
            <p:cNvGrpSpPr/>
            <p:nvPr/>
          </p:nvGrpSpPr>
          <p:grpSpPr>
            <a:xfrm>
              <a:off x="5562639" y="2981159"/>
              <a:ext cx="588375" cy="588689"/>
              <a:chOff x="5562639" y="2981159"/>
              <a:chExt cx="588375" cy="588689"/>
            </a:xfrm>
            <a:noFill/>
          </p:grpSpPr>
          <p:sp>
            <p:nvSpPr>
              <p:cNvPr id="27" name="Полилиния: фигура 49">
                <a:extLst>
                  <a:ext uri="{FF2B5EF4-FFF2-40B4-BE49-F238E27FC236}">
                    <a16:creationId xmlns:a16="http://schemas.microsoft.com/office/drawing/2014/main" id="{C00D3E17-7DC4-423C-8B69-64E830FB4F73}"/>
                  </a:ext>
                </a:extLst>
              </p:cNvPr>
              <p:cNvSpPr/>
              <p:nvPr/>
            </p:nvSpPr>
            <p:spPr>
              <a:xfrm>
                <a:off x="5562639" y="2981159"/>
                <a:ext cx="588375" cy="588689"/>
              </a:xfrm>
              <a:custGeom>
                <a:avLst/>
                <a:gdLst>
                  <a:gd name="connsiteX0" fmla="*/ 26249 w 588375"/>
                  <a:gd name="connsiteY0" fmla="*/ 210477 h 588689"/>
                  <a:gd name="connsiteX1" fmla="*/ 7390 w 588375"/>
                  <a:gd name="connsiteY1" fmla="*/ 226384 h 588689"/>
                  <a:gd name="connsiteX2" fmla="*/ 56 w 588375"/>
                  <a:gd name="connsiteY2" fmla="*/ 313061 h 588689"/>
                  <a:gd name="connsiteX3" fmla="*/ 15962 w 588375"/>
                  <a:gd name="connsiteY3" fmla="*/ 331921 h 588689"/>
                  <a:gd name="connsiteX4" fmla="*/ 66635 w 588375"/>
                  <a:gd name="connsiteY4" fmla="*/ 336207 h 588689"/>
                  <a:gd name="connsiteX5" fmla="*/ 92258 w 588375"/>
                  <a:gd name="connsiteY5" fmla="*/ 366497 h 588689"/>
                  <a:gd name="connsiteX6" fmla="*/ 84257 w 588375"/>
                  <a:gd name="connsiteY6" fmla="*/ 391833 h 588689"/>
                  <a:gd name="connsiteX7" fmla="*/ 45299 w 588375"/>
                  <a:gd name="connsiteY7" fmla="*/ 424694 h 588689"/>
                  <a:gd name="connsiteX8" fmla="*/ 43204 w 588375"/>
                  <a:gd name="connsiteY8" fmla="*/ 449174 h 588689"/>
                  <a:gd name="connsiteX9" fmla="*/ 99401 w 588375"/>
                  <a:gd name="connsiteY9" fmla="*/ 515658 h 588689"/>
                  <a:gd name="connsiteX10" fmla="*/ 123881 w 588375"/>
                  <a:gd name="connsiteY10" fmla="*/ 517754 h 588689"/>
                  <a:gd name="connsiteX11" fmla="*/ 162647 w 588375"/>
                  <a:gd name="connsiteY11" fmla="*/ 484988 h 588689"/>
                  <a:gd name="connsiteX12" fmla="*/ 202176 w 588375"/>
                  <a:gd name="connsiteY12" fmla="*/ 488036 h 588689"/>
                  <a:gd name="connsiteX13" fmla="*/ 214463 w 588375"/>
                  <a:gd name="connsiteY13" fmla="*/ 511658 h 588689"/>
                  <a:gd name="connsiteX14" fmla="*/ 210177 w 588375"/>
                  <a:gd name="connsiteY14" fmla="*/ 562426 h 588689"/>
                  <a:gd name="connsiteX15" fmla="*/ 226084 w 588375"/>
                  <a:gd name="connsiteY15" fmla="*/ 581285 h 588689"/>
                  <a:gd name="connsiteX16" fmla="*/ 312761 w 588375"/>
                  <a:gd name="connsiteY16" fmla="*/ 588620 h 588689"/>
                  <a:gd name="connsiteX17" fmla="*/ 331621 w 588375"/>
                  <a:gd name="connsiteY17" fmla="*/ 572713 h 588689"/>
                  <a:gd name="connsiteX18" fmla="*/ 335907 w 588375"/>
                  <a:gd name="connsiteY18" fmla="*/ 521849 h 588689"/>
                  <a:gd name="connsiteX19" fmla="*/ 366292 w 588375"/>
                  <a:gd name="connsiteY19" fmla="*/ 496227 h 588689"/>
                  <a:gd name="connsiteX20" fmla="*/ 391533 w 588375"/>
                  <a:gd name="connsiteY20" fmla="*/ 504323 h 588689"/>
                  <a:gd name="connsiteX21" fmla="*/ 424299 w 588375"/>
                  <a:gd name="connsiteY21" fmla="*/ 543185 h 588689"/>
                  <a:gd name="connsiteX22" fmla="*/ 448778 w 588375"/>
                  <a:gd name="connsiteY22" fmla="*/ 545281 h 588689"/>
                  <a:gd name="connsiteX23" fmla="*/ 515358 w 588375"/>
                  <a:gd name="connsiteY23" fmla="*/ 489179 h 588689"/>
                  <a:gd name="connsiteX24" fmla="*/ 517454 w 588375"/>
                  <a:gd name="connsiteY24" fmla="*/ 464699 h 588689"/>
                  <a:gd name="connsiteX25" fmla="*/ 484688 w 588375"/>
                  <a:gd name="connsiteY25" fmla="*/ 425742 h 588689"/>
                  <a:gd name="connsiteX26" fmla="*/ 487831 w 588375"/>
                  <a:gd name="connsiteY26" fmla="*/ 386213 h 588689"/>
                  <a:gd name="connsiteX27" fmla="*/ 511358 w 588375"/>
                  <a:gd name="connsiteY27" fmla="*/ 373926 h 588689"/>
                  <a:gd name="connsiteX28" fmla="*/ 562221 w 588375"/>
                  <a:gd name="connsiteY28" fmla="*/ 378212 h 588689"/>
                  <a:gd name="connsiteX29" fmla="*/ 580986 w 588375"/>
                  <a:gd name="connsiteY29" fmla="*/ 362306 h 588689"/>
                  <a:gd name="connsiteX30" fmla="*/ 588320 w 588375"/>
                  <a:gd name="connsiteY30" fmla="*/ 275628 h 588689"/>
                  <a:gd name="connsiteX31" fmla="*/ 572508 w 588375"/>
                  <a:gd name="connsiteY31" fmla="*/ 256769 h 588689"/>
                  <a:gd name="connsiteX32" fmla="*/ 521740 w 588375"/>
                  <a:gd name="connsiteY32" fmla="*/ 252482 h 588689"/>
                  <a:gd name="connsiteX33" fmla="*/ 496118 w 588375"/>
                  <a:gd name="connsiteY33" fmla="*/ 222193 h 588689"/>
                  <a:gd name="connsiteX34" fmla="*/ 504119 w 588375"/>
                  <a:gd name="connsiteY34" fmla="*/ 196856 h 588689"/>
                  <a:gd name="connsiteX35" fmla="*/ 543076 w 588375"/>
                  <a:gd name="connsiteY35" fmla="*/ 164090 h 588689"/>
                  <a:gd name="connsiteX36" fmla="*/ 545172 w 588375"/>
                  <a:gd name="connsiteY36" fmla="*/ 139516 h 588689"/>
                  <a:gd name="connsiteX37" fmla="*/ 488974 w 588375"/>
                  <a:gd name="connsiteY37" fmla="*/ 72936 h 588689"/>
                  <a:gd name="connsiteX38" fmla="*/ 464495 w 588375"/>
                  <a:gd name="connsiteY38" fmla="*/ 70841 h 588689"/>
                  <a:gd name="connsiteX39" fmla="*/ 425633 w 588375"/>
                  <a:gd name="connsiteY39" fmla="*/ 103702 h 588689"/>
                  <a:gd name="connsiteX40" fmla="*/ 386104 w 588375"/>
                  <a:gd name="connsiteY40" fmla="*/ 100559 h 588689"/>
                  <a:gd name="connsiteX41" fmla="*/ 373722 w 588375"/>
                  <a:gd name="connsiteY41" fmla="*/ 76937 h 588689"/>
                  <a:gd name="connsiteX42" fmla="*/ 378008 w 588375"/>
                  <a:gd name="connsiteY42" fmla="*/ 26264 h 588689"/>
                  <a:gd name="connsiteX43" fmla="*/ 362101 w 588375"/>
                  <a:gd name="connsiteY43" fmla="*/ 7404 h 588689"/>
                  <a:gd name="connsiteX44" fmla="*/ 275423 w 588375"/>
                  <a:gd name="connsiteY44" fmla="*/ 70 h 588689"/>
                  <a:gd name="connsiteX45" fmla="*/ 256564 w 588375"/>
                  <a:gd name="connsiteY45" fmla="*/ 15977 h 588689"/>
                  <a:gd name="connsiteX46" fmla="*/ 252373 w 588375"/>
                  <a:gd name="connsiteY46" fmla="*/ 66840 h 588689"/>
                  <a:gd name="connsiteX47" fmla="*/ 221988 w 588375"/>
                  <a:gd name="connsiteY47" fmla="*/ 92462 h 588689"/>
                  <a:gd name="connsiteX48" fmla="*/ 196747 w 588375"/>
                  <a:gd name="connsiteY48" fmla="*/ 84461 h 588689"/>
                  <a:gd name="connsiteX49" fmla="*/ 163981 w 588375"/>
                  <a:gd name="connsiteY49" fmla="*/ 45504 h 588689"/>
                  <a:gd name="connsiteX50" fmla="*/ 139502 w 588375"/>
                  <a:gd name="connsiteY50" fmla="*/ 43409 h 588689"/>
                  <a:gd name="connsiteX51" fmla="*/ 73017 w 588375"/>
                  <a:gd name="connsiteY51" fmla="*/ 99511 h 588689"/>
                  <a:gd name="connsiteX52" fmla="*/ 70922 w 588375"/>
                  <a:gd name="connsiteY52" fmla="*/ 124085 h 588689"/>
                  <a:gd name="connsiteX53" fmla="*/ 103688 w 588375"/>
                  <a:gd name="connsiteY53" fmla="*/ 162852 h 588689"/>
                  <a:gd name="connsiteX54" fmla="*/ 100544 w 588375"/>
                  <a:gd name="connsiteY54" fmla="*/ 202381 h 588689"/>
                  <a:gd name="connsiteX55" fmla="*/ 76922 w 588375"/>
                  <a:gd name="connsiteY55" fmla="*/ 214668 h 588689"/>
                  <a:gd name="connsiteX56" fmla="*/ 26249 w 588375"/>
                  <a:gd name="connsiteY56" fmla="*/ 210477 h 588689"/>
                  <a:gd name="connsiteX57" fmla="*/ 170648 w 588375"/>
                  <a:gd name="connsiteY57" fmla="*/ 283915 h 588689"/>
                  <a:gd name="connsiteX58" fmla="*/ 304665 w 588375"/>
                  <a:gd name="connsiteY58" fmla="*/ 170853 h 588689"/>
                  <a:gd name="connsiteX59" fmla="*/ 417822 w 588375"/>
                  <a:gd name="connsiteY59" fmla="*/ 304965 h 588689"/>
                  <a:gd name="connsiteX60" fmla="*/ 283710 w 588375"/>
                  <a:gd name="connsiteY60" fmla="*/ 418027 h 588689"/>
                  <a:gd name="connsiteX61" fmla="*/ 170648 w 588375"/>
                  <a:gd name="connsiteY61" fmla="*/ 283915 h 58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8375" h="588689">
                    <a:moveTo>
                      <a:pt x="26249" y="210477"/>
                    </a:moveTo>
                    <a:cubicBezTo>
                      <a:pt x="16724" y="209620"/>
                      <a:pt x="8152" y="216764"/>
                      <a:pt x="7390" y="226384"/>
                    </a:cubicBezTo>
                    <a:lnTo>
                      <a:pt x="56" y="313061"/>
                    </a:lnTo>
                    <a:cubicBezTo>
                      <a:pt x="-706" y="322682"/>
                      <a:pt x="6437" y="331064"/>
                      <a:pt x="15962" y="331921"/>
                    </a:cubicBezTo>
                    <a:lnTo>
                      <a:pt x="66635" y="336207"/>
                    </a:lnTo>
                    <a:cubicBezTo>
                      <a:pt x="76160" y="336969"/>
                      <a:pt x="89400" y="358877"/>
                      <a:pt x="92258" y="366497"/>
                    </a:cubicBezTo>
                    <a:cubicBezTo>
                      <a:pt x="95210" y="374212"/>
                      <a:pt x="91496" y="385642"/>
                      <a:pt x="84257" y="391833"/>
                    </a:cubicBezTo>
                    <a:lnTo>
                      <a:pt x="45299" y="424694"/>
                    </a:lnTo>
                    <a:cubicBezTo>
                      <a:pt x="37870" y="430790"/>
                      <a:pt x="37013" y="441839"/>
                      <a:pt x="43204" y="449174"/>
                    </a:cubicBezTo>
                    <a:lnTo>
                      <a:pt x="99401" y="515658"/>
                    </a:lnTo>
                    <a:cubicBezTo>
                      <a:pt x="105497" y="522992"/>
                      <a:pt x="116546" y="523945"/>
                      <a:pt x="123881" y="517754"/>
                    </a:cubicBezTo>
                    <a:lnTo>
                      <a:pt x="162647" y="484988"/>
                    </a:lnTo>
                    <a:cubicBezTo>
                      <a:pt x="169982" y="478796"/>
                      <a:pt x="194556" y="484702"/>
                      <a:pt x="202176" y="488036"/>
                    </a:cubicBezTo>
                    <a:cubicBezTo>
                      <a:pt x="209796" y="491465"/>
                      <a:pt x="215321" y="502037"/>
                      <a:pt x="214463" y="511658"/>
                    </a:cubicBezTo>
                    <a:lnTo>
                      <a:pt x="210177" y="562426"/>
                    </a:lnTo>
                    <a:cubicBezTo>
                      <a:pt x="209320" y="571951"/>
                      <a:pt x="216464" y="580428"/>
                      <a:pt x="226084" y="581285"/>
                    </a:cubicBezTo>
                    <a:lnTo>
                      <a:pt x="312761" y="588620"/>
                    </a:lnTo>
                    <a:cubicBezTo>
                      <a:pt x="322382" y="589477"/>
                      <a:pt x="330764" y="582333"/>
                      <a:pt x="331621" y="572713"/>
                    </a:cubicBezTo>
                    <a:lnTo>
                      <a:pt x="335907" y="521849"/>
                    </a:lnTo>
                    <a:cubicBezTo>
                      <a:pt x="336764" y="512324"/>
                      <a:pt x="358577" y="499085"/>
                      <a:pt x="366292" y="496227"/>
                    </a:cubicBezTo>
                    <a:cubicBezTo>
                      <a:pt x="373912" y="493274"/>
                      <a:pt x="385342" y="497084"/>
                      <a:pt x="391533" y="504323"/>
                    </a:cubicBezTo>
                    <a:lnTo>
                      <a:pt x="424299" y="543185"/>
                    </a:lnTo>
                    <a:cubicBezTo>
                      <a:pt x="430490" y="550520"/>
                      <a:pt x="441539" y="551472"/>
                      <a:pt x="448778" y="545281"/>
                    </a:cubicBezTo>
                    <a:lnTo>
                      <a:pt x="515358" y="489179"/>
                    </a:lnTo>
                    <a:cubicBezTo>
                      <a:pt x="522692" y="482987"/>
                      <a:pt x="523645" y="471938"/>
                      <a:pt x="517454" y="464699"/>
                    </a:cubicBezTo>
                    <a:lnTo>
                      <a:pt x="484688" y="425742"/>
                    </a:lnTo>
                    <a:cubicBezTo>
                      <a:pt x="478497" y="418408"/>
                      <a:pt x="484497" y="393929"/>
                      <a:pt x="487831" y="386213"/>
                    </a:cubicBezTo>
                    <a:cubicBezTo>
                      <a:pt x="491260" y="378689"/>
                      <a:pt x="501833" y="373069"/>
                      <a:pt x="511358" y="373926"/>
                    </a:cubicBezTo>
                    <a:lnTo>
                      <a:pt x="562221" y="378212"/>
                    </a:lnTo>
                    <a:cubicBezTo>
                      <a:pt x="571651" y="379070"/>
                      <a:pt x="580223" y="371926"/>
                      <a:pt x="580986" y="362306"/>
                    </a:cubicBezTo>
                    <a:lnTo>
                      <a:pt x="588320" y="275628"/>
                    </a:lnTo>
                    <a:cubicBezTo>
                      <a:pt x="589082" y="266103"/>
                      <a:pt x="581938" y="257626"/>
                      <a:pt x="572508" y="256769"/>
                    </a:cubicBezTo>
                    <a:lnTo>
                      <a:pt x="521740" y="252482"/>
                    </a:lnTo>
                    <a:cubicBezTo>
                      <a:pt x="512215" y="251720"/>
                      <a:pt x="498880" y="229813"/>
                      <a:pt x="496118" y="222193"/>
                    </a:cubicBezTo>
                    <a:cubicBezTo>
                      <a:pt x="493165" y="214478"/>
                      <a:pt x="496880" y="203048"/>
                      <a:pt x="504119" y="196856"/>
                    </a:cubicBezTo>
                    <a:lnTo>
                      <a:pt x="543076" y="164090"/>
                    </a:lnTo>
                    <a:cubicBezTo>
                      <a:pt x="550410" y="157899"/>
                      <a:pt x="551363" y="146850"/>
                      <a:pt x="545172" y="139516"/>
                    </a:cubicBezTo>
                    <a:lnTo>
                      <a:pt x="488974" y="72936"/>
                    </a:lnTo>
                    <a:cubicBezTo>
                      <a:pt x="482878" y="65697"/>
                      <a:pt x="471829" y="64745"/>
                      <a:pt x="464495" y="70841"/>
                    </a:cubicBezTo>
                    <a:lnTo>
                      <a:pt x="425633" y="103702"/>
                    </a:lnTo>
                    <a:cubicBezTo>
                      <a:pt x="418298" y="109893"/>
                      <a:pt x="393724" y="103892"/>
                      <a:pt x="386104" y="100559"/>
                    </a:cubicBezTo>
                    <a:cubicBezTo>
                      <a:pt x="378484" y="97130"/>
                      <a:pt x="372959" y="86557"/>
                      <a:pt x="373722" y="76937"/>
                    </a:cubicBezTo>
                    <a:lnTo>
                      <a:pt x="378008" y="26264"/>
                    </a:lnTo>
                    <a:cubicBezTo>
                      <a:pt x="378865" y="16739"/>
                      <a:pt x="371721" y="8261"/>
                      <a:pt x="362101" y="7404"/>
                    </a:cubicBezTo>
                    <a:lnTo>
                      <a:pt x="275423" y="70"/>
                    </a:lnTo>
                    <a:cubicBezTo>
                      <a:pt x="265803" y="-787"/>
                      <a:pt x="257421" y="6356"/>
                      <a:pt x="256564" y="15977"/>
                    </a:cubicBezTo>
                    <a:lnTo>
                      <a:pt x="252373" y="66840"/>
                    </a:lnTo>
                    <a:cubicBezTo>
                      <a:pt x="251611" y="76365"/>
                      <a:pt x="229703" y="89605"/>
                      <a:pt x="221988" y="92462"/>
                    </a:cubicBezTo>
                    <a:cubicBezTo>
                      <a:pt x="214273" y="95415"/>
                      <a:pt x="202938" y="91605"/>
                      <a:pt x="196747" y="84461"/>
                    </a:cubicBezTo>
                    <a:lnTo>
                      <a:pt x="163981" y="45504"/>
                    </a:lnTo>
                    <a:cubicBezTo>
                      <a:pt x="157790" y="38265"/>
                      <a:pt x="146836" y="37313"/>
                      <a:pt x="139502" y="43409"/>
                    </a:cubicBezTo>
                    <a:lnTo>
                      <a:pt x="73017" y="99511"/>
                    </a:lnTo>
                    <a:cubicBezTo>
                      <a:pt x="65683" y="105702"/>
                      <a:pt x="64730" y="116846"/>
                      <a:pt x="70922" y="124085"/>
                    </a:cubicBezTo>
                    <a:lnTo>
                      <a:pt x="103688" y="162852"/>
                    </a:lnTo>
                    <a:cubicBezTo>
                      <a:pt x="109784" y="170186"/>
                      <a:pt x="103878" y="194856"/>
                      <a:pt x="100544" y="202381"/>
                    </a:cubicBezTo>
                    <a:cubicBezTo>
                      <a:pt x="97020" y="209906"/>
                      <a:pt x="86543" y="215525"/>
                      <a:pt x="76922" y="214668"/>
                    </a:cubicBezTo>
                    <a:lnTo>
                      <a:pt x="26249" y="210477"/>
                    </a:lnTo>
                    <a:close/>
                    <a:moveTo>
                      <a:pt x="170648" y="283915"/>
                    </a:moveTo>
                    <a:cubicBezTo>
                      <a:pt x="176459" y="215716"/>
                      <a:pt x="236657" y="165043"/>
                      <a:pt x="304665" y="170853"/>
                    </a:cubicBezTo>
                    <a:cubicBezTo>
                      <a:pt x="372864" y="176663"/>
                      <a:pt x="423632" y="236766"/>
                      <a:pt x="417822" y="304965"/>
                    </a:cubicBezTo>
                    <a:cubicBezTo>
                      <a:pt x="412012" y="373069"/>
                      <a:pt x="351814" y="423837"/>
                      <a:pt x="283710" y="418027"/>
                    </a:cubicBezTo>
                    <a:cubicBezTo>
                      <a:pt x="215606" y="412217"/>
                      <a:pt x="164838" y="352019"/>
                      <a:pt x="170648" y="283915"/>
                    </a:cubicBezTo>
                    <a:close/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28" name="Полилиния: фигура 50">
                <a:extLst>
                  <a:ext uri="{FF2B5EF4-FFF2-40B4-BE49-F238E27FC236}">
                    <a16:creationId xmlns:a16="http://schemas.microsoft.com/office/drawing/2014/main" id="{C4050977-C53B-4A7D-8856-94177A4A0EDE}"/>
                  </a:ext>
                </a:extLst>
              </p:cNvPr>
              <p:cNvSpPr/>
              <p:nvPr/>
            </p:nvSpPr>
            <p:spPr>
              <a:xfrm>
                <a:off x="5785415" y="3204127"/>
                <a:ext cx="142918" cy="142931"/>
              </a:xfrm>
              <a:custGeom>
                <a:avLst/>
                <a:gdLst>
                  <a:gd name="connsiteX0" fmla="*/ 260 w 142918"/>
                  <a:gd name="connsiteY0" fmla="*/ 65424 h 142931"/>
                  <a:gd name="connsiteX1" fmla="*/ 65411 w 142918"/>
                  <a:gd name="connsiteY1" fmla="*/ 142672 h 142931"/>
                  <a:gd name="connsiteX2" fmla="*/ 142658 w 142918"/>
                  <a:gd name="connsiteY2" fmla="*/ 77521 h 142931"/>
                  <a:gd name="connsiteX3" fmla="*/ 77412 w 142918"/>
                  <a:gd name="connsiteY3" fmla="*/ 273 h 142931"/>
                  <a:gd name="connsiteX4" fmla="*/ 260 w 142918"/>
                  <a:gd name="connsiteY4" fmla="*/ 65424 h 14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918" h="142931">
                    <a:moveTo>
                      <a:pt x="260" y="65424"/>
                    </a:moveTo>
                    <a:cubicBezTo>
                      <a:pt x="-3074" y="104763"/>
                      <a:pt x="26072" y="139338"/>
                      <a:pt x="65411" y="142672"/>
                    </a:cubicBezTo>
                    <a:cubicBezTo>
                      <a:pt x="104749" y="146006"/>
                      <a:pt x="139325" y="116859"/>
                      <a:pt x="142658" y="77521"/>
                    </a:cubicBezTo>
                    <a:cubicBezTo>
                      <a:pt x="145992" y="38183"/>
                      <a:pt x="116846" y="3607"/>
                      <a:pt x="77412" y="273"/>
                    </a:cubicBezTo>
                    <a:cubicBezTo>
                      <a:pt x="38074" y="-3156"/>
                      <a:pt x="3593" y="26086"/>
                      <a:pt x="260" y="65424"/>
                    </a:cubicBezTo>
                    <a:close/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</p:grpSp>
        <p:grpSp>
          <p:nvGrpSpPr>
            <p:cNvPr id="24" name="Рисунок 698">
              <a:extLst>
                <a:ext uri="{FF2B5EF4-FFF2-40B4-BE49-F238E27FC236}">
                  <a16:creationId xmlns:a16="http://schemas.microsoft.com/office/drawing/2014/main" id="{E3D2AA8C-DEFE-4231-A8F4-5A0D17113690}"/>
                </a:ext>
              </a:extLst>
            </p:cNvPr>
            <p:cNvGrpSpPr/>
            <p:nvPr/>
          </p:nvGrpSpPr>
          <p:grpSpPr>
            <a:xfrm>
              <a:off x="5983586" y="3478229"/>
              <a:ext cx="420947" cy="398079"/>
              <a:chOff x="5983586" y="3478229"/>
              <a:chExt cx="420947" cy="398079"/>
            </a:xfrm>
            <a:noFill/>
          </p:grpSpPr>
          <p:sp>
            <p:nvSpPr>
              <p:cNvPr id="25" name="Полилиния: фигура 47">
                <a:extLst>
                  <a:ext uri="{FF2B5EF4-FFF2-40B4-BE49-F238E27FC236}">
                    <a16:creationId xmlns:a16="http://schemas.microsoft.com/office/drawing/2014/main" id="{A03FC06F-E179-4E45-9890-6B13FB040116}"/>
                  </a:ext>
                </a:extLst>
              </p:cNvPr>
              <p:cNvSpPr/>
              <p:nvPr/>
            </p:nvSpPr>
            <p:spPr>
              <a:xfrm>
                <a:off x="5983586" y="3478229"/>
                <a:ext cx="420947" cy="398079"/>
              </a:xfrm>
              <a:custGeom>
                <a:avLst/>
                <a:gdLst>
                  <a:gd name="connsiteX0" fmla="*/ 329298 w 420947"/>
                  <a:gd name="connsiteY0" fmla="*/ 123173 h 398079"/>
                  <a:gd name="connsiteX1" fmla="*/ 319392 w 420947"/>
                  <a:gd name="connsiteY1" fmla="*/ 109933 h 398079"/>
                  <a:gd name="connsiteX2" fmla="*/ 315772 w 420947"/>
                  <a:gd name="connsiteY2" fmla="*/ 78406 h 398079"/>
                  <a:gd name="connsiteX3" fmla="*/ 334822 w 420947"/>
                  <a:gd name="connsiteY3" fmla="*/ 41734 h 398079"/>
                  <a:gd name="connsiteX4" fmla="*/ 335680 w 420947"/>
                  <a:gd name="connsiteY4" fmla="*/ 32019 h 398079"/>
                  <a:gd name="connsiteX5" fmla="*/ 329393 w 420947"/>
                  <a:gd name="connsiteY5" fmla="*/ 24589 h 398079"/>
                  <a:gd name="connsiteX6" fmla="*/ 284721 w 420947"/>
                  <a:gd name="connsiteY6" fmla="*/ 1444 h 398079"/>
                  <a:gd name="connsiteX7" fmla="*/ 267576 w 420947"/>
                  <a:gd name="connsiteY7" fmla="*/ 6873 h 398079"/>
                  <a:gd name="connsiteX8" fmla="*/ 248526 w 420947"/>
                  <a:gd name="connsiteY8" fmla="*/ 43639 h 398079"/>
                  <a:gd name="connsiteX9" fmla="*/ 221380 w 420947"/>
                  <a:gd name="connsiteY9" fmla="*/ 58879 h 398079"/>
                  <a:gd name="connsiteX10" fmla="*/ 187661 w 420947"/>
                  <a:gd name="connsiteY10" fmla="*/ 60689 h 398079"/>
                  <a:gd name="connsiteX11" fmla="*/ 158896 w 420947"/>
                  <a:gd name="connsiteY11" fmla="*/ 47926 h 398079"/>
                  <a:gd name="connsiteX12" fmla="*/ 136512 w 420947"/>
                  <a:gd name="connsiteY12" fmla="*/ 12778 h 398079"/>
                  <a:gd name="connsiteX13" fmla="*/ 128511 w 420947"/>
                  <a:gd name="connsiteY13" fmla="*/ 7159 h 398079"/>
                  <a:gd name="connsiteX14" fmla="*/ 118891 w 420947"/>
                  <a:gd name="connsiteY14" fmla="*/ 8873 h 398079"/>
                  <a:gd name="connsiteX15" fmla="*/ 76504 w 420947"/>
                  <a:gd name="connsiteY15" fmla="*/ 35924 h 398079"/>
                  <a:gd name="connsiteX16" fmla="*/ 70885 w 420947"/>
                  <a:gd name="connsiteY16" fmla="*/ 43925 h 398079"/>
                  <a:gd name="connsiteX17" fmla="*/ 72599 w 420947"/>
                  <a:gd name="connsiteY17" fmla="*/ 53545 h 398079"/>
                  <a:gd name="connsiteX18" fmla="*/ 95078 w 420947"/>
                  <a:gd name="connsiteY18" fmla="*/ 88693 h 398079"/>
                  <a:gd name="connsiteX19" fmla="*/ 94507 w 420947"/>
                  <a:gd name="connsiteY19" fmla="*/ 120125 h 398079"/>
                  <a:gd name="connsiteX20" fmla="*/ 78695 w 420947"/>
                  <a:gd name="connsiteY20" fmla="*/ 149938 h 398079"/>
                  <a:gd name="connsiteX21" fmla="*/ 53454 w 420947"/>
                  <a:gd name="connsiteY21" fmla="*/ 168131 h 398079"/>
                  <a:gd name="connsiteX22" fmla="*/ 12115 w 420947"/>
                  <a:gd name="connsiteY22" fmla="*/ 170036 h 398079"/>
                  <a:gd name="connsiteX23" fmla="*/ 19 w 420947"/>
                  <a:gd name="connsiteY23" fmla="*/ 183276 h 398079"/>
                  <a:gd name="connsiteX24" fmla="*/ 2305 w 420947"/>
                  <a:gd name="connsiteY24" fmla="*/ 233473 h 398079"/>
                  <a:gd name="connsiteX25" fmla="*/ 15544 w 420947"/>
                  <a:gd name="connsiteY25" fmla="*/ 245569 h 398079"/>
                  <a:gd name="connsiteX26" fmla="*/ 56883 w 420947"/>
                  <a:gd name="connsiteY26" fmla="*/ 243760 h 398079"/>
                  <a:gd name="connsiteX27" fmla="*/ 83934 w 420947"/>
                  <a:gd name="connsiteY27" fmla="*/ 260238 h 398079"/>
                  <a:gd name="connsiteX28" fmla="*/ 91840 w 420947"/>
                  <a:gd name="connsiteY28" fmla="*/ 274811 h 398079"/>
                  <a:gd name="connsiteX29" fmla="*/ 101746 w 420947"/>
                  <a:gd name="connsiteY29" fmla="*/ 288146 h 398079"/>
                  <a:gd name="connsiteX30" fmla="*/ 105365 w 420947"/>
                  <a:gd name="connsiteY30" fmla="*/ 319579 h 398079"/>
                  <a:gd name="connsiteX31" fmla="*/ 86315 w 420947"/>
                  <a:gd name="connsiteY31" fmla="*/ 356345 h 398079"/>
                  <a:gd name="connsiteX32" fmla="*/ 85458 w 420947"/>
                  <a:gd name="connsiteY32" fmla="*/ 366061 h 398079"/>
                  <a:gd name="connsiteX33" fmla="*/ 91744 w 420947"/>
                  <a:gd name="connsiteY33" fmla="*/ 373490 h 398079"/>
                  <a:gd name="connsiteX34" fmla="*/ 136321 w 420947"/>
                  <a:gd name="connsiteY34" fmla="*/ 396636 h 398079"/>
                  <a:gd name="connsiteX35" fmla="*/ 153466 w 420947"/>
                  <a:gd name="connsiteY35" fmla="*/ 391207 h 398079"/>
                  <a:gd name="connsiteX36" fmla="*/ 172612 w 420947"/>
                  <a:gd name="connsiteY36" fmla="*/ 354440 h 398079"/>
                  <a:gd name="connsiteX37" fmla="*/ 199758 w 420947"/>
                  <a:gd name="connsiteY37" fmla="*/ 339200 h 398079"/>
                  <a:gd name="connsiteX38" fmla="*/ 233381 w 420947"/>
                  <a:gd name="connsiteY38" fmla="*/ 337486 h 398079"/>
                  <a:gd name="connsiteX39" fmla="*/ 262147 w 420947"/>
                  <a:gd name="connsiteY39" fmla="*/ 350154 h 398079"/>
                  <a:gd name="connsiteX40" fmla="*/ 284626 w 420947"/>
                  <a:gd name="connsiteY40" fmla="*/ 385396 h 398079"/>
                  <a:gd name="connsiteX41" fmla="*/ 292531 w 420947"/>
                  <a:gd name="connsiteY41" fmla="*/ 391016 h 398079"/>
                  <a:gd name="connsiteX42" fmla="*/ 302152 w 420947"/>
                  <a:gd name="connsiteY42" fmla="*/ 389302 h 398079"/>
                  <a:gd name="connsiteX43" fmla="*/ 344538 w 420947"/>
                  <a:gd name="connsiteY43" fmla="*/ 362251 h 398079"/>
                  <a:gd name="connsiteX44" fmla="*/ 348443 w 420947"/>
                  <a:gd name="connsiteY44" fmla="*/ 344725 h 398079"/>
                  <a:gd name="connsiteX45" fmla="*/ 325964 w 420947"/>
                  <a:gd name="connsiteY45" fmla="*/ 309482 h 398079"/>
                  <a:gd name="connsiteX46" fmla="*/ 326536 w 420947"/>
                  <a:gd name="connsiteY46" fmla="*/ 278050 h 398079"/>
                  <a:gd name="connsiteX47" fmla="*/ 342347 w 420947"/>
                  <a:gd name="connsiteY47" fmla="*/ 248236 h 398079"/>
                  <a:gd name="connsiteX48" fmla="*/ 367588 w 420947"/>
                  <a:gd name="connsiteY48" fmla="*/ 230044 h 398079"/>
                  <a:gd name="connsiteX49" fmla="*/ 408832 w 420947"/>
                  <a:gd name="connsiteY49" fmla="*/ 228234 h 398079"/>
                  <a:gd name="connsiteX50" fmla="*/ 420928 w 420947"/>
                  <a:gd name="connsiteY50" fmla="*/ 214994 h 398079"/>
                  <a:gd name="connsiteX51" fmla="*/ 418738 w 420947"/>
                  <a:gd name="connsiteY51" fmla="*/ 164797 h 398079"/>
                  <a:gd name="connsiteX52" fmla="*/ 414547 w 420947"/>
                  <a:gd name="connsiteY52" fmla="*/ 155939 h 398079"/>
                  <a:gd name="connsiteX53" fmla="*/ 405403 w 420947"/>
                  <a:gd name="connsiteY53" fmla="*/ 152605 h 398079"/>
                  <a:gd name="connsiteX54" fmla="*/ 364159 w 420947"/>
                  <a:gd name="connsiteY54" fmla="*/ 154415 h 398079"/>
                  <a:gd name="connsiteX55" fmla="*/ 337108 w 420947"/>
                  <a:gd name="connsiteY55" fmla="*/ 137937 h 398079"/>
                  <a:gd name="connsiteX56" fmla="*/ 329298 w 420947"/>
                  <a:gd name="connsiteY56" fmla="*/ 123173 h 39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20947" h="398079">
                    <a:moveTo>
                      <a:pt x="329298" y="123173"/>
                    </a:moveTo>
                    <a:cubicBezTo>
                      <a:pt x="326250" y="118411"/>
                      <a:pt x="322916" y="114029"/>
                      <a:pt x="319392" y="109933"/>
                    </a:cubicBezTo>
                    <a:cubicBezTo>
                      <a:pt x="311867" y="101170"/>
                      <a:pt x="310438" y="88693"/>
                      <a:pt x="315772" y="78406"/>
                    </a:cubicBezTo>
                    <a:lnTo>
                      <a:pt x="334822" y="41734"/>
                    </a:lnTo>
                    <a:cubicBezTo>
                      <a:pt x="336346" y="38782"/>
                      <a:pt x="336632" y="35257"/>
                      <a:pt x="335680" y="32019"/>
                    </a:cubicBezTo>
                    <a:cubicBezTo>
                      <a:pt x="334727" y="28876"/>
                      <a:pt x="332441" y="26113"/>
                      <a:pt x="329393" y="24589"/>
                    </a:cubicBezTo>
                    <a:lnTo>
                      <a:pt x="284721" y="1444"/>
                    </a:lnTo>
                    <a:cubicBezTo>
                      <a:pt x="278530" y="-1795"/>
                      <a:pt x="270814" y="586"/>
                      <a:pt x="267576" y="6873"/>
                    </a:cubicBezTo>
                    <a:lnTo>
                      <a:pt x="248526" y="43639"/>
                    </a:lnTo>
                    <a:cubicBezTo>
                      <a:pt x="243287" y="53641"/>
                      <a:pt x="232619" y="59641"/>
                      <a:pt x="221380" y="58879"/>
                    </a:cubicBezTo>
                    <a:cubicBezTo>
                      <a:pt x="210235" y="58117"/>
                      <a:pt x="198901" y="58689"/>
                      <a:pt x="187661" y="60689"/>
                    </a:cubicBezTo>
                    <a:cubicBezTo>
                      <a:pt x="176422" y="62594"/>
                      <a:pt x="165087" y="57641"/>
                      <a:pt x="158896" y="47926"/>
                    </a:cubicBezTo>
                    <a:lnTo>
                      <a:pt x="136512" y="12778"/>
                    </a:lnTo>
                    <a:cubicBezTo>
                      <a:pt x="134702" y="9921"/>
                      <a:pt x="131845" y="7921"/>
                      <a:pt x="128511" y="7159"/>
                    </a:cubicBezTo>
                    <a:cubicBezTo>
                      <a:pt x="125177" y="6397"/>
                      <a:pt x="121748" y="7063"/>
                      <a:pt x="118891" y="8873"/>
                    </a:cubicBezTo>
                    <a:lnTo>
                      <a:pt x="76504" y="35924"/>
                    </a:lnTo>
                    <a:cubicBezTo>
                      <a:pt x="73647" y="37734"/>
                      <a:pt x="71647" y="40591"/>
                      <a:pt x="70885" y="43925"/>
                    </a:cubicBezTo>
                    <a:cubicBezTo>
                      <a:pt x="70123" y="47259"/>
                      <a:pt x="70789" y="50688"/>
                      <a:pt x="72599" y="53545"/>
                    </a:cubicBezTo>
                    <a:lnTo>
                      <a:pt x="95078" y="88693"/>
                    </a:lnTo>
                    <a:cubicBezTo>
                      <a:pt x="101269" y="98313"/>
                      <a:pt x="100984" y="110695"/>
                      <a:pt x="94507" y="120125"/>
                    </a:cubicBezTo>
                    <a:cubicBezTo>
                      <a:pt x="88030" y="129460"/>
                      <a:pt x="82696" y="139461"/>
                      <a:pt x="78695" y="149938"/>
                    </a:cubicBezTo>
                    <a:cubicBezTo>
                      <a:pt x="74695" y="160511"/>
                      <a:pt x="64789" y="167655"/>
                      <a:pt x="53454" y="168131"/>
                    </a:cubicBezTo>
                    <a:lnTo>
                      <a:pt x="12115" y="170036"/>
                    </a:lnTo>
                    <a:cubicBezTo>
                      <a:pt x="5162" y="170322"/>
                      <a:pt x="-362" y="176323"/>
                      <a:pt x="19" y="183276"/>
                    </a:cubicBezTo>
                    <a:lnTo>
                      <a:pt x="2305" y="233473"/>
                    </a:lnTo>
                    <a:cubicBezTo>
                      <a:pt x="2590" y="240426"/>
                      <a:pt x="8591" y="245950"/>
                      <a:pt x="15544" y="245569"/>
                    </a:cubicBezTo>
                    <a:lnTo>
                      <a:pt x="56883" y="243760"/>
                    </a:lnTo>
                    <a:cubicBezTo>
                      <a:pt x="68408" y="243283"/>
                      <a:pt x="79171" y="249760"/>
                      <a:pt x="83934" y="260238"/>
                    </a:cubicBezTo>
                    <a:cubicBezTo>
                      <a:pt x="86220" y="265191"/>
                      <a:pt x="88792" y="270049"/>
                      <a:pt x="91840" y="274811"/>
                    </a:cubicBezTo>
                    <a:cubicBezTo>
                      <a:pt x="94888" y="279574"/>
                      <a:pt x="98221" y="283955"/>
                      <a:pt x="101746" y="288146"/>
                    </a:cubicBezTo>
                    <a:cubicBezTo>
                      <a:pt x="109270" y="296909"/>
                      <a:pt x="110699" y="309387"/>
                      <a:pt x="105365" y="319579"/>
                    </a:cubicBezTo>
                    <a:lnTo>
                      <a:pt x="86315" y="356345"/>
                    </a:lnTo>
                    <a:cubicBezTo>
                      <a:pt x="84791" y="359298"/>
                      <a:pt x="84505" y="362822"/>
                      <a:pt x="85458" y="366061"/>
                    </a:cubicBezTo>
                    <a:cubicBezTo>
                      <a:pt x="86410" y="369299"/>
                      <a:pt x="88696" y="371966"/>
                      <a:pt x="91744" y="373490"/>
                    </a:cubicBezTo>
                    <a:lnTo>
                      <a:pt x="136321" y="396636"/>
                    </a:lnTo>
                    <a:cubicBezTo>
                      <a:pt x="142513" y="399874"/>
                      <a:pt x="150228" y="397493"/>
                      <a:pt x="153466" y="391207"/>
                    </a:cubicBezTo>
                    <a:lnTo>
                      <a:pt x="172612" y="354440"/>
                    </a:lnTo>
                    <a:cubicBezTo>
                      <a:pt x="177755" y="344439"/>
                      <a:pt x="188518" y="338438"/>
                      <a:pt x="199758" y="339200"/>
                    </a:cubicBezTo>
                    <a:cubicBezTo>
                      <a:pt x="210902" y="339962"/>
                      <a:pt x="222237" y="339391"/>
                      <a:pt x="233381" y="337486"/>
                    </a:cubicBezTo>
                    <a:cubicBezTo>
                      <a:pt x="244621" y="335485"/>
                      <a:pt x="255955" y="340534"/>
                      <a:pt x="262147" y="350154"/>
                    </a:cubicBezTo>
                    <a:lnTo>
                      <a:pt x="284626" y="385396"/>
                    </a:lnTo>
                    <a:cubicBezTo>
                      <a:pt x="286435" y="388254"/>
                      <a:pt x="289293" y="390254"/>
                      <a:pt x="292531" y="391016"/>
                    </a:cubicBezTo>
                    <a:cubicBezTo>
                      <a:pt x="295865" y="391778"/>
                      <a:pt x="299294" y="391111"/>
                      <a:pt x="302152" y="389302"/>
                    </a:cubicBezTo>
                    <a:lnTo>
                      <a:pt x="344538" y="362251"/>
                    </a:lnTo>
                    <a:cubicBezTo>
                      <a:pt x="350443" y="358441"/>
                      <a:pt x="352158" y="350630"/>
                      <a:pt x="348443" y="344725"/>
                    </a:cubicBezTo>
                    <a:lnTo>
                      <a:pt x="325964" y="309482"/>
                    </a:lnTo>
                    <a:cubicBezTo>
                      <a:pt x="319868" y="299862"/>
                      <a:pt x="320059" y="287479"/>
                      <a:pt x="326536" y="278050"/>
                    </a:cubicBezTo>
                    <a:cubicBezTo>
                      <a:pt x="333013" y="268715"/>
                      <a:pt x="338347" y="258714"/>
                      <a:pt x="342347" y="248236"/>
                    </a:cubicBezTo>
                    <a:cubicBezTo>
                      <a:pt x="346348" y="237664"/>
                      <a:pt x="356349" y="230520"/>
                      <a:pt x="367588" y="230044"/>
                    </a:cubicBezTo>
                    <a:lnTo>
                      <a:pt x="408832" y="228234"/>
                    </a:lnTo>
                    <a:cubicBezTo>
                      <a:pt x="415880" y="227948"/>
                      <a:pt x="421309" y="222043"/>
                      <a:pt x="420928" y="214994"/>
                    </a:cubicBezTo>
                    <a:lnTo>
                      <a:pt x="418738" y="164797"/>
                    </a:lnTo>
                    <a:cubicBezTo>
                      <a:pt x="418547" y="161368"/>
                      <a:pt x="417118" y="158225"/>
                      <a:pt x="414547" y="155939"/>
                    </a:cubicBezTo>
                    <a:cubicBezTo>
                      <a:pt x="412070" y="153653"/>
                      <a:pt x="408832" y="152510"/>
                      <a:pt x="405403" y="152605"/>
                    </a:cubicBezTo>
                    <a:lnTo>
                      <a:pt x="364159" y="154415"/>
                    </a:lnTo>
                    <a:cubicBezTo>
                      <a:pt x="352634" y="154987"/>
                      <a:pt x="341871" y="148414"/>
                      <a:pt x="337108" y="137937"/>
                    </a:cubicBezTo>
                    <a:cubicBezTo>
                      <a:pt x="334918" y="132793"/>
                      <a:pt x="332346" y="127840"/>
                      <a:pt x="329298" y="123173"/>
                    </a:cubicBezTo>
                    <a:close/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26" name="Полилиния: фигура 48">
                <a:extLst>
                  <a:ext uri="{FF2B5EF4-FFF2-40B4-BE49-F238E27FC236}">
                    <a16:creationId xmlns:a16="http://schemas.microsoft.com/office/drawing/2014/main" id="{A0C8F056-69EC-4A51-A6A5-8AFE42656545}"/>
                  </a:ext>
                </a:extLst>
              </p:cNvPr>
              <p:cNvSpPr/>
              <p:nvPr/>
            </p:nvSpPr>
            <p:spPr>
              <a:xfrm>
                <a:off x="6112234" y="3595252"/>
                <a:ext cx="163848" cy="163841"/>
              </a:xfrm>
              <a:custGeom>
                <a:avLst/>
                <a:gdLst>
                  <a:gd name="connsiteX0" fmla="*/ 163788 w 163848"/>
                  <a:gd name="connsiteY0" fmla="*/ 84921 h 163841"/>
                  <a:gd name="connsiteX1" fmla="*/ 78920 w 163848"/>
                  <a:gd name="connsiteY1" fmla="*/ 163788 h 163841"/>
                  <a:gd name="connsiteX2" fmla="*/ 53 w 163848"/>
                  <a:gd name="connsiteY2" fmla="*/ 78920 h 163841"/>
                  <a:gd name="connsiteX3" fmla="*/ 84921 w 163848"/>
                  <a:gd name="connsiteY3" fmla="*/ 53 h 163841"/>
                  <a:gd name="connsiteX4" fmla="*/ 163788 w 163848"/>
                  <a:gd name="connsiteY4" fmla="*/ 84921 h 163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48" h="163841">
                    <a:moveTo>
                      <a:pt x="163788" y="84921"/>
                    </a:moveTo>
                    <a:cubicBezTo>
                      <a:pt x="162169" y="130070"/>
                      <a:pt x="124164" y="165408"/>
                      <a:pt x="78920" y="163788"/>
                    </a:cubicBezTo>
                    <a:cubicBezTo>
                      <a:pt x="33772" y="162169"/>
                      <a:pt x="-1566" y="124164"/>
                      <a:pt x="53" y="78920"/>
                    </a:cubicBezTo>
                    <a:cubicBezTo>
                      <a:pt x="1673" y="33772"/>
                      <a:pt x="39677" y="-1566"/>
                      <a:pt x="84921" y="53"/>
                    </a:cubicBezTo>
                    <a:cubicBezTo>
                      <a:pt x="130165" y="1673"/>
                      <a:pt x="165503" y="39773"/>
                      <a:pt x="163788" y="84921"/>
                    </a:cubicBezTo>
                    <a:close/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</p:grpSp>
      </p:grp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71EC13D-8154-4149-871B-85805C92AD05}"/>
              </a:ext>
            </a:extLst>
          </p:cNvPr>
          <p:cNvSpPr/>
          <p:nvPr/>
        </p:nvSpPr>
        <p:spPr>
          <a:xfrm>
            <a:off x="7487710" y="2842596"/>
            <a:ext cx="4363988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</a:t>
            </a:r>
          </a:p>
          <a:p>
            <a:pPr defTabSz="685800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соответствуют учебникам по финансовой грамотности Банка России и Минфина России, что позволяет легко встроить уроки в школьную программу</a:t>
            </a:r>
          </a:p>
        </p:txBody>
      </p:sp>
      <p:grpSp>
        <p:nvGrpSpPr>
          <p:cNvPr id="32" name="Рисунок 793">
            <a:extLst>
              <a:ext uri="{FF2B5EF4-FFF2-40B4-BE49-F238E27FC236}">
                <a16:creationId xmlns:a16="http://schemas.microsoft.com/office/drawing/2014/main" id="{D4A3170A-F2E1-475C-A339-B0D5222FE9DB}"/>
              </a:ext>
            </a:extLst>
          </p:cNvPr>
          <p:cNvGrpSpPr>
            <a:grpSpLocks noChangeAspect="1"/>
          </p:cNvGrpSpPr>
          <p:nvPr/>
        </p:nvGrpSpPr>
        <p:grpSpPr>
          <a:xfrm>
            <a:off x="6272261" y="4846788"/>
            <a:ext cx="818469" cy="884931"/>
            <a:chOff x="5691187" y="2990848"/>
            <a:chExt cx="811720" cy="877634"/>
          </a:xfrm>
          <a:noFill/>
        </p:grpSpPr>
        <p:sp>
          <p:nvSpPr>
            <p:cNvPr id="33" name="Полилиния: фигура 54">
              <a:extLst>
                <a:ext uri="{FF2B5EF4-FFF2-40B4-BE49-F238E27FC236}">
                  <a16:creationId xmlns:a16="http://schemas.microsoft.com/office/drawing/2014/main" id="{E8403691-6B25-4C6D-8852-81C932057389}"/>
                </a:ext>
              </a:extLst>
            </p:cNvPr>
            <p:cNvSpPr/>
            <p:nvPr/>
          </p:nvSpPr>
          <p:spPr>
            <a:xfrm>
              <a:off x="5691187" y="3681031"/>
              <a:ext cx="811720" cy="187452"/>
            </a:xfrm>
            <a:custGeom>
              <a:avLst/>
              <a:gdLst>
                <a:gd name="connsiteX0" fmla="*/ 511874 w 811720"/>
                <a:gd name="connsiteY0" fmla="*/ 0 h 187452"/>
                <a:gd name="connsiteX1" fmla="*/ 624269 w 811720"/>
                <a:gd name="connsiteY1" fmla="*/ 0 h 187452"/>
                <a:gd name="connsiteX2" fmla="*/ 811721 w 811720"/>
                <a:gd name="connsiteY2" fmla="*/ 187452 h 187452"/>
                <a:gd name="connsiteX3" fmla="*/ 0 w 811720"/>
                <a:gd name="connsiteY3" fmla="*/ 187452 h 187452"/>
                <a:gd name="connsiteX4" fmla="*/ 187547 w 811720"/>
                <a:gd name="connsiteY4" fmla="*/ 0 h 187452"/>
                <a:gd name="connsiteX5" fmla="*/ 300228 w 811720"/>
                <a:gd name="connsiteY5" fmla="*/ 0 h 18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1720" h="187452">
                  <a:moveTo>
                    <a:pt x="511874" y="0"/>
                  </a:moveTo>
                  <a:lnTo>
                    <a:pt x="624269" y="0"/>
                  </a:lnTo>
                  <a:cubicBezTo>
                    <a:pt x="727805" y="0"/>
                    <a:pt x="811721" y="83915"/>
                    <a:pt x="811721" y="187452"/>
                  </a:cubicBezTo>
                  <a:lnTo>
                    <a:pt x="0" y="187452"/>
                  </a:lnTo>
                  <a:cubicBezTo>
                    <a:pt x="0" y="83915"/>
                    <a:pt x="83915" y="0"/>
                    <a:pt x="187547" y="0"/>
                  </a:cubicBezTo>
                  <a:lnTo>
                    <a:pt x="300228" y="0"/>
                  </a:ln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4" name="Полилиния: фигура 55">
              <a:extLst>
                <a:ext uri="{FF2B5EF4-FFF2-40B4-BE49-F238E27FC236}">
                  <a16:creationId xmlns:a16="http://schemas.microsoft.com/office/drawing/2014/main" id="{EBD30F7F-A30F-4B40-8362-7C3C25B80476}"/>
                </a:ext>
              </a:extLst>
            </p:cNvPr>
            <p:cNvSpPr/>
            <p:nvPr/>
          </p:nvSpPr>
          <p:spPr>
            <a:xfrm>
              <a:off x="5988557" y="3570446"/>
              <a:ext cx="217265" cy="148161"/>
            </a:xfrm>
            <a:custGeom>
              <a:avLst/>
              <a:gdLst>
                <a:gd name="connsiteX0" fmla="*/ 217265 w 217265"/>
                <a:gd name="connsiteY0" fmla="*/ 0 h 148161"/>
                <a:gd name="connsiteX1" fmla="*/ 217265 w 217265"/>
                <a:gd name="connsiteY1" fmla="*/ 96583 h 148161"/>
                <a:gd name="connsiteX2" fmla="*/ 191643 w 217265"/>
                <a:gd name="connsiteY2" fmla="*/ 133160 h 148161"/>
                <a:gd name="connsiteX3" fmla="*/ 25241 w 217265"/>
                <a:gd name="connsiteY3" fmla="*/ 133160 h 148161"/>
                <a:gd name="connsiteX4" fmla="*/ 0 w 217265"/>
                <a:gd name="connsiteY4" fmla="*/ 96583 h 148161"/>
                <a:gd name="connsiteX5" fmla="*/ 0 w 217265"/>
                <a:gd name="connsiteY5" fmla="*/ 0 h 14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265" h="148161">
                  <a:moveTo>
                    <a:pt x="217265" y="0"/>
                  </a:moveTo>
                  <a:cubicBezTo>
                    <a:pt x="217265" y="32290"/>
                    <a:pt x="217265" y="64294"/>
                    <a:pt x="217265" y="96583"/>
                  </a:cubicBezTo>
                  <a:cubicBezTo>
                    <a:pt x="217265" y="112776"/>
                    <a:pt x="207073" y="127540"/>
                    <a:pt x="191643" y="133160"/>
                  </a:cubicBezTo>
                  <a:cubicBezTo>
                    <a:pt x="137922" y="153162"/>
                    <a:pt x="78962" y="153162"/>
                    <a:pt x="25241" y="133160"/>
                  </a:cubicBezTo>
                  <a:cubicBezTo>
                    <a:pt x="10192" y="127540"/>
                    <a:pt x="0" y="112776"/>
                    <a:pt x="0" y="96583"/>
                  </a:cubicBezTo>
                  <a:cubicBezTo>
                    <a:pt x="0" y="64294"/>
                    <a:pt x="0" y="32290"/>
                    <a:pt x="0" y="0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5" name="Полилиния: фигура 56">
              <a:extLst>
                <a:ext uri="{FF2B5EF4-FFF2-40B4-BE49-F238E27FC236}">
                  <a16:creationId xmlns:a16="http://schemas.microsoft.com/office/drawing/2014/main" id="{59A8857A-2973-4516-BA01-482AF342836C}"/>
                </a:ext>
              </a:extLst>
            </p:cNvPr>
            <p:cNvSpPr/>
            <p:nvPr/>
          </p:nvSpPr>
          <p:spPr>
            <a:xfrm>
              <a:off x="5833395" y="3265691"/>
              <a:ext cx="527304" cy="334282"/>
            </a:xfrm>
            <a:custGeom>
              <a:avLst/>
              <a:gdLst>
                <a:gd name="connsiteX0" fmla="*/ 506254 w 527304"/>
                <a:gd name="connsiteY0" fmla="*/ 7766 h 334282"/>
                <a:gd name="connsiteX1" fmla="*/ 506254 w 527304"/>
                <a:gd name="connsiteY1" fmla="*/ 7385 h 334282"/>
                <a:gd name="connsiteX2" fmla="*/ 508730 w 527304"/>
                <a:gd name="connsiteY2" fmla="*/ 4241 h 334282"/>
                <a:gd name="connsiteX3" fmla="*/ 519589 w 527304"/>
                <a:gd name="connsiteY3" fmla="*/ 336 h 334282"/>
                <a:gd name="connsiteX4" fmla="*/ 526923 w 527304"/>
                <a:gd name="connsiteY4" fmla="*/ 9480 h 334282"/>
                <a:gd name="connsiteX5" fmla="*/ 527304 w 527304"/>
                <a:gd name="connsiteY5" fmla="*/ 24244 h 334282"/>
                <a:gd name="connsiteX6" fmla="*/ 263652 w 527304"/>
                <a:gd name="connsiteY6" fmla="*/ 334283 h 334282"/>
                <a:gd name="connsiteX7" fmla="*/ 0 w 527304"/>
                <a:gd name="connsiteY7" fmla="*/ 24244 h 334282"/>
                <a:gd name="connsiteX8" fmla="*/ 6953 w 527304"/>
                <a:gd name="connsiteY8" fmla="*/ 14719 h 334282"/>
                <a:gd name="connsiteX9" fmla="*/ 17145 w 527304"/>
                <a:gd name="connsiteY9" fmla="*/ 16814 h 33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7304" h="334282">
                  <a:moveTo>
                    <a:pt x="506254" y="7766"/>
                  </a:moveTo>
                  <a:cubicBezTo>
                    <a:pt x="506254" y="7385"/>
                    <a:pt x="506254" y="7385"/>
                    <a:pt x="506254" y="7385"/>
                  </a:cubicBezTo>
                  <a:cubicBezTo>
                    <a:pt x="507302" y="6337"/>
                    <a:pt x="507968" y="5289"/>
                    <a:pt x="508730" y="4241"/>
                  </a:cubicBezTo>
                  <a:cubicBezTo>
                    <a:pt x="511207" y="717"/>
                    <a:pt x="515398" y="-712"/>
                    <a:pt x="519589" y="336"/>
                  </a:cubicBezTo>
                  <a:cubicBezTo>
                    <a:pt x="523780" y="1384"/>
                    <a:pt x="526637" y="5289"/>
                    <a:pt x="526923" y="9480"/>
                  </a:cubicBezTo>
                  <a:cubicBezTo>
                    <a:pt x="527304" y="14338"/>
                    <a:pt x="527304" y="19291"/>
                    <a:pt x="527304" y="24244"/>
                  </a:cubicBezTo>
                  <a:cubicBezTo>
                    <a:pt x="527304" y="182930"/>
                    <a:pt x="409289" y="334283"/>
                    <a:pt x="263652" y="334283"/>
                  </a:cubicBezTo>
                  <a:cubicBezTo>
                    <a:pt x="118301" y="334283"/>
                    <a:pt x="0" y="182930"/>
                    <a:pt x="0" y="24244"/>
                  </a:cubicBezTo>
                  <a:cubicBezTo>
                    <a:pt x="0" y="19672"/>
                    <a:pt x="2762" y="15767"/>
                    <a:pt x="6953" y="14719"/>
                  </a:cubicBezTo>
                  <a:cubicBezTo>
                    <a:pt x="10478" y="13385"/>
                    <a:pt x="14288" y="14052"/>
                    <a:pt x="17145" y="16814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6" name="Полилиния: фигура 57">
              <a:extLst>
                <a:ext uri="{FF2B5EF4-FFF2-40B4-BE49-F238E27FC236}">
                  <a16:creationId xmlns:a16="http://schemas.microsoft.com/office/drawing/2014/main" id="{6A278637-14A2-460D-8385-49F87D603514}"/>
                </a:ext>
              </a:extLst>
            </p:cNvPr>
            <p:cNvSpPr/>
            <p:nvPr/>
          </p:nvSpPr>
          <p:spPr>
            <a:xfrm>
              <a:off x="5841568" y="2990848"/>
              <a:ext cx="500397" cy="350330"/>
            </a:xfrm>
            <a:custGeom>
              <a:avLst/>
              <a:gdLst>
                <a:gd name="connsiteX0" fmla="*/ 34403 w 500397"/>
                <a:gd name="connsiteY0" fmla="*/ 350331 h 350330"/>
                <a:gd name="connsiteX1" fmla="*/ 251002 w 500397"/>
                <a:gd name="connsiteY1" fmla="*/ 1335 h 350330"/>
                <a:gd name="connsiteX2" fmla="*/ 493604 w 500397"/>
                <a:gd name="connsiteY2" fmla="*/ 309469 h 350330"/>
                <a:gd name="connsiteX3" fmla="*/ 462647 w 500397"/>
                <a:gd name="connsiteY3" fmla="*/ 190692 h 350330"/>
                <a:gd name="connsiteX4" fmla="*/ 431691 w 500397"/>
                <a:gd name="connsiteY4" fmla="*/ 214219 h 350330"/>
                <a:gd name="connsiteX5" fmla="*/ 413498 w 500397"/>
                <a:gd name="connsiteY5" fmla="*/ 153925 h 350330"/>
                <a:gd name="connsiteX6" fmla="*/ 364921 w 500397"/>
                <a:gd name="connsiteY6" fmla="*/ 117635 h 350330"/>
                <a:gd name="connsiteX7" fmla="*/ 267099 w 500397"/>
                <a:gd name="connsiteY7" fmla="*/ 190692 h 350330"/>
                <a:gd name="connsiteX8" fmla="*/ 252240 w 500397"/>
                <a:gd name="connsiteY8" fmla="*/ 128779 h 350330"/>
                <a:gd name="connsiteX9" fmla="*/ 227475 w 500397"/>
                <a:gd name="connsiteY9" fmla="*/ 206789 h 350330"/>
                <a:gd name="connsiteX10" fmla="*/ 140893 w 500397"/>
                <a:gd name="connsiteY10" fmla="*/ 247651 h 350330"/>
                <a:gd name="connsiteX11" fmla="*/ 137178 w 500397"/>
                <a:gd name="connsiteY11" fmla="*/ 210504 h 350330"/>
                <a:gd name="connsiteX12" fmla="*/ 116128 w 500397"/>
                <a:gd name="connsiteY12" fmla="*/ 258796 h 350330"/>
                <a:gd name="connsiteX13" fmla="*/ 97554 w 500397"/>
                <a:gd name="connsiteY13" fmla="*/ 279846 h 350330"/>
                <a:gd name="connsiteX14" fmla="*/ 40595 w 500397"/>
                <a:gd name="connsiteY14" fmla="*/ 277369 h 350330"/>
                <a:gd name="connsiteX15" fmla="*/ 34403 w 500397"/>
                <a:gd name="connsiteY15" fmla="*/ 350331 h 35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0397" h="350330">
                  <a:moveTo>
                    <a:pt x="34403" y="350331"/>
                  </a:moveTo>
                  <a:cubicBezTo>
                    <a:pt x="-68276" y="178309"/>
                    <a:pt x="75075" y="-18096"/>
                    <a:pt x="251002" y="1335"/>
                  </a:cubicBezTo>
                  <a:cubicBezTo>
                    <a:pt x="564089" y="36006"/>
                    <a:pt x="493604" y="309469"/>
                    <a:pt x="493604" y="309469"/>
                  </a:cubicBezTo>
                  <a:lnTo>
                    <a:pt x="462647" y="190692"/>
                  </a:lnTo>
                  <a:lnTo>
                    <a:pt x="431691" y="214219"/>
                  </a:lnTo>
                  <a:lnTo>
                    <a:pt x="413498" y="153925"/>
                  </a:lnTo>
                  <a:lnTo>
                    <a:pt x="364921" y="117635"/>
                  </a:lnTo>
                  <a:lnTo>
                    <a:pt x="267099" y="190692"/>
                  </a:lnTo>
                  <a:lnTo>
                    <a:pt x="252240" y="128779"/>
                  </a:lnTo>
                  <a:lnTo>
                    <a:pt x="227475" y="206789"/>
                  </a:lnTo>
                  <a:lnTo>
                    <a:pt x="140893" y="247651"/>
                  </a:lnTo>
                  <a:lnTo>
                    <a:pt x="137178" y="210504"/>
                  </a:lnTo>
                  <a:lnTo>
                    <a:pt x="116128" y="258796"/>
                  </a:lnTo>
                  <a:lnTo>
                    <a:pt x="97554" y="279846"/>
                  </a:lnTo>
                  <a:lnTo>
                    <a:pt x="40595" y="277369"/>
                  </a:lnTo>
                  <a:lnTo>
                    <a:pt x="34403" y="350331"/>
                  </a:ln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7" name="Полилиния: фигура 58">
              <a:extLst>
                <a:ext uri="{FF2B5EF4-FFF2-40B4-BE49-F238E27FC236}">
                  <a16:creationId xmlns:a16="http://schemas.microsoft.com/office/drawing/2014/main" id="{8E548B9A-DD94-409E-B898-AED082C87B14}"/>
                </a:ext>
              </a:extLst>
            </p:cNvPr>
            <p:cNvSpPr/>
            <p:nvPr/>
          </p:nvSpPr>
          <p:spPr>
            <a:xfrm>
              <a:off x="6206013" y="3291268"/>
              <a:ext cx="52196" cy="52196"/>
            </a:xfrm>
            <a:custGeom>
              <a:avLst/>
              <a:gdLst>
                <a:gd name="connsiteX0" fmla="*/ 52197 w 52196"/>
                <a:gd name="connsiteY0" fmla="*/ 26098 h 52196"/>
                <a:gd name="connsiteX1" fmla="*/ 26099 w 52196"/>
                <a:gd name="connsiteY1" fmla="*/ 52197 h 52196"/>
                <a:gd name="connsiteX2" fmla="*/ 0 w 52196"/>
                <a:gd name="connsiteY2" fmla="*/ 26098 h 52196"/>
                <a:gd name="connsiteX3" fmla="*/ 26099 w 52196"/>
                <a:gd name="connsiteY3" fmla="*/ 0 h 52196"/>
                <a:gd name="connsiteX4" fmla="*/ 52197 w 52196"/>
                <a:gd name="connsiteY4" fmla="*/ 26098 h 5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96" h="52196">
                  <a:moveTo>
                    <a:pt x="52197" y="26098"/>
                  </a:moveTo>
                  <a:cubicBezTo>
                    <a:pt x="52197" y="40576"/>
                    <a:pt x="40577" y="52197"/>
                    <a:pt x="26099" y="52197"/>
                  </a:cubicBezTo>
                  <a:cubicBezTo>
                    <a:pt x="11716" y="52197"/>
                    <a:pt x="0" y="40576"/>
                    <a:pt x="0" y="26098"/>
                  </a:cubicBezTo>
                  <a:cubicBezTo>
                    <a:pt x="0" y="11716"/>
                    <a:pt x="11716" y="0"/>
                    <a:pt x="26099" y="0"/>
                  </a:cubicBezTo>
                  <a:cubicBezTo>
                    <a:pt x="40577" y="0"/>
                    <a:pt x="52197" y="11716"/>
                    <a:pt x="52197" y="26098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8" name="Полилиния: фигура 59">
              <a:extLst>
                <a:ext uri="{FF2B5EF4-FFF2-40B4-BE49-F238E27FC236}">
                  <a16:creationId xmlns:a16="http://schemas.microsoft.com/office/drawing/2014/main" id="{6A0D3D95-2B64-4054-9D7A-8EB2BEEAF337}"/>
                </a:ext>
              </a:extLst>
            </p:cNvPr>
            <p:cNvSpPr/>
            <p:nvPr/>
          </p:nvSpPr>
          <p:spPr>
            <a:xfrm>
              <a:off x="5979604" y="3291268"/>
              <a:ext cx="52196" cy="52196"/>
            </a:xfrm>
            <a:custGeom>
              <a:avLst/>
              <a:gdLst>
                <a:gd name="connsiteX0" fmla="*/ 52197 w 52196"/>
                <a:gd name="connsiteY0" fmla="*/ 26098 h 52196"/>
                <a:gd name="connsiteX1" fmla="*/ 26098 w 52196"/>
                <a:gd name="connsiteY1" fmla="*/ 52197 h 52196"/>
                <a:gd name="connsiteX2" fmla="*/ 0 w 52196"/>
                <a:gd name="connsiteY2" fmla="*/ 26098 h 52196"/>
                <a:gd name="connsiteX3" fmla="*/ 26098 w 52196"/>
                <a:gd name="connsiteY3" fmla="*/ 0 h 52196"/>
                <a:gd name="connsiteX4" fmla="*/ 52197 w 52196"/>
                <a:gd name="connsiteY4" fmla="*/ 26098 h 5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96" h="52196">
                  <a:moveTo>
                    <a:pt x="52197" y="26098"/>
                  </a:moveTo>
                  <a:cubicBezTo>
                    <a:pt x="52197" y="40576"/>
                    <a:pt x="40481" y="52197"/>
                    <a:pt x="26098" y="52197"/>
                  </a:cubicBezTo>
                  <a:cubicBezTo>
                    <a:pt x="11620" y="52197"/>
                    <a:pt x="0" y="40576"/>
                    <a:pt x="0" y="26098"/>
                  </a:cubicBezTo>
                  <a:cubicBezTo>
                    <a:pt x="0" y="11716"/>
                    <a:pt x="11620" y="0"/>
                    <a:pt x="26098" y="0"/>
                  </a:cubicBezTo>
                  <a:cubicBezTo>
                    <a:pt x="40577" y="0"/>
                    <a:pt x="52197" y="11716"/>
                    <a:pt x="52197" y="26098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9" name="Полилиния: фигура 60">
              <a:extLst>
                <a:ext uri="{FF2B5EF4-FFF2-40B4-BE49-F238E27FC236}">
                  <a16:creationId xmlns:a16="http://schemas.microsoft.com/office/drawing/2014/main" id="{42351B30-35D9-4068-AF8E-C80CBEDB4283}"/>
                </a:ext>
              </a:extLst>
            </p:cNvPr>
            <p:cNvSpPr/>
            <p:nvPr/>
          </p:nvSpPr>
          <p:spPr>
            <a:xfrm>
              <a:off x="6027325" y="3479146"/>
              <a:ext cx="148397" cy="33293"/>
            </a:xfrm>
            <a:custGeom>
              <a:avLst/>
              <a:gdLst>
                <a:gd name="connsiteX0" fmla="*/ 148017 w 148397"/>
                <a:gd name="connsiteY0" fmla="*/ 1098 h 33293"/>
                <a:gd name="connsiteX1" fmla="*/ 74199 w 148397"/>
                <a:gd name="connsiteY1" fmla="*/ 33292 h 33293"/>
                <a:gd name="connsiteX2" fmla="*/ 380 w 148397"/>
                <a:gd name="connsiteY2" fmla="*/ 1098 h 33293"/>
                <a:gd name="connsiteX3" fmla="*/ 74199 w 148397"/>
                <a:gd name="connsiteY3" fmla="*/ 10623 h 33293"/>
                <a:gd name="connsiteX4" fmla="*/ 148017 w 148397"/>
                <a:gd name="connsiteY4" fmla="*/ 1098 h 3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97" h="33293">
                  <a:moveTo>
                    <a:pt x="148017" y="1098"/>
                  </a:moveTo>
                  <a:cubicBezTo>
                    <a:pt x="152208" y="5670"/>
                    <a:pt x="121347" y="33483"/>
                    <a:pt x="74199" y="33292"/>
                  </a:cubicBezTo>
                  <a:cubicBezTo>
                    <a:pt x="27050" y="33387"/>
                    <a:pt x="-3811" y="5670"/>
                    <a:pt x="380" y="1098"/>
                  </a:cubicBezTo>
                  <a:cubicBezTo>
                    <a:pt x="3904" y="-4046"/>
                    <a:pt x="35146" y="11194"/>
                    <a:pt x="74199" y="10623"/>
                  </a:cubicBezTo>
                  <a:cubicBezTo>
                    <a:pt x="113156" y="11099"/>
                    <a:pt x="144493" y="-4141"/>
                    <a:pt x="148017" y="1098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40" name="Полилиния: фигура 61">
              <a:extLst>
                <a:ext uri="{FF2B5EF4-FFF2-40B4-BE49-F238E27FC236}">
                  <a16:creationId xmlns:a16="http://schemas.microsoft.com/office/drawing/2014/main" id="{1B9099B6-E7FA-4DFF-A945-EC3B4AB6BB9C}"/>
                </a:ext>
              </a:extLst>
            </p:cNvPr>
            <p:cNvSpPr/>
            <p:nvPr/>
          </p:nvSpPr>
          <p:spPr>
            <a:xfrm>
              <a:off x="6087522" y="3338703"/>
              <a:ext cx="20955" cy="81819"/>
            </a:xfrm>
            <a:custGeom>
              <a:avLst/>
              <a:gdLst>
                <a:gd name="connsiteX0" fmla="*/ 20955 w 20955"/>
                <a:gd name="connsiteY0" fmla="*/ 0 h 81819"/>
                <a:gd name="connsiteX1" fmla="*/ 20955 w 20955"/>
                <a:gd name="connsiteY1" fmla="*/ 76105 h 81819"/>
                <a:gd name="connsiteX2" fmla="*/ 0 w 20955"/>
                <a:gd name="connsiteY2" fmla="*/ 81820 h 8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" h="81819">
                  <a:moveTo>
                    <a:pt x="20955" y="0"/>
                  </a:moveTo>
                  <a:lnTo>
                    <a:pt x="20955" y="76105"/>
                  </a:lnTo>
                  <a:lnTo>
                    <a:pt x="0" y="81820"/>
                  </a:ln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 sz="1350"/>
            </a:p>
          </p:txBody>
        </p:sp>
      </p:grp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B57B3E34-D045-486F-BF19-BAD8EB823E6C}"/>
              </a:ext>
            </a:extLst>
          </p:cNvPr>
          <p:cNvSpPr/>
          <p:nvPr/>
        </p:nvSpPr>
        <p:spPr>
          <a:xfrm>
            <a:off x="7513273" y="4805882"/>
            <a:ext cx="4193363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«ЖИВЫЕ КОММУНИКАЦИИ»</a:t>
            </a:r>
          </a:p>
          <a:p>
            <a:pPr defTabSz="685800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задать вопрос и получить ответ профессионала в прямом эфире</a:t>
            </a:r>
          </a:p>
        </p:txBody>
      </p:sp>
    </p:spTree>
    <p:extLst>
      <p:ext uri="{BB962C8B-B14F-4D97-AF65-F5344CB8AC3E}">
        <p14:creationId xmlns:p14="http://schemas.microsoft.com/office/powerpoint/2010/main" val="3315554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2D8F893-34F6-419F-996E-D4F1BE1E0FA7}"/>
              </a:ext>
            </a:extLst>
          </p:cNvPr>
          <p:cNvCxnSpPr/>
          <p:nvPr/>
        </p:nvCxnSpPr>
        <p:spPr>
          <a:xfrm flipV="1">
            <a:off x="887550" y="5319781"/>
            <a:ext cx="10599338" cy="25904"/>
          </a:xfrm>
          <a:prstGeom prst="line">
            <a:avLst/>
          </a:prstGeom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9FDA565-6881-48CD-8254-A4E563EF4112}"/>
              </a:ext>
            </a:extLst>
          </p:cNvPr>
          <p:cNvCxnSpPr/>
          <p:nvPr/>
        </p:nvCxnSpPr>
        <p:spPr>
          <a:xfrm>
            <a:off x="1336511" y="1579443"/>
            <a:ext cx="0" cy="914400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80590AAD-AF9A-4BBA-B8C6-B18F93AFB875}"/>
              </a:ext>
            </a:extLst>
          </p:cNvPr>
          <p:cNvCxnSpPr/>
          <p:nvPr/>
        </p:nvCxnSpPr>
        <p:spPr>
          <a:xfrm>
            <a:off x="1336511" y="2812950"/>
            <a:ext cx="0" cy="914400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A978BEC-3B01-4F9A-B5F2-5922D558C534}"/>
              </a:ext>
            </a:extLst>
          </p:cNvPr>
          <p:cNvCxnSpPr/>
          <p:nvPr/>
        </p:nvCxnSpPr>
        <p:spPr>
          <a:xfrm>
            <a:off x="6988011" y="1563320"/>
            <a:ext cx="0" cy="914400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4D76D468-2325-4B35-B5BA-5B0E01622FC9}"/>
              </a:ext>
            </a:extLst>
          </p:cNvPr>
          <p:cNvCxnSpPr/>
          <p:nvPr/>
        </p:nvCxnSpPr>
        <p:spPr>
          <a:xfrm>
            <a:off x="6988011" y="2825650"/>
            <a:ext cx="0" cy="914400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ED91888D-710E-401C-8CEA-12DE6977224B}"/>
              </a:ext>
            </a:extLst>
          </p:cNvPr>
          <p:cNvSpPr/>
          <p:nvPr/>
        </p:nvSpPr>
        <p:spPr>
          <a:xfrm>
            <a:off x="6187219" y="1273397"/>
            <a:ext cx="4642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ПРОСТОТА ОСВОЕНИЯ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теоретические знания 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требуются</a:t>
            </a:r>
          </a:p>
        </p:txBody>
      </p:sp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id="{47B3EADB-BDA4-4D92-9AAC-609107E8CB18}"/>
              </a:ext>
            </a:extLst>
          </p:cNvPr>
          <p:cNvSpPr/>
          <p:nvPr/>
        </p:nvSpPr>
        <p:spPr>
          <a:xfrm>
            <a:off x="6187217" y="2678727"/>
            <a:ext cx="45474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ДОСТУПНЫЙ РЕКВИЗИТ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Игры не требуют дорогостоящего 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или сложного реквизита</a:t>
            </a:r>
          </a:p>
        </p:txBody>
      </p:sp>
      <p:sp>
        <p:nvSpPr>
          <p:cNvPr id="136" name="Прямоугольник 135">
            <a:extLst>
              <a:ext uri="{FF2B5EF4-FFF2-40B4-BE49-F238E27FC236}">
                <a16:creationId xmlns:a16="http://schemas.microsoft.com/office/drawing/2014/main" id="{DDB7DA31-5755-4589-B400-9B0F50DCA85D}"/>
              </a:ext>
            </a:extLst>
          </p:cNvPr>
          <p:cNvSpPr/>
          <p:nvPr/>
        </p:nvSpPr>
        <p:spPr>
          <a:xfrm>
            <a:off x="6205585" y="5503853"/>
            <a:ext cx="5424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— ДО 1,5 ЧАСОВ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вписать в сетку расписания лагеря</a:t>
            </a:r>
          </a:p>
        </p:txBody>
      </p:sp>
      <p:sp>
        <p:nvSpPr>
          <p:cNvPr id="162" name="Прямоугольник 161">
            <a:extLst>
              <a:ext uri="{FF2B5EF4-FFF2-40B4-BE49-F238E27FC236}">
                <a16:creationId xmlns:a16="http://schemas.microsoft.com/office/drawing/2014/main" id="{DBCFCED9-FDA5-4108-B255-3E8725276D43}"/>
              </a:ext>
            </a:extLst>
          </p:cNvPr>
          <p:cNvSpPr/>
          <p:nvPr/>
        </p:nvSpPr>
        <p:spPr>
          <a:xfrm>
            <a:off x="6218465" y="4076238"/>
            <a:ext cx="51874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ОДИН ИГРОТЕХНИК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привлечением двух-трех помощников из числа детей</a:t>
            </a:r>
          </a:p>
        </p:txBody>
      </p:sp>
      <p:grpSp>
        <p:nvGrpSpPr>
          <p:cNvPr id="182" name="Рисунок 793">
            <a:extLst>
              <a:ext uri="{FF2B5EF4-FFF2-40B4-BE49-F238E27FC236}">
                <a16:creationId xmlns:a16="http://schemas.microsoft.com/office/drawing/2014/main" id="{AE88C98E-61BB-4F8E-ABD7-54A5CD88126D}"/>
              </a:ext>
            </a:extLst>
          </p:cNvPr>
          <p:cNvGrpSpPr>
            <a:grpSpLocks noChangeAspect="1"/>
          </p:cNvGrpSpPr>
          <p:nvPr/>
        </p:nvGrpSpPr>
        <p:grpSpPr>
          <a:xfrm>
            <a:off x="4861628" y="4121917"/>
            <a:ext cx="873078" cy="943974"/>
            <a:chOff x="5691187" y="2990848"/>
            <a:chExt cx="811720" cy="877634"/>
          </a:xfrm>
          <a:noFill/>
        </p:grpSpPr>
        <p:sp>
          <p:nvSpPr>
            <p:cNvPr id="183" name="Полилиния: фигура 182">
              <a:extLst>
                <a:ext uri="{FF2B5EF4-FFF2-40B4-BE49-F238E27FC236}">
                  <a16:creationId xmlns:a16="http://schemas.microsoft.com/office/drawing/2014/main" id="{563D6836-369C-48F1-BE37-DEBB0963C215}"/>
                </a:ext>
              </a:extLst>
            </p:cNvPr>
            <p:cNvSpPr/>
            <p:nvPr/>
          </p:nvSpPr>
          <p:spPr>
            <a:xfrm>
              <a:off x="5691187" y="3681031"/>
              <a:ext cx="811720" cy="187452"/>
            </a:xfrm>
            <a:custGeom>
              <a:avLst/>
              <a:gdLst>
                <a:gd name="connsiteX0" fmla="*/ 511874 w 811720"/>
                <a:gd name="connsiteY0" fmla="*/ 0 h 187452"/>
                <a:gd name="connsiteX1" fmla="*/ 624269 w 811720"/>
                <a:gd name="connsiteY1" fmla="*/ 0 h 187452"/>
                <a:gd name="connsiteX2" fmla="*/ 811721 w 811720"/>
                <a:gd name="connsiteY2" fmla="*/ 187452 h 187452"/>
                <a:gd name="connsiteX3" fmla="*/ 0 w 811720"/>
                <a:gd name="connsiteY3" fmla="*/ 187452 h 187452"/>
                <a:gd name="connsiteX4" fmla="*/ 187547 w 811720"/>
                <a:gd name="connsiteY4" fmla="*/ 0 h 187452"/>
                <a:gd name="connsiteX5" fmla="*/ 300228 w 811720"/>
                <a:gd name="connsiteY5" fmla="*/ 0 h 187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1720" h="187452">
                  <a:moveTo>
                    <a:pt x="511874" y="0"/>
                  </a:moveTo>
                  <a:lnTo>
                    <a:pt x="624269" y="0"/>
                  </a:lnTo>
                  <a:cubicBezTo>
                    <a:pt x="727805" y="0"/>
                    <a:pt x="811721" y="83915"/>
                    <a:pt x="811721" y="187452"/>
                  </a:cubicBezTo>
                  <a:lnTo>
                    <a:pt x="0" y="187452"/>
                  </a:lnTo>
                  <a:cubicBezTo>
                    <a:pt x="0" y="83915"/>
                    <a:pt x="83915" y="0"/>
                    <a:pt x="187547" y="0"/>
                  </a:cubicBezTo>
                  <a:lnTo>
                    <a:pt x="300228" y="0"/>
                  </a:ln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4" name="Полилиния: фигура 183">
              <a:extLst>
                <a:ext uri="{FF2B5EF4-FFF2-40B4-BE49-F238E27FC236}">
                  <a16:creationId xmlns:a16="http://schemas.microsoft.com/office/drawing/2014/main" id="{0AC8343C-F38E-4DAF-84F3-70F34D656C3A}"/>
                </a:ext>
              </a:extLst>
            </p:cNvPr>
            <p:cNvSpPr/>
            <p:nvPr/>
          </p:nvSpPr>
          <p:spPr>
            <a:xfrm>
              <a:off x="5988557" y="3570446"/>
              <a:ext cx="217265" cy="148161"/>
            </a:xfrm>
            <a:custGeom>
              <a:avLst/>
              <a:gdLst>
                <a:gd name="connsiteX0" fmla="*/ 217265 w 217265"/>
                <a:gd name="connsiteY0" fmla="*/ 0 h 148161"/>
                <a:gd name="connsiteX1" fmla="*/ 217265 w 217265"/>
                <a:gd name="connsiteY1" fmla="*/ 96583 h 148161"/>
                <a:gd name="connsiteX2" fmla="*/ 191643 w 217265"/>
                <a:gd name="connsiteY2" fmla="*/ 133160 h 148161"/>
                <a:gd name="connsiteX3" fmla="*/ 25241 w 217265"/>
                <a:gd name="connsiteY3" fmla="*/ 133160 h 148161"/>
                <a:gd name="connsiteX4" fmla="*/ 0 w 217265"/>
                <a:gd name="connsiteY4" fmla="*/ 96583 h 148161"/>
                <a:gd name="connsiteX5" fmla="*/ 0 w 217265"/>
                <a:gd name="connsiteY5" fmla="*/ 0 h 148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265" h="148161">
                  <a:moveTo>
                    <a:pt x="217265" y="0"/>
                  </a:moveTo>
                  <a:cubicBezTo>
                    <a:pt x="217265" y="32290"/>
                    <a:pt x="217265" y="64294"/>
                    <a:pt x="217265" y="96583"/>
                  </a:cubicBezTo>
                  <a:cubicBezTo>
                    <a:pt x="217265" y="112776"/>
                    <a:pt x="207073" y="127540"/>
                    <a:pt x="191643" y="133160"/>
                  </a:cubicBezTo>
                  <a:cubicBezTo>
                    <a:pt x="137922" y="153162"/>
                    <a:pt x="78962" y="153162"/>
                    <a:pt x="25241" y="133160"/>
                  </a:cubicBezTo>
                  <a:cubicBezTo>
                    <a:pt x="10192" y="127540"/>
                    <a:pt x="0" y="112776"/>
                    <a:pt x="0" y="96583"/>
                  </a:cubicBezTo>
                  <a:cubicBezTo>
                    <a:pt x="0" y="64294"/>
                    <a:pt x="0" y="32290"/>
                    <a:pt x="0" y="0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Полилиния: фигура 184">
              <a:extLst>
                <a:ext uri="{FF2B5EF4-FFF2-40B4-BE49-F238E27FC236}">
                  <a16:creationId xmlns:a16="http://schemas.microsoft.com/office/drawing/2014/main" id="{188C8A5F-3CEB-4AAC-9FB2-4FD0459204C0}"/>
                </a:ext>
              </a:extLst>
            </p:cNvPr>
            <p:cNvSpPr/>
            <p:nvPr/>
          </p:nvSpPr>
          <p:spPr>
            <a:xfrm>
              <a:off x="5833395" y="3265691"/>
              <a:ext cx="527304" cy="334282"/>
            </a:xfrm>
            <a:custGeom>
              <a:avLst/>
              <a:gdLst>
                <a:gd name="connsiteX0" fmla="*/ 506254 w 527304"/>
                <a:gd name="connsiteY0" fmla="*/ 7766 h 334282"/>
                <a:gd name="connsiteX1" fmla="*/ 506254 w 527304"/>
                <a:gd name="connsiteY1" fmla="*/ 7385 h 334282"/>
                <a:gd name="connsiteX2" fmla="*/ 508730 w 527304"/>
                <a:gd name="connsiteY2" fmla="*/ 4241 h 334282"/>
                <a:gd name="connsiteX3" fmla="*/ 519589 w 527304"/>
                <a:gd name="connsiteY3" fmla="*/ 336 h 334282"/>
                <a:gd name="connsiteX4" fmla="*/ 526923 w 527304"/>
                <a:gd name="connsiteY4" fmla="*/ 9480 h 334282"/>
                <a:gd name="connsiteX5" fmla="*/ 527304 w 527304"/>
                <a:gd name="connsiteY5" fmla="*/ 24244 h 334282"/>
                <a:gd name="connsiteX6" fmla="*/ 263652 w 527304"/>
                <a:gd name="connsiteY6" fmla="*/ 334283 h 334282"/>
                <a:gd name="connsiteX7" fmla="*/ 0 w 527304"/>
                <a:gd name="connsiteY7" fmla="*/ 24244 h 334282"/>
                <a:gd name="connsiteX8" fmla="*/ 6953 w 527304"/>
                <a:gd name="connsiteY8" fmla="*/ 14719 h 334282"/>
                <a:gd name="connsiteX9" fmla="*/ 17145 w 527304"/>
                <a:gd name="connsiteY9" fmla="*/ 16814 h 33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7304" h="334282">
                  <a:moveTo>
                    <a:pt x="506254" y="7766"/>
                  </a:moveTo>
                  <a:cubicBezTo>
                    <a:pt x="506254" y="7385"/>
                    <a:pt x="506254" y="7385"/>
                    <a:pt x="506254" y="7385"/>
                  </a:cubicBezTo>
                  <a:cubicBezTo>
                    <a:pt x="507302" y="6337"/>
                    <a:pt x="507968" y="5289"/>
                    <a:pt x="508730" y="4241"/>
                  </a:cubicBezTo>
                  <a:cubicBezTo>
                    <a:pt x="511207" y="717"/>
                    <a:pt x="515398" y="-712"/>
                    <a:pt x="519589" y="336"/>
                  </a:cubicBezTo>
                  <a:cubicBezTo>
                    <a:pt x="523780" y="1384"/>
                    <a:pt x="526637" y="5289"/>
                    <a:pt x="526923" y="9480"/>
                  </a:cubicBezTo>
                  <a:cubicBezTo>
                    <a:pt x="527304" y="14338"/>
                    <a:pt x="527304" y="19291"/>
                    <a:pt x="527304" y="24244"/>
                  </a:cubicBezTo>
                  <a:cubicBezTo>
                    <a:pt x="527304" y="182930"/>
                    <a:pt x="409289" y="334283"/>
                    <a:pt x="263652" y="334283"/>
                  </a:cubicBezTo>
                  <a:cubicBezTo>
                    <a:pt x="118301" y="334283"/>
                    <a:pt x="0" y="182930"/>
                    <a:pt x="0" y="24244"/>
                  </a:cubicBezTo>
                  <a:cubicBezTo>
                    <a:pt x="0" y="19672"/>
                    <a:pt x="2762" y="15767"/>
                    <a:pt x="6953" y="14719"/>
                  </a:cubicBezTo>
                  <a:cubicBezTo>
                    <a:pt x="10478" y="13385"/>
                    <a:pt x="14288" y="14052"/>
                    <a:pt x="17145" y="16814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6" name="Полилиния: фигура 185">
              <a:extLst>
                <a:ext uri="{FF2B5EF4-FFF2-40B4-BE49-F238E27FC236}">
                  <a16:creationId xmlns:a16="http://schemas.microsoft.com/office/drawing/2014/main" id="{8F8A647A-F6FE-43AF-9E57-817DC4C67322}"/>
                </a:ext>
              </a:extLst>
            </p:cNvPr>
            <p:cNvSpPr/>
            <p:nvPr/>
          </p:nvSpPr>
          <p:spPr>
            <a:xfrm>
              <a:off x="5841568" y="2990848"/>
              <a:ext cx="500397" cy="350330"/>
            </a:xfrm>
            <a:custGeom>
              <a:avLst/>
              <a:gdLst>
                <a:gd name="connsiteX0" fmla="*/ 34403 w 500397"/>
                <a:gd name="connsiteY0" fmla="*/ 350331 h 350330"/>
                <a:gd name="connsiteX1" fmla="*/ 251002 w 500397"/>
                <a:gd name="connsiteY1" fmla="*/ 1335 h 350330"/>
                <a:gd name="connsiteX2" fmla="*/ 493604 w 500397"/>
                <a:gd name="connsiteY2" fmla="*/ 309469 h 350330"/>
                <a:gd name="connsiteX3" fmla="*/ 462647 w 500397"/>
                <a:gd name="connsiteY3" fmla="*/ 190692 h 350330"/>
                <a:gd name="connsiteX4" fmla="*/ 431691 w 500397"/>
                <a:gd name="connsiteY4" fmla="*/ 214219 h 350330"/>
                <a:gd name="connsiteX5" fmla="*/ 413498 w 500397"/>
                <a:gd name="connsiteY5" fmla="*/ 153925 h 350330"/>
                <a:gd name="connsiteX6" fmla="*/ 364921 w 500397"/>
                <a:gd name="connsiteY6" fmla="*/ 117635 h 350330"/>
                <a:gd name="connsiteX7" fmla="*/ 267099 w 500397"/>
                <a:gd name="connsiteY7" fmla="*/ 190692 h 350330"/>
                <a:gd name="connsiteX8" fmla="*/ 252240 w 500397"/>
                <a:gd name="connsiteY8" fmla="*/ 128779 h 350330"/>
                <a:gd name="connsiteX9" fmla="*/ 227475 w 500397"/>
                <a:gd name="connsiteY9" fmla="*/ 206789 h 350330"/>
                <a:gd name="connsiteX10" fmla="*/ 140893 w 500397"/>
                <a:gd name="connsiteY10" fmla="*/ 247651 h 350330"/>
                <a:gd name="connsiteX11" fmla="*/ 137178 w 500397"/>
                <a:gd name="connsiteY11" fmla="*/ 210504 h 350330"/>
                <a:gd name="connsiteX12" fmla="*/ 116128 w 500397"/>
                <a:gd name="connsiteY12" fmla="*/ 258796 h 350330"/>
                <a:gd name="connsiteX13" fmla="*/ 97554 w 500397"/>
                <a:gd name="connsiteY13" fmla="*/ 279846 h 350330"/>
                <a:gd name="connsiteX14" fmla="*/ 40595 w 500397"/>
                <a:gd name="connsiteY14" fmla="*/ 277369 h 350330"/>
                <a:gd name="connsiteX15" fmla="*/ 34403 w 500397"/>
                <a:gd name="connsiteY15" fmla="*/ 350331 h 35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0397" h="350330">
                  <a:moveTo>
                    <a:pt x="34403" y="350331"/>
                  </a:moveTo>
                  <a:cubicBezTo>
                    <a:pt x="-68276" y="178309"/>
                    <a:pt x="75075" y="-18096"/>
                    <a:pt x="251002" y="1335"/>
                  </a:cubicBezTo>
                  <a:cubicBezTo>
                    <a:pt x="564089" y="36006"/>
                    <a:pt x="493604" y="309469"/>
                    <a:pt x="493604" y="309469"/>
                  </a:cubicBezTo>
                  <a:lnTo>
                    <a:pt x="462647" y="190692"/>
                  </a:lnTo>
                  <a:lnTo>
                    <a:pt x="431691" y="214219"/>
                  </a:lnTo>
                  <a:lnTo>
                    <a:pt x="413498" y="153925"/>
                  </a:lnTo>
                  <a:lnTo>
                    <a:pt x="364921" y="117635"/>
                  </a:lnTo>
                  <a:lnTo>
                    <a:pt x="267099" y="190692"/>
                  </a:lnTo>
                  <a:lnTo>
                    <a:pt x="252240" y="128779"/>
                  </a:lnTo>
                  <a:lnTo>
                    <a:pt x="227475" y="206789"/>
                  </a:lnTo>
                  <a:lnTo>
                    <a:pt x="140893" y="247651"/>
                  </a:lnTo>
                  <a:lnTo>
                    <a:pt x="137178" y="210504"/>
                  </a:lnTo>
                  <a:lnTo>
                    <a:pt x="116128" y="258796"/>
                  </a:lnTo>
                  <a:lnTo>
                    <a:pt x="97554" y="279846"/>
                  </a:lnTo>
                  <a:lnTo>
                    <a:pt x="40595" y="277369"/>
                  </a:lnTo>
                  <a:lnTo>
                    <a:pt x="34403" y="350331"/>
                  </a:ln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7" name="Полилиния: фигура 186">
              <a:extLst>
                <a:ext uri="{FF2B5EF4-FFF2-40B4-BE49-F238E27FC236}">
                  <a16:creationId xmlns:a16="http://schemas.microsoft.com/office/drawing/2014/main" id="{0C89F689-5F81-4767-8895-8E818057649A}"/>
                </a:ext>
              </a:extLst>
            </p:cNvPr>
            <p:cNvSpPr/>
            <p:nvPr/>
          </p:nvSpPr>
          <p:spPr>
            <a:xfrm>
              <a:off x="6206013" y="3291268"/>
              <a:ext cx="52196" cy="52196"/>
            </a:xfrm>
            <a:custGeom>
              <a:avLst/>
              <a:gdLst>
                <a:gd name="connsiteX0" fmla="*/ 52197 w 52196"/>
                <a:gd name="connsiteY0" fmla="*/ 26098 h 52196"/>
                <a:gd name="connsiteX1" fmla="*/ 26099 w 52196"/>
                <a:gd name="connsiteY1" fmla="*/ 52197 h 52196"/>
                <a:gd name="connsiteX2" fmla="*/ 0 w 52196"/>
                <a:gd name="connsiteY2" fmla="*/ 26098 h 52196"/>
                <a:gd name="connsiteX3" fmla="*/ 26099 w 52196"/>
                <a:gd name="connsiteY3" fmla="*/ 0 h 52196"/>
                <a:gd name="connsiteX4" fmla="*/ 52197 w 52196"/>
                <a:gd name="connsiteY4" fmla="*/ 26098 h 5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96" h="52196">
                  <a:moveTo>
                    <a:pt x="52197" y="26098"/>
                  </a:moveTo>
                  <a:cubicBezTo>
                    <a:pt x="52197" y="40576"/>
                    <a:pt x="40577" y="52197"/>
                    <a:pt x="26099" y="52197"/>
                  </a:cubicBezTo>
                  <a:cubicBezTo>
                    <a:pt x="11716" y="52197"/>
                    <a:pt x="0" y="40576"/>
                    <a:pt x="0" y="26098"/>
                  </a:cubicBezTo>
                  <a:cubicBezTo>
                    <a:pt x="0" y="11716"/>
                    <a:pt x="11716" y="0"/>
                    <a:pt x="26099" y="0"/>
                  </a:cubicBezTo>
                  <a:cubicBezTo>
                    <a:pt x="40577" y="0"/>
                    <a:pt x="52197" y="11716"/>
                    <a:pt x="52197" y="26098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8" name="Полилиния: фигура 187">
              <a:extLst>
                <a:ext uri="{FF2B5EF4-FFF2-40B4-BE49-F238E27FC236}">
                  <a16:creationId xmlns:a16="http://schemas.microsoft.com/office/drawing/2014/main" id="{8125A2A6-EF71-4E4B-BFB0-844758B90AA7}"/>
                </a:ext>
              </a:extLst>
            </p:cNvPr>
            <p:cNvSpPr/>
            <p:nvPr/>
          </p:nvSpPr>
          <p:spPr>
            <a:xfrm>
              <a:off x="5979604" y="3291268"/>
              <a:ext cx="52196" cy="52196"/>
            </a:xfrm>
            <a:custGeom>
              <a:avLst/>
              <a:gdLst>
                <a:gd name="connsiteX0" fmla="*/ 52197 w 52196"/>
                <a:gd name="connsiteY0" fmla="*/ 26098 h 52196"/>
                <a:gd name="connsiteX1" fmla="*/ 26098 w 52196"/>
                <a:gd name="connsiteY1" fmla="*/ 52197 h 52196"/>
                <a:gd name="connsiteX2" fmla="*/ 0 w 52196"/>
                <a:gd name="connsiteY2" fmla="*/ 26098 h 52196"/>
                <a:gd name="connsiteX3" fmla="*/ 26098 w 52196"/>
                <a:gd name="connsiteY3" fmla="*/ 0 h 52196"/>
                <a:gd name="connsiteX4" fmla="*/ 52197 w 52196"/>
                <a:gd name="connsiteY4" fmla="*/ 26098 h 5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96" h="52196">
                  <a:moveTo>
                    <a:pt x="52197" y="26098"/>
                  </a:moveTo>
                  <a:cubicBezTo>
                    <a:pt x="52197" y="40576"/>
                    <a:pt x="40481" y="52197"/>
                    <a:pt x="26098" y="52197"/>
                  </a:cubicBezTo>
                  <a:cubicBezTo>
                    <a:pt x="11620" y="52197"/>
                    <a:pt x="0" y="40576"/>
                    <a:pt x="0" y="26098"/>
                  </a:cubicBezTo>
                  <a:cubicBezTo>
                    <a:pt x="0" y="11716"/>
                    <a:pt x="11620" y="0"/>
                    <a:pt x="26098" y="0"/>
                  </a:cubicBezTo>
                  <a:cubicBezTo>
                    <a:pt x="40577" y="0"/>
                    <a:pt x="52197" y="11716"/>
                    <a:pt x="52197" y="26098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9" name="Полилиния: фигура 188">
              <a:extLst>
                <a:ext uri="{FF2B5EF4-FFF2-40B4-BE49-F238E27FC236}">
                  <a16:creationId xmlns:a16="http://schemas.microsoft.com/office/drawing/2014/main" id="{C49D0026-34C9-451B-9B8E-1E5E60ECA448}"/>
                </a:ext>
              </a:extLst>
            </p:cNvPr>
            <p:cNvSpPr/>
            <p:nvPr/>
          </p:nvSpPr>
          <p:spPr>
            <a:xfrm>
              <a:off x="6027325" y="3479146"/>
              <a:ext cx="148397" cy="33293"/>
            </a:xfrm>
            <a:custGeom>
              <a:avLst/>
              <a:gdLst>
                <a:gd name="connsiteX0" fmla="*/ 148017 w 148397"/>
                <a:gd name="connsiteY0" fmla="*/ 1098 h 33293"/>
                <a:gd name="connsiteX1" fmla="*/ 74199 w 148397"/>
                <a:gd name="connsiteY1" fmla="*/ 33292 h 33293"/>
                <a:gd name="connsiteX2" fmla="*/ 380 w 148397"/>
                <a:gd name="connsiteY2" fmla="*/ 1098 h 33293"/>
                <a:gd name="connsiteX3" fmla="*/ 74199 w 148397"/>
                <a:gd name="connsiteY3" fmla="*/ 10623 h 33293"/>
                <a:gd name="connsiteX4" fmla="*/ 148017 w 148397"/>
                <a:gd name="connsiteY4" fmla="*/ 1098 h 3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97" h="33293">
                  <a:moveTo>
                    <a:pt x="148017" y="1098"/>
                  </a:moveTo>
                  <a:cubicBezTo>
                    <a:pt x="152208" y="5670"/>
                    <a:pt x="121347" y="33483"/>
                    <a:pt x="74199" y="33292"/>
                  </a:cubicBezTo>
                  <a:cubicBezTo>
                    <a:pt x="27050" y="33387"/>
                    <a:pt x="-3811" y="5670"/>
                    <a:pt x="380" y="1098"/>
                  </a:cubicBezTo>
                  <a:cubicBezTo>
                    <a:pt x="3904" y="-4046"/>
                    <a:pt x="35146" y="11194"/>
                    <a:pt x="74199" y="10623"/>
                  </a:cubicBezTo>
                  <a:cubicBezTo>
                    <a:pt x="113156" y="11099"/>
                    <a:pt x="144493" y="-4141"/>
                    <a:pt x="148017" y="1098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0" name="Полилиния: фигура 189">
              <a:extLst>
                <a:ext uri="{FF2B5EF4-FFF2-40B4-BE49-F238E27FC236}">
                  <a16:creationId xmlns:a16="http://schemas.microsoft.com/office/drawing/2014/main" id="{B776D154-B665-4943-AC26-F194E01FB012}"/>
                </a:ext>
              </a:extLst>
            </p:cNvPr>
            <p:cNvSpPr/>
            <p:nvPr/>
          </p:nvSpPr>
          <p:spPr>
            <a:xfrm>
              <a:off x="6087522" y="3338703"/>
              <a:ext cx="20955" cy="81819"/>
            </a:xfrm>
            <a:custGeom>
              <a:avLst/>
              <a:gdLst>
                <a:gd name="connsiteX0" fmla="*/ 20955 w 20955"/>
                <a:gd name="connsiteY0" fmla="*/ 0 h 81819"/>
                <a:gd name="connsiteX1" fmla="*/ 20955 w 20955"/>
                <a:gd name="connsiteY1" fmla="*/ 76105 h 81819"/>
                <a:gd name="connsiteX2" fmla="*/ 0 w 20955"/>
                <a:gd name="connsiteY2" fmla="*/ 81820 h 8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" h="81819">
                  <a:moveTo>
                    <a:pt x="20955" y="0"/>
                  </a:moveTo>
                  <a:lnTo>
                    <a:pt x="20955" y="76105"/>
                  </a:lnTo>
                  <a:lnTo>
                    <a:pt x="0" y="81820"/>
                  </a:ln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1" name="Рисунок 107">
            <a:extLst>
              <a:ext uri="{FF2B5EF4-FFF2-40B4-BE49-F238E27FC236}">
                <a16:creationId xmlns:a16="http://schemas.microsoft.com/office/drawing/2014/main" id="{A913102F-A696-4505-88AE-1F64FF4755F0}"/>
              </a:ext>
            </a:extLst>
          </p:cNvPr>
          <p:cNvGrpSpPr>
            <a:grpSpLocks noChangeAspect="1"/>
          </p:cNvGrpSpPr>
          <p:nvPr/>
        </p:nvGrpSpPr>
        <p:grpSpPr>
          <a:xfrm>
            <a:off x="4936752" y="1450245"/>
            <a:ext cx="702048" cy="702048"/>
            <a:chOff x="5657850" y="2990850"/>
            <a:chExt cx="877633" cy="877633"/>
          </a:xfrm>
          <a:noFill/>
        </p:grpSpPr>
        <p:sp>
          <p:nvSpPr>
            <p:cNvPr id="192" name="Полилиния: фигура 191">
              <a:extLst>
                <a:ext uri="{FF2B5EF4-FFF2-40B4-BE49-F238E27FC236}">
                  <a16:creationId xmlns:a16="http://schemas.microsoft.com/office/drawing/2014/main" id="{D1322F66-3D5C-420F-A7D4-A2590D06D802}"/>
                </a:ext>
              </a:extLst>
            </p:cNvPr>
            <p:cNvSpPr/>
            <p:nvPr/>
          </p:nvSpPr>
          <p:spPr>
            <a:xfrm>
              <a:off x="5657850" y="2990850"/>
              <a:ext cx="877633" cy="877633"/>
            </a:xfrm>
            <a:custGeom>
              <a:avLst/>
              <a:gdLst>
                <a:gd name="connsiteX0" fmla="*/ 877634 w 877633"/>
                <a:gd name="connsiteY0" fmla="*/ 438817 h 877633"/>
                <a:gd name="connsiteX1" fmla="*/ 438817 w 877633"/>
                <a:gd name="connsiteY1" fmla="*/ 877634 h 877633"/>
                <a:gd name="connsiteX2" fmla="*/ 0 w 877633"/>
                <a:gd name="connsiteY2" fmla="*/ 438817 h 877633"/>
                <a:gd name="connsiteX3" fmla="*/ 438817 w 877633"/>
                <a:gd name="connsiteY3" fmla="*/ 0 h 877633"/>
                <a:gd name="connsiteX4" fmla="*/ 877634 w 877633"/>
                <a:gd name="connsiteY4" fmla="*/ 438817 h 87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633" h="877633">
                  <a:moveTo>
                    <a:pt x="877634" y="438817"/>
                  </a:moveTo>
                  <a:cubicBezTo>
                    <a:pt x="877634" y="681169"/>
                    <a:pt x="681169" y="877634"/>
                    <a:pt x="438817" y="877634"/>
                  </a:cubicBezTo>
                  <a:cubicBezTo>
                    <a:pt x="196465" y="877634"/>
                    <a:pt x="0" y="681169"/>
                    <a:pt x="0" y="438817"/>
                  </a:cubicBezTo>
                  <a:cubicBezTo>
                    <a:pt x="0" y="196465"/>
                    <a:pt x="196465" y="0"/>
                    <a:pt x="438817" y="0"/>
                  </a:cubicBezTo>
                  <a:cubicBezTo>
                    <a:pt x="681169" y="0"/>
                    <a:pt x="877634" y="196465"/>
                    <a:pt x="877634" y="438817"/>
                  </a:cubicBezTo>
                  <a:close/>
                </a:path>
              </a:pathLst>
            </a:custGeom>
            <a:noFill/>
            <a:ln w="34925" cap="rnd" cmpd="sng">
              <a:solidFill>
                <a:srgbClr val="0082BB"/>
              </a:solidFill>
              <a:prstDash val="solid"/>
              <a:round/>
              <a:tailEnd w="med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3" name="Полилиния: фигура 192">
              <a:extLst>
                <a:ext uri="{FF2B5EF4-FFF2-40B4-BE49-F238E27FC236}">
                  <a16:creationId xmlns:a16="http://schemas.microsoft.com/office/drawing/2014/main" id="{D0DA4252-55BD-4059-81C1-787F2BA01AC9}"/>
                </a:ext>
              </a:extLst>
            </p:cNvPr>
            <p:cNvSpPr/>
            <p:nvPr/>
          </p:nvSpPr>
          <p:spPr>
            <a:xfrm>
              <a:off x="5828633" y="3261455"/>
              <a:ext cx="529494" cy="345186"/>
            </a:xfrm>
            <a:custGeom>
              <a:avLst/>
              <a:gdLst>
                <a:gd name="connsiteX0" fmla="*/ 0 w 529494"/>
                <a:gd name="connsiteY0" fmla="*/ 160877 h 345186"/>
                <a:gd name="connsiteX1" fmla="*/ 184404 w 529494"/>
                <a:gd name="connsiteY1" fmla="*/ 345186 h 345186"/>
                <a:gd name="connsiteX2" fmla="*/ 529495 w 529494"/>
                <a:gd name="connsiteY2" fmla="*/ 0 h 34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494" h="345186">
                  <a:moveTo>
                    <a:pt x="0" y="160877"/>
                  </a:moveTo>
                  <a:lnTo>
                    <a:pt x="184404" y="345186"/>
                  </a:lnTo>
                  <a:lnTo>
                    <a:pt x="529495" y="0"/>
                  </a:lnTo>
                </a:path>
              </a:pathLst>
            </a:custGeom>
            <a:noFill/>
            <a:ln w="34925" cap="rnd" cmpd="sng">
              <a:solidFill>
                <a:srgbClr val="0082BB"/>
              </a:solidFill>
              <a:prstDash val="solid"/>
              <a:round/>
              <a:tailEnd w="med" len="lg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4" name="Рисунок 214">
            <a:extLst>
              <a:ext uri="{FF2B5EF4-FFF2-40B4-BE49-F238E27FC236}">
                <a16:creationId xmlns:a16="http://schemas.microsoft.com/office/drawing/2014/main" id="{5030D9FC-E854-4646-A2C2-C7502009CB90}"/>
              </a:ext>
            </a:extLst>
          </p:cNvPr>
          <p:cNvGrpSpPr>
            <a:grpSpLocks noChangeAspect="1"/>
          </p:cNvGrpSpPr>
          <p:nvPr/>
        </p:nvGrpSpPr>
        <p:grpSpPr>
          <a:xfrm>
            <a:off x="4983096" y="2688681"/>
            <a:ext cx="635877" cy="960524"/>
            <a:chOff x="5805487" y="2990766"/>
            <a:chExt cx="581120" cy="877812"/>
          </a:xfrm>
          <a:noFill/>
        </p:grpSpPr>
        <p:sp>
          <p:nvSpPr>
            <p:cNvPr id="195" name="Полилиния: фигура 194">
              <a:extLst>
                <a:ext uri="{FF2B5EF4-FFF2-40B4-BE49-F238E27FC236}">
                  <a16:creationId xmlns:a16="http://schemas.microsoft.com/office/drawing/2014/main" id="{C1BF0356-B698-49D9-9F16-A85A71E61332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6" name="Полилиния: фигура 195">
              <a:extLst>
                <a:ext uri="{FF2B5EF4-FFF2-40B4-BE49-F238E27FC236}">
                  <a16:creationId xmlns:a16="http://schemas.microsoft.com/office/drawing/2014/main" id="{BBEDC856-30C7-41B3-A218-650FA1F607C2}"/>
                </a:ext>
              </a:extLst>
            </p:cNvPr>
            <p:cNvSpPr/>
            <p:nvPr/>
          </p:nvSpPr>
          <p:spPr>
            <a:xfrm>
              <a:off x="5921406" y="2990766"/>
              <a:ext cx="349281" cy="219540"/>
            </a:xfrm>
            <a:custGeom>
              <a:avLst/>
              <a:gdLst>
                <a:gd name="connsiteX0" fmla="*/ 0 w 349281"/>
                <a:gd name="connsiteY0" fmla="*/ 194489 h 219540"/>
                <a:gd name="connsiteX1" fmla="*/ 0 w 349281"/>
                <a:gd name="connsiteY1" fmla="*/ 26563 h 219540"/>
                <a:gd name="connsiteX2" fmla="*/ 7334 w 349281"/>
                <a:gd name="connsiteY2" fmla="*/ 8847 h 219540"/>
                <a:gd name="connsiteX3" fmla="*/ 67342 w 349281"/>
                <a:gd name="connsiteY3" fmla="*/ 26754 h 219540"/>
                <a:gd name="connsiteX4" fmla="*/ 102203 w 349281"/>
                <a:gd name="connsiteY4" fmla="*/ 73903 h 219540"/>
                <a:gd name="connsiteX5" fmla="*/ 137160 w 349281"/>
                <a:gd name="connsiteY5" fmla="*/ 26754 h 219540"/>
                <a:gd name="connsiteX6" fmla="*/ 212027 w 349281"/>
                <a:gd name="connsiteY6" fmla="*/ 26754 h 219540"/>
                <a:gd name="connsiteX7" fmla="*/ 246983 w 349281"/>
                <a:gd name="connsiteY7" fmla="*/ 73903 h 219540"/>
                <a:gd name="connsiteX8" fmla="*/ 281940 w 349281"/>
                <a:gd name="connsiteY8" fmla="*/ 26754 h 219540"/>
                <a:gd name="connsiteX9" fmla="*/ 349282 w 349281"/>
                <a:gd name="connsiteY9" fmla="*/ 26468 h 219540"/>
                <a:gd name="connsiteX10" fmla="*/ 349187 w 349281"/>
                <a:gd name="connsiteY10" fmla="*/ 194394 h 219540"/>
                <a:gd name="connsiteX11" fmla="*/ 324041 w 349281"/>
                <a:gd name="connsiteY11" fmla="*/ 219540 h 219540"/>
                <a:gd name="connsiteX12" fmla="*/ 25146 w 349281"/>
                <a:gd name="connsiteY12" fmla="*/ 219540 h 219540"/>
                <a:gd name="connsiteX13" fmla="*/ 0 w 349281"/>
                <a:gd name="connsiteY13" fmla="*/ 194489 h 21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540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540"/>
                    <a:pt x="324041" y="219540"/>
                  </a:cubicBezTo>
                  <a:lnTo>
                    <a:pt x="25146" y="219540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97" name="Рисунок 214">
              <a:extLst>
                <a:ext uri="{FF2B5EF4-FFF2-40B4-BE49-F238E27FC236}">
                  <a16:creationId xmlns:a16="http://schemas.microsoft.com/office/drawing/2014/main" id="{FEACD4B6-9558-4FAF-8376-08FD7B997274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201" name="Полилиния: фигура 200">
                <a:extLst>
                  <a:ext uri="{FF2B5EF4-FFF2-40B4-BE49-F238E27FC236}">
                    <a16:creationId xmlns:a16="http://schemas.microsoft.com/office/drawing/2014/main" id="{3AFA6268-C7BA-4BED-8C44-4005AB77CE11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2" name="Полилиния: фигура 201">
                <a:extLst>
                  <a:ext uri="{FF2B5EF4-FFF2-40B4-BE49-F238E27FC236}">
                    <a16:creationId xmlns:a16="http://schemas.microsoft.com/office/drawing/2014/main" id="{EE58237E-67BC-4BC1-B50B-19604B32F864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34925" cap="flat">
                <a:solidFill>
                  <a:srgbClr val="0082B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98" name="Полилиния: фигура 197">
              <a:extLst>
                <a:ext uri="{FF2B5EF4-FFF2-40B4-BE49-F238E27FC236}">
                  <a16:creationId xmlns:a16="http://schemas.microsoft.com/office/drawing/2014/main" id="{C5646DCC-B0D6-42E5-A630-2F85242F7D4C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9" name="Полилиния: фигура 198">
              <a:extLst>
                <a:ext uri="{FF2B5EF4-FFF2-40B4-BE49-F238E27FC236}">
                  <a16:creationId xmlns:a16="http://schemas.microsoft.com/office/drawing/2014/main" id="{92FA2859-BB18-47E9-9DD0-53B48FF9F20B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0" name="Полилиния: фигура 199">
              <a:extLst>
                <a:ext uri="{FF2B5EF4-FFF2-40B4-BE49-F238E27FC236}">
                  <a16:creationId xmlns:a16="http://schemas.microsoft.com/office/drawing/2014/main" id="{1A6C3D2D-6225-494F-919A-93E12C068F7B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13" name="Рисунок 590">
            <a:extLst>
              <a:ext uri="{FF2B5EF4-FFF2-40B4-BE49-F238E27FC236}">
                <a16:creationId xmlns:a16="http://schemas.microsoft.com/office/drawing/2014/main" id="{185EDACD-7175-4571-9922-05A73A4DFA1C}"/>
              </a:ext>
            </a:extLst>
          </p:cNvPr>
          <p:cNvGrpSpPr>
            <a:grpSpLocks noChangeAspect="1"/>
          </p:cNvGrpSpPr>
          <p:nvPr/>
        </p:nvGrpSpPr>
        <p:grpSpPr>
          <a:xfrm>
            <a:off x="4921403" y="5503853"/>
            <a:ext cx="737038" cy="1002000"/>
            <a:chOff x="5772150" y="2990850"/>
            <a:chExt cx="645699" cy="877824"/>
          </a:xfrm>
          <a:noFill/>
        </p:grpSpPr>
        <p:sp>
          <p:nvSpPr>
            <p:cNvPr id="214" name="Полилиния: фигура 213">
              <a:extLst>
                <a:ext uri="{FF2B5EF4-FFF2-40B4-BE49-F238E27FC236}">
                  <a16:creationId xmlns:a16="http://schemas.microsoft.com/office/drawing/2014/main" id="{C8BC37BD-C8AB-4C7F-9812-112CCD10FC85}"/>
                </a:ext>
              </a:extLst>
            </p:cNvPr>
            <p:cNvSpPr/>
            <p:nvPr/>
          </p:nvSpPr>
          <p:spPr>
            <a:xfrm>
              <a:off x="5772150" y="3222974"/>
              <a:ext cx="645699" cy="645699"/>
            </a:xfrm>
            <a:custGeom>
              <a:avLst/>
              <a:gdLst>
                <a:gd name="connsiteX0" fmla="*/ 645700 w 645699"/>
                <a:gd name="connsiteY0" fmla="*/ 322802 h 645699"/>
                <a:gd name="connsiteX1" fmla="*/ 322802 w 645699"/>
                <a:gd name="connsiteY1" fmla="*/ 645700 h 645699"/>
                <a:gd name="connsiteX2" fmla="*/ 0 w 645699"/>
                <a:gd name="connsiteY2" fmla="*/ 322802 h 645699"/>
                <a:gd name="connsiteX3" fmla="*/ 322898 w 645699"/>
                <a:gd name="connsiteY3" fmla="*/ 0 h 645699"/>
                <a:gd name="connsiteX4" fmla="*/ 645700 w 645699"/>
                <a:gd name="connsiteY4" fmla="*/ 322802 h 64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699" h="645699">
                  <a:moveTo>
                    <a:pt x="645700" y="322802"/>
                  </a:moveTo>
                  <a:cubicBezTo>
                    <a:pt x="645700" y="501110"/>
                    <a:pt x="501110" y="645700"/>
                    <a:pt x="322802" y="645700"/>
                  </a:cubicBezTo>
                  <a:cubicBezTo>
                    <a:pt x="144494" y="645700"/>
                    <a:pt x="0" y="501110"/>
                    <a:pt x="0" y="322802"/>
                  </a:cubicBezTo>
                  <a:cubicBezTo>
                    <a:pt x="0" y="144494"/>
                    <a:pt x="144590" y="0"/>
                    <a:pt x="322898" y="0"/>
                  </a:cubicBezTo>
                  <a:cubicBezTo>
                    <a:pt x="501206" y="0"/>
                    <a:pt x="645700" y="144589"/>
                    <a:pt x="645700" y="322802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5" name="Полилиния: фигура 214">
              <a:extLst>
                <a:ext uri="{FF2B5EF4-FFF2-40B4-BE49-F238E27FC236}">
                  <a16:creationId xmlns:a16="http://schemas.microsoft.com/office/drawing/2014/main" id="{D01F9716-3285-497F-9CC6-D322882084C0}"/>
                </a:ext>
              </a:extLst>
            </p:cNvPr>
            <p:cNvSpPr/>
            <p:nvPr/>
          </p:nvSpPr>
          <p:spPr>
            <a:xfrm>
              <a:off x="5848826" y="3304698"/>
              <a:ext cx="295751" cy="487465"/>
            </a:xfrm>
            <a:custGeom>
              <a:avLst/>
              <a:gdLst>
                <a:gd name="connsiteX0" fmla="*/ 295751 w 295751"/>
                <a:gd name="connsiteY0" fmla="*/ 482346 h 487465"/>
                <a:gd name="connsiteX1" fmla="*/ 0 w 295751"/>
                <a:gd name="connsiteY1" fmla="*/ 241173 h 487465"/>
                <a:gd name="connsiteX2" fmla="*/ 196596 w 295751"/>
                <a:gd name="connsiteY2" fmla="*/ 0 h 487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751" h="487465">
                  <a:moveTo>
                    <a:pt x="295751" y="482346"/>
                  </a:moveTo>
                  <a:cubicBezTo>
                    <a:pt x="142589" y="513779"/>
                    <a:pt x="0" y="396431"/>
                    <a:pt x="0" y="241173"/>
                  </a:cubicBezTo>
                  <a:cubicBezTo>
                    <a:pt x="0" y="123158"/>
                    <a:pt x="83439" y="23241"/>
                    <a:pt x="196596" y="0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6" name="Полилиния: фигура 215">
              <a:extLst>
                <a:ext uri="{FF2B5EF4-FFF2-40B4-BE49-F238E27FC236}">
                  <a16:creationId xmlns:a16="http://schemas.microsoft.com/office/drawing/2014/main" id="{C58BC3EA-B957-4903-B72C-231B7F614FB6}"/>
                </a:ext>
              </a:extLst>
            </p:cNvPr>
            <p:cNvSpPr/>
            <p:nvPr/>
          </p:nvSpPr>
          <p:spPr>
            <a:xfrm>
              <a:off x="6144577" y="3304698"/>
              <a:ext cx="196596" cy="445293"/>
            </a:xfrm>
            <a:custGeom>
              <a:avLst/>
              <a:gdLst>
                <a:gd name="connsiteX0" fmla="*/ 0 w 196596"/>
                <a:gd name="connsiteY0" fmla="*/ 0 h 445293"/>
                <a:gd name="connsiteX1" fmla="*/ 196596 w 196596"/>
                <a:gd name="connsiteY1" fmla="*/ 241173 h 445293"/>
                <a:gd name="connsiteX2" fmla="*/ 88106 w 196596"/>
                <a:gd name="connsiteY2" fmla="*/ 445294 h 4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596" h="445293">
                  <a:moveTo>
                    <a:pt x="0" y="0"/>
                  </a:moveTo>
                  <a:cubicBezTo>
                    <a:pt x="112967" y="23146"/>
                    <a:pt x="196596" y="122872"/>
                    <a:pt x="196596" y="241173"/>
                  </a:cubicBezTo>
                  <a:cubicBezTo>
                    <a:pt x="196596" y="325945"/>
                    <a:pt x="153734" y="401003"/>
                    <a:pt x="88106" y="445294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7" name="Полилиния: фигура 216">
              <a:extLst>
                <a:ext uri="{FF2B5EF4-FFF2-40B4-BE49-F238E27FC236}">
                  <a16:creationId xmlns:a16="http://schemas.microsoft.com/office/drawing/2014/main" id="{C065FD2E-24E6-429D-8B63-D73D646489F4}"/>
                </a:ext>
              </a:extLst>
            </p:cNvPr>
            <p:cNvSpPr/>
            <p:nvPr/>
          </p:nvSpPr>
          <p:spPr>
            <a:xfrm>
              <a:off x="5990748" y="2990850"/>
              <a:ext cx="208216" cy="195262"/>
            </a:xfrm>
            <a:custGeom>
              <a:avLst/>
              <a:gdLst>
                <a:gd name="connsiteX0" fmla="*/ 154876 w 208216"/>
                <a:gd name="connsiteY0" fmla="*/ 195167 h 195262"/>
                <a:gd name="connsiteX1" fmla="*/ 208217 w 208216"/>
                <a:gd name="connsiteY1" fmla="*/ 104203 h 195262"/>
                <a:gd name="connsiteX2" fmla="*/ 104299 w 208216"/>
                <a:gd name="connsiteY2" fmla="*/ 0 h 195262"/>
                <a:gd name="connsiteX3" fmla="*/ 0 w 208216"/>
                <a:gd name="connsiteY3" fmla="*/ 104299 h 195262"/>
                <a:gd name="connsiteX4" fmla="*/ 53721 w 208216"/>
                <a:gd name="connsiteY4" fmla="*/ 195263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216" h="195262">
                  <a:moveTo>
                    <a:pt x="154876" y="195167"/>
                  </a:moveTo>
                  <a:cubicBezTo>
                    <a:pt x="186785" y="177641"/>
                    <a:pt x="208217" y="143542"/>
                    <a:pt x="208217" y="104203"/>
                  </a:cubicBezTo>
                  <a:cubicBezTo>
                    <a:pt x="208217" y="46673"/>
                    <a:pt x="161925" y="0"/>
                    <a:pt x="104299" y="0"/>
                  </a:cubicBezTo>
                  <a:cubicBezTo>
                    <a:pt x="46768" y="0"/>
                    <a:pt x="0" y="46673"/>
                    <a:pt x="0" y="104299"/>
                  </a:cubicBezTo>
                  <a:cubicBezTo>
                    <a:pt x="0" y="143637"/>
                    <a:pt x="21431" y="177641"/>
                    <a:pt x="53721" y="195263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8" name="Полилиния: фигура 217">
              <a:extLst>
                <a:ext uri="{FF2B5EF4-FFF2-40B4-BE49-F238E27FC236}">
                  <a16:creationId xmlns:a16="http://schemas.microsoft.com/office/drawing/2014/main" id="{04FC5912-E402-4DE4-997A-F606D3CD8B49}"/>
                </a:ext>
              </a:extLst>
            </p:cNvPr>
            <p:cNvSpPr/>
            <p:nvPr/>
          </p:nvSpPr>
          <p:spPr>
            <a:xfrm>
              <a:off x="6056852" y="3503485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50"/>
                    <a:pt x="59150" y="76200"/>
                    <a:pt x="38100" y="76200"/>
                  </a:cubicBezTo>
                  <a:cubicBezTo>
                    <a:pt x="17050" y="76200"/>
                    <a:pt x="0" y="59150"/>
                    <a:pt x="0" y="38100"/>
                  </a:cubicBezTo>
                  <a:cubicBezTo>
                    <a:pt x="0" y="17050"/>
                    <a:pt x="17050" y="0"/>
                    <a:pt x="38100" y="0"/>
                  </a:cubicBezTo>
                  <a:cubicBezTo>
                    <a:pt x="59150" y="0"/>
                    <a:pt x="76200" y="17050"/>
                    <a:pt x="76200" y="38100"/>
                  </a:cubicBezTo>
                  <a:close/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9" name="Полилиния: фигура 218">
              <a:extLst>
                <a:ext uri="{FF2B5EF4-FFF2-40B4-BE49-F238E27FC236}">
                  <a16:creationId xmlns:a16="http://schemas.microsoft.com/office/drawing/2014/main" id="{E27BDB94-3CD2-48C9-9743-4F5DC47687B6}"/>
                </a:ext>
              </a:extLst>
            </p:cNvPr>
            <p:cNvSpPr/>
            <p:nvPr/>
          </p:nvSpPr>
          <p:spPr>
            <a:xfrm>
              <a:off x="5887878" y="3545871"/>
              <a:ext cx="45624" cy="9525"/>
            </a:xfrm>
            <a:custGeom>
              <a:avLst/>
              <a:gdLst>
                <a:gd name="connsiteX0" fmla="*/ 45625 w 45624"/>
                <a:gd name="connsiteY0" fmla="*/ 0 h 9525"/>
                <a:gd name="connsiteX1" fmla="*/ 0 w 4562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24" h="9525">
                  <a:moveTo>
                    <a:pt x="45625" y="0"/>
                  </a:moveTo>
                  <a:lnTo>
                    <a:pt x="0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0" name="Полилиния: фигура 219">
              <a:extLst>
                <a:ext uri="{FF2B5EF4-FFF2-40B4-BE49-F238E27FC236}">
                  <a16:creationId xmlns:a16="http://schemas.microsoft.com/office/drawing/2014/main" id="{D14D6613-8097-49DD-8740-28C7D566A3BE}"/>
                </a:ext>
              </a:extLst>
            </p:cNvPr>
            <p:cNvSpPr/>
            <p:nvPr/>
          </p:nvSpPr>
          <p:spPr>
            <a:xfrm>
              <a:off x="6256496" y="3545871"/>
              <a:ext cx="45624" cy="9525"/>
            </a:xfrm>
            <a:custGeom>
              <a:avLst/>
              <a:gdLst>
                <a:gd name="connsiteX0" fmla="*/ 45625 w 45624"/>
                <a:gd name="connsiteY0" fmla="*/ 0 h 9525"/>
                <a:gd name="connsiteX1" fmla="*/ 0 w 4562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24" h="9525">
                  <a:moveTo>
                    <a:pt x="45625" y="0"/>
                  </a:moveTo>
                  <a:lnTo>
                    <a:pt x="0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1" name="Полилиния: фигура 220">
              <a:extLst>
                <a:ext uri="{FF2B5EF4-FFF2-40B4-BE49-F238E27FC236}">
                  <a16:creationId xmlns:a16="http://schemas.microsoft.com/office/drawing/2014/main" id="{E6AB0041-2573-4E84-9AAA-44AE7823D945}"/>
                </a:ext>
              </a:extLst>
            </p:cNvPr>
            <p:cNvSpPr/>
            <p:nvPr/>
          </p:nvSpPr>
          <p:spPr>
            <a:xfrm>
              <a:off x="6095047" y="3707320"/>
              <a:ext cx="9525" cy="45624"/>
            </a:xfrm>
            <a:custGeom>
              <a:avLst/>
              <a:gdLst>
                <a:gd name="connsiteX0" fmla="*/ 0 w 9525"/>
                <a:gd name="connsiteY0" fmla="*/ 45625 h 45624"/>
                <a:gd name="connsiteX1" fmla="*/ 0 w 9525"/>
                <a:gd name="connsiteY1" fmla="*/ 0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5624">
                  <a:moveTo>
                    <a:pt x="0" y="45625"/>
                  </a:moveTo>
                  <a:lnTo>
                    <a:pt x="0" y="0"/>
                  </a:lnTo>
                </a:path>
              </a:pathLst>
            </a:custGeom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2" name="Полилиния: фигура 221">
              <a:extLst>
                <a:ext uri="{FF2B5EF4-FFF2-40B4-BE49-F238E27FC236}">
                  <a16:creationId xmlns:a16="http://schemas.microsoft.com/office/drawing/2014/main" id="{32B7A4B8-2061-477A-83FD-BDECC6AE92B1}"/>
                </a:ext>
              </a:extLst>
            </p:cNvPr>
            <p:cNvSpPr/>
            <p:nvPr/>
          </p:nvSpPr>
          <p:spPr>
            <a:xfrm>
              <a:off x="6095047" y="3338703"/>
              <a:ext cx="9525" cy="164782"/>
            </a:xfrm>
            <a:custGeom>
              <a:avLst/>
              <a:gdLst>
                <a:gd name="connsiteX0" fmla="*/ 0 w 9525"/>
                <a:gd name="connsiteY0" fmla="*/ 0 h 164782"/>
                <a:gd name="connsiteX1" fmla="*/ 0 w 9525"/>
                <a:gd name="connsiteY1" fmla="*/ 45625 h 164782"/>
                <a:gd name="connsiteX2" fmla="*/ 0 w 9525"/>
                <a:gd name="connsiteY2" fmla="*/ 164783 h 16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64782">
                  <a:moveTo>
                    <a:pt x="0" y="0"/>
                  </a:moveTo>
                  <a:lnTo>
                    <a:pt x="0" y="45625"/>
                  </a:lnTo>
                  <a:lnTo>
                    <a:pt x="0" y="164783"/>
                  </a:ln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3" name="Полилиния: фигура 222">
              <a:extLst>
                <a:ext uri="{FF2B5EF4-FFF2-40B4-BE49-F238E27FC236}">
                  <a16:creationId xmlns:a16="http://schemas.microsoft.com/office/drawing/2014/main" id="{A1FC46AE-4094-4192-9465-FC5BC1448B37}"/>
                </a:ext>
              </a:extLst>
            </p:cNvPr>
            <p:cNvSpPr/>
            <p:nvPr/>
          </p:nvSpPr>
          <p:spPr>
            <a:xfrm>
              <a:off x="6044469" y="3105364"/>
              <a:ext cx="101155" cy="121705"/>
            </a:xfrm>
            <a:custGeom>
              <a:avLst/>
              <a:gdLst>
                <a:gd name="connsiteX0" fmla="*/ 101155 w 101155"/>
                <a:gd name="connsiteY0" fmla="*/ 121706 h 121705"/>
                <a:gd name="connsiteX1" fmla="*/ 101155 w 101155"/>
                <a:gd name="connsiteY1" fmla="*/ 80653 h 121705"/>
                <a:gd name="connsiteX2" fmla="*/ 101155 w 101155"/>
                <a:gd name="connsiteY2" fmla="*/ 52935 h 121705"/>
                <a:gd name="connsiteX3" fmla="*/ 0 w 101155"/>
                <a:gd name="connsiteY3" fmla="*/ 52935 h 121705"/>
                <a:gd name="connsiteX4" fmla="*/ 0 w 101155"/>
                <a:gd name="connsiteY4" fmla="*/ 80653 h 121705"/>
                <a:gd name="connsiteX5" fmla="*/ 0 w 101155"/>
                <a:gd name="connsiteY5" fmla="*/ 121706 h 12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55" h="121705">
                  <a:moveTo>
                    <a:pt x="101155" y="121706"/>
                  </a:moveTo>
                  <a:cubicBezTo>
                    <a:pt x="101155" y="107990"/>
                    <a:pt x="101155" y="94369"/>
                    <a:pt x="101155" y="80653"/>
                  </a:cubicBezTo>
                  <a:cubicBezTo>
                    <a:pt x="101155" y="71509"/>
                    <a:pt x="101155" y="62079"/>
                    <a:pt x="101155" y="52935"/>
                  </a:cubicBezTo>
                  <a:cubicBezTo>
                    <a:pt x="101155" y="-17645"/>
                    <a:pt x="0" y="-17645"/>
                    <a:pt x="0" y="52935"/>
                  </a:cubicBezTo>
                  <a:cubicBezTo>
                    <a:pt x="0" y="62079"/>
                    <a:pt x="0" y="71509"/>
                    <a:pt x="0" y="80653"/>
                  </a:cubicBezTo>
                  <a:cubicBezTo>
                    <a:pt x="0" y="94369"/>
                    <a:pt x="0" y="108085"/>
                    <a:pt x="0" y="121706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4" name="Полилиния: фигура 223">
              <a:extLst>
                <a:ext uri="{FF2B5EF4-FFF2-40B4-BE49-F238E27FC236}">
                  <a16:creationId xmlns:a16="http://schemas.microsoft.com/office/drawing/2014/main" id="{871209EA-6C69-4AD3-8713-32DA8B8EF096}"/>
                </a:ext>
              </a:extLst>
            </p:cNvPr>
            <p:cNvSpPr/>
            <p:nvPr/>
          </p:nvSpPr>
          <p:spPr>
            <a:xfrm>
              <a:off x="5851790" y="3186682"/>
              <a:ext cx="106382" cy="112777"/>
            </a:xfrm>
            <a:custGeom>
              <a:avLst/>
              <a:gdLst>
                <a:gd name="connsiteX0" fmla="*/ 34754 w 106382"/>
                <a:gd name="connsiteY0" fmla="*/ 112778 h 112777"/>
                <a:gd name="connsiteX1" fmla="*/ 6370 w 106382"/>
                <a:gd name="connsiteY1" fmla="*/ 64676 h 112777"/>
                <a:gd name="connsiteX2" fmla="*/ 80474 w 106382"/>
                <a:gd name="connsiteY2" fmla="*/ 21814 h 112777"/>
                <a:gd name="connsiteX3" fmla="*/ 106382 w 106382"/>
                <a:gd name="connsiteY3" fmla="*/ 66772 h 112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82" h="112777">
                  <a:moveTo>
                    <a:pt x="34754" y="112778"/>
                  </a:moveTo>
                  <a:cubicBezTo>
                    <a:pt x="25325" y="96966"/>
                    <a:pt x="15800" y="80869"/>
                    <a:pt x="6370" y="64676"/>
                  </a:cubicBezTo>
                  <a:cubicBezTo>
                    <a:pt x="-22015" y="15146"/>
                    <a:pt x="51995" y="-27335"/>
                    <a:pt x="80474" y="21814"/>
                  </a:cubicBezTo>
                  <a:cubicBezTo>
                    <a:pt x="89237" y="36863"/>
                    <a:pt x="98000" y="51627"/>
                    <a:pt x="106382" y="66772"/>
                  </a:cubicBezTo>
                </a:path>
              </a:pathLst>
            </a:custGeom>
            <a:noFill/>
            <a:ln w="34925" cap="flat">
              <a:solidFill>
                <a:srgbClr val="0082B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0" name="Заголовок 1">
            <a:extLst>
              <a:ext uri="{FF2B5EF4-FFF2-40B4-BE49-F238E27FC236}">
                <a16:creationId xmlns:a16="http://schemas.microsoft.com/office/drawing/2014/main" id="{B3149B26-724C-43CF-8642-239C59F66311}"/>
              </a:ext>
            </a:extLst>
          </p:cNvPr>
          <p:cNvSpPr txBox="1">
            <a:spLocks/>
          </p:cNvSpPr>
          <p:nvPr/>
        </p:nvSpPr>
        <p:spPr>
          <a:xfrm>
            <a:off x="433387" y="1152522"/>
            <a:ext cx="11325225" cy="424732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ДОЛ-ИГРА</a:t>
            </a:r>
          </a:p>
        </p:txBody>
      </p:sp>
      <p:sp>
        <p:nvSpPr>
          <p:cNvPr id="101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719587" y="300531"/>
            <a:ext cx="2752823" cy="419160"/>
          </a:xfrm>
        </p:spPr>
        <p:txBody>
          <a:bodyPr/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 - игра</a:t>
            </a:r>
          </a:p>
        </p:txBody>
      </p:sp>
      <p:pic>
        <p:nvPicPr>
          <p:cNvPr id="103" name="Рисунок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89" y="1193686"/>
            <a:ext cx="4260840" cy="469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0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3149B26-724C-43CF-8642-239C59F66311}"/>
              </a:ext>
            </a:extLst>
          </p:cNvPr>
          <p:cNvSpPr txBox="1">
            <a:spLocks/>
          </p:cNvSpPr>
          <p:nvPr/>
        </p:nvSpPr>
        <p:spPr>
          <a:xfrm>
            <a:off x="1766886" y="141627"/>
            <a:ext cx="9534525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12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РЕЙТИНГ РЕГИОНОВ ЮФО </a:t>
            </a:r>
            <a:r>
              <a:rPr lang="ru-RU" sz="2600" b="1" spc="12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СКФО </a:t>
            </a:r>
            <a:r>
              <a:rPr kumimoji="0" lang="ru-RU" sz="2600" b="1" i="0" u="none" strike="noStrike" kern="1200" cap="none" spc="12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 ОНЛАЙН-УРОКАМ ФИНАНСОВОЙ ГРАМОТНОСТИ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8764964"/>
              </p:ext>
            </p:extLst>
          </p:nvPr>
        </p:nvGraphicFramePr>
        <p:xfrm>
          <a:off x="261937" y="954157"/>
          <a:ext cx="6062663" cy="5570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1961362"/>
              </p:ext>
            </p:extLst>
          </p:nvPr>
        </p:nvGraphicFramePr>
        <p:xfrm>
          <a:off x="6534149" y="857250"/>
          <a:ext cx="5364431" cy="566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48912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3149B26-724C-43CF-8642-239C59F66311}"/>
              </a:ext>
            </a:extLst>
          </p:cNvPr>
          <p:cNvSpPr txBox="1">
            <a:spLocks/>
          </p:cNvSpPr>
          <p:nvPr/>
        </p:nvSpPr>
        <p:spPr>
          <a:xfrm>
            <a:off x="1715127" y="0"/>
            <a:ext cx="9534525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12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Рейтинг регионов Республики Крым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12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 онлайн-урокам финансовой грамотности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4768757"/>
              </p:ext>
            </p:extLst>
          </p:nvPr>
        </p:nvGraphicFramePr>
        <p:xfrm>
          <a:off x="5448300" y="904875"/>
          <a:ext cx="6543675" cy="584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213866"/>
              </p:ext>
            </p:extLst>
          </p:nvPr>
        </p:nvGraphicFramePr>
        <p:xfrm>
          <a:off x="257176" y="904879"/>
          <a:ext cx="5124448" cy="5848521"/>
        </p:xfrm>
        <a:graphic>
          <a:graphicData uri="http://schemas.openxmlformats.org/drawingml/2006/table">
            <a:tbl>
              <a:tblPr firstRow="1" firstCol="1" bandRow="1"/>
              <a:tblGrid>
                <a:gridCol w="2080948">
                  <a:extLst>
                    <a:ext uri="{9D8B030D-6E8A-4147-A177-3AD203B41FA5}">
                      <a16:colId xmlns:a16="http://schemas.microsoft.com/office/drawing/2014/main" val="2602033156"/>
                    </a:ext>
                  </a:extLst>
                </a:gridCol>
                <a:gridCol w="977832">
                  <a:extLst>
                    <a:ext uri="{9D8B030D-6E8A-4147-A177-3AD203B41FA5}">
                      <a16:colId xmlns:a16="http://schemas.microsoft.com/office/drawing/2014/main" val="1110282927"/>
                    </a:ext>
                  </a:extLst>
                </a:gridCol>
                <a:gridCol w="1136729">
                  <a:extLst>
                    <a:ext uri="{9D8B030D-6E8A-4147-A177-3AD203B41FA5}">
                      <a16:colId xmlns:a16="http://schemas.microsoft.com/office/drawing/2014/main" val="1244219816"/>
                    </a:ext>
                  </a:extLst>
                </a:gridCol>
                <a:gridCol w="928939">
                  <a:extLst>
                    <a:ext uri="{9D8B030D-6E8A-4147-A177-3AD203B41FA5}">
                      <a16:colId xmlns:a16="http://schemas.microsoft.com/office/drawing/2014/main" val="1616044870"/>
                    </a:ext>
                  </a:extLst>
                </a:gridCol>
              </a:tblGrid>
              <a:tr h="742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образования Республики Крым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школ в регионе, ед.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школ принявших участие, ед.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участия от общего количества школ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338471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Красноперекопск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553515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Джанкой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870545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Советский район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613343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Керчь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479441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Судак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575794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Симферопольский район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68157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Белогорский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17000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Красноперекопский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185570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Раздольненский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683035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Армянск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900781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Черноморский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615192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Красногвардейский район 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912958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Нижнегорский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070772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Саки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411953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Сакский район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3326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559325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Симферополь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6837839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Бахчисарайский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896143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Ялта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512456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Евпатория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721654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Феодосия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883237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Алушта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057380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Первомайский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927263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Ленинский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336498"/>
                  </a:ext>
                </a:extLst>
              </a:tr>
              <a:tr h="2042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Кировский район 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3539" marR="3539" marT="3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412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721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41188" y="111322"/>
            <a:ext cx="8955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Статистика участия в онлайн-уроках образовательных организаций Республики Крым с 2017 по 2022 год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5183000"/>
              </p:ext>
            </p:extLst>
          </p:nvPr>
        </p:nvGraphicFramePr>
        <p:xfrm>
          <a:off x="85725" y="1405150"/>
          <a:ext cx="6429375" cy="4738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162800" y="869619"/>
            <a:ext cx="463867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Количество школ Республики Крым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0525" y="869619"/>
            <a:ext cx="548640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Количество школ, профессиональных образовательных организаций, домов-интернатов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6981559"/>
              </p:ext>
            </p:extLst>
          </p:nvPr>
        </p:nvGraphicFramePr>
        <p:xfrm>
          <a:off x="6591300" y="1183551"/>
          <a:ext cx="5534025" cy="5550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1266825" y="3067051"/>
            <a:ext cx="628650" cy="1219199"/>
          </a:xfrm>
          <a:prstGeom prst="straightConnector1">
            <a:avLst/>
          </a:prstGeom>
          <a:ln w="25400">
            <a:solidFill>
              <a:srgbClr val="9933FF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6885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97562" y="334088"/>
            <a:ext cx="8115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Статистика участия в проекте ДОЛ-игра в 2021 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59724" y="869619"/>
            <a:ext cx="50417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Количество участников (в целом от общего количества образовательных организаций)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839" y="876113"/>
            <a:ext cx="49505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Количество участников ДОЛ-игры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2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(в разрезе  образовательных организаций)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59568"/>
              </p:ext>
            </p:extLst>
          </p:nvPr>
        </p:nvGraphicFramePr>
        <p:xfrm>
          <a:off x="529839" y="1405150"/>
          <a:ext cx="5347086" cy="4636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5895358"/>
              </p:ext>
            </p:extLst>
          </p:nvPr>
        </p:nvGraphicFramePr>
        <p:xfrm>
          <a:off x="6378233" y="1626749"/>
          <a:ext cx="5423242" cy="4415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67598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A56F92085EA59D46B56AD74CA55CD5EC" ma:contentTypeVersion="0" ma:contentTypeDescription="Создание документа." ma:contentTypeScope="" ma:versionID="6a85664af4947822114da268f52c855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9912FC-05EA-4316-834B-20287B30EA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B56E3D5-E39D-444D-9600-2B9B0AD40D1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24FC562-063A-458C-8172-F6BB87557D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13552</TotalTime>
  <Words>1219</Words>
  <Application>Microsoft Office PowerPoint</Application>
  <PresentationFormat>Широкоэкранный</PresentationFormat>
  <Paragraphs>282</Paragraphs>
  <Slides>13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Algerian</vt:lpstr>
      <vt:lpstr>Arial</vt:lpstr>
      <vt:lpstr>Calibri</vt:lpstr>
      <vt:lpstr>Imprint MT Shadow</vt:lpstr>
      <vt:lpstr>Times New Roman</vt:lpstr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brodik</dc:creator>
  <cp:lastModifiedBy>user</cp:lastModifiedBy>
  <cp:revision>678</cp:revision>
  <cp:lastPrinted>2022-03-17T14:01:36Z</cp:lastPrinted>
  <dcterms:created xsi:type="dcterms:W3CDTF">2018-11-05T17:34:13Z</dcterms:created>
  <dcterms:modified xsi:type="dcterms:W3CDTF">2022-03-30T13:46:14Z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0x010100A56F92085EA59D46B56AD74CA55CD5EC</vt:lpwstr>
  </property>
</Properties>
</file>