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78" r:id="rId2"/>
    <p:sldId id="425" r:id="rId3"/>
    <p:sldId id="426" r:id="rId4"/>
    <p:sldId id="320" r:id="rId5"/>
    <p:sldId id="259" r:id="rId6"/>
    <p:sldId id="309" r:id="rId7"/>
    <p:sldId id="427" r:id="rId8"/>
    <p:sldId id="424" r:id="rId9"/>
    <p:sldId id="295" r:id="rId10"/>
    <p:sldId id="428" r:id="rId11"/>
    <p:sldId id="315" r:id="rId12"/>
    <p:sldId id="276" r:id="rId13"/>
    <p:sldId id="277" r:id="rId14"/>
    <p:sldId id="368" r:id="rId15"/>
    <p:sldId id="303" r:id="rId16"/>
    <p:sldId id="317" r:id="rId17"/>
    <p:sldId id="319" r:id="rId18"/>
    <p:sldId id="369" r:id="rId19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18" autoAdjust="0"/>
    <p:restoredTop sz="94660"/>
  </p:normalViewPr>
  <p:slideViewPr>
    <p:cSldViewPr>
      <p:cViewPr varScale="1">
        <p:scale>
          <a:sx n="72" d="100"/>
          <a:sy n="72" d="100"/>
        </p:scale>
        <p:origin x="1002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9CC77-FA84-4A50-BA82-4225C5F8DE9B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91D23-2F07-4679-9095-51A8E579A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89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460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358DA-AB7E-4255-89C5-8DC93C0A79E6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78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BC572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626F5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BC572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BC572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047" y="6400799"/>
            <a:ext cx="12189460" cy="457200"/>
          </a:xfrm>
          <a:custGeom>
            <a:avLst/>
            <a:gdLst/>
            <a:ahLst/>
            <a:cxnLst/>
            <a:rect l="l" t="t" r="r" b="b"/>
            <a:pathLst>
              <a:path w="12189460" h="457200">
                <a:moveTo>
                  <a:pt x="0" y="457199"/>
                </a:moveTo>
                <a:lnTo>
                  <a:pt x="12188952" y="457199"/>
                </a:lnTo>
                <a:lnTo>
                  <a:pt x="12188952" y="0"/>
                </a:lnTo>
                <a:lnTo>
                  <a:pt x="0" y="0"/>
                </a:lnTo>
                <a:lnTo>
                  <a:pt x="0" y="457199"/>
                </a:lnTo>
                <a:close/>
              </a:path>
            </a:pathLst>
          </a:custGeom>
          <a:solidFill>
            <a:srgbClr val="BC57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333744"/>
            <a:ext cx="12189460" cy="64135"/>
          </a:xfrm>
          <a:custGeom>
            <a:avLst/>
            <a:gdLst/>
            <a:ahLst/>
            <a:cxnLst/>
            <a:rect l="l" t="t" r="r" b="b"/>
            <a:pathLst>
              <a:path w="12189460" h="64135">
                <a:moveTo>
                  <a:pt x="0" y="64007"/>
                </a:moveTo>
                <a:lnTo>
                  <a:pt x="12188952" y="64007"/>
                </a:lnTo>
                <a:lnTo>
                  <a:pt x="12188952" y="0"/>
                </a:lnTo>
                <a:lnTo>
                  <a:pt x="0" y="0"/>
                </a:lnTo>
                <a:lnTo>
                  <a:pt x="0" y="64007"/>
                </a:lnTo>
                <a:close/>
              </a:path>
            </a:pathLst>
          </a:custGeom>
          <a:solidFill>
            <a:srgbClr val="E383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F8B2900-2416-4EA7-A933-123122F686B9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997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DB2E1-DF64-4649-9160-7045DCC38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039EB6-215C-4721-89E0-1559ED04F9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346BA0-63E8-4B4B-A86D-9959D52BFA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2024D4-EFC1-41C0-9DD3-0B4279AAA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F8C4FA-E52E-41C4-A483-737F04F60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1D2B7A-8363-4184-A8E9-D5FB0A6D8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452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03A7E3-5835-48FD-B330-4A0A3B9D2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D3408A-0682-4093-9808-3145A430E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9FEB87-507F-4BCE-858E-761D534CB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681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1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1" y="1590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3"/>
            </p:custDataLst>
          </p:nvPr>
        </p:nvSpPr>
        <p:spPr>
          <a:xfrm>
            <a:off x="2" y="0"/>
            <a:ext cx="158752" cy="158750"/>
          </a:xfrm>
          <a:prstGeom prst="rect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297" dirty="0">
              <a:solidFill>
                <a:srgbClr val="FFFFFF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14"/>
          </p:nvPr>
        </p:nvSpPr>
        <p:spPr>
          <a:xfrm>
            <a:off x="609600" y="6377940"/>
            <a:ext cx="2804160" cy="276999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Copyright" hidden="1"/>
          <p:cNvSpPr txBox="1"/>
          <p:nvPr userDrawn="1"/>
        </p:nvSpPr>
        <p:spPr>
          <a:xfrm rot="16200000">
            <a:off x="9486903" y="3923368"/>
            <a:ext cx="5133975" cy="9521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574"/>
              </a:spcAft>
            </a:pPr>
            <a:r>
              <a:rPr lang="en-US" sz="670" dirty="0">
                <a:solidFill>
                  <a:srgbClr val="FFFFFF">
                    <a:lumMod val="50000"/>
                  </a:srgbClr>
                </a:solidFill>
                <a:cs typeface="Arial" panose="020B0604020202020204" pitchFamily="34" charset="0"/>
                <a:sym typeface="Arial" panose="020B0604020202020204" pitchFamily="34" charset="0"/>
              </a:rPr>
              <a:t>Copyright © 2019 by The Boston Consulting Group, Inc. All rights reserved.</a:t>
            </a:r>
          </a:p>
        </p:txBody>
      </p:sp>
      <p:sp>
        <p:nvSpPr>
          <p:cNvPr id="10" name="FooterSimple" hidden="1"/>
          <p:cNvSpPr txBox="1"/>
          <p:nvPr userDrawn="1">
            <p:custDataLst>
              <p:tags r:id="rId4"/>
            </p:custDataLst>
          </p:nvPr>
        </p:nvSpPr>
        <p:spPr>
          <a:xfrm rot="16200000">
            <a:off x="10561320" y="5118756"/>
            <a:ext cx="2743200" cy="952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574"/>
              </a:spcAft>
            </a:pPr>
            <a:r>
              <a:rPr lang="ru-RU" sz="670" dirty="0" err="1">
                <a:solidFill>
                  <a:srgbClr val="FFFFFF">
                    <a:lumMod val="50000"/>
                  </a:srgbClr>
                </a:solidFill>
                <a:cs typeface="Arial" panose="020B0604020202020204" pitchFamily="34" charset="0"/>
                <a:sym typeface="Arial" panose="020B0604020202020204" pitchFamily="34" charset="0"/>
              </a:rPr>
              <a:t>ПР-Малые</a:t>
            </a:r>
            <a:r>
              <a:rPr lang="ru-RU" sz="670" dirty="0">
                <a:solidFill>
                  <a:srgbClr val="FFFFFF">
                    <a:lumMod val="50000"/>
                  </a:srgbClr>
                </a:solidFill>
                <a:cs typeface="Arial" panose="020B0604020202020204" pitchFamily="34" charset="0"/>
                <a:sym typeface="Arial" panose="020B0604020202020204" pitchFamily="34" charset="0"/>
              </a:rPr>
              <a:t> розничные форматы-8</a:t>
            </a:r>
            <a:r>
              <a:rPr lang="en-US" sz="670" dirty="0">
                <a:solidFill>
                  <a:srgbClr val="FFFFFF">
                    <a:lumMod val="50000"/>
                  </a:srgbClr>
                </a:solidFill>
                <a:cs typeface="Arial" panose="020B0604020202020204" pitchFamily="34" charset="0"/>
                <a:sym typeface="Arial" panose="020B0604020202020204" pitchFamily="34" charset="0"/>
              </a:rPr>
              <a:t>Apr19 v3.pptx</a:t>
            </a:r>
          </a:p>
        </p:txBody>
      </p:sp>
    </p:spTree>
    <p:extLst>
      <p:ext uri="{BB962C8B-B14F-4D97-AF65-F5344CB8AC3E}">
        <p14:creationId xmlns:p14="http://schemas.microsoft.com/office/powerpoint/2010/main" val="57687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400799"/>
            <a:ext cx="12192000" cy="457200"/>
          </a:xfrm>
          <a:custGeom>
            <a:avLst/>
            <a:gdLst/>
            <a:ahLst/>
            <a:cxnLst/>
            <a:rect l="l" t="t" r="r" b="b"/>
            <a:pathLst>
              <a:path w="12192000" h="457200">
                <a:moveTo>
                  <a:pt x="0" y="457199"/>
                </a:moveTo>
                <a:lnTo>
                  <a:pt x="12192000" y="457199"/>
                </a:lnTo>
                <a:lnTo>
                  <a:pt x="12192000" y="0"/>
                </a:lnTo>
                <a:lnTo>
                  <a:pt x="0" y="0"/>
                </a:lnTo>
                <a:lnTo>
                  <a:pt x="0" y="457199"/>
                </a:lnTo>
                <a:close/>
              </a:path>
            </a:pathLst>
          </a:custGeom>
          <a:solidFill>
            <a:srgbClr val="BC57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333744"/>
            <a:ext cx="12192000" cy="67310"/>
          </a:xfrm>
          <a:custGeom>
            <a:avLst/>
            <a:gdLst/>
            <a:ahLst/>
            <a:cxnLst/>
            <a:rect l="l" t="t" r="r" b="b"/>
            <a:pathLst>
              <a:path w="12192000" h="67310">
                <a:moveTo>
                  <a:pt x="0" y="67055"/>
                </a:moveTo>
                <a:lnTo>
                  <a:pt x="12192000" y="67055"/>
                </a:lnTo>
                <a:lnTo>
                  <a:pt x="12192000" y="0"/>
                </a:lnTo>
                <a:lnTo>
                  <a:pt x="0" y="0"/>
                </a:lnTo>
                <a:lnTo>
                  <a:pt x="0" y="67055"/>
                </a:lnTo>
                <a:close/>
              </a:path>
            </a:pathLst>
          </a:custGeom>
          <a:solidFill>
            <a:srgbClr val="E383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193291" y="1737360"/>
            <a:ext cx="9966960" cy="0"/>
          </a:xfrm>
          <a:custGeom>
            <a:avLst/>
            <a:gdLst/>
            <a:ahLst/>
            <a:cxnLst/>
            <a:rect l="l" t="t" r="r" b="b"/>
            <a:pathLst>
              <a:path w="9966960">
                <a:moveTo>
                  <a:pt x="0" y="0"/>
                </a:moveTo>
                <a:lnTo>
                  <a:pt x="9966960" y="0"/>
                </a:lnTo>
              </a:path>
            </a:pathLst>
          </a:custGeom>
          <a:ln w="6096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31926" y="-2590"/>
            <a:ext cx="10528147" cy="1540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BC572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22045" y="1831975"/>
            <a:ext cx="10147909" cy="3608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626F5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hyperlink" Target="https://fioco.ru/Contents/Item/Display/2201684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centeroko.ru/pisa18/pisa2018_pub.html" TargetMode="External"/><Relationship Id="rId5" Type="http://schemas.openxmlformats.org/officeDocument/2006/relationships/image" Target="../media/image7.png"/><Relationship Id="rId4" Type="http://schemas.openxmlformats.org/officeDocument/2006/relationships/hyperlink" Target="https://www.oecd.org/pisa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enter-imc.ru/wp-content/uploads/2020/02/10120.pd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hyperlink" Target="https://rikc.by/ru/PISA/5-ex__pisa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s://mcko.ru/" TargetMode="External"/><Relationship Id="rId7" Type="http://schemas.openxmlformats.org/officeDocument/2006/relationships/hyperlink" Target="https://edsoo.ru/Funkcionalnaya_gramotnost.htm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://skiv.instrao.ru/content/board1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4;&#1086;&#1080;&#1092;&#1080;&#1085;&#1072;&#1085;&#1089;&#1099;.&#1088;&#1092;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fincult.info/teaching/uchebno-metodicheskiy-komplekc-vvedenie-v-finansovuyu-gramotnost-dlya-nachalnoy-shkoly/" TargetMode="External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hyperlink" Target="https://fincult.info/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hyperlink" Target="https://fincult.info/teaching/" TargetMode="Externa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5" Type="http://schemas.openxmlformats.org/officeDocument/2006/relationships/hyperlink" Target="https://krippo.ru/index.php/institut/14-moduli/2190-funktsionalnaya-gramotnost" TargetMode="External"/><Relationship Id="rId4" Type="http://schemas.openxmlformats.org/officeDocument/2006/relationships/hyperlink" Target="https://krippo.ru/index.php/v-pomoshch-uchitelyu/mezhdunarodnye-issledovaniya-timss-pirls-i-pis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12192000" cy="1378423"/>
            <a:chOff x="0" y="0"/>
            <a:chExt cx="12192000" cy="1378423"/>
          </a:xfrm>
          <a:solidFill>
            <a:srgbClr val="0070C0"/>
          </a:solidFill>
        </p:grpSpPr>
        <p:sp>
          <p:nvSpPr>
            <p:cNvPr id="9" name="Прямоугольник: усеченные противолежащие углы 8">
              <a:extLst>
                <a:ext uri="{FF2B5EF4-FFF2-40B4-BE49-F238E27FC236}">
                  <a16:creationId xmlns:a16="http://schemas.microsoft.com/office/drawing/2014/main" id="{9C92BB49-28C1-49C2-97A9-619B0336BBF0}"/>
                </a:ext>
              </a:extLst>
            </p:cNvPr>
            <p:cNvSpPr/>
            <p:nvPr/>
          </p:nvSpPr>
          <p:spPr>
            <a:xfrm>
              <a:off x="0" y="0"/>
              <a:ext cx="12192000" cy="1378423"/>
            </a:xfrm>
            <a:prstGeom prst="snip2DiagRect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980000" algn="ctr">
                <a:lnSpc>
                  <a:spcPts val="2600"/>
                </a:lnSpc>
              </a:pPr>
              <a:r>
                <a:rPr lang="ru-RU" sz="2400" b="1" dirty="0"/>
                <a:t>ГБОУ ДПО РК «КРЫМСКИЙ РЕСПУБЛИКАНСКИЙ ИНСТИТУТ ПОСТДИПЛОМНОГО ПЕДАГОГИЧЕСКОГО ОБРАЗОВАНИЯ»</a:t>
              </a:r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AA86FE8C-E408-481B-8DB8-D8D130F34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830" y="76882"/>
              <a:ext cx="1784080" cy="1114355"/>
            </a:xfrm>
            <a:prstGeom prst="rect">
              <a:avLst/>
            </a:prstGeom>
            <a:grpFill/>
          </p:spPr>
        </p:pic>
      </p:grpSp>
      <p:sp>
        <p:nvSpPr>
          <p:cNvPr id="6" name="Прямоугольник 5"/>
          <p:cNvSpPr/>
          <p:nvPr/>
        </p:nvSpPr>
        <p:spPr>
          <a:xfrm>
            <a:off x="1219200" y="1752600"/>
            <a:ext cx="9877206" cy="872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sz="3800" dirty="0">
                <a:solidFill>
                  <a:srgbClr val="002060"/>
                </a:solidFill>
              </a:rPr>
              <a:t>Финансовая грамотность как компонент </a:t>
            </a:r>
          </a:p>
          <a:p>
            <a:pPr algn="ctr"/>
            <a:r>
              <a:rPr lang="ru-RU" sz="3800" dirty="0">
                <a:solidFill>
                  <a:srgbClr val="002060"/>
                </a:solidFill>
              </a:rPr>
              <a:t>функциональной грамотности</a:t>
            </a:r>
            <a:endParaRPr lang="ru-RU" sz="38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15B285D1-E94F-4D4F-9F65-E78A29472C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859259"/>
              </p:ext>
            </p:extLst>
          </p:nvPr>
        </p:nvGraphicFramePr>
        <p:xfrm>
          <a:off x="571500" y="3200400"/>
          <a:ext cx="11049000" cy="3436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5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35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Республиканский семинар:</a:t>
                      </a:r>
                    </a:p>
                  </a:txBody>
                  <a:tcPr marL="91459" marR="91459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7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«Финансовая грамотность детей и молодежи как актуальная задача современного образования»</a:t>
                      </a:r>
                      <a:endParaRPr lang="ru-RU" sz="1700" b="0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9" marR="91459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55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участников:</a:t>
                      </a:r>
                    </a:p>
                  </a:txBody>
                  <a:tcPr marL="91459" marR="91459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70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Педагогические работники образовательных организаций </a:t>
                      </a:r>
                      <a:r>
                        <a:rPr lang="ru-RU" sz="1700" i="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Республикит</a:t>
                      </a:r>
                      <a:r>
                        <a:rPr lang="ru-RU" sz="170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Крым, реализующие программы по финансовой грамотности</a:t>
                      </a:r>
                    </a:p>
                  </a:txBody>
                  <a:tcPr marL="91459" marR="91459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363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проведения:</a:t>
                      </a:r>
                    </a:p>
                  </a:txBody>
                  <a:tcPr marL="91459" marR="91459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2022 года</a:t>
                      </a:r>
                    </a:p>
                  </a:txBody>
                  <a:tcPr marL="91459" marR="91459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8376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проведения: </a:t>
                      </a:r>
                    </a:p>
                  </a:txBody>
                  <a:tcPr marL="91459" marR="91459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Симферополь, ГБОУ ДПО РК КРИППО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r" eaLnBrk="0" hangingPunct="0">
                        <a:defRPr/>
                      </a:pPr>
                      <a:r>
                        <a:rPr lang="ru-RU" sz="1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Докладчик</a:t>
                      </a:r>
                      <a:r>
                        <a:rPr lang="ru-RU" sz="17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7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Рогатенюк</a:t>
                      </a:r>
                      <a:r>
                        <a:rPr lang="ru-RU" sz="17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Элана Владимировна, </a:t>
                      </a:r>
                    </a:p>
                    <a:p>
                      <a:pPr algn="r" eaLnBrk="0" hangingPunct="0">
                        <a:defRPr/>
                      </a:pPr>
                      <a:r>
                        <a:rPr lang="ru-RU" sz="17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заведующий кафедрой естественно-математического </a:t>
                      </a:r>
                    </a:p>
                    <a:p>
                      <a:pPr algn="r" eaLnBrk="0" hangingPunct="0">
                        <a:defRPr/>
                      </a:pPr>
                      <a:r>
                        <a:rPr lang="ru-RU" sz="17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 и финансовой грамотности,</a:t>
                      </a:r>
                    </a:p>
                    <a:p>
                      <a:pPr algn="r" eaLnBrk="0" hangingPunct="0">
                        <a:defRPr/>
                      </a:pPr>
                      <a:r>
                        <a:rPr kumimoji="1" lang="ru-RU" altLang="ru-RU" sz="17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кандидат</a:t>
                      </a:r>
                      <a:r>
                        <a:rPr kumimoji="1" lang="ru-RU" altLang="ru-RU" sz="17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экономических наук, доцент</a:t>
                      </a:r>
                      <a:endParaRPr kumimoji="1" lang="ru-RU" altLang="ru-RU" sz="17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9" marR="91459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62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22"/>
    </mc:Choice>
    <mc:Fallback xmlns="">
      <p:transition spd="slow" advTm="512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37343" y="3345163"/>
            <a:ext cx="6159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институт оценки качества образования (ФИОКО)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https://fioco.ru/Contents/Item/Display/2201684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2400" y="0"/>
            <a:ext cx="1188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исследования </a:t>
            </a:r>
            <a:r>
              <a:rPr lang="en-US" sz="24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</a:t>
            </a:r>
            <a:endParaRPr lang="ru-RU" sz="2400" b="1" dirty="0">
              <a:solidFill>
                <a:srgbClr val="3C424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872" y="600409"/>
            <a:ext cx="4536502" cy="25505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2333" y="3225408"/>
            <a:ext cx="554758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экономического сотрудничества и развития (ОЭСР)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https://www.oecd.org/pisa/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8798" y="684178"/>
            <a:ext cx="4536502" cy="2550537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A6617168-A885-4020-8D2D-1FD328E89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100" y="5056613"/>
            <a:ext cx="5029200" cy="114492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10101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международного исследования </a:t>
            </a:r>
          </a:p>
          <a:p>
            <a:pPr marL="0" marR="0" lvl="0" indent="0" algn="ctr" defTabSz="914400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10101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PISA-2018 (отчеты, задания, результаты, методики оценки, комментарии) — 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3498D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http://centeroko.ru/pisa18/pisa2018_pub.html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CFCC050-CA99-459E-99F0-88ED6D3AF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945" y="4080473"/>
            <a:ext cx="4506371" cy="253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777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2121"/>
            <a:ext cx="6019800" cy="33844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414" y="4582624"/>
            <a:ext cx="5410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открытых заданий PISA по читательской, математической, естественнонаучной, финансовой грамотности и заданий по совместному решению задач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http://center-imc.ru/wp-content/uploads/2020/02/10120.pdf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86600" y="1981200"/>
            <a:ext cx="4343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 финансовая грамотность (спецификация и образцы заданий) </a:t>
            </a:r>
            <a:endParaRPr lang="en-US" sz="20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https://rikc.by/ru/PISA/5-ex__pisa.pdf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3429000"/>
            <a:ext cx="6098969" cy="342899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D14E46A-9ECB-4EC8-885D-5A8E49C0E6EC}"/>
              </a:ext>
            </a:extLst>
          </p:cNvPr>
          <p:cNvSpPr/>
          <p:nvPr/>
        </p:nvSpPr>
        <p:spPr>
          <a:xfrm>
            <a:off x="1600200" y="91645"/>
            <a:ext cx="9497549" cy="696116"/>
          </a:xfrm>
          <a:prstGeom prst="rect">
            <a:avLst/>
          </a:prstGeom>
        </p:spPr>
        <p:txBody>
          <a:bodyPr wrap="square" lIns="104169" tIns="52084" rIns="104169" bIns="52084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материалы, разработанные на основе 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методологии международного исследования </a:t>
            </a:r>
            <a:r>
              <a:rPr lang="en-US" sz="24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</a:t>
            </a:r>
            <a:endParaRPr lang="ru-RU" sz="2400" b="1" dirty="0">
              <a:solidFill>
                <a:srgbClr val="3C424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747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2743200"/>
            <a:ext cx="10466802" cy="2409875"/>
          </a:xfrm>
          <a:prstGeom prst="rect">
            <a:avLst/>
          </a:prstGeom>
        </p:spPr>
        <p:txBody>
          <a:bodyPr vert="horz" wrap="square" lIns="0" tIns="89901" rIns="0" bIns="0" rtlCol="0">
            <a:spAutoFit/>
          </a:bodyPr>
          <a:lstStyle/>
          <a:p>
            <a:pPr marL="12149" marR="4860" algn="ctr">
              <a:lnSpc>
                <a:spcPts val="2573"/>
              </a:lnSpc>
              <a:spcBef>
                <a:spcPts val="708"/>
              </a:spcBef>
            </a:pPr>
            <a:r>
              <a:rPr sz="2678" spc="-5" dirty="0">
                <a:solidFill>
                  <a:srgbClr val="001F5F"/>
                </a:solidFill>
              </a:rPr>
              <a:t>Инновационный</a:t>
            </a:r>
            <a:r>
              <a:rPr sz="2678" spc="19" dirty="0">
                <a:solidFill>
                  <a:srgbClr val="001F5F"/>
                </a:solidFill>
              </a:rPr>
              <a:t> </a:t>
            </a:r>
            <a:r>
              <a:rPr sz="2678" spc="-10" dirty="0">
                <a:solidFill>
                  <a:srgbClr val="001F5F"/>
                </a:solidFill>
              </a:rPr>
              <a:t>проект</a:t>
            </a:r>
            <a:r>
              <a:rPr sz="2678" spc="14" dirty="0">
                <a:solidFill>
                  <a:srgbClr val="001F5F"/>
                </a:solidFill>
              </a:rPr>
              <a:t> </a:t>
            </a:r>
            <a:r>
              <a:rPr sz="2678" spc="-10" dirty="0">
                <a:solidFill>
                  <a:srgbClr val="001F5F"/>
                </a:solidFill>
              </a:rPr>
              <a:t>Министерства</a:t>
            </a:r>
            <a:r>
              <a:rPr sz="2678" spc="14" dirty="0">
                <a:solidFill>
                  <a:srgbClr val="001F5F"/>
                </a:solidFill>
              </a:rPr>
              <a:t> </a:t>
            </a:r>
            <a:r>
              <a:rPr sz="2678" spc="-10" dirty="0" err="1">
                <a:solidFill>
                  <a:srgbClr val="001F5F"/>
                </a:solidFill>
              </a:rPr>
              <a:t>просвещения</a:t>
            </a:r>
            <a:r>
              <a:rPr sz="2678" spc="38" dirty="0">
                <a:solidFill>
                  <a:srgbClr val="001F5F"/>
                </a:solidFill>
              </a:rPr>
              <a:t> </a:t>
            </a:r>
            <a:r>
              <a:rPr sz="2678" spc="-5" dirty="0">
                <a:solidFill>
                  <a:srgbClr val="001F5F"/>
                </a:solidFill>
              </a:rPr>
              <a:t>Р</a:t>
            </a:r>
            <a:r>
              <a:rPr lang="ru-RU" sz="2678" spc="-5" dirty="0" err="1">
                <a:solidFill>
                  <a:srgbClr val="001F5F"/>
                </a:solidFill>
              </a:rPr>
              <a:t>оссийской</a:t>
            </a:r>
            <a:r>
              <a:rPr lang="ru-RU" sz="2678" spc="-5" dirty="0">
                <a:solidFill>
                  <a:srgbClr val="001F5F"/>
                </a:solidFill>
              </a:rPr>
              <a:t> </a:t>
            </a:r>
            <a:r>
              <a:rPr sz="2678" spc="-5" dirty="0">
                <a:solidFill>
                  <a:srgbClr val="001F5F"/>
                </a:solidFill>
              </a:rPr>
              <a:t>Ф</a:t>
            </a:r>
            <a:r>
              <a:rPr lang="ru-RU" sz="2678" spc="-5" dirty="0" err="1">
                <a:solidFill>
                  <a:srgbClr val="001F5F"/>
                </a:solidFill>
              </a:rPr>
              <a:t>едерации</a:t>
            </a:r>
            <a:r>
              <a:rPr sz="2678" spc="-5" dirty="0">
                <a:solidFill>
                  <a:srgbClr val="001F5F"/>
                </a:solidFill>
              </a:rPr>
              <a:t> «Мониторинг </a:t>
            </a:r>
            <a:r>
              <a:rPr sz="2678" spc="-593" dirty="0">
                <a:solidFill>
                  <a:srgbClr val="001F5F"/>
                </a:solidFill>
              </a:rPr>
              <a:t> </a:t>
            </a:r>
            <a:r>
              <a:rPr sz="2678" spc="-10" dirty="0">
                <a:solidFill>
                  <a:srgbClr val="001F5F"/>
                </a:solidFill>
              </a:rPr>
              <a:t>формирования</a:t>
            </a:r>
            <a:r>
              <a:rPr sz="2678" spc="43" dirty="0">
                <a:solidFill>
                  <a:srgbClr val="001F5F"/>
                </a:solidFill>
              </a:rPr>
              <a:t> </a:t>
            </a:r>
            <a:r>
              <a:rPr sz="2678" spc="-5" dirty="0">
                <a:solidFill>
                  <a:srgbClr val="001F5F"/>
                </a:solidFill>
              </a:rPr>
              <a:t>и</a:t>
            </a:r>
            <a:r>
              <a:rPr sz="2678" spc="5" dirty="0">
                <a:solidFill>
                  <a:srgbClr val="001F5F"/>
                </a:solidFill>
              </a:rPr>
              <a:t> </a:t>
            </a:r>
            <a:r>
              <a:rPr sz="2678" spc="-10" dirty="0" err="1">
                <a:solidFill>
                  <a:srgbClr val="001F5F"/>
                </a:solidFill>
              </a:rPr>
              <a:t>оценки</a:t>
            </a:r>
            <a:r>
              <a:rPr sz="2678" spc="24" dirty="0">
                <a:solidFill>
                  <a:srgbClr val="001F5F"/>
                </a:solidFill>
              </a:rPr>
              <a:t> </a:t>
            </a:r>
            <a:r>
              <a:rPr sz="2678" spc="-5" dirty="0" err="1">
                <a:solidFill>
                  <a:srgbClr val="001F5F"/>
                </a:solidFill>
              </a:rPr>
              <a:t>функциональной</a:t>
            </a:r>
            <a:r>
              <a:rPr lang="ru-RU" sz="2678" spc="-5" dirty="0">
                <a:solidFill>
                  <a:srgbClr val="001F5F"/>
                </a:solidFill>
              </a:rPr>
              <a:t> </a:t>
            </a:r>
            <a:r>
              <a:rPr sz="2678" spc="-5" dirty="0" err="1">
                <a:solidFill>
                  <a:srgbClr val="001F5F"/>
                </a:solidFill>
              </a:rPr>
              <a:t>грамотности</a:t>
            </a:r>
            <a:r>
              <a:rPr sz="2678" spc="-5" dirty="0">
                <a:solidFill>
                  <a:srgbClr val="001F5F"/>
                </a:solidFill>
              </a:rPr>
              <a:t>»</a:t>
            </a:r>
            <a:r>
              <a:rPr lang="ru-RU" sz="2678" spc="-5" dirty="0">
                <a:solidFill>
                  <a:srgbClr val="001F5F"/>
                </a:solidFill>
              </a:rPr>
              <a:t>.</a:t>
            </a:r>
          </a:p>
          <a:p>
            <a:pPr marL="437358" marR="422778" algn="ctr">
              <a:lnSpc>
                <a:spcPct val="80000"/>
              </a:lnSpc>
              <a:spcBef>
                <a:spcPts val="24"/>
              </a:spcBef>
            </a:pPr>
            <a:br>
              <a:rPr lang="ru-RU" sz="2678" spc="-24" dirty="0">
                <a:solidFill>
                  <a:srgbClr val="001F5F"/>
                </a:solidFill>
              </a:rPr>
            </a:br>
            <a:r>
              <a:rPr lang="ru-RU" sz="2678" spc="-24" dirty="0">
                <a:solidFill>
                  <a:srgbClr val="001F5F"/>
                </a:solidFill>
              </a:rPr>
              <a:t>Руководитель</a:t>
            </a:r>
            <a:r>
              <a:rPr lang="ru-RU" sz="2678" spc="38" dirty="0">
                <a:solidFill>
                  <a:srgbClr val="001F5F"/>
                </a:solidFill>
              </a:rPr>
              <a:t> проекта </a:t>
            </a:r>
            <a:r>
              <a:rPr lang="ru-RU" sz="2678" spc="-5" dirty="0">
                <a:solidFill>
                  <a:srgbClr val="001F5F"/>
                </a:solidFill>
              </a:rPr>
              <a:t>-</a:t>
            </a:r>
            <a:r>
              <a:rPr lang="ru-RU" sz="2678" spc="19" dirty="0">
                <a:solidFill>
                  <a:srgbClr val="001F5F"/>
                </a:solidFill>
              </a:rPr>
              <a:t> </a:t>
            </a:r>
            <a:r>
              <a:rPr lang="ru-RU" sz="2678" spc="-10" dirty="0">
                <a:solidFill>
                  <a:srgbClr val="001F5F"/>
                </a:solidFill>
              </a:rPr>
              <a:t>Ковалева</a:t>
            </a:r>
            <a:r>
              <a:rPr lang="ru-RU" sz="2678" spc="43" dirty="0">
                <a:solidFill>
                  <a:srgbClr val="001F5F"/>
                </a:solidFill>
              </a:rPr>
              <a:t> </a:t>
            </a:r>
            <a:r>
              <a:rPr lang="ru-RU" sz="2678" spc="-33" dirty="0">
                <a:solidFill>
                  <a:srgbClr val="001F5F"/>
                </a:solidFill>
              </a:rPr>
              <a:t>Галина</a:t>
            </a:r>
            <a:r>
              <a:rPr lang="ru-RU" sz="2678" spc="38" dirty="0">
                <a:solidFill>
                  <a:srgbClr val="001F5F"/>
                </a:solidFill>
              </a:rPr>
              <a:t> </a:t>
            </a:r>
            <a:r>
              <a:rPr lang="ru-RU" sz="2678" spc="-10" dirty="0">
                <a:solidFill>
                  <a:srgbClr val="001F5F"/>
                </a:solidFill>
              </a:rPr>
              <a:t>Сергеевна,</a:t>
            </a:r>
            <a:r>
              <a:rPr lang="ru-RU" sz="2678" spc="48" dirty="0">
                <a:solidFill>
                  <a:srgbClr val="001F5F"/>
                </a:solidFill>
              </a:rPr>
              <a:t> </a:t>
            </a:r>
            <a:r>
              <a:rPr lang="ru-RU" sz="2678" spc="-10" dirty="0">
                <a:solidFill>
                  <a:srgbClr val="001F5F"/>
                </a:solidFill>
              </a:rPr>
              <a:t>кандидат педагогических наук,</a:t>
            </a:r>
            <a:r>
              <a:rPr lang="ru-RU" sz="2678" spc="48" dirty="0">
                <a:solidFill>
                  <a:srgbClr val="001F5F"/>
                </a:solidFill>
              </a:rPr>
              <a:t> </a:t>
            </a:r>
            <a:r>
              <a:rPr lang="ru-RU" sz="2678" spc="-24" dirty="0">
                <a:solidFill>
                  <a:srgbClr val="001F5F"/>
                </a:solidFill>
              </a:rPr>
              <a:t>руководитель </a:t>
            </a:r>
            <a:r>
              <a:rPr lang="ru-RU" sz="2678" spc="-588" dirty="0">
                <a:solidFill>
                  <a:srgbClr val="001F5F"/>
                </a:solidFill>
              </a:rPr>
              <a:t> </a:t>
            </a:r>
            <a:r>
              <a:rPr lang="ru-RU" sz="2678" spc="-10" dirty="0">
                <a:solidFill>
                  <a:srgbClr val="001F5F"/>
                </a:solidFill>
              </a:rPr>
              <a:t>Центра</a:t>
            </a:r>
            <a:r>
              <a:rPr lang="ru-RU" sz="2678" spc="10" dirty="0">
                <a:solidFill>
                  <a:srgbClr val="001F5F"/>
                </a:solidFill>
              </a:rPr>
              <a:t> </a:t>
            </a:r>
            <a:r>
              <a:rPr lang="ru-RU" sz="2678" spc="-10" dirty="0">
                <a:solidFill>
                  <a:srgbClr val="001F5F"/>
                </a:solidFill>
              </a:rPr>
              <a:t>оценки</a:t>
            </a:r>
            <a:r>
              <a:rPr lang="ru-RU" sz="2678" spc="24" dirty="0">
                <a:solidFill>
                  <a:srgbClr val="001F5F"/>
                </a:solidFill>
              </a:rPr>
              <a:t> </a:t>
            </a:r>
            <a:r>
              <a:rPr lang="ru-RU" sz="2678" spc="-10" dirty="0">
                <a:solidFill>
                  <a:srgbClr val="001F5F"/>
                </a:solidFill>
              </a:rPr>
              <a:t>качества</a:t>
            </a:r>
            <a:r>
              <a:rPr lang="ru-RU" sz="2678" spc="24" dirty="0">
                <a:solidFill>
                  <a:srgbClr val="001F5F"/>
                </a:solidFill>
              </a:rPr>
              <a:t> </a:t>
            </a:r>
            <a:r>
              <a:rPr lang="ru-RU" sz="2678" spc="-5" dirty="0">
                <a:solidFill>
                  <a:srgbClr val="001F5F"/>
                </a:solidFill>
              </a:rPr>
              <a:t>образования</a:t>
            </a:r>
            <a:r>
              <a:rPr lang="ru-RU" sz="2678" spc="43" dirty="0">
                <a:solidFill>
                  <a:srgbClr val="001F5F"/>
                </a:solidFill>
              </a:rPr>
              <a:t> </a:t>
            </a:r>
            <a:r>
              <a:rPr lang="ru-RU" sz="2678" spc="-5" dirty="0">
                <a:solidFill>
                  <a:srgbClr val="001F5F"/>
                </a:solidFill>
              </a:rPr>
              <a:t>ФГБНУ</a:t>
            </a:r>
            <a:r>
              <a:rPr lang="ru-RU" sz="2678" spc="10" dirty="0">
                <a:solidFill>
                  <a:srgbClr val="001F5F"/>
                </a:solidFill>
              </a:rPr>
              <a:t> </a:t>
            </a:r>
            <a:r>
              <a:rPr lang="ru-RU" sz="2678" spc="-5" dirty="0">
                <a:solidFill>
                  <a:srgbClr val="001F5F"/>
                </a:solidFill>
              </a:rPr>
              <a:t>«ИСРО</a:t>
            </a:r>
            <a:r>
              <a:rPr lang="ru-RU" sz="2678" spc="33" dirty="0">
                <a:solidFill>
                  <a:srgbClr val="001F5F"/>
                </a:solidFill>
              </a:rPr>
              <a:t> </a:t>
            </a:r>
            <a:r>
              <a:rPr lang="ru-RU" sz="2678" spc="-62" dirty="0">
                <a:solidFill>
                  <a:srgbClr val="001F5F"/>
                </a:solidFill>
              </a:rPr>
              <a:t>РАО»</a:t>
            </a:r>
            <a:endParaRPr lang="ru-RU" sz="2678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311981"/>
            <a:ext cx="4719082" cy="163571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90600" y="5638800"/>
            <a:ext cx="10744200" cy="627821"/>
          </a:xfrm>
          <a:prstGeom prst="rect">
            <a:avLst/>
          </a:prstGeom>
        </p:spPr>
        <p:txBody>
          <a:bodyPr vert="horz" wrap="square" lIns="0" tIns="12149" rIns="0" bIns="0" rtlCol="0">
            <a:spAutoFit/>
          </a:bodyPr>
          <a:lstStyle/>
          <a:p>
            <a:pPr marL="12149">
              <a:spcBef>
                <a:spcPts val="96"/>
              </a:spcBef>
            </a:pP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«Мы</a:t>
            </a:r>
            <a:r>
              <a:rPr sz="2000" i="1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</a:t>
            </a:r>
            <a:r>
              <a:rPr sz="2000" i="1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</a:t>
            </a:r>
            <a:r>
              <a:rPr sz="20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измерять</a:t>
            </a:r>
            <a:r>
              <a:rPr sz="2000" i="1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то,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важно,</a:t>
            </a:r>
            <a:r>
              <a:rPr sz="2000" i="1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0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sz="2000" i="1" spc="-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то,</a:t>
            </a:r>
            <a:r>
              <a:rPr sz="20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sz="20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</a:t>
            </a:r>
            <a:r>
              <a:rPr sz="2000" i="1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измерить…»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17082"/>
            <a:r>
              <a:rPr sz="2000" i="1" spc="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sz="2000" i="1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Эйнштейн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17046" y="285477"/>
            <a:ext cx="4719082" cy="16357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71903" y="290422"/>
            <a:ext cx="5839323" cy="542285"/>
          </a:xfrm>
          <a:prstGeom prst="rect">
            <a:avLst/>
          </a:prstGeom>
        </p:spPr>
        <p:txBody>
          <a:bodyPr vert="horz" wrap="square" lIns="0" tIns="12149" rIns="0" bIns="0" rtlCol="0">
            <a:spAutoFit/>
          </a:bodyPr>
          <a:lstStyle/>
          <a:p>
            <a:pPr marL="12149">
              <a:spcBef>
                <a:spcPts val="96"/>
              </a:spcBef>
            </a:pPr>
            <a:r>
              <a:rPr sz="2800" spc="-5" dirty="0">
                <a:solidFill>
                  <a:srgbClr val="002060"/>
                </a:solidFill>
              </a:rPr>
              <a:t>Основные</a:t>
            </a:r>
            <a:r>
              <a:rPr sz="3444" spc="-33" dirty="0"/>
              <a:t> </a:t>
            </a:r>
            <a:r>
              <a:rPr sz="2800" spc="-24" dirty="0">
                <a:solidFill>
                  <a:srgbClr val="002060"/>
                </a:solidFill>
              </a:rPr>
              <a:t>положения</a:t>
            </a:r>
            <a:r>
              <a:rPr sz="2800" spc="-29" dirty="0">
                <a:solidFill>
                  <a:srgbClr val="002060"/>
                </a:solidFill>
              </a:rPr>
              <a:t> </a:t>
            </a:r>
            <a:r>
              <a:rPr sz="2800" spc="-5" dirty="0">
                <a:solidFill>
                  <a:srgbClr val="002060"/>
                </a:solidFill>
              </a:rPr>
              <a:t>проекта</a:t>
            </a:r>
            <a:endParaRPr sz="2800" dirty="0">
              <a:solidFill>
                <a:srgbClr val="00206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9324" y="1219200"/>
            <a:ext cx="11084480" cy="4605192"/>
          </a:xfrm>
          <a:prstGeom prst="rect">
            <a:avLst/>
          </a:prstGeom>
        </p:spPr>
        <p:txBody>
          <a:bodyPr vert="horz" wrap="square" lIns="0" tIns="12149" rIns="0" bIns="0" rtlCol="0">
            <a:spAutoFit/>
          </a:bodyPr>
          <a:lstStyle/>
          <a:p>
            <a:pPr marL="298254" indent="-286712" algn="just">
              <a:spcBef>
                <a:spcPts val="96"/>
              </a:spcBef>
              <a:buAutoNum type="arabicPeriod"/>
              <a:tabLst>
                <a:tab pos="298861" algn="l"/>
              </a:tabLst>
            </a:pP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</a:t>
            </a:r>
            <a:r>
              <a:rPr sz="2296" spc="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296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sz="2296" spc="-1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направленный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жизни </a:t>
            </a:r>
            <a:r>
              <a:rPr sz="2296" spc="-507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</a:t>
            </a:r>
            <a:r>
              <a:rPr sz="2296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  <a:r>
              <a:rPr sz="2296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знания.</a:t>
            </a:r>
          </a:p>
          <a:p>
            <a:pPr marL="298861" marR="4860" indent="-298861" algn="just">
              <a:buAutoNum type="arabicPeriod" startAt="2"/>
              <a:tabLst>
                <a:tab pos="298861" algn="l"/>
              </a:tabLst>
            </a:pP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</a:t>
            </a:r>
            <a:r>
              <a:rPr sz="2296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sz="2296" spc="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9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</a:t>
            </a:r>
            <a:r>
              <a:rPr sz="2296" spc="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296" spc="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sz="2296" spc="-502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проверка.</a:t>
            </a:r>
            <a:r>
              <a:rPr sz="2296" spc="-14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sz="2296" spc="-2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</a:t>
            </a:r>
            <a:r>
              <a:rPr sz="2296" spc="-14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sz="2296" spc="-19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lang="ru-RU"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229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8861" marR="708884" indent="-298861" algn="just">
              <a:buAutoNum type="arabicPeriod" startAt="3"/>
              <a:tabLst>
                <a:tab pos="298861" algn="l"/>
              </a:tabLst>
            </a:pP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реализуется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sz="2296" spc="-14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</a:t>
            </a:r>
            <a:r>
              <a:rPr sz="2296" spc="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</a:t>
            </a:r>
            <a:r>
              <a:rPr sz="2296" spc="19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</a:t>
            </a:r>
            <a:r>
              <a:rPr sz="2296" spc="-1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296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конкурентоспособности </a:t>
            </a:r>
            <a:r>
              <a:rPr sz="2296" spc="-50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российского</a:t>
            </a:r>
            <a:r>
              <a:rPr sz="2296" spc="-29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sz="2296" spc="14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мире.</a:t>
            </a:r>
            <a:endParaRPr sz="229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8861" marR="16401" indent="-298861" algn="just">
              <a:spcBef>
                <a:spcPts val="5"/>
              </a:spcBef>
              <a:buAutoNum type="arabicPeriod" startAt="3"/>
              <a:tabLst>
                <a:tab pos="298861" algn="l"/>
              </a:tabLst>
            </a:pPr>
            <a:r>
              <a:rPr sz="2296" spc="-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 5-9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-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</a:t>
            </a:r>
            <a:r>
              <a:rPr sz="2296" spc="-50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</a:t>
            </a:r>
            <a:r>
              <a:rPr sz="2296" spc="-19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формирования</a:t>
            </a:r>
            <a:r>
              <a:rPr sz="2296" spc="19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грамотности.</a:t>
            </a:r>
            <a:endParaRPr sz="229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8254" indent="-286712" algn="just">
              <a:buAutoNum type="arabicPeriod" startAt="3"/>
              <a:tabLst>
                <a:tab pos="298861" algn="l"/>
              </a:tabLst>
            </a:pP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sz="2296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идеи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инструментарий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международного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PISA.</a:t>
            </a:r>
            <a:endParaRPr sz="229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7646" indent="-286105" algn="just">
              <a:buClr>
                <a:srgbClr val="C00000"/>
              </a:buClr>
              <a:buAutoNum type="arabicPeriod" startAt="3"/>
              <a:tabLst>
                <a:tab pos="298254" algn="l"/>
              </a:tabLst>
            </a:pP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</a:t>
            </a:r>
            <a:r>
              <a:rPr sz="2296" spc="-2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составляющих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 </a:t>
            </a:r>
            <a:r>
              <a:rPr sz="2296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выделены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296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</a:t>
            </a:r>
            <a:r>
              <a:rPr lang="ru-RU"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sz="2296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грамотность, </a:t>
            </a:r>
            <a:r>
              <a:rPr sz="2296" spc="-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</a:t>
            </a:r>
            <a:r>
              <a:rPr sz="2296" spc="-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</a:t>
            </a:r>
            <a:r>
              <a:rPr sz="2296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296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</a:t>
            </a:r>
            <a:r>
              <a:rPr sz="2296" spc="-50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96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мышление.</a:t>
            </a:r>
            <a:endParaRPr sz="229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E241709-F1C9-4054-AB54-A5C0815552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9742" y="3740251"/>
            <a:ext cx="4579057" cy="250845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71C12F7-941B-4BE4-A676-27EDA6ABE076}"/>
              </a:ext>
            </a:extLst>
          </p:cNvPr>
          <p:cNvSpPr/>
          <p:nvPr/>
        </p:nvSpPr>
        <p:spPr>
          <a:xfrm>
            <a:off x="6455210" y="6201996"/>
            <a:ext cx="45088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центр качества образования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ttps://mcko.ru/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77EC48-BE17-409C-A897-68CB140DB240}"/>
              </a:ext>
            </a:extLst>
          </p:cNvPr>
          <p:cNvSpPr txBox="1"/>
          <p:nvPr/>
        </p:nvSpPr>
        <p:spPr>
          <a:xfrm>
            <a:off x="171243" y="3010556"/>
            <a:ext cx="5638800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8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ИСРО РАО «Мониторинг формирования функциональной грамотности учащихся </a:t>
            </a:r>
            <a:r>
              <a:rPr lang="ru-RU" b="1" dirty="0">
                <a:hlinkClick r:id="rId4"/>
              </a:rPr>
              <a:t>http://skiv.instrao.ru/content/board1/</a:t>
            </a:r>
            <a:r>
              <a:rPr lang="ru-RU" b="1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871ACF-5F51-4D2A-9574-480863FFEE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343" y="633057"/>
            <a:ext cx="4166600" cy="23425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A4D2A8-E2F5-4D69-AB8D-0EF649608CB7}"/>
              </a:ext>
            </a:extLst>
          </p:cNvPr>
          <p:cNvSpPr txBox="1"/>
          <p:nvPr/>
        </p:nvSpPr>
        <p:spPr>
          <a:xfrm>
            <a:off x="-209833" y="6232780"/>
            <a:ext cx="6077233" cy="615547"/>
          </a:xfrm>
          <a:prstGeom prst="rect">
            <a:avLst/>
          </a:prstGeom>
          <a:noFill/>
        </p:spPr>
        <p:txBody>
          <a:bodyPr wrap="square" lIns="60954" tIns="30477" rIns="60954" bIns="30477" rtlCol="0">
            <a:spAutoFit/>
          </a:bodyPr>
          <a:lstStyle/>
          <a:p>
            <a:pPr algn="ctr"/>
            <a:r>
              <a:rPr lang="ru-RU" b="1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банк заданий для оценки функциональной грамотности: </a:t>
            </a:r>
            <a:r>
              <a:rPr lang="en-US" b="1" spc="13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https://fg.resh.edu.ru</a:t>
            </a:r>
            <a:r>
              <a:rPr lang="en-US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24FA11A-BEAC-4A63-B546-936C398C30F9}"/>
              </a:ext>
            </a:extLst>
          </p:cNvPr>
          <p:cNvSpPr/>
          <p:nvPr/>
        </p:nvSpPr>
        <p:spPr>
          <a:xfrm>
            <a:off x="1360088" y="14098"/>
            <a:ext cx="9067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Материалы, подготовленные в рамках проекта</a:t>
            </a:r>
            <a:endParaRPr lang="ru-RU" sz="2400" b="1" dirty="0">
              <a:solidFill>
                <a:srgbClr val="3C424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DADAF7F-2FC6-4AB6-98E9-8DA6D305A1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921" y="3908901"/>
            <a:ext cx="4222457" cy="237397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09A7D58-0426-4632-9605-A4AF97835D46}"/>
              </a:ext>
            </a:extLst>
          </p:cNvPr>
          <p:cNvSpPr txBox="1"/>
          <p:nvPr/>
        </p:nvSpPr>
        <p:spPr>
          <a:xfrm>
            <a:off x="6206313" y="2956379"/>
            <a:ext cx="50817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содержание общего образования  </a:t>
            </a:r>
            <a:r>
              <a:rPr lang="en-US" sz="18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https://edsoo.ru/Funkcionalnaya_gramotnost.htm</a:t>
            </a:r>
            <a:r>
              <a:rPr lang="ru-RU" sz="18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E7AB4CA-742A-44A1-9B46-9A777D2FF4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82506" y="571227"/>
            <a:ext cx="4166600" cy="234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279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47770" y="1254568"/>
            <a:ext cx="11049000" cy="3063437"/>
            <a:chOff x="772449" y="1044708"/>
            <a:chExt cx="10593350" cy="3063437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7816" y="2141286"/>
              <a:ext cx="1017765" cy="1080000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633" y="1250119"/>
              <a:ext cx="1017765" cy="1334028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4448" y="1450429"/>
              <a:ext cx="1017763" cy="1403237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2250" y="2279345"/>
              <a:ext cx="1017763" cy="1287627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4429" y="1522602"/>
              <a:ext cx="1017765" cy="1411324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1790" y="1495898"/>
              <a:ext cx="1017765" cy="1329986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5399" y="1270353"/>
              <a:ext cx="1017763" cy="1289044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5097" y="1502139"/>
              <a:ext cx="1017763" cy="1355275"/>
            </a:xfrm>
            <a:prstGeom prst="rect">
              <a:avLst/>
            </a:prstGeom>
          </p:spPr>
        </p:pic>
        <p:sp>
          <p:nvSpPr>
            <p:cNvPr id="15" name="Заголовок 1"/>
            <p:cNvSpPr txBox="1">
              <a:spLocks/>
            </p:cNvSpPr>
            <p:nvPr/>
          </p:nvSpPr>
          <p:spPr>
            <a:xfrm>
              <a:off x="772449" y="3256809"/>
              <a:ext cx="1676831" cy="483474"/>
            </a:xfrm>
            <a:prstGeom prst="rect">
              <a:avLst/>
            </a:prstGeom>
          </p:spPr>
          <p:txBody>
            <a:bodyPr vert="horz" lIns="77794" tIns="38897" rIns="77794" bIns="38897" rtlCol="0" anchor="ctr">
              <a:noAutofit/>
            </a:bodyPr>
            <a:lstStyle>
              <a:lvl1pPr algn="l" defTabSz="104038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96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ru-RU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Читательская грамотность</a:t>
              </a:r>
            </a:p>
          </p:txBody>
        </p:sp>
        <p:sp>
          <p:nvSpPr>
            <p:cNvPr id="16" name="Заголовок 1"/>
            <p:cNvSpPr txBox="1">
              <a:spLocks/>
            </p:cNvSpPr>
            <p:nvPr/>
          </p:nvSpPr>
          <p:spPr>
            <a:xfrm>
              <a:off x="2586910" y="3698243"/>
              <a:ext cx="2061548" cy="409902"/>
            </a:xfrm>
            <a:prstGeom prst="rect">
              <a:avLst/>
            </a:prstGeom>
          </p:spPr>
          <p:txBody>
            <a:bodyPr vert="horz" lIns="77794" tIns="38897" rIns="77794" bIns="38897" rtlCol="0" anchor="ctr">
              <a:noAutofit/>
            </a:bodyPr>
            <a:lstStyle>
              <a:lvl1pPr algn="l" defTabSz="104038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96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ru-RU" sz="18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Математическая грамотность</a:t>
              </a:r>
            </a:p>
          </p:txBody>
        </p:sp>
        <p:sp>
          <p:nvSpPr>
            <p:cNvPr id="18" name="Заголовок 1"/>
            <p:cNvSpPr txBox="1">
              <a:spLocks/>
            </p:cNvSpPr>
            <p:nvPr/>
          </p:nvSpPr>
          <p:spPr>
            <a:xfrm>
              <a:off x="4395308" y="3246298"/>
              <a:ext cx="2483825" cy="725214"/>
            </a:xfrm>
            <a:prstGeom prst="rect">
              <a:avLst/>
            </a:prstGeom>
          </p:spPr>
          <p:txBody>
            <a:bodyPr vert="horz" lIns="77794" tIns="38897" rIns="77794" bIns="38897" rtlCol="0" anchor="ctr">
              <a:noAutofit/>
            </a:bodyPr>
            <a:lstStyle>
              <a:lvl1pPr algn="l" defTabSz="104038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96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ru-RU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Естественнонаучная грамотность</a:t>
              </a:r>
            </a:p>
          </p:txBody>
        </p:sp>
        <p:sp>
          <p:nvSpPr>
            <p:cNvPr id="19" name="Заголовок 1"/>
            <p:cNvSpPr txBox="1">
              <a:spLocks/>
            </p:cNvSpPr>
            <p:nvPr/>
          </p:nvSpPr>
          <p:spPr>
            <a:xfrm>
              <a:off x="6759485" y="3146678"/>
              <a:ext cx="1662304" cy="334916"/>
            </a:xfrm>
            <a:prstGeom prst="rect">
              <a:avLst/>
            </a:prstGeom>
          </p:spPr>
          <p:txBody>
            <a:bodyPr vert="horz" lIns="77794" tIns="38897" rIns="77794" bIns="38897" rtlCol="0" anchor="ctr">
              <a:noAutofit/>
            </a:bodyPr>
            <a:lstStyle>
              <a:lvl1pPr algn="l" defTabSz="104038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96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ru-RU" sz="18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Финансовая грамотность</a:t>
              </a:r>
            </a:p>
          </p:txBody>
        </p:sp>
        <p:sp>
          <p:nvSpPr>
            <p:cNvPr id="20" name="Заголовок 1"/>
            <p:cNvSpPr txBox="1">
              <a:spLocks/>
            </p:cNvSpPr>
            <p:nvPr/>
          </p:nvSpPr>
          <p:spPr>
            <a:xfrm>
              <a:off x="8129072" y="2973029"/>
              <a:ext cx="1669131" cy="609600"/>
            </a:xfrm>
            <a:prstGeom prst="rect">
              <a:avLst/>
            </a:prstGeom>
          </p:spPr>
          <p:txBody>
            <a:bodyPr vert="horz" lIns="77794" tIns="38897" rIns="77794" bIns="38897" rtlCol="0" anchor="ctr">
              <a:noAutofit/>
            </a:bodyPr>
            <a:lstStyle>
              <a:lvl1pPr algn="l" defTabSz="104038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96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ru-RU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Глобальные компетенции</a:t>
              </a:r>
            </a:p>
          </p:txBody>
        </p:sp>
        <p:sp>
          <p:nvSpPr>
            <p:cNvPr id="21" name="Заголовок 1"/>
            <p:cNvSpPr txBox="1">
              <a:spLocks/>
            </p:cNvSpPr>
            <p:nvPr/>
          </p:nvSpPr>
          <p:spPr>
            <a:xfrm>
              <a:off x="9798203" y="3094958"/>
              <a:ext cx="1567596" cy="372042"/>
            </a:xfrm>
            <a:prstGeom prst="rect">
              <a:avLst/>
            </a:prstGeom>
          </p:spPr>
          <p:txBody>
            <a:bodyPr vert="horz" lIns="77794" tIns="38897" rIns="77794" bIns="38897" rtlCol="0" anchor="ctr">
              <a:noAutofit/>
            </a:bodyPr>
            <a:lstStyle>
              <a:lvl1pPr algn="l" defTabSz="104038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96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ru-RU" sz="18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Креативное мышление</a:t>
              </a:r>
            </a:p>
          </p:txBody>
        </p:sp>
        <p:sp>
          <p:nvSpPr>
            <p:cNvPr id="22" name="Овал 21"/>
            <p:cNvSpPr/>
            <p:nvPr/>
          </p:nvSpPr>
          <p:spPr>
            <a:xfrm>
              <a:off x="6643064" y="1044708"/>
              <a:ext cx="1709573" cy="300885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542" tIns="36771" rIns="73542" bIns="36771" anchor="ctr"/>
            <a:lstStyle/>
            <a:p>
              <a:pPr algn="ctr" eaLnBrk="1" hangingPunct="1">
                <a:spcBef>
                  <a:spcPct val="20000"/>
                </a:spcBef>
                <a:buClr>
                  <a:schemeClr val="tx1"/>
                </a:buClr>
                <a:buSzPct val="55000"/>
                <a:defRPr/>
              </a:pPr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411000" y="203374"/>
            <a:ext cx="11122540" cy="753172"/>
          </a:xfrm>
          <a:prstGeom prst="rect">
            <a:avLst/>
          </a:prstGeom>
        </p:spPr>
        <p:txBody>
          <a:bodyPr wrap="square" lIns="87519" tIns="43760" rIns="87519" bIns="4376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Формируем функциональную грамотность: </a:t>
            </a:r>
          </a:p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серия «Функциональная грамотность. Учимся для жизни» проект ИСРО РАО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36225" y="1293512"/>
            <a:ext cx="2850810" cy="324066"/>
          </a:xfrm>
          <a:prstGeom prst="rect">
            <a:avLst/>
          </a:prstGeom>
        </p:spPr>
        <p:txBody>
          <a:bodyPr wrap="square" lIns="87519" tIns="43760" rIns="87519" bIns="43760">
            <a:spAutoFit/>
          </a:bodyPr>
          <a:lstStyle/>
          <a:p>
            <a:pPr defTabSz="777931">
              <a:defRPr/>
            </a:pPr>
            <a:endParaRPr lang="ru-RU" sz="1532" kern="0" dirty="0">
              <a:solidFill>
                <a:sysClr val="windowText" lastClr="000000"/>
              </a:solidFill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230927" y="4568925"/>
            <a:ext cx="11730145" cy="172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5639" tIns="32820" rIns="65639" bIns="328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just" fontAlgn="base">
              <a:lnSpc>
                <a:spcPct val="90000"/>
              </a:lnSpc>
              <a:spcBef>
                <a:spcPct val="0"/>
              </a:spcBef>
              <a:buClr>
                <a:srgbClr val="23AE8B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2000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направлено на формирование умения применять в жизни знания, полученные в школе</a:t>
            </a:r>
          </a:p>
          <a:p>
            <a:pPr marL="342900" indent="-342900" algn="just" fontAlgn="base">
              <a:lnSpc>
                <a:spcPct val="90000"/>
              </a:lnSpc>
              <a:spcBef>
                <a:spcPct val="0"/>
              </a:spcBef>
              <a:buClr>
                <a:srgbClr val="23AE8B"/>
              </a:buClr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предлагает обучающие и тренировочные задания, основанные на реальных жизненных ситуациях</a:t>
            </a:r>
          </a:p>
          <a:p>
            <a:pPr marL="342900" indent="-342900" algn="just" fontAlgn="base">
              <a:lnSpc>
                <a:spcPct val="90000"/>
              </a:lnSpc>
              <a:spcBef>
                <a:spcPct val="0"/>
              </a:spcBef>
              <a:buClr>
                <a:srgbClr val="23AE8B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2000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рассчитано на обучающихся 10—15 лет </a:t>
            </a:r>
          </a:p>
          <a:p>
            <a:pPr marL="342900" indent="-342900" algn="just" fontAlgn="base">
              <a:lnSpc>
                <a:spcPct val="90000"/>
              </a:lnSpc>
              <a:spcBef>
                <a:spcPct val="0"/>
              </a:spcBef>
              <a:buClr>
                <a:srgbClr val="23AE8B"/>
              </a:buClr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содержит развернутые описания особенностей оценки заданий и рекомендации по их использованию </a:t>
            </a:r>
          </a:p>
          <a:p>
            <a:pPr marL="342900" indent="-342900" algn="just" fontAlgn="base">
              <a:lnSpc>
                <a:spcPct val="90000"/>
              </a:lnSpc>
              <a:spcBef>
                <a:spcPct val="0"/>
              </a:spcBef>
              <a:buClr>
                <a:srgbClr val="23AE8B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2000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содержит комплекс задач для самостоятельного или коллективного выполнения</a:t>
            </a:r>
          </a:p>
          <a:p>
            <a:pPr marL="342900" indent="-342900" algn="just" fontAlgn="base">
              <a:lnSpc>
                <a:spcPct val="90000"/>
              </a:lnSpc>
              <a:spcBef>
                <a:spcPct val="0"/>
              </a:spcBef>
              <a:buClr>
                <a:srgbClr val="23AE8B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2000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приводятся комментарии, предполагаемые ответы и критерии оценивания </a:t>
            </a:r>
          </a:p>
        </p:txBody>
      </p:sp>
    </p:spTree>
    <p:extLst>
      <p:ext uri="{BB962C8B-B14F-4D97-AF65-F5344CB8AC3E}">
        <p14:creationId xmlns:p14="http://schemas.microsoft.com/office/powerpoint/2010/main" val="46519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1064222"/>
            <a:ext cx="5507378" cy="30963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39000" y="4343916"/>
            <a:ext cx="3898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https://xn--80apaohbc3aw9e.xn--p1ai/</a:t>
            </a:r>
            <a:r>
              <a:rPr lang="ru-RU" dirty="0"/>
              <a:t> 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24" r="13672" b="20112"/>
          <a:stretch/>
        </p:blipFill>
        <p:spPr bwMode="auto">
          <a:xfrm>
            <a:off x="280708" y="1034652"/>
            <a:ext cx="5434291" cy="30963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66799" y="5185035"/>
            <a:ext cx="9296400" cy="1656724"/>
          </a:xfrm>
          <a:prstGeom prst="rect">
            <a:avLst/>
          </a:prstGeom>
        </p:spPr>
        <p:txBody>
          <a:bodyPr wrap="square" lIns="116703" tIns="58351" rIns="116703" bIns="58351">
            <a:spAutoFit/>
          </a:bodyPr>
          <a:lstStyle/>
          <a:p>
            <a:pPr marL="561710" indent="-342900">
              <a:buClr>
                <a:srgbClr val="23AE8B"/>
              </a:buClr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На примерах сюжетов, основанных на событиях реальной жизни, выявляется грамотность в основах ведения семейного бюджета и управлении денежными средствами, в способах достижения финансовых целей и защиты от финансовых мошенников</a:t>
            </a:r>
            <a:r>
              <a:rPr lang="en-US" sz="2000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.</a:t>
            </a:r>
          </a:p>
          <a:p>
            <a:pPr marL="218810">
              <a:buClr>
                <a:srgbClr val="23AE8B"/>
              </a:buClr>
              <a:defRPr/>
            </a:pPr>
            <a:endParaRPr lang="ru-RU" sz="2000" dirty="0">
              <a:latin typeface="Times New Roman" panose="02020603050405020304" pitchFamily="18" charset="0"/>
              <a:ea typeface="Verdana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00200" y="4402388"/>
            <a:ext cx="2424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 1 октября 2021 года  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4762499" y="4367267"/>
            <a:ext cx="1905000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1"/>
          <p:cNvSpPr/>
          <p:nvPr/>
        </p:nvSpPr>
        <p:spPr>
          <a:xfrm>
            <a:off x="457200" y="147387"/>
            <a:ext cx="11122540" cy="753172"/>
          </a:xfrm>
          <a:prstGeom prst="rect">
            <a:avLst/>
          </a:prstGeom>
        </p:spPr>
        <p:txBody>
          <a:bodyPr wrap="square" lIns="87519" tIns="43760" rIns="87519" bIns="4376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портал Министерства финансов Российской Федерации «Мои финансы»</a:t>
            </a:r>
          </a:p>
        </p:txBody>
      </p:sp>
    </p:spTree>
    <p:extLst>
      <p:ext uri="{BB962C8B-B14F-4D97-AF65-F5344CB8AC3E}">
        <p14:creationId xmlns:p14="http://schemas.microsoft.com/office/powerpoint/2010/main" val="362134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9200" y="3585021"/>
            <a:ext cx="2134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2"/>
              </a:rPr>
              <a:t>https://fincult.info/</a:t>
            </a:r>
            <a:r>
              <a:rPr lang="ru-RU" b="1" dirty="0"/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3" y="736376"/>
            <a:ext cx="5066731" cy="28486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0412" y="819226"/>
            <a:ext cx="4876800" cy="27418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391150" y="3561938"/>
            <a:ext cx="3055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5"/>
              </a:rPr>
              <a:t>https://fincult.info/teaching/</a:t>
            </a:r>
            <a:r>
              <a:rPr lang="ru-RU" b="1" dirty="0"/>
              <a:t>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09355"/>
            <a:ext cx="5066731" cy="28486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r="27860" b="20839"/>
          <a:stretch/>
        </p:blipFill>
        <p:spPr>
          <a:xfrm>
            <a:off x="4572000" y="3988952"/>
            <a:ext cx="4650388" cy="286904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18812" y="4876800"/>
            <a:ext cx="3276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hlinkClick r:id="rId8"/>
              </a:rPr>
              <a:t>https://fincult.info/teaching/uchebno-metodicheskiy-komplekc-vvedenie-v-finansovuyu-gramotnost-dlya-nachalnoy-shkoly/</a:t>
            </a:r>
            <a:r>
              <a:rPr lang="ru-RU" b="1" dirty="0"/>
              <a:t> </a:t>
            </a:r>
          </a:p>
        </p:txBody>
      </p:sp>
      <p:sp>
        <p:nvSpPr>
          <p:cNvPr id="11" name="Rectangle 1"/>
          <p:cNvSpPr/>
          <p:nvPr/>
        </p:nvSpPr>
        <p:spPr>
          <a:xfrm>
            <a:off x="11373" y="66054"/>
            <a:ext cx="11881128" cy="753172"/>
          </a:xfrm>
          <a:prstGeom prst="rect">
            <a:avLst/>
          </a:prstGeom>
        </p:spPr>
        <p:txBody>
          <a:bodyPr wrap="square" lIns="87519" tIns="43760" rIns="87519" bIns="4376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портал Центрального банка Российской Федерации </a:t>
            </a:r>
          </a:p>
          <a:p>
            <a:pPr algn="ctr">
              <a:lnSpc>
                <a:spcPct val="9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«Финансовая культура»</a:t>
            </a:r>
          </a:p>
        </p:txBody>
      </p:sp>
    </p:spTree>
    <p:extLst>
      <p:ext uri="{BB962C8B-B14F-4D97-AF65-F5344CB8AC3E}">
        <p14:creationId xmlns:p14="http://schemas.microsoft.com/office/powerpoint/2010/main" val="27224476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3C8DE29-6AFB-499B-823B-043D8C778E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28" t="11481" r="28785" b="15342"/>
          <a:stretch/>
        </p:blipFill>
        <p:spPr>
          <a:xfrm>
            <a:off x="6324600" y="888768"/>
            <a:ext cx="4983709" cy="475003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59395CC-011B-4CEF-BF4C-529E26A3B677}"/>
              </a:ext>
            </a:extLst>
          </p:cNvPr>
          <p:cNvSpPr/>
          <p:nvPr/>
        </p:nvSpPr>
        <p:spPr>
          <a:xfrm>
            <a:off x="233263" y="0"/>
            <a:ext cx="1165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>
                <a:solidFill>
                  <a:srgbClr val="3C4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ГБОУ ДПО РК КРИППО по подготовке к мониторингу формирования и оценки функциональной грамотности</a:t>
            </a:r>
            <a:endParaRPr lang="ru-RU" sz="2400" b="1" dirty="0">
              <a:solidFill>
                <a:srgbClr val="3C424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1">
            <a:extLst>
              <a:ext uri="{FF2B5EF4-FFF2-40B4-BE49-F238E27FC236}">
                <a16:creationId xmlns:a16="http://schemas.microsoft.com/office/drawing/2014/main" id="{58578D32-03CB-46ED-881D-55C0E3AD75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85" t="7372" r="11512" b="15725"/>
          <a:stretch/>
        </p:blipFill>
        <p:spPr>
          <a:xfrm>
            <a:off x="233263" y="888768"/>
            <a:ext cx="5601156" cy="28450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0C23E0-8CB6-45DA-87BC-E85D17AE0960}"/>
              </a:ext>
            </a:extLst>
          </p:cNvPr>
          <p:cNvSpPr txBox="1"/>
          <p:nvPr/>
        </p:nvSpPr>
        <p:spPr>
          <a:xfrm>
            <a:off x="76200" y="3731914"/>
            <a:ext cx="5001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«Международные исследования TIMSS, PIRLS и PISA» (krippo.ru)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12AE7EA-4265-412E-9EF2-78D7112BB3E9}"/>
              </a:ext>
            </a:extLst>
          </p:cNvPr>
          <p:cNvSpPr/>
          <p:nvPr/>
        </p:nvSpPr>
        <p:spPr>
          <a:xfrm>
            <a:off x="6693502" y="5867400"/>
            <a:ext cx="47672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https://krippo.ru/index.php/institut/14-moduli/2190-funktsionalnaya-gramotnost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5">
            <a:extLst>
              <a:ext uri="{FF2B5EF4-FFF2-40B4-BE49-F238E27FC236}">
                <a16:creationId xmlns:a16="http://schemas.microsoft.com/office/drawing/2014/main" id="{7000D70B-CBDE-402F-8B1D-5E17D6D2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76400" y="4378245"/>
            <a:ext cx="1677179" cy="23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87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>
            <a:extLst>
              <a:ext uri="{FF2B5EF4-FFF2-40B4-BE49-F238E27FC236}">
                <a16:creationId xmlns:a16="http://schemas.microsoft.com/office/drawing/2014/main" id="{61D838F6-4DF5-48B3-AC1A-FC800CAD57E6}"/>
              </a:ext>
            </a:extLst>
          </p:cNvPr>
          <p:cNvSpPr txBox="1">
            <a:spLocks/>
          </p:cNvSpPr>
          <p:nvPr/>
        </p:nvSpPr>
        <p:spPr>
          <a:xfrm>
            <a:off x="1219200" y="16778"/>
            <a:ext cx="10116820" cy="86177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ker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Формирование функциональной грамотности </a:t>
            </a:r>
            <a:br>
              <a:rPr lang="ru-RU" sz="2800" b="1" ker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одна из основных задач ФГОС общего образования</a:t>
            </a:r>
            <a:endParaRPr lang="ru-RU" sz="2800" b="1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56DE002-C9C9-473E-A58C-16C595F77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349892"/>
              </p:ext>
            </p:extLst>
          </p:nvPr>
        </p:nvGraphicFramePr>
        <p:xfrm>
          <a:off x="0" y="1174697"/>
          <a:ext cx="12192000" cy="1120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309036270"/>
                    </a:ext>
                  </a:extLst>
                </a:gridCol>
                <a:gridCol w="6934200">
                  <a:extLst>
                    <a:ext uri="{9D8B030D-6E8A-4147-A177-3AD203B41FA5}">
                      <a16:colId xmlns:a16="http://schemas.microsoft.com/office/drawing/2014/main" val="519615096"/>
                    </a:ext>
                  </a:extLst>
                </a:gridCol>
              </a:tblGrid>
              <a:tr h="1120836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Российской Федерации от 07.05.2018 №204 «О национальных целях и стратегических задачах развития Российской Федерации на период до 2024 года»</a:t>
                      </a:r>
                    </a:p>
                  </a:txBody>
                  <a:tcPr marL="35924" marR="3592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Правительству</a:t>
                      </a:r>
                      <a:r>
                        <a:rPr lang="ru-RU" b="0" spc="-3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 </a:t>
                      </a: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поручено</a:t>
                      </a:r>
                      <a:r>
                        <a:rPr lang="ru-RU" b="0" spc="2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spc="-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обеспечить</a:t>
                      </a:r>
                      <a:r>
                        <a:rPr lang="ru-RU" b="0" spc="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1" spc="-1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глобальную </a:t>
                      </a:r>
                      <a:r>
                        <a:rPr lang="ru-RU" b="1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конкурентоспособность</a:t>
                      </a:r>
                      <a:r>
                        <a:rPr lang="ru-RU" b="1" spc="-1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российского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1" spc="-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образования,</a:t>
                      </a:r>
                      <a:r>
                        <a:rPr lang="ru-RU" b="0" spc="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spc="-1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вхождение </a:t>
                      </a: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spc="-1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</a:t>
                      </a: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Федерации </a:t>
                      </a: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число 10 </a:t>
                      </a: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ведущих </a:t>
                      </a:r>
                      <a:r>
                        <a:rPr lang="ru-RU" b="0" spc="-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 мира </a:t>
                      </a: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качеству </a:t>
                      </a:r>
                      <a:r>
                        <a:rPr lang="ru-RU" b="0" spc="-66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spc="-1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</a:t>
                      </a:r>
                      <a:r>
                        <a:rPr lang="ru-RU" b="0" spc="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spc="-5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 marL="35924" marR="35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1721272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17BE5BB7-C9CF-4B46-87F1-AEFF3A7B3E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198186"/>
              </p:ext>
            </p:extLst>
          </p:nvPr>
        </p:nvGraphicFramePr>
        <p:xfrm>
          <a:off x="0" y="2322037"/>
          <a:ext cx="12192000" cy="27157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166327606"/>
                    </a:ext>
                  </a:extLst>
                </a:gridCol>
                <a:gridCol w="6934200">
                  <a:extLst>
                    <a:ext uri="{9D8B030D-6E8A-4147-A177-3AD203B41FA5}">
                      <a16:colId xmlns:a16="http://schemas.microsoft.com/office/drawing/2014/main" val="4272790481"/>
                    </a:ext>
                  </a:extLst>
                </a:gridCol>
              </a:tblGrid>
              <a:tr h="2350256"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Государственная программа Российской Федерации «Развитие образования», </a:t>
                      </a:r>
                    </a:p>
                    <a:p>
                      <a:pPr algn="ctr"/>
                      <a:r>
                        <a:rPr lang="ru-RU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Утверждена постановлением Правительства Российской Федерации от 26.12.2017 № 1642</a:t>
                      </a:r>
                    </a:p>
                    <a:p>
                      <a:pPr algn="ctr"/>
                      <a:r>
                        <a:rPr lang="ru-RU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(с изм. и доп., вступ. в силу 06.01.2022)</a:t>
                      </a:r>
                    </a:p>
                    <a:p>
                      <a:endParaRPr lang="ru-RU" b="1" i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24" marR="3592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Формирование функциональной грамотности рассматривается как условие становления динамичной, творческой, ответственной, конкурентоспособной личности.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spc="-1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 программы – </a:t>
                      </a:r>
                      <a:r>
                        <a:rPr lang="ru-RU" b="1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качество образования</a:t>
                      </a: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которое характеризуется: сохранением лидирующих позиций РФ в международном исследовании качества чтения и понимания текстов (PIRLS), а также в международном исследовании качества математического и естественнонаучного образования (TIMSS); повышением позиций РФ в международной программе по оценке образовательных достижений учащихся (PISA).</a:t>
                      </a:r>
                    </a:p>
                  </a:txBody>
                  <a:tcPr marL="35924" marR="35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199432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6516752A-62A8-4292-B843-87B5B0EBE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615824"/>
              </p:ext>
            </p:extLst>
          </p:nvPr>
        </p:nvGraphicFramePr>
        <p:xfrm>
          <a:off x="0" y="5090028"/>
          <a:ext cx="12192000" cy="1728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3508528068"/>
                    </a:ext>
                  </a:extLst>
                </a:gridCol>
                <a:gridCol w="6934200">
                  <a:extLst>
                    <a:ext uri="{9D8B030D-6E8A-4147-A177-3AD203B41FA5}">
                      <a16:colId xmlns:a16="http://schemas.microsoft.com/office/drawing/2014/main" val="2180411630"/>
                    </a:ext>
                  </a:extLst>
                </a:gridCol>
              </a:tblGrid>
              <a:tr h="1676400">
                <a:tc>
                  <a:txBody>
                    <a:bodyPr/>
                    <a:lstStyle/>
                    <a:p>
                      <a:pPr marL="0" algn="ctr"/>
                      <a:r>
                        <a:rPr lang="ru-RU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Федеральный закон «Об образовании в Российской Федерации» </a:t>
                      </a:r>
                    </a:p>
                    <a:p>
                      <a:pPr marL="0" algn="ctr"/>
                      <a:r>
                        <a:rPr lang="ru-RU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29.12.2012 № 273-ФЗ </a:t>
                      </a:r>
                    </a:p>
                    <a:p>
                      <a:pPr marL="0" algn="ctr"/>
                      <a:r>
                        <a:rPr lang="ru-RU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(последняя редакция)</a:t>
                      </a:r>
                    </a:p>
                  </a:txBody>
                  <a:tcPr marL="35924" marR="3592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образования </a:t>
                      </a:r>
                      <a:r>
                        <a:rPr lang="ru-RU" b="0" spc="-1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комплексная характеристика образовательной деятельности и подготовки обучающегося, выражающая степень их соответствия ФГОС, федеральным государственным требованиям и / или потребностям физического или юридического лица, в интересах которого осуществляется образовательная деятельность, в том числе степень достижения планируемых результатов образовательной программы.</a:t>
                      </a:r>
                    </a:p>
                  </a:txBody>
                  <a:tcPr marL="35924" marR="35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676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148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id="{84E5958A-C35B-4A27-8244-78E8149DD587}"/>
              </a:ext>
            </a:extLst>
          </p:cNvPr>
          <p:cNvSpPr/>
          <p:nvPr/>
        </p:nvSpPr>
        <p:spPr>
          <a:xfrm>
            <a:off x="159026" y="607447"/>
            <a:ext cx="3429000" cy="1074791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2149" marR="249051" algn="ctr">
              <a:tabLst>
                <a:tab pos="2061655" algn="l"/>
              </a:tabLst>
            </a:pPr>
            <a:r>
              <a:rPr lang="ru-RU" sz="1800" b="1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spc="-29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800" b="1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</a:t>
            </a:r>
            <a:r>
              <a:rPr lang="ru-RU" sz="1800" b="1" spc="-19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800" b="1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</a:t>
            </a:r>
            <a:r>
              <a:rPr lang="ru-RU" sz="1800" b="1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800" b="1" spc="-4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</a:t>
            </a:r>
            <a:r>
              <a:rPr lang="ru-RU" sz="1800" b="1" spc="-4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spc="-29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149" algn="ctr"/>
            <a:r>
              <a:rPr lang="ru-RU" sz="1800" b="1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1800" b="1" spc="-20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800" b="1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</a:t>
            </a:r>
            <a:r>
              <a:rPr lang="ru-RU" sz="1800" b="1" spc="-38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b="1" spc="-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ания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Блок-схема: процесс 3">
            <a:extLst>
              <a:ext uri="{FF2B5EF4-FFF2-40B4-BE49-F238E27FC236}">
                <a16:creationId xmlns:a16="http://schemas.microsoft.com/office/drawing/2014/main" id="{59A76BB2-4C27-4E45-A676-8D1AE8D375F3}"/>
              </a:ext>
            </a:extLst>
          </p:cNvPr>
          <p:cNvSpPr/>
          <p:nvPr/>
        </p:nvSpPr>
        <p:spPr>
          <a:xfrm>
            <a:off x="3588026" y="152400"/>
            <a:ext cx="8478078" cy="2017643"/>
          </a:xfrm>
          <a:prstGeom prst="flowChart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ru-RU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Приоритетной целью становится  </a:t>
            </a:r>
            <a:r>
              <a:rPr lang="ru-RU" b="1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функциональной грамотности в системе общего образования </a:t>
            </a:r>
            <a:r>
              <a:rPr lang="ru-RU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(PISA: математическая, естественнонаучная,  читательская и финансовая грамотность, креативное мышление, глобальные компетенции).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ru-RU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поддерживающей позитивной  образовательной среды за счет </a:t>
            </a:r>
            <a:r>
              <a:rPr lang="ru-RU" b="1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 содержания образовательных программ </a:t>
            </a:r>
            <a:r>
              <a:rPr lang="ru-RU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более полного учета интересов учащихся и требований </a:t>
            </a:r>
            <a:r>
              <a:rPr lang="en-US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spc="-1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века (Япония,  Сингапур, Китай, Корея и др.).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DCCA3FB-7896-48D6-BA7A-31C72D760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97671"/>
              </p:ext>
            </p:extLst>
          </p:nvPr>
        </p:nvGraphicFramePr>
        <p:xfrm>
          <a:off x="45336" y="3694434"/>
          <a:ext cx="12036287" cy="14813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4515">
                  <a:extLst>
                    <a:ext uri="{9D8B030D-6E8A-4147-A177-3AD203B41FA5}">
                      <a16:colId xmlns:a16="http://schemas.microsoft.com/office/drawing/2014/main" val="1309036270"/>
                    </a:ext>
                  </a:extLst>
                </a:gridCol>
                <a:gridCol w="10741772">
                  <a:extLst>
                    <a:ext uri="{9D8B030D-6E8A-4147-A177-3AD203B41FA5}">
                      <a16:colId xmlns:a16="http://schemas.microsoft.com/office/drawing/2014/main" val="519615096"/>
                    </a:ext>
                  </a:extLst>
                </a:gridCol>
              </a:tblGrid>
              <a:tr h="1120836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 </a:t>
                      </a:r>
                      <a:r>
                        <a:rPr lang="en-US" sz="18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8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п.34.2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24" marR="3592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800"/>
                        </a:spcAft>
                      </a:pPr>
                      <a:r>
                        <a:rPr lang="ru-RU" sz="1800" b="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целях обеспечения реализации программы НОО в Организации для участников образовательных отношений должны создаваться условия, обеспечивающие возможность… формирования </a:t>
                      </a:r>
                      <a:r>
                        <a:rPr lang="ru-RU" sz="1800" b="1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функциональной грамотности обучающихся</a:t>
                      </a:r>
                      <a:r>
                        <a:rPr lang="ru-RU" sz="1800" b="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(способности решать учебные задачи и жизненные проблемные ситуации на основе сформированных предметных, метапредметных и универсальных способов деятельности), включающей овладение ключевыми компетенциями, составляющими основу готовности к успешному взаимодействию с изменяющимся миром и дальнейшему успешному образованию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24" marR="35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172127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AD13D57-2729-4D34-9D02-FB55C35E9803}"/>
              </a:ext>
            </a:extLst>
          </p:cNvPr>
          <p:cNvSpPr txBox="1"/>
          <p:nvPr/>
        </p:nvSpPr>
        <p:spPr>
          <a:xfrm>
            <a:off x="3132047" y="2457882"/>
            <a:ext cx="8801535" cy="987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7000"/>
              </a:lnSpc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просвещения РФ от 31.05.2021  № 286 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97000"/>
              </a:lnSpc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 утверждении федерального государственного образовательного стандарта начального общего образования»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8" descr="ФГОС НОО и ООО">
            <a:extLst>
              <a:ext uri="{FF2B5EF4-FFF2-40B4-BE49-F238E27FC236}">
                <a16:creationId xmlns:a16="http://schemas.microsoft.com/office/drawing/2014/main" id="{1A86343E-F793-42D7-A228-8814EB8FA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54209"/>
            <a:ext cx="2500184" cy="107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7ABD39-9757-420D-BFD0-792FADB9DB43}"/>
              </a:ext>
            </a:extLst>
          </p:cNvPr>
          <p:cNvSpPr txBox="1"/>
          <p:nvPr/>
        </p:nvSpPr>
        <p:spPr>
          <a:xfrm>
            <a:off x="138711" y="5477470"/>
            <a:ext cx="118495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lnSpc>
                <a:spcPct val="9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b="1" spc="-1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(«повседневная мудрость») – это способность и готовность быстро адаптироваться и успешно функционировать в современном обществе, используя приобретенные знания и умения для решения возникающих проблем</a:t>
            </a:r>
          </a:p>
        </p:txBody>
      </p:sp>
    </p:spTree>
    <p:extLst>
      <p:ext uri="{BB962C8B-B14F-4D97-AF65-F5344CB8AC3E}">
        <p14:creationId xmlns:p14="http://schemas.microsoft.com/office/powerpoint/2010/main" val="207866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/>
          <p:nvPr/>
        </p:nvSpPr>
        <p:spPr>
          <a:xfrm>
            <a:off x="1295400" y="1524114"/>
            <a:ext cx="9314821" cy="42422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200"/>
          </a:p>
        </p:txBody>
      </p:sp>
      <p:sp>
        <p:nvSpPr>
          <p:cNvPr id="7" name="Прямоугольник 6"/>
          <p:cNvSpPr/>
          <p:nvPr/>
        </p:nvSpPr>
        <p:spPr>
          <a:xfrm>
            <a:off x="890744" y="6019800"/>
            <a:ext cx="10591800" cy="609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– 1. Модель оценки функциональной грамотности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(образовательных достижений) в исследовании 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5380554"/>
            <a:ext cx="6477000" cy="352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32D9AE-B0F4-47DC-8B33-040A24BA89B3}"/>
              </a:ext>
            </a:extLst>
          </p:cNvPr>
          <p:cNvSpPr txBox="1"/>
          <p:nvPr/>
        </p:nvSpPr>
        <p:spPr>
          <a:xfrm>
            <a:off x="486089" y="44481"/>
            <a:ext cx="1140111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функциональной грамотности в исследовании PISA заложено в основном вопросе, на  который отвечает исследование: </a:t>
            </a:r>
            <a:r>
              <a:rPr lang="ru-RU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«Обладают ли учащиеся 15-летнего возраста, получившие  обязательное общее образование, знаниями и  умениями, необходимыми им для полноценного функционирования в современном обществе, то есть для  решения широкого диапазона задач в различных сферах человеческой деятельности, общения и социальных отношений?» </a:t>
            </a:r>
          </a:p>
        </p:txBody>
      </p:sp>
    </p:spTree>
    <p:extLst>
      <p:ext uri="{BB962C8B-B14F-4D97-AF65-F5344CB8AC3E}">
        <p14:creationId xmlns:p14="http://schemas.microsoft.com/office/powerpoint/2010/main" val="1996827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94050"/>
              </p:ext>
            </p:extLst>
          </p:nvPr>
        </p:nvGraphicFramePr>
        <p:xfrm>
          <a:off x="742493" y="3200400"/>
          <a:ext cx="10822128" cy="29831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04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996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16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99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400"/>
                        </a:spcBef>
                      </a:pPr>
                      <a:r>
                        <a:rPr sz="1800" b="1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Функциональная</a:t>
                      </a:r>
                      <a:endParaRPr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sz="1800" b="1" spc="-1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грамотность</a:t>
                      </a:r>
                      <a:endParaRPr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50800" marB="0">
                    <a:lnL w="19050">
                      <a:solidFill>
                        <a:srgbClr val="8A9B76"/>
                      </a:solidFill>
                      <a:prstDash val="solid"/>
                    </a:lnL>
                    <a:lnR w="19050">
                      <a:solidFill>
                        <a:srgbClr val="8A9B76"/>
                      </a:solidFill>
                      <a:prstDash val="solid"/>
                    </a:lnR>
                    <a:lnT w="19050">
                      <a:solidFill>
                        <a:srgbClr val="8A9B76"/>
                      </a:solidFill>
                      <a:prstDash val="solid"/>
                    </a:lnT>
                    <a:lnB w="19050">
                      <a:solidFill>
                        <a:srgbClr val="8A9B76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sz="1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A9B76"/>
                      </a:solidFill>
                      <a:prstDash val="solid"/>
                    </a:lnL>
                    <a:lnR w="19050">
                      <a:solidFill>
                        <a:srgbClr val="8A9B76"/>
                      </a:solidFill>
                      <a:prstDash val="solid"/>
                    </a:lnR>
                    <a:lnT w="6350">
                      <a:solidFill>
                        <a:srgbClr val="7E7E7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42010">
                        <a:lnSpc>
                          <a:spcPct val="90000"/>
                        </a:lnSpc>
                        <a:spcBef>
                          <a:spcPts val="1410"/>
                        </a:spcBef>
                      </a:pPr>
                      <a:r>
                        <a:rPr sz="1800" b="1" spc="-25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Компетенции</a:t>
                      </a:r>
                      <a:r>
                        <a:rPr lang="ru-RU" sz="1800" b="1" spc="-2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 (4К)</a:t>
                      </a:r>
                      <a:endParaRPr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79070" marB="0">
                    <a:lnL w="19050">
                      <a:solidFill>
                        <a:srgbClr val="8A9B76"/>
                      </a:solidFill>
                      <a:prstDash val="solid"/>
                    </a:lnL>
                    <a:lnR w="19050">
                      <a:solidFill>
                        <a:srgbClr val="8A9B76"/>
                      </a:solidFill>
                      <a:prstDash val="solid"/>
                    </a:lnR>
                    <a:lnT w="19050">
                      <a:solidFill>
                        <a:srgbClr val="8A9B76"/>
                      </a:solidFill>
                      <a:prstDash val="solid"/>
                    </a:lnT>
                    <a:lnB w="19050">
                      <a:solidFill>
                        <a:srgbClr val="8A9B76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8A9B76"/>
                      </a:solidFill>
                      <a:prstDash val="solid"/>
                    </a:lnL>
                    <a:lnR w="19050">
                      <a:solidFill>
                        <a:srgbClr val="8A9B76"/>
                      </a:solidFill>
                      <a:prstDash val="solid"/>
                    </a:lnR>
                    <a:lnT w="6350">
                      <a:solidFill>
                        <a:srgbClr val="7E7E7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90000"/>
                        </a:lnSpc>
                        <a:spcBef>
                          <a:spcPts val="1410"/>
                        </a:spcBef>
                      </a:pPr>
                      <a:r>
                        <a:rPr sz="1800" b="1" spc="-1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Качества </a:t>
                      </a:r>
                      <a:r>
                        <a:rPr sz="1800" b="1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личности</a:t>
                      </a:r>
                      <a:endParaRPr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79070" marB="0">
                    <a:lnL w="19050">
                      <a:solidFill>
                        <a:srgbClr val="8A9B76"/>
                      </a:solidFill>
                      <a:prstDash val="solid"/>
                    </a:lnL>
                    <a:lnR w="19050">
                      <a:solidFill>
                        <a:srgbClr val="8A9B76"/>
                      </a:solidFill>
                      <a:prstDash val="solid"/>
                    </a:lnR>
                    <a:lnT w="19050">
                      <a:solidFill>
                        <a:srgbClr val="8A9B76"/>
                      </a:solidFill>
                      <a:prstDash val="solid"/>
                    </a:lnT>
                    <a:lnB w="19050">
                      <a:solidFill>
                        <a:srgbClr val="8A9B7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527">
                <a:tc>
                  <a:txBody>
                    <a:bodyPr/>
                    <a:lstStyle/>
                    <a:p>
                      <a:pPr marL="340995" indent="-229235">
                        <a:lnSpc>
                          <a:spcPct val="90000"/>
                        </a:lnSpc>
                        <a:spcBef>
                          <a:spcPts val="505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spc="-1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Читательская</a:t>
                      </a:r>
                      <a:r>
                        <a:rPr lang="ru-RU" sz="1800" spc="-4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грамотность</a:t>
                      </a:r>
                    </a:p>
                    <a:p>
                      <a:pPr marL="340995" marR="1325245" indent="-228600">
                        <a:lnSpc>
                          <a:spcPct val="90000"/>
                        </a:lnSpc>
                        <a:spcBef>
                          <a:spcPts val="390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lang="ru-RU" sz="1800" spc="-5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те</a:t>
                      </a:r>
                      <a:r>
                        <a:rPr lang="ru-RU" sz="1800" spc="-1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lang="ru-RU" sz="1800" spc="-6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тич</a:t>
                      </a:r>
                      <a:r>
                        <a:rPr lang="ru-RU" sz="1800" spc="4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lang="ru-RU" sz="1800" spc="-3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ая  грамотность</a:t>
                      </a:r>
                    </a:p>
                    <a:p>
                      <a:pPr marL="340995" marR="869950" indent="-228600">
                        <a:lnSpc>
                          <a:spcPct val="90000"/>
                        </a:lnSpc>
                        <a:spcBef>
                          <a:spcPts val="360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Ест</a:t>
                      </a:r>
                      <a:r>
                        <a:rPr lang="ru-RU" sz="1800" spc="4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ст</a:t>
                      </a:r>
                      <a:r>
                        <a:rPr lang="ru-RU" sz="1800" spc="-1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lang="ru-RU" sz="1800" spc="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lang="ru-RU" sz="1800" spc="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lang="ru-RU" sz="1800" spc="-10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lang="ru-RU" sz="1800" spc="-1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lang="ru-RU" sz="1800" spc="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я  грамотность</a:t>
                      </a:r>
                    </a:p>
                    <a:p>
                      <a:pPr marL="340995" indent="-229235">
                        <a:lnSpc>
                          <a:spcPct val="90000"/>
                        </a:lnSpc>
                        <a:spcBef>
                          <a:spcPts val="5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ИКТ-грамотность</a:t>
                      </a:r>
                    </a:p>
                    <a:p>
                      <a:pPr marL="340995" indent="-229235">
                        <a:lnSpc>
                          <a:spcPct val="90000"/>
                        </a:lnSpc>
                        <a:spcBef>
                          <a:spcPts val="10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b="1" spc="-5" dirty="0">
                          <a:solidFill>
                            <a:srgbClr val="002060"/>
                          </a:solidFill>
                          <a:latin typeface="Times New Roman"/>
                          <a:cs typeface="Times New Roman"/>
                        </a:rPr>
                        <a:t>Финансовая</a:t>
                      </a:r>
                      <a:r>
                        <a:rPr lang="ru-RU" sz="1800" b="1" spc="-50" dirty="0">
                          <a:solidFill>
                            <a:srgbClr val="00206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cs typeface="Times New Roman"/>
                        </a:rPr>
                        <a:t>грамотность</a:t>
                      </a:r>
                    </a:p>
                    <a:p>
                      <a:pPr marL="340995" marR="198755" indent="-228600">
                        <a:lnSpc>
                          <a:spcPct val="90000"/>
                        </a:lnSpc>
                        <a:spcBef>
                          <a:spcPts val="390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spc="-4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Культурная 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гражданская  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грамотность</a:t>
                      </a:r>
                      <a:endParaRPr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64135" marB="0">
                    <a:lnL w="19050">
                      <a:solidFill>
                        <a:srgbClr val="8A9B76"/>
                      </a:solidFill>
                      <a:prstDash val="solid"/>
                    </a:lnL>
                    <a:lnR w="19050" cap="flat" cmpd="sng" algn="ctr">
                      <a:solidFill>
                        <a:srgbClr val="8A9B7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A9B7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8A9B76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1630" indent="-228600">
                        <a:lnSpc>
                          <a:spcPct val="90000"/>
                        </a:lnSpc>
                        <a:spcBef>
                          <a:spcPts val="505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Критическое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341630" marR="925194">
                        <a:lnSpc>
                          <a:spcPct val="90000"/>
                        </a:lnSpc>
                        <a:spcBef>
                          <a:spcPts val="190"/>
                        </a:spcBef>
                      </a:pP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lang="ru-RU" sz="1800" spc="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ы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шлен</a:t>
                      </a: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lang="ru-RU" sz="1800" spc="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lang="ru-RU" sz="1800" spc="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еш</a:t>
                      </a:r>
                      <a:r>
                        <a:rPr lang="ru-RU" sz="1800" spc="-1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lang="ru-RU" sz="1800" spc="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е  </a:t>
                      </a:r>
                      <a:r>
                        <a:rPr lang="ru-RU" sz="1800" spc="-1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проблем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341630" indent="-228600">
                        <a:lnSpc>
                          <a:spcPct val="90000"/>
                        </a:lnSpc>
                        <a:spcBef>
                          <a:spcPts val="10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Креативность</a:t>
                      </a:r>
                    </a:p>
                    <a:p>
                      <a:pPr marL="341630" indent="-228600">
                        <a:lnSpc>
                          <a:spcPct val="90000"/>
                        </a:lnSpc>
                        <a:spcBef>
                          <a:spcPts val="15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spc="-1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Коммуникации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341630" indent="-228600">
                        <a:lnSpc>
                          <a:spcPct val="90000"/>
                        </a:lnSpc>
                        <a:spcBef>
                          <a:spcPts val="15"/>
                        </a:spcBef>
                        <a:buChar char="•"/>
                        <a:tabLst>
                          <a:tab pos="340995" algn="l"/>
                          <a:tab pos="341630" algn="l"/>
                        </a:tabLst>
                      </a:pPr>
                      <a:r>
                        <a:rPr lang="ru-RU" sz="1800" spc="-1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Сотрудничество (кооперация)</a:t>
                      </a:r>
                      <a:endParaRPr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64135" marB="0">
                    <a:lnL w="19050" cap="flat" cmpd="sng" algn="ctr">
                      <a:solidFill>
                        <a:srgbClr val="8A9B7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A9B7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A9B7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8A9B76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1630" indent="-229235">
                        <a:lnSpc>
                          <a:spcPct val="90000"/>
                        </a:lnSpc>
                        <a:spcBef>
                          <a:spcPts val="505"/>
                        </a:spcBef>
                        <a:buChar char="•"/>
                        <a:tabLst>
                          <a:tab pos="341630" algn="l"/>
                          <a:tab pos="342265" algn="l"/>
                        </a:tabLst>
                      </a:pP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Любознательность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341630" indent="-229235">
                        <a:lnSpc>
                          <a:spcPct val="90000"/>
                        </a:lnSpc>
                        <a:spcBef>
                          <a:spcPts val="25"/>
                        </a:spcBef>
                        <a:buChar char="•"/>
                        <a:tabLst>
                          <a:tab pos="341630" algn="l"/>
                          <a:tab pos="342265" algn="l"/>
                        </a:tabLst>
                      </a:pP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Инициативность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341630" indent="-229235">
                        <a:lnSpc>
                          <a:spcPct val="90000"/>
                        </a:lnSpc>
                        <a:spcBef>
                          <a:spcPts val="10"/>
                        </a:spcBef>
                        <a:buChar char="•"/>
                        <a:tabLst>
                          <a:tab pos="341630" algn="l"/>
                          <a:tab pos="342265" algn="l"/>
                        </a:tabLst>
                      </a:pP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Настойчивость/выдержка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341630" indent="-229235">
                        <a:lnSpc>
                          <a:spcPct val="90000"/>
                        </a:lnSpc>
                        <a:spcBef>
                          <a:spcPts val="15"/>
                        </a:spcBef>
                        <a:buChar char="•"/>
                        <a:tabLst>
                          <a:tab pos="341630" algn="l"/>
                          <a:tab pos="342265" algn="l"/>
                        </a:tabLst>
                      </a:pP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Адаптивность</a:t>
                      </a:r>
                    </a:p>
                    <a:p>
                      <a:pPr marL="341630" indent="-229235">
                        <a:lnSpc>
                          <a:spcPct val="90000"/>
                        </a:lnSpc>
                        <a:spcBef>
                          <a:spcPts val="10"/>
                        </a:spcBef>
                        <a:buChar char="•"/>
                        <a:tabLst>
                          <a:tab pos="341630" algn="l"/>
                          <a:tab pos="342265" algn="l"/>
                        </a:tabLst>
                      </a:pPr>
                      <a:r>
                        <a:rPr lang="ru-RU" sz="1800" spc="-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Лидерство</a:t>
                      </a:r>
                      <a:endParaRPr lang="ru-RU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341630" marR="305435" indent="-228600">
                        <a:lnSpc>
                          <a:spcPct val="90000"/>
                        </a:lnSpc>
                        <a:spcBef>
                          <a:spcPts val="390"/>
                        </a:spcBef>
                        <a:buChar char="•"/>
                        <a:tabLst>
                          <a:tab pos="341630" algn="l"/>
                          <a:tab pos="342265" algn="l"/>
                        </a:tabLst>
                      </a:pP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Социальная и</a:t>
                      </a:r>
                      <a:r>
                        <a:rPr lang="ru-RU" sz="1800" spc="-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spc="-25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культурная  </a:t>
                      </a:r>
                      <a:r>
                        <a:rPr lang="ru-RU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осведомленность</a:t>
                      </a:r>
                      <a:endParaRPr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64135" marB="0">
                    <a:lnL w="19050" cap="flat" cmpd="sng" algn="ctr">
                      <a:solidFill>
                        <a:srgbClr val="8A9B7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rgbClr val="8A9B76"/>
                      </a:solidFill>
                      <a:prstDash val="solid"/>
                    </a:lnR>
                    <a:lnT w="19050" cap="flat" cmpd="sng" algn="ctr">
                      <a:solidFill>
                        <a:srgbClr val="8A9B7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8A9B7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354048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3941190" y="6438696"/>
            <a:ext cx="9398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2493" y="2090375"/>
            <a:ext cx="10916108" cy="6328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sz="2000" b="1" spc="5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Требования </a:t>
            </a:r>
            <a:r>
              <a:rPr sz="2000" b="1" spc="1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ФГОС полностью соответствуют международным рамкам</a:t>
            </a:r>
            <a:r>
              <a:rPr sz="2000" b="1" spc="-145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компетенций,</a:t>
            </a:r>
            <a:endParaRPr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  <a:spcBef>
                <a:spcPts val="35"/>
              </a:spcBef>
            </a:pPr>
            <a:r>
              <a:rPr sz="2000" b="1" spc="15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меняются </a:t>
            </a:r>
            <a:r>
              <a:rPr sz="2000" b="1" spc="-1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только </a:t>
            </a:r>
            <a:r>
              <a:rPr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терминология </a:t>
            </a:r>
            <a:r>
              <a:rPr sz="2000" b="1" spc="15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и</a:t>
            </a:r>
            <a:r>
              <a:rPr sz="2000" b="1" spc="-8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sz="2000" b="1" spc="25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акценты</a:t>
            </a:r>
            <a:endParaRPr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0957" y="140992"/>
            <a:ext cx="11125200" cy="1844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 fontAlgn="t">
              <a:lnSpc>
                <a:spcPct val="9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Современное понимание функциональной грамотности отражает идею эффективной интеграции личности в быстро меняющееся общество. Быть функционально грамотным означает освоить знания, умения и навыки, которые обеспечивают «способность человека вступать в отношения с внешней средой и максимально быстро адаптироваться и функционировать в ней», а в более широком плане – способность «использовать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отношений».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400" y="1280065"/>
            <a:ext cx="11887200" cy="5196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97000"/>
              </a:lnSpc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PISA определяет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финансовую грамотность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знание и понимание финансовых терминов, понятий и рисков, а также навыки, мотивацию и уверенность, необходимые для принятия эффективных решений в разнообразных финансовых ситуациях, способствующих улучшению финансового благополучия личности и общества, а также возможности участия в экономической жизни.</a:t>
            </a:r>
          </a:p>
          <a:p>
            <a:pPr indent="450215" algn="just">
              <a:lnSpc>
                <a:spcPct val="9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исследовании PISA финансовая грамотность понимается как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финансовая грамотность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способность личности принимать разумные, целесообразные решения, связанные с финансами, в различных ситуациях собственной жизнедеятельности. В результате финансовая грамотность рассматривается как постоянное расширение набора знаний, навыков и стратегий действия, которые люди строят на протяжении своей жизни в соответствии с финансовыми требованиями современного общества и постоянно обновляющимися финансовыми продуктами.</a:t>
            </a:r>
          </a:p>
          <a:p>
            <a:pPr indent="450215" algn="just">
              <a:lnSpc>
                <a:spcPct val="97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Финансовая грамотность необходима каждому человеку для:</a:t>
            </a:r>
          </a:p>
          <a:p>
            <a:pPr marL="342900" lvl="0" indent="-342900" algn="just">
              <a:lnSpc>
                <a:spcPct val="97000"/>
              </a:lnSpc>
              <a:buClr>
                <a:srgbClr val="23AE8B"/>
              </a:buClr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r>
              <a:rPr lang="ru-RU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выработки целесообразных моделей поведения в разнообразных жизненных ситуациях, связанных с финансами;</a:t>
            </a:r>
          </a:p>
          <a:p>
            <a:pPr marL="342900" lvl="0" indent="-342900" algn="just">
              <a:lnSpc>
                <a:spcPct val="97000"/>
              </a:lnSpc>
              <a:buClr>
                <a:srgbClr val="23AE8B"/>
              </a:buClr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r>
              <a:rPr lang="ru-RU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формирования представлений о возможных альтернативных решениях личных и семейных финансовых проблем;</a:t>
            </a:r>
          </a:p>
          <a:p>
            <a:pPr marL="342900" lvl="0" indent="-342900" algn="just">
              <a:lnSpc>
                <a:spcPct val="97000"/>
              </a:lnSpc>
              <a:buClr>
                <a:srgbClr val="23AE8B"/>
              </a:buClr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r>
              <a:rPr lang="ru-RU" dirty="0">
                <a:latin typeface="Times New Roman" panose="02020603050405020304" pitchFamily="18" charset="0"/>
                <a:ea typeface="Verdana" charset="0"/>
                <a:cs typeface="Times New Roman" panose="02020603050405020304" pitchFamily="18" charset="0"/>
              </a:rPr>
              <a:t>развития умения предвидеть позитивные и негативные последствия выбранного решения.</a:t>
            </a:r>
          </a:p>
          <a:p>
            <a:pPr indent="450850" algn="just">
              <a:lnSpc>
                <a:spcPct val="97000"/>
              </a:lnSpc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значит, что финансовая грамотность обращается не к теоретическим экономическим понятиям (теория спроса и предложения, теория рыночных структур и др.), 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связана с пониманием, управлением и планированием своих собственных личных и семейных финансовых дел.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PISA подчеркивает важность хорошего понимания, управления и планирования со стороны физических лиц и отмечает, что это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имеет эффект некоторого коллективного воздействия на общество в целом, содействует национальной и даже глобальной стабильности, производительности и развитию.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2C9352A-CEBC-4426-B83F-8F0F74582BC8}"/>
              </a:ext>
            </a:extLst>
          </p:cNvPr>
          <p:cNvSpPr txBox="1">
            <a:spLocks/>
          </p:cNvSpPr>
          <p:nvPr/>
        </p:nvSpPr>
        <p:spPr>
          <a:xfrm>
            <a:off x="1219200" y="152400"/>
            <a:ext cx="9448800" cy="86177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Финансовая грамотность как компонент </a:t>
            </a:r>
            <a:br>
              <a:rPr lang="ru-RU" sz="28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грамотности</a:t>
            </a:r>
            <a:endParaRPr lang="ru-RU" sz="2800" b="1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820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>
            <a:grpSpLocks/>
          </p:cNvGrpSpPr>
          <p:nvPr/>
        </p:nvGrpSpPr>
        <p:grpSpPr>
          <a:xfrm>
            <a:off x="242352" y="457200"/>
            <a:ext cx="11637423" cy="5058050"/>
            <a:chOff x="0" y="-166979"/>
            <a:chExt cx="5931094" cy="4086972"/>
          </a:xfrm>
        </p:grpSpPr>
        <p:cxnSp>
          <p:nvCxnSpPr>
            <p:cNvPr id="8" name="Прямая со стрелкой 7"/>
            <p:cNvCxnSpPr/>
            <p:nvPr/>
          </p:nvCxnSpPr>
          <p:spPr>
            <a:xfrm flipV="1">
              <a:off x="0" y="3244062"/>
              <a:ext cx="2591794" cy="8022"/>
            </a:xfrm>
            <a:prstGeom prst="straightConnector1">
              <a:avLst/>
            </a:prstGeom>
            <a:ln w="15875"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 flipV="1">
              <a:off x="0" y="1987826"/>
              <a:ext cx="2591794" cy="39756"/>
            </a:xfrm>
            <a:prstGeom prst="straightConnector1">
              <a:avLst/>
            </a:prstGeom>
            <a:ln w="15875"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>
              <a:off x="0" y="1033669"/>
              <a:ext cx="2591794" cy="0"/>
            </a:xfrm>
            <a:prstGeom prst="straightConnector1">
              <a:avLst/>
            </a:prstGeom>
            <a:ln w="15875"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0" y="-166979"/>
              <a:ext cx="5931094" cy="445274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Область оценки финансовой грамотности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70345" y="858740"/>
              <a:ext cx="1247775" cy="492981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900" b="1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Содержание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669774" y="636104"/>
              <a:ext cx="812354" cy="715617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знание и понимание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591794" y="349857"/>
              <a:ext cx="3338168" cy="1192696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деньги и операции с ними</a:t>
              </a:r>
            </a:p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планирование и управление финансами</a:t>
              </a:r>
            </a:p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риски и вознаграждения </a:t>
              </a:r>
            </a:p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финансовая среда (отдельные вопросы из области финансов) 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0345" y="1868556"/>
              <a:ext cx="1247775" cy="540081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900" b="1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Контекст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669774" y="1693627"/>
              <a:ext cx="812354" cy="715010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предлагаемые ситуации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591794" y="1630016"/>
              <a:ext cx="3337947" cy="1038949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образование и работа</a:t>
              </a:r>
            </a:p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дом и семья</a:t>
              </a:r>
            </a:p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личные траты, досуг и отдых</a:t>
              </a:r>
            </a:p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общество и гражданин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70345" y="2808111"/>
              <a:ext cx="1247775" cy="658519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900" b="1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Познавательная деятельность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627786" y="2668965"/>
              <a:ext cx="854343" cy="1192546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900" spc="-20" dirty="0" err="1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познаватель-ные</a:t>
              </a: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 умения, действия и стратегии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591794" y="2808111"/>
              <a:ext cx="3337947" cy="1111882"/>
            </a:xfrm>
            <a:prstGeom prst="rect">
              <a:avLst/>
            </a:prstGeom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выявление финансовой информации</a:t>
              </a:r>
            </a:p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анализ информации в финансовом контексте</a:t>
              </a:r>
            </a:p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оценка финансовых проблем</a:t>
              </a:r>
            </a:p>
            <a:p>
              <a:pPr marL="342900" lvl="0" indent="-342900" algn="just">
                <a:buFont typeface="Arial"/>
                <a:buChar char="•"/>
                <a:tabLst>
                  <a:tab pos="-90170" algn="l"/>
                  <a:tab pos="270510" algn="l"/>
                </a:tabLst>
              </a:pPr>
              <a:r>
                <a:rPr lang="ru-RU" sz="1900" spc="-20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rPr>
                <a:t>применение финансовых знаний и понимание</a:t>
              </a: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0" y="278295"/>
              <a:ext cx="0" cy="2973953"/>
            </a:xfrm>
            <a:prstGeom prst="line">
              <a:avLst/>
            </a:prstGeom>
            <a:ln w="15875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Прямоугольник 5"/>
          <p:cNvSpPr>
            <a:spLocks noChangeArrowheads="1"/>
          </p:cNvSpPr>
          <p:nvPr/>
        </p:nvSpPr>
        <p:spPr bwMode="auto">
          <a:xfrm>
            <a:off x="138642" y="5969949"/>
            <a:ext cx="119147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indent="355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 – Компоненты финансовой грамотности согласно спецификации PISA</a:t>
            </a:r>
          </a:p>
        </p:txBody>
      </p:sp>
    </p:spTree>
    <p:extLst>
      <p:ext uri="{BB962C8B-B14F-4D97-AF65-F5344CB8AC3E}">
        <p14:creationId xmlns:p14="http://schemas.microsoft.com/office/powerpoint/2010/main" val="2359567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7628" y="536656"/>
          <a:ext cx="11882718" cy="3566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2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7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41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финансовые компетенции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– деньги и сделки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 – планирование и управление финансами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– риск и вознаграждение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– финансовый ландшафт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 и валюта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Платежи, цены и покупки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Финансовые отчеты и контракты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бюджета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доходами и расходами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Экономия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Инвестирование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Долгосрочное планирование и построение активов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 на пенсию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Долги и управление долгами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риска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Сети финансовой безопасности и страховое обеспечение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Уравновешивание риска и вознаграждения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Регулирование и защита потребителей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Права и обязанности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Образование, информация и совет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Финансовые продукты и услуги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Аферы и мошенничество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и государственные расходы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9367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Внешние воздействия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369912" y="49309"/>
            <a:ext cx="11452176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indent="355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marL="0" indent="0" algn="ctr">
              <a:buNone/>
            </a:pP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 – Общая архитектура международной рамка базовых финансовых компетенций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09699" y="4205442"/>
            <a:ext cx="11914094" cy="246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indent="355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marL="0" indent="363538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</a:t>
            </a: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«базовые компетенции»,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используемый в рамке, относится к аспектам знаний, моделей поведения и отношений, которые образуют основу для разумного принятия финансовых решений. Они считаются главными, или первичными ключевыми компетенциями в области финансовой грамотности, которые могут быть полезны для человека. Ожидается, что комбинация этих ключевых компетенций, основанная на личных потребностях, а также культурный и экономический контекст дадут возможность лицу поддерживать и улучшать финансовое благополучие. Как и в случае с любым другим навыком, маловероятно, что один человек будет демонстрировать все перечисленные ключевые компетенции, или что ему покажется, что каждый навык одинаково легко приобрести и поддерживать. В связи с этим, необходимо предположить, что необходимые </a:t>
            </a: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компетенции для любого лица должны динамично развиваться в течение всей жизни.</a:t>
            </a:r>
          </a:p>
        </p:txBody>
      </p:sp>
    </p:spTree>
    <p:extLst>
      <p:ext uri="{BB962C8B-B14F-4D97-AF65-F5344CB8AC3E}">
        <p14:creationId xmlns:p14="http://schemas.microsoft.com/office/powerpoint/2010/main" val="2006151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BBBE3C0-99C3-0B4B-B7E3-CC1876F0C158}"/>
              </a:ext>
            </a:extLst>
          </p:cNvPr>
          <p:cNvSpPr/>
          <p:nvPr/>
        </p:nvSpPr>
        <p:spPr>
          <a:xfrm>
            <a:off x="2971800" y="990600"/>
            <a:ext cx="6642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PISA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оценивает финансовую грамотность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152649C-3FA3-DD49-9FC5-EFB88FA2E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943315"/>
              </p:ext>
            </p:extLst>
          </p:nvPr>
        </p:nvGraphicFramePr>
        <p:xfrm>
          <a:off x="0" y="1629217"/>
          <a:ext cx="12191999" cy="5200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1580">
                  <a:extLst>
                    <a:ext uri="{9D8B030D-6E8A-4147-A177-3AD203B41FA5}">
                      <a16:colId xmlns:a16="http://schemas.microsoft.com/office/drawing/2014/main" val="2683656736"/>
                    </a:ext>
                  </a:extLst>
                </a:gridCol>
                <a:gridCol w="1710950">
                  <a:extLst>
                    <a:ext uri="{9D8B030D-6E8A-4147-A177-3AD203B41FA5}">
                      <a16:colId xmlns:a16="http://schemas.microsoft.com/office/drawing/2014/main" val="3430232723"/>
                    </a:ext>
                  </a:extLst>
                </a:gridCol>
                <a:gridCol w="1325237">
                  <a:extLst>
                    <a:ext uri="{9D8B030D-6E8A-4147-A177-3AD203B41FA5}">
                      <a16:colId xmlns:a16="http://schemas.microsoft.com/office/drawing/2014/main" val="818602040"/>
                    </a:ext>
                  </a:extLst>
                </a:gridCol>
                <a:gridCol w="1616023">
                  <a:extLst>
                    <a:ext uri="{9D8B030D-6E8A-4147-A177-3AD203B41FA5}">
                      <a16:colId xmlns:a16="http://schemas.microsoft.com/office/drawing/2014/main" val="3375326583"/>
                    </a:ext>
                  </a:extLst>
                </a:gridCol>
                <a:gridCol w="3128209">
                  <a:extLst>
                    <a:ext uri="{9D8B030D-6E8A-4147-A177-3AD203B41FA5}">
                      <a16:colId xmlns:a16="http://schemas.microsoft.com/office/drawing/2014/main" val="1801499319"/>
                    </a:ext>
                  </a:extLst>
                </a:gridCol>
              </a:tblGrid>
              <a:tr h="1172026">
                <a:tc gridSpan="2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Измерение с помощью заданий разного уровня сложности:</a:t>
                      </a:r>
                    </a:p>
                    <a:p>
                      <a:pPr marL="342900" indent="-342900">
                        <a:lnSpc>
                          <a:spcPct val="90000"/>
                        </a:lnSpc>
                        <a:buFontTx/>
                        <a:buChar char="-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знаний и понимания</a:t>
                      </a:r>
                    </a:p>
                    <a:p>
                      <a:pPr marL="342900" indent="-342900">
                        <a:lnSpc>
                          <a:spcPct val="90000"/>
                        </a:lnSpc>
                        <a:buFontTx/>
                        <a:buChar char="-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 этих знаний и понимания</a:t>
                      </a:r>
                    </a:p>
                  </a:txBody>
                  <a:tcPr marL="87530" marR="87530" marT="43765" marB="43765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42203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</a:p>
                    <a:p>
                      <a:pPr marL="0" marR="0" lvl="0" indent="0" algn="l" defTabSz="1042203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+</a:t>
                      </a:r>
                    </a:p>
                  </a:txBody>
                  <a:tcPr marL="87530" marR="87530" marT="43765" marB="4376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1042203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Анкета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отношении к финансовым вопросам, финансовом поведении и опыте обращения с деньгами</a:t>
                      </a:r>
                    </a:p>
                  </a:txBody>
                  <a:tcPr marL="87530" marR="87530" marT="43765" marB="4376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042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6522217"/>
                  </a:ext>
                </a:extLst>
              </a:tr>
              <a:tr h="850857">
                <a:tc gridSpan="5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20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0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Каждое задание представляет собой комбинацию элемента содержания, процесса и контекста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20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530" marR="87530" marT="43765" marB="4376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370191"/>
                  </a:ext>
                </a:extLst>
              </a:tr>
              <a:tr h="290168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 оценки – Содержание</a:t>
                      </a:r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 и понимание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 и операции с ними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Планирование и управление финансами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Риски и выгоды (вознаграждения)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Финансовая среда (отдельные вопросы из области финансов)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530" marR="87530" marT="43765" marB="43765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 оценки – Процессы: познавательная деятельность (умения, действия и стратегии поведения)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Выявление финансовой информации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информации в финансовом контексте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финансовых проблем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финансовых знаний и понимание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530" marR="87530" marT="43765" marB="43765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b="1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предлагаемые ситуации</a:t>
                      </a:r>
                    </a:p>
                    <a:p>
                      <a:endParaRPr lang="en-GB" sz="24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  <a:p>
                      <a:pPr marL="0" lvl="1">
                        <a:buFont typeface="Arial" charset="0"/>
                        <a:buChar char="•"/>
                      </a:pPr>
                      <a:r>
                        <a:rPr lang="en-GB" sz="2400" dirty="0">
                          <a:latin typeface="Calibri" pitchFamily="34" charset="0"/>
                        </a:rPr>
                        <a:t> </a:t>
                      </a:r>
                      <a:r>
                        <a:rPr lang="ru-RU" sz="2400" dirty="0">
                          <a:latin typeface="Calibri" pitchFamily="34" charset="0"/>
                        </a:rPr>
                        <a:t>Образование и работа</a:t>
                      </a:r>
                      <a:endParaRPr lang="en-GB" sz="2400" dirty="0">
                        <a:latin typeface="Calibri" pitchFamily="34" charset="0"/>
                      </a:endParaRP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GB" sz="2400" dirty="0">
                          <a:latin typeface="Calibri" pitchFamily="34" charset="0"/>
                        </a:rPr>
                        <a:t> </a:t>
                      </a:r>
                      <a:r>
                        <a:rPr lang="ru-RU" sz="2400" dirty="0">
                          <a:latin typeface="Calibri" pitchFamily="34" charset="0"/>
                        </a:rPr>
                        <a:t>Дом и семья</a:t>
                      </a:r>
                      <a:endParaRPr lang="en-GB" sz="2400" dirty="0">
                        <a:latin typeface="Calibri" pitchFamily="34" charset="0"/>
                      </a:endParaRP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GB" sz="2400" dirty="0">
                          <a:latin typeface="Calibri" pitchFamily="34" charset="0"/>
                        </a:rPr>
                        <a:t> </a:t>
                      </a:r>
                      <a:r>
                        <a:rPr lang="ru-RU" sz="2400" dirty="0">
                          <a:latin typeface="Calibri" pitchFamily="34" charset="0"/>
                        </a:rPr>
                        <a:t>Личные траты, досуг и отдых</a:t>
                      </a:r>
                      <a:endParaRPr lang="en-GB" sz="2400" dirty="0">
                        <a:latin typeface="Calibri" pitchFamily="34" charset="0"/>
                      </a:endParaRP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GB" sz="2400" dirty="0">
                          <a:latin typeface="Calibri" pitchFamily="34" charset="0"/>
                        </a:rPr>
                        <a:t> </a:t>
                      </a:r>
                      <a:r>
                        <a:rPr lang="ru-RU" sz="2400" dirty="0">
                          <a:latin typeface="Calibri" pitchFamily="34" charset="0"/>
                        </a:rPr>
                        <a:t>Общество и гражданин</a:t>
                      </a:r>
                      <a:r>
                        <a:rPr lang="en-GB" sz="2400" dirty="0">
                          <a:latin typeface="Calibri" pitchFamily="34" charset="0"/>
                        </a:rPr>
                        <a:t> </a:t>
                      </a:r>
                    </a:p>
                    <a:p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 оценки – Контексты: предлагаемые ситуации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lvl="1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 и работа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 и семья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Личные траты, досуг и отдых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9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 и гражданин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530" marR="87530" marT="43765" marB="4376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217205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335C24B-155D-4FF2-9FB7-D5BF92A6A0E5}"/>
              </a:ext>
            </a:extLst>
          </p:cNvPr>
          <p:cNvSpPr/>
          <p:nvPr/>
        </p:nvSpPr>
        <p:spPr>
          <a:xfrm>
            <a:off x="0" y="11668"/>
            <a:ext cx="121920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buNone/>
            </a:pPr>
            <a:r>
              <a:rPr lang="ru-RU" sz="2800" b="1" spc="-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Подходы к оценке сформированности финансовой грамотности как составляющей функциональной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7765625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3J8VTfjQDmIaY8kaULjQ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997E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4153</TotalTime>
  <Words>2005</Words>
  <Application>Microsoft Office PowerPoint</Application>
  <PresentationFormat>Широкоэкранный</PresentationFormat>
  <Paragraphs>207</Paragraphs>
  <Slides>18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Georgia</vt:lpstr>
      <vt:lpstr>Segoe UI</vt:lpstr>
      <vt:lpstr>Symbol</vt:lpstr>
      <vt:lpstr>Times New Roman</vt:lpstr>
      <vt:lpstr>Wingdings</vt:lpstr>
      <vt:lpstr>Office Theme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Инновационный проект Министерства просвещения Российской Федерации «Мониторинг  формирования и оценки функциональной грамотности».  Руководитель проекта - Ковалева Галина Сергеевна, кандидат педагогических наук, руководитель  Центра оценки качества образования ФГБНУ «ИСРО РАО»</vt:lpstr>
      <vt:lpstr>Основные положения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Международные исследования качества образования</dc:title>
  <dc:creator>mcko</dc:creator>
  <cp:lastModifiedBy>Элана Элана</cp:lastModifiedBy>
  <cp:revision>205</cp:revision>
  <dcterms:created xsi:type="dcterms:W3CDTF">2020-09-10T11:42:21Z</dcterms:created>
  <dcterms:modified xsi:type="dcterms:W3CDTF">2022-03-30T21:58:05Z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2020-06-18T00:00:00Z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2020-09-10T00:00:00Z</vt:filetime>
  </property>
</Properties>
</file>