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5861" y="199378"/>
            <a:ext cx="2315094" cy="6022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9247" y="4165280"/>
            <a:ext cx="1444751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632" y="1989505"/>
            <a:ext cx="3982719" cy="292582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9248" y="4165280"/>
            <a:ext cx="1444751" cy="97155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2437" y="1996871"/>
            <a:ext cx="3868547" cy="29184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67911" y="2436875"/>
            <a:ext cx="323088" cy="40843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937761" y="2507741"/>
            <a:ext cx="183515" cy="266700"/>
          </a:xfrm>
          <a:custGeom>
            <a:avLst/>
            <a:gdLst/>
            <a:ahLst/>
            <a:cxnLst/>
            <a:rect l="l" t="t" r="r" b="b"/>
            <a:pathLst>
              <a:path w="183514" h="266700">
                <a:moveTo>
                  <a:pt x="0" y="266700"/>
                </a:moveTo>
                <a:lnTo>
                  <a:pt x="183007" y="266700"/>
                </a:lnTo>
                <a:lnTo>
                  <a:pt x="183007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ED710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2064" y="3404615"/>
            <a:ext cx="2423160" cy="23774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557288" y="3451275"/>
            <a:ext cx="2332355" cy="144780"/>
          </a:xfrm>
          <a:custGeom>
            <a:avLst/>
            <a:gdLst/>
            <a:ahLst/>
            <a:cxnLst/>
            <a:rect l="l" t="t" r="r" b="b"/>
            <a:pathLst>
              <a:path w="2332355" h="144779">
                <a:moveTo>
                  <a:pt x="0" y="144602"/>
                </a:moveTo>
                <a:lnTo>
                  <a:pt x="2332228" y="144602"/>
                </a:lnTo>
                <a:lnTo>
                  <a:pt x="2332228" y="0"/>
                </a:lnTo>
                <a:lnTo>
                  <a:pt x="0" y="0"/>
                </a:lnTo>
                <a:lnTo>
                  <a:pt x="0" y="144602"/>
                </a:lnTo>
                <a:close/>
              </a:path>
            </a:pathLst>
          </a:custGeom>
          <a:ln w="9525">
            <a:solidFill>
              <a:srgbClr val="ED71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5861" y="320409"/>
            <a:ext cx="2315094" cy="60228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152896" y="299478"/>
            <a:ext cx="898525" cy="676275"/>
          </a:xfrm>
          <a:custGeom>
            <a:avLst/>
            <a:gdLst/>
            <a:ahLst/>
            <a:cxnLst/>
            <a:rect l="l" t="t" r="r" b="b"/>
            <a:pathLst>
              <a:path w="898525" h="676275">
                <a:moveTo>
                  <a:pt x="898296" y="0"/>
                </a:moveTo>
                <a:lnTo>
                  <a:pt x="0" y="0"/>
                </a:lnTo>
                <a:lnTo>
                  <a:pt x="0" y="676135"/>
                </a:lnTo>
                <a:lnTo>
                  <a:pt x="898296" y="676135"/>
                </a:lnTo>
                <a:lnTo>
                  <a:pt x="898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152896" y="299478"/>
            <a:ext cx="898525" cy="676275"/>
          </a:xfrm>
          <a:custGeom>
            <a:avLst/>
            <a:gdLst/>
            <a:ahLst/>
            <a:cxnLst/>
            <a:rect l="l" t="t" r="r" b="b"/>
            <a:pathLst>
              <a:path w="898525" h="676275">
                <a:moveTo>
                  <a:pt x="0" y="676135"/>
                </a:moveTo>
                <a:lnTo>
                  <a:pt x="898296" y="676135"/>
                </a:lnTo>
                <a:lnTo>
                  <a:pt x="898296" y="0"/>
                </a:lnTo>
                <a:lnTo>
                  <a:pt x="0" y="0"/>
                </a:lnTo>
                <a:lnTo>
                  <a:pt x="0" y="676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75861" y="199378"/>
            <a:ext cx="2315094" cy="6022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1161" y="2266010"/>
            <a:ext cx="1793875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2666" y="1839595"/>
            <a:ext cx="6598666" cy="2437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jpg"/><Relationship Id="rId7" Type="http://schemas.openxmlformats.org/officeDocument/2006/relationships/hyperlink" Target="mailto:grajdan@kipu-rc.ru" TargetMode="External"/><Relationship Id="rId8" Type="http://schemas.openxmlformats.org/officeDocument/2006/relationships/hyperlink" Target="mailto:unp@minfin.rk.gov.ru" TargetMode="External"/><Relationship Id="rId9" Type="http://schemas.openxmlformats.org/officeDocument/2006/relationships/image" Target="../media/image5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5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budget.rk.ifinmon.ru/" TargetMode="External"/><Relationship Id="rId3" Type="http://schemas.openxmlformats.org/officeDocument/2006/relationships/hyperlink" Target="https://minfin.rk.gov.ru/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7504" y="0"/>
              <a:ext cx="6246494" cy="51434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928227" cy="51434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Ш</a:t>
            </a:r>
            <a:r>
              <a:rPr dirty="0" spc="-10"/>
              <a:t>к</a:t>
            </a:r>
            <a:r>
              <a:rPr dirty="0"/>
              <a:t>о</a:t>
            </a:r>
            <a:r>
              <a:rPr dirty="0" spc="-10"/>
              <a:t>л</a:t>
            </a:r>
            <a:r>
              <a:rPr dirty="0" spc="-5"/>
              <a:t>ьное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949" y="2598547"/>
            <a:ext cx="2896235" cy="110109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 indent="255904">
              <a:lnSpc>
                <a:spcPts val="2480"/>
              </a:lnSpc>
              <a:spcBef>
                <a:spcPts val="420"/>
              </a:spcBef>
            </a:pPr>
            <a:r>
              <a:rPr dirty="0" sz="2300">
                <a:solidFill>
                  <a:srgbClr val="FFFFFF"/>
                </a:solidFill>
                <a:latin typeface="Arial Black"/>
                <a:cs typeface="Arial Black"/>
              </a:rPr>
              <a:t>инициативное </a:t>
            </a:r>
            <a:r>
              <a:rPr dirty="0" sz="2300" spc="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300">
                <a:solidFill>
                  <a:srgbClr val="FFFFFF"/>
                </a:solidFill>
                <a:latin typeface="Arial Black"/>
                <a:cs typeface="Arial Black"/>
              </a:rPr>
              <a:t>бюд</a:t>
            </a:r>
            <a:r>
              <a:rPr dirty="0" sz="2300" spc="-10">
                <a:solidFill>
                  <a:srgbClr val="FFFFFF"/>
                </a:solidFill>
                <a:latin typeface="Arial Black"/>
                <a:cs typeface="Arial Black"/>
              </a:rPr>
              <a:t>ж</a:t>
            </a:r>
            <a:r>
              <a:rPr dirty="0" sz="2300">
                <a:solidFill>
                  <a:srgbClr val="FFFFFF"/>
                </a:solidFill>
                <a:latin typeface="Arial Black"/>
                <a:cs typeface="Arial Black"/>
              </a:rPr>
              <a:t>ет</a:t>
            </a:r>
            <a:r>
              <a:rPr dirty="0" sz="2300" spc="5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dirty="0" sz="2300">
                <a:solidFill>
                  <a:srgbClr val="FFFFFF"/>
                </a:solidFill>
                <a:latin typeface="Arial Black"/>
                <a:cs typeface="Arial Black"/>
              </a:rPr>
              <a:t>рование</a:t>
            </a:r>
            <a:endParaRPr sz="2300">
              <a:latin typeface="Arial Black"/>
              <a:cs typeface="Arial Black"/>
            </a:endParaRPr>
          </a:p>
          <a:p>
            <a:pPr algn="ctr" marL="97790">
              <a:lnSpc>
                <a:spcPct val="100000"/>
              </a:lnSpc>
              <a:spcBef>
                <a:spcPts val="78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2023г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236" y="197612"/>
            <a:ext cx="1422019" cy="15330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27126" y="4348073"/>
            <a:ext cx="2413000" cy="590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65" b="1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dirty="0" sz="1500" spc="-160" b="1">
                <a:solidFill>
                  <a:srgbClr val="FFFFFF"/>
                </a:solidFill>
                <a:latin typeface="Arial"/>
                <a:cs typeface="Arial"/>
              </a:rPr>
              <a:t>ивико</a:t>
            </a:r>
            <a:r>
              <a:rPr dirty="0" sz="15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95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1500" spc="-160" b="1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dirty="0" sz="1500" spc="-160" b="1">
                <a:solidFill>
                  <a:srgbClr val="FFFFFF"/>
                </a:solidFill>
                <a:latin typeface="Arial"/>
                <a:cs typeface="Arial"/>
              </a:rPr>
              <a:t>ина</a:t>
            </a:r>
            <a:r>
              <a:rPr dirty="0" sz="15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65" b="1">
                <a:solidFill>
                  <a:srgbClr val="FFFFFF"/>
                </a:solidFill>
                <a:latin typeface="Arial"/>
                <a:cs typeface="Arial"/>
              </a:rPr>
              <a:t>Валерьевна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10">
                <a:solidFill>
                  <a:srgbClr val="FFFFFF"/>
                </a:solidFill>
                <a:latin typeface="Microsoft Sans Serif"/>
                <a:cs typeface="Microsoft Sans Serif"/>
              </a:rPr>
              <a:t>заместитель </a:t>
            </a:r>
            <a:r>
              <a:rPr dirty="0" sz="1100" spc="-5">
                <a:solidFill>
                  <a:srgbClr val="FFFFFF"/>
                </a:solidFill>
                <a:latin typeface="Microsoft Sans Serif"/>
                <a:cs typeface="Microsoft Sans Serif"/>
              </a:rPr>
              <a:t>Председателя</a:t>
            </a:r>
            <a:r>
              <a:rPr dirty="0" sz="1100" spc="-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FFFFFF"/>
                </a:solidFill>
                <a:latin typeface="Microsoft Sans Serif"/>
                <a:cs typeface="Microsoft Sans Serif"/>
              </a:rPr>
              <a:t>СМ </a:t>
            </a:r>
            <a:r>
              <a:rPr dirty="0" sz="1100" spc="-50">
                <a:solidFill>
                  <a:srgbClr val="FFFFFF"/>
                </a:solidFill>
                <a:latin typeface="Microsoft Sans Serif"/>
                <a:cs typeface="Microsoft Sans Serif"/>
              </a:rPr>
              <a:t>РК</a:t>
            </a:r>
            <a:r>
              <a:rPr dirty="0" sz="11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9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100" spc="-10">
                <a:solidFill>
                  <a:srgbClr val="FFFFFF"/>
                </a:solidFill>
                <a:latin typeface="Microsoft Sans Serif"/>
                <a:cs typeface="Microsoft Sans Serif"/>
              </a:rPr>
              <a:t>министр</a:t>
            </a:r>
            <a:r>
              <a:rPr dirty="0" sz="11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Microsoft Sans Serif"/>
                <a:cs typeface="Microsoft Sans Serif"/>
              </a:rPr>
              <a:t>финансов</a:t>
            </a:r>
            <a:r>
              <a:rPr dirty="0" sz="11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Microsoft Sans Serif"/>
                <a:cs typeface="Microsoft Sans Serif"/>
              </a:rPr>
              <a:t>РК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216" y="3790988"/>
            <a:ext cx="7284084" cy="107759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spc="-5" b="1">
                <a:solidFill>
                  <a:srgbClr val="001F5F"/>
                </a:solidFill>
                <a:latin typeface="Arial"/>
                <a:cs typeface="Arial"/>
              </a:rPr>
              <a:t>Проект:</a:t>
            </a:r>
            <a:r>
              <a:rPr dirty="0" sz="16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«Создание</a:t>
            </a:r>
            <a:r>
              <a:rPr dirty="0" sz="1600" spc="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современной</a:t>
            </a:r>
            <a:r>
              <a:rPr dirty="0" sz="16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оснащённой</a:t>
            </a:r>
            <a:r>
              <a:rPr dirty="0" sz="1600" spc="-10">
                <a:solidFill>
                  <a:srgbClr val="001F5F"/>
                </a:solidFill>
                <a:latin typeface="Arial Black"/>
                <a:cs typeface="Arial Black"/>
              </a:rPr>
              <a:t> коворкинг-зоны»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600" spc="-20" b="1">
                <a:solidFill>
                  <a:srgbClr val="001F5F"/>
                </a:solidFill>
                <a:latin typeface="Arial"/>
                <a:cs typeface="Arial"/>
              </a:rPr>
              <a:t>Бюджет:</a:t>
            </a:r>
            <a:r>
              <a:rPr dirty="0" sz="1600" spc="-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300</a:t>
            </a:r>
            <a:r>
              <a:rPr dirty="0" sz="18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000</a:t>
            </a:r>
            <a:r>
              <a:rPr dirty="0" sz="18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рублей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1600" spc="-155">
                <a:latin typeface="Microsoft Sans Serif"/>
                <a:cs typeface="Microsoft Sans Serif"/>
              </a:rPr>
              <a:t>Россия,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175">
                <a:latin typeface="Microsoft Sans Serif"/>
                <a:cs typeface="Microsoft Sans Serif"/>
              </a:rPr>
              <a:t>Удмуртская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-165">
                <a:latin typeface="Microsoft Sans Serif"/>
                <a:cs typeface="Microsoft Sans Serif"/>
              </a:rPr>
              <a:t>Республика,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85">
                <a:latin typeface="Microsoft Sans Serif"/>
                <a:cs typeface="Microsoft Sans Serif"/>
              </a:rPr>
              <a:t>Сюмсинский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155">
                <a:latin typeface="Microsoft Sans Serif"/>
                <a:cs typeface="Microsoft Sans Serif"/>
              </a:rPr>
              <a:t>район,</a:t>
            </a:r>
            <a:r>
              <a:rPr dirty="0" sz="1600" spc="-80">
                <a:latin typeface="Microsoft Sans Serif"/>
                <a:cs typeface="Microsoft Sans Serif"/>
              </a:rPr>
              <a:t> </a:t>
            </a:r>
            <a:r>
              <a:rPr dirty="0" sz="1600" spc="-155">
                <a:latin typeface="Microsoft Sans Serif"/>
                <a:cs typeface="Microsoft Sans Serif"/>
              </a:rPr>
              <a:t>село</a:t>
            </a:r>
            <a:r>
              <a:rPr dirty="0" sz="1600" spc="-70">
                <a:latin typeface="Microsoft Sans Serif"/>
                <a:cs typeface="Microsoft Sans Serif"/>
              </a:rPr>
              <a:t> </a:t>
            </a:r>
            <a:r>
              <a:rPr dirty="0" sz="1600" spc="-175">
                <a:latin typeface="Microsoft Sans Serif"/>
                <a:cs typeface="Microsoft Sans Serif"/>
              </a:rPr>
              <a:t>Сюмси,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75">
                <a:latin typeface="Microsoft Sans Serif"/>
                <a:cs typeface="Microsoft Sans Serif"/>
              </a:rPr>
              <a:t>Партизанская</a:t>
            </a:r>
            <a:r>
              <a:rPr dirty="0" sz="1600" spc="-75">
                <a:latin typeface="Microsoft Sans Serif"/>
                <a:cs typeface="Microsoft Sans Serif"/>
              </a:rPr>
              <a:t> </a:t>
            </a:r>
            <a:r>
              <a:rPr dirty="0" sz="1600" spc="-150">
                <a:latin typeface="Microsoft Sans Serif"/>
                <a:cs typeface="Microsoft Sans Serif"/>
              </a:rPr>
              <a:t>улица,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70">
                <a:latin typeface="Microsoft Sans Serif"/>
                <a:cs typeface="Microsoft Sans Serif"/>
              </a:rPr>
              <a:t>23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111" y="1067308"/>
            <a:ext cx="3304667" cy="18340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0550" y="1044194"/>
            <a:ext cx="3945254" cy="25779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8216" y="289052"/>
            <a:ext cx="5470525" cy="5378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dirty="0" sz="1800" spc="-215" b="1">
                <a:solidFill>
                  <a:srgbClr val="001F5F"/>
                </a:solidFill>
                <a:latin typeface="Arial"/>
                <a:cs typeface="Arial"/>
              </a:rPr>
              <a:t>Примеры</a:t>
            </a:r>
            <a:r>
              <a:rPr dirty="0" sz="1800" spc="-9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реализованных</a:t>
            </a:r>
            <a:r>
              <a:rPr dirty="0" sz="1800" spc="-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проектов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14"/>
              </a:lnSpc>
            </a:pPr>
            <a:r>
              <a:rPr dirty="0" sz="1800" spc="-5">
                <a:solidFill>
                  <a:srgbClr val="001F5F"/>
                </a:solidFill>
              </a:rPr>
              <a:t>«</a:t>
            </a:r>
            <a:r>
              <a:rPr dirty="0" sz="1600" spc="-5">
                <a:solidFill>
                  <a:srgbClr val="001F5F"/>
                </a:solidFill>
              </a:rPr>
              <a:t>Школьного</a:t>
            </a:r>
            <a:r>
              <a:rPr dirty="0" sz="1600" spc="-15">
                <a:solidFill>
                  <a:srgbClr val="001F5F"/>
                </a:solidFill>
              </a:rPr>
              <a:t> </a:t>
            </a:r>
            <a:r>
              <a:rPr dirty="0" sz="1600" spc="-5">
                <a:solidFill>
                  <a:srgbClr val="001F5F"/>
                </a:solidFill>
              </a:rPr>
              <a:t>инициативного</a:t>
            </a:r>
            <a:r>
              <a:rPr dirty="0" sz="1600" spc="-40">
                <a:solidFill>
                  <a:srgbClr val="001F5F"/>
                </a:solidFill>
              </a:rPr>
              <a:t> </a:t>
            </a:r>
            <a:r>
              <a:rPr dirty="0" sz="1600" spc="-5">
                <a:solidFill>
                  <a:srgbClr val="001F5F"/>
                </a:solidFill>
              </a:rPr>
              <a:t>бюджетирования</a:t>
            </a:r>
            <a:r>
              <a:rPr dirty="0" sz="1800" spc="-5">
                <a:solidFill>
                  <a:srgbClr val="001F5F"/>
                </a:solidFill>
              </a:rPr>
              <a:t>»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581" y="3781844"/>
            <a:ext cx="6779259" cy="112649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spc="-5" b="1">
                <a:solidFill>
                  <a:srgbClr val="001F5F"/>
                </a:solidFill>
                <a:latin typeface="Arial"/>
                <a:cs typeface="Arial"/>
              </a:rPr>
              <a:t>Проект:</a:t>
            </a:r>
            <a:r>
              <a:rPr dirty="0" sz="1600" spc="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Arial Black"/>
                <a:cs typeface="Arial Black"/>
              </a:rPr>
              <a:t>«Школьные</a:t>
            </a:r>
            <a:r>
              <a:rPr dirty="0" sz="1600" spc="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новости</a:t>
            </a:r>
            <a:r>
              <a:rPr dirty="0" sz="1600" spc="-1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Arial Black"/>
                <a:cs typeface="Arial Black"/>
              </a:rPr>
              <a:t>«School3</a:t>
            </a:r>
            <a:r>
              <a:rPr dirty="0" sz="1600" spc="-1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News»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600" spc="-20" b="1">
                <a:solidFill>
                  <a:srgbClr val="001F5F"/>
                </a:solidFill>
                <a:latin typeface="Arial"/>
                <a:cs typeface="Arial"/>
              </a:rPr>
              <a:t>Бюджет:</a:t>
            </a:r>
            <a:r>
              <a:rPr dirty="0" sz="1600" spc="30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71</a:t>
            </a:r>
            <a:r>
              <a:rPr dirty="0" sz="1800" spc="-1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000</a:t>
            </a:r>
            <a:r>
              <a:rPr dirty="0" sz="1800" spc="-1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рублей</a:t>
            </a:r>
            <a:endParaRPr sz="1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dirty="0" sz="1600" spc="-155">
                <a:latin typeface="Microsoft Sans Serif"/>
                <a:cs typeface="Microsoft Sans Serif"/>
              </a:rPr>
              <a:t>Россия,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75">
                <a:latin typeface="Microsoft Sans Serif"/>
                <a:cs typeface="Microsoft Sans Serif"/>
              </a:rPr>
              <a:t>Республика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70">
                <a:latin typeface="Microsoft Sans Serif"/>
                <a:cs typeface="Microsoft Sans Serif"/>
              </a:rPr>
              <a:t>Саха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50">
                <a:latin typeface="Microsoft Sans Serif"/>
                <a:cs typeface="Microsoft Sans Serif"/>
              </a:rPr>
              <a:t>(Якутия),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70">
                <a:latin typeface="Microsoft Sans Serif"/>
                <a:cs typeface="Microsoft Sans Serif"/>
              </a:rPr>
              <a:t>Якутск,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75">
                <a:latin typeface="Microsoft Sans Serif"/>
                <a:cs typeface="Microsoft Sans Serif"/>
              </a:rPr>
              <a:t>проспект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-175">
                <a:latin typeface="Microsoft Sans Serif"/>
                <a:cs typeface="Microsoft Sans Serif"/>
              </a:rPr>
              <a:t>Ленина,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65">
                <a:latin typeface="Microsoft Sans Serif"/>
                <a:cs typeface="Microsoft Sans Serif"/>
              </a:rPr>
              <a:t>60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-170">
                <a:latin typeface="Microsoft Sans Serif"/>
                <a:cs typeface="Microsoft Sans Serif"/>
              </a:rPr>
              <a:t>(Школа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80">
                <a:latin typeface="Microsoft Sans Serif"/>
                <a:cs typeface="Microsoft Sans Serif"/>
              </a:rPr>
              <a:t>№3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10">
                <a:latin typeface="Microsoft Sans Serif"/>
                <a:cs typeface="Microsoft Sans Serif"/>
              </a:rPr>
              <a:t>г.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-170">
                <a:latin typeface="Microsoft Sans Serif"/>
                <a:cs typeface="Microsoft Sans Serif"/>
              </a:rPr>
              <a:t>Якутска)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" y="1072896"/>
            <a:ext cx="3394329" cy="16436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9695" y="1356486"/>
            <a:ext cx="4843780" cy="235432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1581" y="259841"/>
            <a:ext cx="5470525" cy="5378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dirty="0" sz="1800" spc="-215" b="1">
                <a:solidFill>
                  <a:srgbClr val="001F5F"/>
                </a:solidFill>
                <a:latin typeface="Arial"/>
                <a:cs typeface="Arial"/>
              </a:rPr>
              <a:t>Примеры</a:t>
            </a:r>
            <a:r>
              <a:rPr dirty="0" sz="1800" spc="-9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реализованных</a:t>
            </a:r>
            <a:r>
              <a:rPr dirty="0" sz="1800" spc="-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проектов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14"/>
              </a:lnSpc>
            </a:pPr>
            <a:r>
              <a:rPr dirty="0" sz="1800" spc="-5">
                <a:solidFill>
                  <a:srgbClr val="001F5F"/>
                </a:solidFill>
              </a:rPr>
              <a:t>«</a:t>
            </a:r>
            <a:r>
              <a:rPr dirty="0" sz="1600" spc="-5">
                <a:solidFill>
                  <a:srgbClr val="001F5F"/>
                </a:solidFill>
              </a:rPr>
              <a:t>Школьного</a:t>
            </a:r>
            <a:r>
              <a:rPr dirty="0" sz="1600" spc="-15">
                <a:solidFill>
                  <a:srgbClr val="001F5F"/>
                </a:solidFill>
              </a:rPr>
              <a:t> </a:t>
            </a:r>
            <a:r>
              <a:rPr dirty="0" sz="1600" spc="-5">
                <a:solidFill>
                  <a:srgbClr val="001F5F"/>
                </a:solidFill>
              </a:rPr>
              <a:t>инициативного</a:t>
            </a:r>
            <a:r>
              <a:rPr dirty="0" sz="1600" spc="-40">
                <a:solidFill>
                  <a:srgbClr val="001F5F"/>
                </a:solidFill>
              </a:rPr>
              <a:t> </a:t>
            </a:r>
            <a:r>
              <a:rPr dirty="0" sz="1600" spc="-5">
                <a:solidFill>
                  <a:srgbClr val="001F5F"/>
                </a:solidFill>
              </a:rPr>
              <a:t>бюджетирования</a:t>
            </a:r>
            <a:r>
              <a:rPr dirty="0" sz="1800" spc="-5">
                <a:solidFill>
                  <a:srgbClr val="001F5F"/>
                </a:solidFill>
              </a:rPr>
              <a:t>»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491" y="3602447"/>
            <a:ext cx="5558155" cy="112649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spc="-5" b="1">
                <a:solidFill>
                  <a:srgbClr val="001F5F"/>
                </a:solidFill>
                <a:latin typeface="Arial"/>
                <a:cs typeface="Arial"/>
              </a:rPr>
              <a:t>Проект:</a:t>
            </a:r>
            <a:r>
              <a:rPr dirty="0" sz="1600" spc="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«Школьная</a:t>
            </a:r>
            <a:r>
              <a:rPr dirty="0" sz="1600" spc="1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библиотека.</a:t>
            </a:r>
            <a:r>
              <a:rPr dirty="0" sz="1600" spc="-1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Новый</a:t>
            </a:r>
            <a:r>
              <a:rPr dirty="0" sz="160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формат»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600" spc="-20" b="1">
                <a:solidFill>
                  <a:srgbClr val="001F5F"/>
                </a:solidFill>
                <a:latin typeface="Arial"/>
                <a:cs typeface="Arial"/>
              </a:rPr>
              <a:t>Бюджет:</a:t>
            </a:r>
            <a:r>
              <a:rPr dirty="0" sz="16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275</a:t>
            </a:r>
            <a:r>
              <a:rPr dirty="0" sz="18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000</a:t>
            </a:r>
            <a:r>
              <a:rPr dirty="0" sz="1800" spc="-1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рублей</a:t>
            </a:r>
            <a:endParaRPr sz="1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55">
                <a:latin typeface="Microsoft Sans Serif"/>
                <a:cs typeface="Microsoft Sans Serif"/>
              </a:rPr>
              <a:t>Россия,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70">
                <a:latin typeface="Microsoft Sans Serif"/>
                <a:cs typeface="Microsoft Sans Serif"/>
              </a:rPr>
              <a:t>Волгоградская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-150">
                <a:latin typeface="Microsoft Sans Serif"/>
                <a:cs typeface="Microsoft Sans Serif"/>
              </a:rPr>
              <a:t>область,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80">
                <a:latin typeface="Microsoft Sans Serif"/>
                <a:cs typeface="Microsoft Sans Serif"/>
              </a:rPr>
              <a:t>Ленинск,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65">
                <a:latin typeface="Microsoft Sans Serif"/>
                <a:cs typeface="Microsoft Sans Serif"/>
              </a:rPr>
              <a:t>улица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75">
                <a:latin typeface="Microsoft Sans Serif"/>
                <a:cs typeface="Microsoft Sans Serif"/>
              </a:rPr>
              <a:t>Ленина,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65">
                <a:latin typeface="Microsoft Sans Serif"/>
                <a:cs typeface="Microsoft Sans Serif"/>
              </a:rPr>
              <a:t>241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" y="1203325"/>
            <a:ext cx="3254375" cy="15679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1176" y="1195197"/>
            <a:ext cx="4932299" cy="239141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8203" y="409447"/>
            <a:ext cx="5470525" cy="5378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dirty="0" sz="1800" spc="-215" b="1">
                <a:solidFill>
                  <a:srgbClr val="001F5F"/>
                </a:solidFill>
                <a:latin typeface="Arial"/>
                <a:cs typeface="Arial"/>
              </a:rPr>
              <a:t>Примеры</a:t>
            </a:r>
            <a:r>
              <a:rPr dirty="0" sz="1800" spc="-9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реализованных</a:t>
            </a:r>
            <a:r>
              <a:rPr dirty="0" sz="1800" spc="-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проектов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14"/>
              </a:lnSpc>
            </a:pPr>
            <a:r>
              <a:rPr dirty="0" sz="1800" spc="-5">
                <a:solidFill>
                  <a:srgbClr val="001F5F"/>
                </a:solidFill>
              </a:rPr>
              <a:t>«</a:t>
            </a:r>
            <a:r>
              <a:rPr dirty="0" sz="1600" spc="-5">
                <a:solidFill>
                  <a:srgbClr val="001F5F"/>
                </a:solidFill>
              </a:rPr>
              <a:t>Школьного</a:t>
            </a:r>
            <a:r>
              <a:rPr dirty="0" sz="1600" spc="-15">
                <a:solidFill>
                  <a:srgbClr val="001F5F"/>
                </a:solidFill>
              </a:rPr>
              <a:t> </a:t>
            </a:r>
            <a:r>
              <a:rPr dirty="0" sz="1600" spc="-5">
                <a:solidFill>
                  <a:srgbClr val="001F5F"/>
                </a:solidFill>
              </a:rPr>
              <a:t>инициативного</a:t>
            </a:r>
            <a:r>
              <a:rPr dirty="0" sz="1600" spc="-40">
                <a:solidFill>
                  <a:srgbClr val="001F5F"/>
                </a:solidFill>
              </a:rPr>
              <a:t> </a:t>
            </a:r>
            <a:r>
              <a:rPr dirty="0" sz="1600" spc="-5">
                <a:solidFill>
                  <a:srgbClr val="001F5F"/>
                </a:solidFill>
              </a:rPr>
              <a:t>бюджетирования</a:t>
            </a:r>
            <a:r>
              <a:rPr dirty="0" sz="1800" spc="-5">
                <a:solidFill>
                  <a:srgbClr val="001F5F"/>
                </a:solidFill>
              </a:rPr>
              <a:t>»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5861" y="206729"/>
            <a:ext cx="2315094" cy="6244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8508" y="3288982"/>
            <a:ext cx="8129270" cy="137033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spc="-5" b="1">
                <a:solidFill>
                  <a:srgbClr val="001F5F"/>
                </a:solidFill>
                <a:latin typeface="Arial"/>
                <a:cs typeface="Arial"/>
              </a:rPr>
              <a:t>Проект:</a:t>
            </a:r>
            <a:r>
              <a:rPr dirty="0" sz="16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«Выпускники-герои»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600" spc="-20" b="1">
                <a:solidFill>
                  <a:srgbClr val="001F5F"/>
                </a:solidFill>
                <a:latin typeface="Arial"/>
                <a:cs typeface="Arial"/>
              </a:rPr>
              <a:t>Бюджет:</a:t>
            </a:r>
            <a:r>
              <a:rPr dirty="0" sz="1600" spc="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160</a:t>
            </a:r>
            <a:r>
              <a:rPr dirty="0" sz="18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000</a:t>
            </a:r>
            <a:r>
              <a:rPr dirty="0" sz="1800" spc="-1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рублей</a:t>
            </a:r>
            <a:endParaRPr sz="1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55">
                <a:latin typeface="Microsoft Sans Serif"/>
                <a:cs typeface="Microsoft Sans Serif"/>
              </a:rPr>
              <a:t>Россия,</a:t>
            </a:r>
            <a:r>
              <a:rPr dirty="0" sz="1600" spc="-150">
                <a:latin typeface="Microsoft Sans Serif"/>
                <a:cs typeface="Microsoft Sans Serif"/>
              </a:rPr>
              <a:t> </a:t>
            </a:r>
            <a:r>
              <a:rPr dirty="0" sz="1600" spc="-170">
                <a:latin typeface="Microsoft Sans Serif"/>
                <a:cs typeface="Microsoft Sans Serif"/>
              </a:rPr>
              <a:t>Ханты-Мансийский</a:t>
            </a:r>
            <a:r>
              <a:rPr dirty="0" sz="1600" spc="-165">
                <a:latin typeface="Microsoft Sans Serif"/>
                <a:cs typeface="Microsoft Sans Serif"/>
              </a:rPr>
              <a:t> </a:t>
            </a:r>
            <a:r>
              <a:rPr dirty="0" sz="1600" spc="-175">
                <a:latin typeface="Microsoft Sans Serif"/>
                <a:cs typeface="Microsoft Sans Serif"/>
              </a:rPr>
              <a:t>автономный</a:t>
            </a:r>
            <a:r>
              <a:rPr dirty="0" sz="1600" spc="-170">
                <a:latin typeface="Microsoft Sans Serif"/>
                <a:cs typeface="Microsoft Sans Serif"/>
              </a:rPr>
              <a:t> </a:t>
            </a:r>
            <a:r>
              <a:rPr dirty="0" sz="1600" spc="-160">
                <a:latin typeface="Microsoft Sans Serif"/>
                <a:cs typeface="Microsoft Sans Serif"/>
              </a:rPr>
              <a:t>округ,</a:t>
            </a:r>
            <a:r>
              <a:rPr dirty="0" sz="1600" spc="-155">
                <a:latin typeface="Microsoft Sans Serif"/>
                <a:cs typeface="Microsoft Sans Serif"/>
              </a:rPr>
              <a:t> </a:t>
            </a:r>
            <a:r>
              <a:rPr dirty="0" sz="1600" spc="-185">
                <a:latin typeface="Microsoft Sans Serif"/>
                <a:cs typeface="Microsoft Sans Serif"/>
              </a:rPr>
              <a:t>Нефтеюганский</a:t>
            </a:r>
            <a:r>
              <a:rPr dirty="0" sz="1600" spc="-180">
                <a:latin typeface="Microsoft Sans Serif"/>
                <a:cs typeface="Microsoft Sans Serif"/>
              </a:rPr>
              <a:t> </a:t>
            </a:r>
            <a:r>
              <a:rPr dirty="0" sz="1600" spc="-160">
                <a:latin typeface="Microsoft Sans Serif"/>
                <a:cs typeface="Microsoft Sans Serif"/>
              </a:rPr>
              <a:t>район,</a:t>
            </a:r>
            <a:r>
              <a:rPr dirty="0" sz="1600" spc="-155">
                <a:latin typeface="Microsoft Sans Serif"/>
                <a:cs typeface="Microsoft Sans Serif"/>
              </a:rPr>
              <a:t> </a:t>
            </a:r>
            <a:r>
              <a:rPr dirty="0" sz="1600" spc="-170">
                <a:latin typeface="Microsoft Sans Serif"/>
                <a:cs typeface="Microsoft Sans Serif"/>
              </a:rPr>
              <a:t>сельское</a:t>
            </a:r>
            <a:r>
              <a:rPr dirty="0" sz="1600" spc="-165">
                <a:latin typeface="Microsoft Sans Serif"/>
                <a:cs typeface="Microsoft Sans Serif"/>
              </a:rPr>
              <a:t> </a:t>
            </a:r>
            <a:r>
              <a:rPr dirty="0" sz="1600" spc="-170">
                <a:latin typeface="Microsoft Sans Serif"/>
                <a:cs typeface="Microsoft Sans Serif"/>
              </a:rPr>
              <a:t>поселение</a:t>
            </a:r>
            <a:r>
              <a:rPr dirty="0" sz="1600" spc="-165">
                <a:latin typeface="Microsoft Sans Serif"/>
                <a:cs typeface="Microsoft Sans Serif"/>
              </a:rPr>
              <a:t> </a:t>
            </a:r>
            <a:r>
              <a:rPr dirty="0" sz="1600" spc="-170">
                <a:latin typeface="Microsoft Sans Serif"/>
                <a:cs typeface="Microsoft Sans Serif"/>
              </a:rPr>
              <a:t>Салым, </a:t>
            </a:r>
            <a:r>
              <a:rPr dirty="0" sz="1600" spc="-165">
                <a:latin typeface="Microsoft Sans Serif"/>
                <a:cs typeface="Microsoft Sans Serif"/>
              </a:rPr>
              <a:t> </a:t>
            </a:r>
            <a:r>
              <a:rPr dirty="0" sz="1600" spc="-175">
                <a:latin typeface="Microsoft Sans Serif"/>
                <a:cs typeface="Microsoft Sans Serif"/>
              </a:rPr>
              <a:t>посёлок</a:t>
            </a:r>
            <a:r>
              <a:rPr dirty="0" sz="1600" spc="-85">
                <a:latin typeface="Microsoft Sans Serif"/>
                <a:cs typeface="Microsoft Sans Serif"/>
              </a:rPr>
              <a:t> </a:t>
            </a:r>
            <a:r>
              <a:rPr dirty="0" sz="1600" spc="-170">
                <a:latin typeface="Microsoft Sans Serif"/>
                <a:cs typeface="Microsoft Sans Serif"/>
              </a:rPr>
              <a:t>Салым,</a:t>
            </a:r>
            <a:r>
              <a:rPr dirty="0" sz="1600" spc="-70">
                <a:latin typeface="Microsoft Sans Serif"/>
                <a:cs typeface="Microsoft Sans Serif"/>
              </a:rPr>
              <a:t> </a:t>
            </a:r>
            <a:r>
              <a:rPr dirty="0" sz="1600" spc="-160">
                <a:latin typeface="Microsoft Sans Serif"/>
                <a:cs typeface="Microsoft Sans Serif"/>
              </a:rPr>
              <a:t>ул.Привокзальная,</a:t>
            </a:r>
            <a:r>
              <a:rPr dirty="0" sz="1600" spc="-70">
                <a:latin typeface="Microsoft Sans Serif"/>
                <a:cs typeface="Microsoft Sans Serif"/>
              </a:rPr>
              <a:t> </a:t>
            </a:r>
            <a:r>
              <a:rPr dirty="0" sz="1600" spc="-165">
                <a:latin typeface="Microsoft Sans Serif"/>
                <a:cs typeface="Microsoft Sans Serif"/>
              </a:rPr>
              <a:t>16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675" y="1086992"/>
            <a:ext cx="3385185" cy="18643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74210" y="1575028"/>
            <a:ext cx="4779264" cy="236524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6491" y="266446"/>
            <a:ext cx="5470525" cy="5378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dirty="0" sz="1800" spc="-215" b="1">
                <a:solidFill>
                  <a:srgbClr val="001F5F"/>
                </a:solidFill>
                <a:latin typeface="Arial"/>
                <a:cs typeface="Arial"/>
              </a:rPr>
              <a:t>Примеры</a:t>
            </a:r>
            <a:r>
              <a:rPr dirty="0" sz="1800" spc="-9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реализованных</a:t>
            </a:r>
            <a:r>
              <a:rPr dirty="0" sz="1800" spc="-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проектов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14"/>
              </a:lnSpc>
            </a:pPr>
            <a:r>
              <a:rPr dirty="0" sz="1800" spc="-5">
                <a:solidFill>
                  <a:srgbClr val="001F5F"/>
                </a:solidFill>
              </a:rPr>
              <a:t>«</a:t>
            </a:r>
            <a:r>
              <a:rPr dirty="0" sz="1600" spc="-5">
                <a:solidFill>
                  <a:srgbClr val="001F5F"/>
                </a:solidFill>
              </a:rPr>
              <a:t>Школьного</a:t>
            </a:r>
            <a:r>
              <a:rPr dirty="0" sz="1600" spc="-15">
                <a:solidFill>
                  <a:srgbClr val="001F5F"/>
                </a:solidFill>
              </a:rPr>
              <a:t> </a:t>
            </a:r>
            <a:r>
              <a:rPr dirty="0" sz="1600" spc="-5">
                <a:solidFill>
                  <a:srgbClr val="001F5F"/>
                </a:solidFill>
              </a:rPr>
              <a:t>инициативного</a:t>
            </a:r>
            <a:r>
              <a:rPr dirty="0" sz="1600" spc="-40">
                <a:solidFill>
                  <a:srgbClr val="001F5F"/>
                </a:solidFill>
              </a:rPr>
              <a:t> </a:t>
            </a:r>
            <a:r>
              <a:rPr dirty="0" sz="1600" spc="-5">
                <a:solidFill>
                  <a:srgbClr val="001F5F"/>
                </a:solidFill>
              </a:rPr>
              <a:t>бюджетирования</a:t>
            </a:r>
            <a:r>
              <a:rPr dirty="0" sz="1800" spc="-5">
                <a:solidFill>
                  <a:srgbClr val="001F5F"/>
                </a:solidFill>
              </a:rPr>
              <a:t>»</a:t>
            </a:r>
            <a:endParaRPr sz="18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99247" y="4165280"/>
            <a:ext cx="1444751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811" y="3767248"/>
            <a:ext cx="7797800" cy="112712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spc="-5" b="1">
                <a:solidFill>
                  <a:srgbClr val="001F5F"/>
                </a:solidFill>
                <a:latin typeface="Arial"/>
                <a:cs typeface="Arial"/>
              </a:rPr>
              <a:t>Проект:</a:t>
            </a:r>
            <a:r>
              <a:rPr dirty="0" sz="1600" spc="-6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«Открытая</a:t>
            </a:r>
            <a:r>
              <a:rPr dirty="0" sz="1600" spc="-2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Галактика 13-19-61»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600" spc="-20" b="1">
                <a:solidFill>
                  <a:srgbClr val="001F5F"/>
                </a:solidFill>
                <a:latin typeface="Arial"/>
                <a:cs typeface="Arial"/>
              </a:rPr>
              <a:t>Бюджет:</a:t>
            </a:r>
            <a:r>
              <a:rPr dirty="0" sz="16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150</a:t>
            </a:r>
            <a:r>
              <a:rPr dirty="0" sz="18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000</a:t>
            </a:r>
            <a:r>
              <a:rPr dirty="0" sz="1800" spc="-1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рублей</a:t>
            </a:r>
            <a:endParaRPr sz="1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50">
                <a:latin typeface="Microsoft Sans Serif"/>
                <a:cs typeface="Microsoft Sans Serif"/>
              </a:rPr>
              <a:t>Россия,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80">
                <a:latin typeface="Microsoft Sans Serif"/>
                <a:cs typeface="Microsoft Sans Serif"/>
              </a:rPr>
              <a:t>Великий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155">
                <a:latin typeface="Microsoft Sans Serif"/>
                <a:cs typeface="Microsoft Sans Serif"/>
              </a:rPr>
              <a:t>Новгород,</a:t>
            </a:r>
            <a:r>
              <a:rPr dirty="0" sz="1600" spc="-85">
                <a:latin typeface="Microsoft Sans Serif"/>
                <a:cs typeface="Microsoft Sans Serif"/>
              </a:rPr>
              <a:t> </a:t>
            </a:r>
            <a:r>
              <a:rPr dirty="0" sz="1600" spc="-200">
                <a:latin typeface="Microsoft Sans Serif"/>
                <a:cs typeface="Microsoft Sans Serif"/>
              </a:rPr>
              <a:t>Донецкий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55">
                <a:latin typeface="Microsoft Sans Serif"/>
                <a:cs typeface="Microsoft Sans Serif"/>
              </a:rPr>
              <a:t>район,</a:t>
            </a:r>
            <a:r>
              <a:rPr dirty="0" sz="1600" spc="-90">
                <a:latin typeface="Microsoft Sans Serif"/>
                <a:cs typeface="Microsoft Sans Serif"/>
              </a:rPr>
              <a:t> </a:t>
            </a:r>
            <a:r>
              <a:rPr dirty="0" sz="1600" spc="-125">
                <a:latin typeface="Microsoft Sans Serif"/>
                <a:cs typeface="Microsoft Sans Serif"/>
              </a:rPr>
              <a:t>ул.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165">
                <a:latin typeface="Microsoft Sans Serif"/>
                <a:cs typeface="Microsoft Sans Serif"/>
              </a:rPr>
              <a:t>Рахманинова,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65">
                <a:latin typeface="Microsoft Sans Serif"/>
                <a:cs typeface="Microsoft Sans Serif"/>
              </a:rPr>
              <a:t>7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170">
                <a:latin typeface="Microsoft Sans Serif"/>
                <a:cs typeface="Microsoft Sans Serif"/>
              </a:rPr>
              <a:t>(Школа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95">
                <a:latin typeface="Microsoft Sans Serif"/>
                <a:cs typeface="Microsoft Sans Serif"/>
              </a:rPr>
              <a:t>№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65">
                <a:latin typeface="Microsoft Sans Serif"/>
                <a:cs typeface="Microsoft Sans Serif"/>
              </a:rPr>
              <a:t>13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-110">
                <a:latin typeface="Microsoft Sans Serif"/>
                <a:cs typeface="Microsoft Sans Serif"/>
              </a:rPr>
              <a:t>г.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180">
                <a:latin typeface="Microsoft Sans Serif"/>
                <a:cs typeface="Microsoft Sans Serif"/>
              </a:rPr>
              <a:t>Великий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-160">
                <a:latin typeface="Microsoft Sans Serif"/>
                <a:cs typeface="Microsoft Sans Serif"/>
              </a:rPr>
              <a:t>Новгород)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327" y="1184655"/>
            <a:ext cx="3351911" cy="16230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9263" y="1203325"/>
            <a:ext cx="4744212" cy="230606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9811" y="300990"/>
            <a:ext cx="5470525" cy="5378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dirty="0" sz="1800" spc="-215" b="1">
                <a:solidFill>
                  <a:srgbClr val="001F5F"/>
                </a:solidFill>
                <a:latin typeface="Arial"/>
                <a:cs typeface="Arial"/>
              </a:rPr>
              <a:t>Примеры</a:t>
            </a:r>
            <a:r>
              <a:rPr dirty="0" sz="1800" spc="-9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реализованных</a:t>
            </a:r>
            <a:r>
              <a:rPr dirty="0" sz="1800" spc="-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проектов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14"/>
              </a:lnSpc>
            </a:pPr>
            <a:r>
              <a:rPr dirty="0" sz="1800" spc="-5">
                <a:solidFill>
                  <a:srgbClr val="001F5F"/>
                </a:solidFill>
              </a:rPr>
              <a:t>«</a:t>
            </a:r>
            <a:r>
              <a:rPr dirty="0" sz="1600" spc="-5">
                <a:solidFill>
                  <a:srgbClr val="001F5F"/>
                </a:solidFill>
              </a:rPr>
              <a:t>Школьного</a:t>
            </a:r>
            <a:r>
              <a:rPr dirty="0" sz="1600" spc="-15">
                <a:solidFill>
                  <a:srgbClr val="001F5F"/>
                </a:solidFill>
              </a:rPr>
              <a:t> </a:t>
            </a:r>
            <a:r>
              <a:rPr dirty="0" sz="1600" spc="-5">
                <a:solidFill>
                  <a:srgbClr val="001F5F"/>
                </a:solidFill>
              </a:rPr>
              <a:t>инициативного</a:t>
            </a:r>
            <a:r>
              <a:rPr dirty="0" sz="1600" spc="-40">
                <a:solidFill>
                  <a:srgbClr val="001F5F"/>
                </a:solidFill>
              </a:rPr>
              <a:t> </a:t>
            </a:r>
            <a:r>
              <a:rPr dirty="0" sz="1600" spc="-5">
                <a:solidFill>
                  <a:srgbClr val="001F5F"/>
                </a:solidFill>
              </a:rPr>
              <a:t>бюджетирования</a:t>
            </a:r>
            <a:r>
              <a:rPr dirty="0" sz="1800" spc="-5">
                <a:solidFill>
                  <a:srgbClr val="001F5F"/>
                </a:solidFill>
              </a:rPr>
              <a:t>»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491" y="4120388"/>
            <a:ext cx="7000240" cy="793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dirty="0" sz="1600" spc="-5" b="1">
                <a:solidFill>
                  <a:srgbClr val="001F5F"/>
                </a:solidFill>
                <a:latin typeface="Arial"/>
                <a:cs typeface="Arial"/>
              </a:rPr>
              <a:t>Проект:</a:t>
            </a:r>
            <a:r>
              <a:rPr dirty="0" sz="1600" spc="-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Школьная</a:t>
            </a:r>
            <a:r>
              <a:rPr dirty="0" sz="160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буфет-зона</a:t>
            </a:r>
            <a:r>
              <a:rPr dirty="0" sz="160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"Время</a:t>
            </a:r>
            <a:r>
              <a:rPr dirty="0" sz="1600" spc="-1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есть!"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ts val="2150"/>
              </a:lnSpc>
            </a:pPr>
            <a:r>
              <a:rPr dirty="0" sz="1600" spc="-20" b="1">
                <a:solidFill>
                  <a:srgbClr val="001F5F"/>
                </a:solidFill>
                <a:latin typeface="Arial"/>
                <a:cs typeface="Arial"/>
              </a:rPr>
              <a:t>Бюджет:</a:t>
            </a:r>
            <a:r>
              <a:rPr dirty="0" sz="1600" spc="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300</a:t>
            </a:r>
            <a:r>
              <a:rPr dirty="0" sz="18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000</a:t>
            </a:r>
            <a:r>
              <a:rPr dirty="0" sz="1800" spc="-1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рублей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600" spc="-155">
                <a:latin typeface="Microsoft Sans Serif"/>
                <a:cs typeface="Microsoft Sans Serif"/>
              </a:rPr>
              <a:t>Россия,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80">
                <a:latin typeface="Microsoft Sans Serif"/>
                <a:cs typeface="Microsoft Sans Serif"/>
              </a:rPr>
              <a:t>Ямало-Ненецкий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175">
                <a:latin typeface="Microsoft Sans Serif"/>
                <a:cs typeface="Microsoft Sans Serif"/>
              </a:rPr>
              <a:t>автономный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55">
                <a:latin typeface="Microsoft Sans Serif"/>
                <a:cs typeface="Microsoft Sans Serif"/>
              </a:rPr>
              <a:t>округ,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185">
                <a:latin typeface="Microsoft Sans Serif"/>
                <a:cs typeface="Microsoft Sans Serif"/>
              </a:rPr>
              <a:t>Надымский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55">
                <a:latin typeface="Microsoft Sans Serif"/>
                <a:cs typeface="Microsoft Sans Serif"/>
              </a:rPr>
              <a:t>район,</a:t>
            </a:r>
            <a:r>
              <a:rPr dirty="0" sz="1600" spc="-75">
                <a:latin typeface="Microsoft Sans Serif"/>
                <a:cs typeface="Microsoft Sans Serif"/>
              </a:rPr>
              <a:t> </a:t>
            </a:r>
            <a:r>
              <a:rPr dirty="0" sz="1600" spc="-175">
                <a:latin typeface="Microsoft Sans Serif"/>
                <a:cs typeface="Microsoft Sans Serif"/>
              </a:rPr>
              <a:t>Надым,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60">
                <a:latin typeface="Microsoft Sans Serif"/>
                <a:cs typeface="Microsoft Sans Serif"/>
              </a:rPr>
              <a:t>ул.Заводская,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-180">
                <a:latin typeface="Microsoft Sans Serif"/>
                <a:cs typeface="Microsoft Sans Serif"/>
              </a:rPr>
              <a:t>7А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" y="975994"/>
            <a:ext cx="2998216" cy="14536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0026" y="972566"/>
            <a:ext cx="3134614" cy="14570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8400" y="2591727"/>
            <a:ext cx="3050921" cy="14588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45201" y="2588628"/>
            <a:ext cx="3208274" cy="147624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6491" y="266446"/>
            <a:ext cx="5470525" cy="5378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dirty="0" sz="1800" spc="-215" b="1">
                <a:solidFill>
                  <a:srgbClr val="001F5F"/>
                </a:solidFill>
                <a:latin typeface="Arial"/>
                <a:cs typeface="Arial"/>
              </a:rPr>
              <a:t>Примеры</a:t>
            </a:r>
            <a:r>
              <a:rPr dirty="0" sz="1800" spc="-9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реализованных</a:t>
            </a:r>
            <a:r>
              <a:rPr dirty="0" sz="1800" spc="-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проектов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14"/>
              </a:lnSpc>
            </a:pPr>
            <a:r>
              <a:rPr dirty="0" sz="1800" spc="-5">
                <a:solidFill>
                  <a:srgbClr val="001F5F"/>
                </a:solidFill>
              </a:rPr>
              <a:t>«</a:t>
            </a:r>
            <a:r>
              <a:rPr dirty="0" sz="1600" spc="-5">
                <a:solidFill>
                  <a:srgbClr val="001F5F"/>
                </a:solidFill>
              </a:rPr>
              <a:t>Школьного</a:t>
            </a:r>
            <a:r>
              <a:rPr dirty="0" sz="1600" spc="-15">
                <a:solidFill>
                  <a:srgbClr val="001F5F"/>
                </a:solidFill>
              </a:rPr>
              <a:t> </a:t>
            </a:r>
            <a:r>
              <a:rPr dirty="0" sz="1600" spc="-5">
                <a:solidFill>
                  <a:srgbClr val="001F5F"/>
                </a:solidFill>
              </a:rPr>
              <a:t>инициативного</a:t>
            </a:r>
            <a:r>
              <a:rPr dirty="0" sz="1600" spc="-40">
                <a:solidFill>
                  <a:srgbClr val="001F5F"/>
                </a:solidFill>
              </a:rPr>
              <a:t> </a:t>
            </a:r>
            <a:r>
              <a:rPr dirty="0" sz="1600" spc="-5">
                <a:solidFill>
                  <a:srgbClr val="001F5F"/>
                </a:solidFill>
              </a:rPr>
              <a:t>бюджетирования</a:t>
            </a:r>
            <a:r>
              <a:rPr dirty="0" sz="1800" spc="-5">
                <a:solidFill>
                  <a:srgbClr val="001F5F"/>
                </a:solidFill>
              </a:rPr>
              <a:t>»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5861" y="320409"/>
            <a:ext cx="2315094" cy="6022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8612" y="334771"/>
            <a:ext cx="4770755" cy="633730"/>
          </a:xfrm>
          <a:prstGeom prst="rect"/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dirty="0" sz="2100">
                <a:solidFill>
                  <a:srgbClr val="001F5F"/>
                </a:solidFill>
              </a:rPr>
              <a:t>Центр изучения гражданских </a:t>
            </a:r>
            <a:r>
              <a:rPr dirty="0" sz="2100" spc="5">
                <a:solidFill>
                  <a:srgbClr val="001F5F"/>
                </a:solidFill>
              </a:rPr>
              <a:t> </a:t>
            </a:r>
            <a:r>
              <a:rPr dirty="0" sz="2100">
                <a:solidFill>
                  <a:srgbClr val="001F5F"/>
                </a:solidFill>
              </a:rPr>
              <a:t>инициатив</a:t>
            </a:r>
            <a:r>
              <a:rPr dirty="0" sz="2100" spc="-50">
                <a:solidFill>
                  <a:srgbClr val="001F5F"/>
                </a:solidFill>
              </a:rPr>
              <a:t> </a:t>
            </a:r>
            <a:r>
              <a:rPr dirty="0" sz="2100">
                <a:solidFill>
                  <a:srgbClr val="001F5F"/>
                </a:solidFill>
              </a:rPr>
              <a:t>в</a:t>
            </a:r>
            <a:r>
              <a:rPr dirty="0" sz="2100" spc="-45">
                <a:solidFill>
                  <a:srgbClr val="001F5F"/>
                </a:solidFill>
              </a:rPr>
              <a:t> </a:t>
            </a:r>
            <a:r>
              <a:rPr dirty="0" sz="2100">
                <a:solidFill>
                  <a:srgbClr val="001F5F"/>
                </a:solidFill>
              </a:rPr>
              <a:t>социальных</a:t>
            </a:r>
            <a:r>
              <a:rPr dirty="0" sz="2100" spc="-40">
                <a:solidFill>
                  <a:srgbClr val="001F5F"/>
                </a:solidFill>
              </a:rPr>
              <a:t> </a:t>
            </a:r>
            <a:r>
              <a:rPr dirty="0" sz="2100">
                <a:solidFill>
                  <a:srgbClr val="001F5F"/>
                </a:solidFill>
              </a:rPr>
              <a:t>сетях</a:t>
            </a:r>
            <a:endParaRPr sz="2100"/>
          </a:p>
        </p:txBody>
      </p:sp>
      <p:grpSp>
        <p:nvGrpSpPr>
          <p:cNvPr id="4" name="object 4"/>
          <p:cNvGrpSpPr/>
          <p:nvPr/>
        </p:nvGrpSpPr>
        <p:grpSpPr>
          <a:xfrm>
            <a:off x="6271005" y="2093798"/>
            <a:ext cx="2873375" cy="3043555"/>
            <a:chOff x="6271005" y="2093798"/>
            <a:chExt cx="2873375" cy="30435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9247" y="4165280"/>
              <a:ext cx="1444751" cy="9715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1005" y="2093798"/>
              <a:ext cx="2302509" cy="230251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7091" y="2347786"/>
            <a:ext cx="1875347" cy="177620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02012" y="2334270"/>
            <a:ext cx="1916052" cy="180509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30681" y="1613661"/>
            <a:ext cx="12179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solidFill>
                  <a:srgbClr val="001F5F"/>
                </a:solidFill>
                <a:latin typeface="Arial Black"/>
                <a:cs typeface="Arial Black"/>
              </a:rPr>
              <a:t>В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Кон</a:t>
            </a:r>
            <a:r>
              <a:rPr dirty="0" sz="1600">
                <a:solidFill>
                  <a:srgbClr val="001F5F"/>
                </a:solidFill>
                <a:latin typeface="Arial Black"/>
                <a:cs typeface="Arial Black"/>
              </a:rPr>
              <a:t>т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акте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36060" y="1632966"/>
            <a:ext cx="18510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Одн</a:t>
            </a:r>
            <a:r>
              <a:rPr dirty="0" sz="1600">
                <a:solidFill>
                  <a:srgbClr val="001F5F"/>
                </a:solidFill>
                <a:latin typeface="Arial Black"/>
                <a:cs typeface="Arial Black"/>
              </a:rPr>
              <a:t>о</a:t>
            </a:r>
            <a:r>
              <a:rPr dirty="0" sz="1600" spc="-10">
                <a:solidFill>
                  <a:srgbClr val="001F5F"/>
                </a:solidFill>
                <a:latin typeface="Arial Black"/>
                <a:cs typeface="Arial Black"/>
              </a:rPr>
              <a:t>к</a:t>
            </a:r>
            <a:r>
              <a:rPr dirty="0" sz="1600" spc="-15">
                <a:solidFill>
                  <a:srgbClr val="001F5F"/>
                </a:solidFill>
                <a:latin typeface="Arial Black"/>
                <a:cs typeface="Arial Black"/>
              </a:rPr>
              <a:t>л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ассн</a:t>
            </a:r>
            <a:r>
              <a:rPr dirty="0" sz="1600" spc="-10">
                <a:solidFill>
                  <a:srgbClr val="001F5F"/>
                </a:solidFill>
                <a:latin typeface="Arial Black"/>
                <a:cs typeface="Arial Black"/>
              </a:rPr>
              <a:t>ики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21805" y="1636522"/>
            <a:ext cx="10718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1F5F"/>
                </a:solidFill>
                <a:latin typeface="Arial Black"/>
                <a:cs typeface="Arial Black"/>
              </a:rPr>
              <a:t>Telegram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5221" y="976122"/>
            <a:ext cx="4865878" cy="19127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1979" y="2996234"/>
            <a:ext cx="4341495" cy="20166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16368" y="976122"/>
            <a:ext cx="1627631" cy="117500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940046" cy="5143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9144000" cy="97612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35051" y="711530"/>
            <a:ext cx="3756025" cy="3613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dirty="0" sz="1400">
                <a:solidFill>
                  <a:srgbClr val="001F5F"/>
                </a:solidFill>
                <a:latin typeface="Arial Black"/>
                <a:cs typeface="Arial Black"/>
              </a:rPr>
              <a:t>Центр</a:t>
            </a:r>
            <a:r>
              <a:rPr dirty="0" sz="1400" spc="-2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Arial Black"/>
                <a:cs typeface="Arial Black"/>
              </a:rPr>
              <a:t>изучения</a:t>
            </a:r>
            <a:r>
              <a:rPr dirty="0" sz="14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Arial Black"/>
                <a:cs typeface="Arial Black"/>
              </a:rPr>
              <a:t>гражданских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ts val="1595"/>
              </a:lnSpc>
            </a:pPr>
            <a:r>
              <a:rPr dirty="0" sz="1400">
                <a:solidFill>
                  <a:srgbClr val="001F5F"/>
                </a:solidFill>
                <a:latin typeface="Arial Black"/>
                <a:cs typeface="Arial Black"/>
              </a:rPr>
              <a:t>инициатив</a:t>
            </a:r>
            <a:endParaRPr sz="140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35"/>
              </a:spcBef>
            </a:pPr>
            <a:r>
              <a:rPr dirty="0" sz="1050">
                <a:solidFill>
                  <a:srgbClr val="001F5F"/>
                </a:solidFill>
                <a:latin typeface="Arial Black"/>
                <a:cs typeface="Arial Black"/>
              </a:rPr>
              <a:t>ГБОУВО РК «Крымский инженерно- </a:t>
            </a:r>
            <a:r>
              <a:rPr dirty="0" sz="1050" spc="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050">
                <a:solidFill>
                  <a:srgbClr val="001F5F"/>
                </a:solidFill>
                <a:latin typeface="Arial Black"/>
                <a:cs typeface="Arial Black"/>
              </a:rPr>
              <a:t>педагогический</a:t>
            </a:r>
            <a:r>
              <a:rPr dirty="0" sz="1050" spc="-5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050">
                <a:solidFill>
                  <a:srgbClr val="001F5F"/>
                </a:solidFill>
                <a:latin typeface="Arial Black"/>
                <a:cs typeface="Arial Black"/>
              </a:rPr>
              <a:t>университет</a:t>
            </a:r>
            <a:r>
              <a:rPr dirty="0" sz="1050" spc="-3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050" spc="-5">
                <a:solidFill>
                  <a:srgbClr val="001F5F"/>
                </a:solidFill>
                <a:latin typeface="Arial Black"/>
                <a:cs typeface="Arial Black"/>
              </a:rPr>
              <a:t>им.Февзи</a:t>
            </a:r>
            <a:r>
              <a:rPr dirty="0" sz="1050" spc="-3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050">
                <a:solidFill>
                  <a:srgbClr val="001F5F"/>
                </a:solidFill>
                <a:latin typeface="Arial Black"/>
                <a:cs typeface="Arial Black"/>
              </a:rPr>
              <a:t>Якубова»</a:t>
            </a:r>
            <a:endParaRPr sz="10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dirty="0" sz="1050">
                <a:latin typeface="Arial Black"/>
                <a:cs typeface="Arial Black"/>
              </a:rPr>
              <a:t>e-mail:</a:t>
            </a:r>
            <a:r>
              <a:rPr dirty="0" sz="1050" spc="-35">
                <a:latin typeface="Arial Black"/>
                <a:cs typeface="Arial Black"/>
              </a:rPr>
              <a:t> </a:t>
            </a:r>
            <a:r>
              <a:rPr dirty="0" sz="1050" spc="-55" b="1">
                <a:solidFill>
                  <a:srgbClr val="0055A3"/>
                </a:solidFill>
                <a:latin typeface="Tahoma"/>
                <a:cs typeface="Tahoma"/>
              </a:rPr>
              <a:t>centr</a:t>
            </a:r>
            <a:r>
              <a:rPr dirty="0" u="heavy" sz="1050" spc="315" b="1">
                <a:solidFill>
                  <a:srgbClr val="0055A3"/>
                </a:solidFill>
                <a:uFill>
                  <a:solidFill>
                    <a:srgbClr val="0055A3"/>
                  </a:solidFill>
                </a:uFill>
                <a:latin typeface="Tahoma"/>
                <a:cs typeface="Tahoma"/>
              </a:rPr>
              <a:t> </a:t>
            </a:r>
            <a:r>
              <a:rPr dirty="0" sz="1050" spc="-5" b="1">
                <a:solidFill>
                  <a:srgbClr val="0055A3"/>
                </a:solidFill>
                <a:latin typeface="Tahoma"/>
                <a:cs typeface="Tahoma"/>
                <a:hlinkClick r:id="rId7"/>
              </a:rPr>
              <a:t>grajdan@kipu-rc.ru</a:t>
            </a:r>
            <a:endParaRPr sz="1050">
              <a:latin typeface="Tahoma"/>
              <a:cs typeface="Tahoma"/>
            </a:endParaRPr>
          </a:p>
          <a:p>
            <a:pPr algn="r" marR="1452880">
              <a:lnSpc>
                <a:spcPct val="100000"/>
              </a:lnSpc>
              <a:spcBef>
                <a:spcPts val="775"/>
              </a:spcBef>
              <a:tabLst>
                <a:tab pos="1331595" algn="l"/>
              </a:tabLst>
            </a:pPr>
            <a:r>
              <a:rPr dirty="0" sz="1050">
                <a:latin typeface="Arial Black"/>
                <a:cs typeface="Arial Black"/>
              </a:rPr>
              <a:t>тел.</a:t>
            </a:r>
            <a:r>
              <a:rPr dirty="0" sz="1050" spc="-20">
                <a:latin typeface="Arial Black"/>
                <a:cs typeface="Arial Black"/>
              </a:rPr>
              <a:t> </a:t>
            </a:r>
            <a:r>
              <a:rPr dirty="0" sz="1050">
                <a:latin typeface="Arial Black"/>
                <a:cs typeface="Arial Black"/>
              </a:rPr>
              <a:t>: </a:t>
            </a:r>
            <a:r>
              <a:rPr dirty="0" sz="1600" spc="-5">
                <a:latin typeface="Arial Black"/>
                <a:cs typeface="Arial Black"/>
              </a:rPr>
              <a:t>(3652)	78-82-82</a:t>
            </a:r>
            <a:endParaRPr sz="1600">
              <a:latin typeface="Arial Black"/>
              <a:cs typeface="Arial Black"/>
            </a:endParaRPr>
          </a:p>
          <a:p>
            <a:pPr algn="r" marR="1409065">
              <a:lnSpc>
                <a:spcPct val="100000"/>
              </a:lnSpc>
              <a:spcBef>
                <a:spcPts val="815"/>
              </a:spcBef>
              <a:tabLst>
                <a:tab pos="1511935" algn="l"/>
              </a:tabLst>
            </a:pPr>
            <a:r>
              <a:rPr dirty="0" sz="1600" spc="-5">
                <a:latin typeface="Arial Black"/>
                <a:cs typeface="Arial Black"/>
              </a:rPr>
              <a:t>+7</a:t>
            </a:r>
            <a:r>
              <a:rPr dirty="0" sz="1600" spc="10">
                <a:latin typeface="Arial Black"/>
                <a:cs typeface="Arial Black"/>
              </a:rPr>
              <a:t> </a:t>
            </a:r>
            <a:r>
              <a:rPr dirty="0" sz="1600" spc="-5">
                <a:latin typeface="Arial Black"/>
                <a:cs typeface="Arial Black"/>
              </a:rPr>
              <a:t>(978)</a:t>
            </a:r>
            <a:r>
              <a:rPr dirty="0" sz="1600">
                <a:latin typeface="Arial Black"/>
                <a:cs typeface="Arial Black"/>
              </a:rPr>
              <a:t> </a:t>
            </a:r>
            <a:r>
              <a:rPr dirty="0" sz="1600" spc="-5">
                <a:latin typeface="Arial Black"/>
                <a:cs typeface="Arial Black"/>
              </a:rPr>
              <a:t>624	40</a:t>
            </a:r>
            <a:r>
              <a:rPr dirty="0" sz="1600" spc="-50">
                <a:latin typeface="Arial Black"/>
                <a:cs typeface="Arial Black"/>
              </a:rPr>
              <a:t> </a:t>
            </a:r>
            <a:r>
              <a:rPr dirty="0" sz="1600" spc="-5">
                <a:latin typeface="Arial Black"/>
                <a:cs typeface="Arial Black"/>
              </a:rPr>
              <a:t>76</a:t>
            </a:r>
            <a:endParaRPr sz="1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50">
              <a:latin typeface="Arial Black"/>
              <a:cs typeface="Arial Black"/>
            </a:endParaRPr>
          </a:p>
          <a:p>
            <a:pPr marL="12700" marR="1218565">
              <a:lnSpc>
                <a:spcPts val="1510"/>
              </a:lnSpc>
            </a:pPr>
            <a:r>
              <a:rPr dirty="0" sz="1400" spc="-5">
                <a:solidFill>
                  <a:srgbClr val="001F5F"/>
                </a:solidFill>
                <a:latin typeface="Arial Black"/>
                <a:cs typeface="Arial Black"/>
              </a:rPr>
              <a:t>Министерство </a:t>
            </a:r>
            <a:r>
              <a:rPr dirty="0" sz="1400">
                <a:solidFill>
                  <a:srgbClr val="001F5F"/>
                </a:solidFill>
                <a:latin typeface="Arial Black"/>
                <a:cs typeface="Arial Black"/>
              </a:rPr>
              <a:t>финансов </a:t>
            </a:r>
            <a:r>
              <a:rPr dirty="0" sz="1400" spc="-459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400">
                <a:solidFill>
                  <a:srgbClr val="001F5F"/>
                </a:solidFill>
                <a:latin typeface="Arial Black"/>
                <a:cs typeface="Arial Black"/>
              </a:rPr>
              <a:t>Республики</a:t>
            </a:r>
            <a:r>
              <a:rPr dirty="0" sz="1400" spc="43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400">
                <a:solidFill>
                  <a:srgbClr val="001F5F"/>
                </a:solidFill>
                <a:latin typeface="Arial Black"/>
                <a:cs typeface="Arial Black"/>
              </a:rPr>
              <a:t>Крым</a:t>
            </a:r>
            <a:endParaRPr sz="1400">
              <a:latin typeface="Arial Black"/>
              <a:cs typeface="Arial Black"/>
            </a:endParaRPr>
          </a:p>
          <a:p>
            <a:pPr marL="12700" marR="128270">
              <a:lnSpc>
                <a:spcPts val="1130"/>
              </a:lnSpc>
              <a:spcBef>
                <a:spcPts val="20"/>
              </a:spcBef>
            </a:pPr>
            <a:r>
              <a:rPr dirty="0" sz="1050">
                <a:solidFill>
                  <a:srgbClr val="001F5F"/>
                </a:solidFill>
                <a:latin typeface="Arial Black"/>
                <a:cs typeface="Arial Black"/>
              </a:rPr>
              <a:t>Отдел проектного </a:t>
            </a:r>
            <a:r>
              <a:rPr dirty="0" sz="1050" spc="-5">
                <a:solidFill>
                  <a:srgbClr val="001F5F"/>
                </a:solidFill>
                <a:latin typeface="Arial Black"/>
                <a:cs typeface="Arial Black"/>
              </a:rPr>
              <a:t>управления </a:t>
            </a:r>
            <a:r>
              <a:rPr dirty="0" sz="1050">
                <a:solidFill>
                  <a:srgbClr val="001F5F"/>
                </a:solidFill>
                <a:latin typeface="Arial Black"/>
                <a:cs typeface="Arial Black"/>
              </a:rPr>
              <a:t>и </a:t>
            </a:r>
            <a:r>
              <a:rPr dirty="0" sz="1050" spc="-5">
                <a:solidFill>
                  <a:srgbClr val="001F5F"/>
                </a:solidFill>
                <a:latin typeface="Arial Black"/>
                <a:cs typeface="Arial Black"/>
              </a:rPr>
              <a:t>инициативного </a:t>
            </a:r>
            <a:r>
              <a:rPr dirty="0" sz="1050" spc="-34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050">
                <a:solidFill>
                  <a:srgbClr val="001F5F"/>
                </a:solidFill>
                <a:latin typeface="Arial Black"/>
                <a:cs typeface="Arial Black"/>
              </a:rPr>
              <a:t>бюджетирования</a:t>
            </a:r>
            <a:endParaRPr sz="10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50">
                <a:latin typeface="Arial Black"/>
                <a:cs typeface="Arial Black"/>
              </a:rPr>
              <a:t>e-mail:</a:t>
            </a:r>
            <a:r>
              <a:rPr dirty="0" sz="1050" spc="-30">
                <a:solidFill>
                  <a:srgbClr val="0462C1"/>
                </a:solidFill>
                <a:latin typeface="Arial Black"/>
                <a:cs typeface="Arial Black"/>
              </a:rPr>
              <a:t> </a:t>
            </a:r>
            <a:r>
              <a:rPr dirty="0" u="sng" sz="105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8"/>
              </a:rPr>
              <a:t>unp@minfin.rk.gov.ru</a:t>
            </a:r>
            <a:endParaRPr sz="1050">
              <a:latin typeface="Arial Black"/>
              <a:cs typeface="Arial Black"/>
            </a:endParaRPr>
          </a:p>
          <a:p>
            <a:pPr marL="1257300">
              <a:lnSpc>
                <a:spcPct val="100000"/>
              </a:lnSpc>
              <a:spcBef>
                <a:spcPts val="1095"/>
              </a:spcBef>
            </a:pPr>
            <a:r>
              <a:rPr dirty="0" sz="1050">
                <a:latin typeface="Arial Black"/>
                <a:cs typeface="Arial Black"/>
              </a:rPr>
              <a:t>тел.</a:t>
            </a:r>
            <a:r>
              <a:rPr dirty="0" sz="1050" spc="-35">
                <a:latin typeface="Arial Black"/>
                <a:cs typeface="Arial Black"/>
              </a:rPr>
              <a:t> </a:t>
            </a:r>
            <a:r>
              <a:rPr dirty="0" sz="1050">
                <a:latin typeface="Arial Black"/>
                <a:cs typeface="Arial Black"/>
              </a:rPr>
              <a:t>:</a:t>
            </a:r>
            <a:r>
              <a:rPr dirty="0" sz="1050" spc="-20">
                <a:latin typeface="Arial Black"/>
                <a:cs typeface="Arial Black"/>
              </a:rPr>
              <a:t> </a:t>
            </a:r>
            <a:r>
              <a:rPr dirty="0" sz="1800" spc="-5">
                <a:latin typeface="Arial Black"/>
                <a:cs typeface="Arial Black"/>
              </a:rPr>
              <a:t>(3652)</a:t>
            </a:r>
            <a:r>
              <a:rPr dirty="0" sz="1800" spc="-20">
                <a:latin typeface="Arial Black"/>
                <a:cs typeface="Arial Black"/>
              </a:rPr>
              <a:t> </a:t>
            </a:r>
            <a:r>
              <a:rPr dirty="0" sz="1800" spc="-5">
                <a:latin typeface="Arial Black"/>
                <a:cs typeface="Arial Black"/>
              </a:rPr>
              <a:t>733-037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8650" y="267970"/>
            <a:ext cx="292036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001F5F"/>
                </a:solidFill>
              </a:rPr>
              <a:t>Контактные</a:t>
            </a:r>
            <a:r>
              <a:rPr dirty="0" sz="2000" spc="-50">
                <a:solidFill>
                  <a:srgbClr val="001F5F"/>
                </a:solidFill>
              </a:rPr>
              <a:t> </a:t>
            </a:r>
            <a:r>
              <a:rPr dirty="0" sz="2000" spc="-5">
                <a:solidFill>
                  <a:srgbClr val="001F5F"/>
                </a:solidFill>
              </a:rPr>
              <a:t>данные</a:t>
            </a:r>
            <a:endParaRPr sz="2000"/>
          </a:p>
        </p:txBody>
      </p: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7675" y="3928160"/>
            <a:ext cx="1138923" cy="11389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0988" y="3698240"/>
            <a:ext cx="58807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1F5F"/>
                </a:solidFill>
              </a:rPr>
              <a:t>Спасибо</a:t>
            </a:r>
            <a:r>
              <a:rPr dirty="0" sz="3600" spc="-25">
                <a:solidFill>
                  <a:srgbClr val="001F5F"/>
                </a:solidFill>
              </a:rPr>
              <a:t> </a:t>
            </a:r>
            <a:r>
              <a:rPr dirty="0" sz="3600" spc="-5">
                <a:solidFill>
                  <a:srgbClr val="001F5F"/>
                </a:solidFill>
              </a:rPr>
              <a:t>за</a:t>
            </a:r>
            <a:r>
              <a:rPr dirty="0" sz="3600" spc="-25">
                <a:solidFill>
                  <a:srgbClr val="001F5F"/>
                </a:solidFill>
              </a:rPr>
              <a:t> </a:t>
            </a:r>
            <a:r>
              <a:rPr dirty="0" sz="3600" spc="-5">
                <a:solidFill>
                  <a:srgbClr val="001F5F"/>
                </a:solidFill>
              </a:rPr>
              <a:t>внимание!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9247" y="4165280"/>
            <a:ext cx="1444751" cy="9715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7557" y="637540"/>
            <a:ext cx="2477406" cy="25890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5861" y="99023"/>
            <a:ext cx="2315094" cy="5982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9247" y="4165280"/>
            <a:ext cx="1444751" cy="9715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0291" y="297941"/>
            <a:ext cx="4351655" cy="720725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pc="-5">
                <a:solidFill>
                  <a:srgbClr val="001F5F"/>
                </a:solidFill>
              </a:rPr>
              <a:t>Школьное</a:t>
            </a:r>
            <a:r>
              <a:rPr dirty="0" spc="-80">
                <a:solidFill>
                  <a:srgbClr val="001F5F"/>
                </a:solidFill>
              </a:rPr>
              <a:t> </a:t>
            </a:r>
            <a:r>
              <a:rPr dirty="0" spc="-5">
                <a:solidFill>
                  <a:srgbClr val="001F5F"/>
                </a:solidFill>
              </a:rPr>
              <a:t>инициативное </a:t>
            </a:r>
            <a:r>
              <a:rPr dirty="0" spc="-785">
                <a:solidFill>
                  <a:srgbClr val="001F5F"/>
                </a:solidFill>
              </a:rPr>
              <a:t> </a:t>
            </a:r>
            <a:r>
              <a:rPr dirty="0" spc="-5">
                <a:solidFill>
                  <a:srgbClr val="001F5F"/>
                </a:solidFill>
              </a:rPr>
              <a:t>бюджетирование</a:t>
            </a:r>
            <a:r>
              <a:rPr dirty="0" sz="1400" spc="-5" b="1">
                <a:solidFill>
                  <a:srgbClr val="001F5F"/>
                </a:solidFill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4091" y="1143127"/>
            <a:ext cx="7683500" cy="3458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88900" marR="786130">
              <a:lnSpc>
                <a:spcPct val="100000"/>
              </a:lnSpc>
              <a:spcBef>
                <a:spcPts val="100"/>
              </a:spcBef>
            </a:pP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предусматривает комплекс 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мероприятий,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направленных 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вовлечение 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4" b="1">
                <a:solidFill>
                  <a:srgbClr val="001F5F"/>
                </a:solidFill>
                <a:latin typeface="Arial"/>
                <a:cs typeface="Arial"/>
              </a:rPr>
              <a:t>учащихся </a:t>
            </a:r>
            <a:r>
              <a:rPr dirty="0" sz="1800" spc="-210" b="1">
                <a:solidFill>
                  <a:srgbClr val="001F5F"/>
                </a:solidFill>
                <a:latin typeface="Arial"/>
                <a:cs typeface="Arial"/>
              </a:rPr>
              <a:t>8–11 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классов образовательных 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организаций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системы общего 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 образования</a:t>
            </a:r>
            <a:r>
              <a:rPr dirty="0" sz="1800" spc="-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Республики</a:t>
            </a:r>
            <a:r>
              <a:rPr dirty="0" sz="18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15" b="1">
                <a:solidFill>
                  <a:srgbClr val="001F5F"/>
                </a:solidFill>
                <a:latin typeface="Arial"/>
                <a:cs typeface="Arial"/>
              </a:rPr>
              <a:t>Крым</a:t>
            </a:r>
            <a:r>
              <a:rPr dirty="0" sz="1800" spc="-10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1800" spc="-7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10" b="1">
                <a:solidFill>
                  <a:srgbClr val="001F5F"/>
                </a:solidFill>
                <a:latin typeface="Arial"/>
                <a:cs typeface="Arial"/>
              </a:rPr>
              <a:t>решение</a:t>
            </a:r>
            <a:r>
              <a:rPr dirty="0" sz="1800" spc="-6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вопросов</a:t>
            </a:r>
            <a:r>
              <a:rPr dirty="0" sz="1800" spc="-6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местного</a:t>
            </a:r>
            <a:r>
              <a:rPr dirty="0" sz="1800" spc="-8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значения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ED7103"/>
                </a:solidFill>
                <a:latin typeface="Arial Black"/>
                <a:cs typeface="Arial Black"/>
              </a:rPr>
              <a:t>ЦЕЛЬ:</a:t>
            </a:r>
            <a:endParaRPr sz="1600">
              <a:latin typeface="Arial Black"/>
              <a:cs typeface="Arial Black"/>
            </a:endParaRPr>
          </a:p>
          <a:p>
            <a:pPr marL="227329" marR="351790" indent="-215265">
              <a:lnSpc>
                <a:spcPct val="100000"/>
              </a:lnSpc>
              <a:spcBef>
                <a:spcPts val="70"/>
              </a:spcBef>
              <a:buClr>
                <a:srgbClr val="006FC0"/>
              </a:buClr>
              <a:buFont typeface="Wingdings"/>
              <a:buChar char=""/>
              <a:tabLst>
                <a:tab pos="227329" algn="l"/>
                <a:tab pos="227965" algn="l"/>
              </a:tabLst>
            </a:pPr>
            <a:r>
              <a:rPr dirty="0" sz="1400" spc="-155" b="1">
                <a:latin typeface="Arial"/>
                <a:cs typeface="Arial"/>
              </a:rPr>
              <a:t>вовлечение</a:t>
            </a:r>
            <a:r>
              <a:rPr dirty="0" sz="1400" spc="-90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школьного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сообщества: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spc="-140" b="1">
                <a:latin typeface="Arial"/>
                <a:cs typeface="Arial"/>
              </a:rPr>
              <a:t>педагогов,</a:t>
            </a:r>
            <a:r>
              <a:rPr dirty="0" sz="1400" spc="-9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учеников</a:t>
            </a:r>
            <a:r>
              <a:rPr dirty="0" sz="1400" spc="-95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и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их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родителей</a:t>
            </a:r>
            <a:r>
              <a:rPr dirty="0" sz="1400" spc="-105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в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принятие</a:t>
            </a:r>
            <a:r>
              <a:rPr dirty="0" sz="1400" spc="-85" b="1">
                <a:latin typeface="Arial"/>
                <a:cs typeface="Arial"/>
              </a:rPr>
              <a:t> </a:t>
            </a:r>
            <a:r>
              <a:rPr dirty="0" sz="1400" spc="-160" b="1">
                <a:latin typeface="Arial"/>
                <a:cs typeface="Arial"/>
              </a:rPr>
              <a:t>бюджетных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решений,</a:t>
            </a:r>
            <a:r>
              <a:rPr dirty="0" sz="1400" spc="-85" b="1">
                <a:latin typeface="Arial"/>
                <a:cs typeface="Arial"/>
              </a:rPr>
              <a:t> </a:t>
            </a:r>
            <a:r>
              <a:rPr dirty="0" sz="1400" spc="-165" b="1">
                <a:latin typeface="Arial"/>
                <a:cs typeface="Arial"/>
              </a:rPr>
              <a:t>позволяющих</a:t>
            </a:r>
            <a:r>
              <a:rPr dirty="0" sz="1400" spc="-11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изменить</a:t>
            </a:r>
            <a:r>
              <a:rPr dirty="0" sz="1400" spc="-105" b="1">
                <a:latin typeface="Arial"/>
                <a:cs typeface="Arial"/>
              </a:rPr>
              <a:t> </a:t>
            </a:r>
            <a:r>
              <a:rPr dirty="0" sz="1400" spc="-125" b="1">
                <a:latin typeface="Arial"/>
                <a:cs typeface="Arial"/>
              </a:rPr>
              <a:t>к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60" b="1">
                <a:latin typeface="Arial"/>
                <a:cs typeface="Arial"/>
              </a:rPr>
              <a:t>лучшему</a:t>
            </a:r>
            <a:r>
              <a:rPr dirty="0" sz="1400" spc="-85" b="1">
                <a:latin typeface="Arial"/>
                <a:cs typeface="Arial"/>
              </a:rPr>
              <a:t> </a:t>
            </a:r>
            <a:r>
              <a:rPr dirty="0" sz="1400" spc="-165" b="1">
                <a:latin typeface="Arial"/>
                <a:cs typeface="Arial"/>
              </a:rPr>
              <a:t>школьную</a:t>
            </a:r>
            <a:r>
              <a:rPr dirty="0" sz="1400" spc="-105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территорию</a:t>
            </a:r>
            <a:r>
              <a:rPr dirty="0" sz="1400" spc="-110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и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инфраструктуру.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"/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"/>
            </a:pPr>
            <a:endParaRPr sz="155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</a:pPr>
            <a:r>
              <a:rPr dirty="0" sz="1600" spc="-10">
                <a:solidFill>
                  <a:srgbClr val="ED7103"/>
                </a:solidFill>
                <a:latin typeface="Arial Black"/>
                <a:cs typeface="Arial Black"/>
              </a:rPr>
              <a:t>ЗАДАЧИ:</a:t>
            </a:r>
            <a:endParaRPr sz="1600">
              <a:latin typeface="Arial Black"/>
              <a:cs typeface="Arial Black"/>
            </a:endParaRPr>
          </a:p>
          <a:p>
            <a:pPr marL="237490" marR="5080" indent="-215265">
              <a:lnSpc>
                <a:spcPct val="100000"/>
              </a:lnSpc>
              <a:spcBef>
                <a:spcPts val="70"/>
              </a:spcBef>
              <a:buClr>
                <a:srgbClr val="0055A3"/>
              </a:buClr>
              <a:buFont typeface="Wingdings"/>
              <a:buChar char=""/>
              <a:tabLst>
                <a:tab pos="237490" algn="l"/>
                <a:tab pos="238125" algn="l"/>
              </a:tabLst>
            </a:pPr>
            <a:r>
              <a:rPr dirty="0" sz="1400" spc="-150" b="1">
                <a:latin typeface="Arial"/>
                <a:cs typeface="Arial"/>
              </a:rPr>
              <a:t>создание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и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развитие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в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общеобразовательных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организациях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механизмов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и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160" b="1">
                <a:latin typeface="Arial"/>
                <a:cs typeface="Arial"/>
              </a:rPr>
              <a:t>традиций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выявления,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обсуждения</a:t>
            </a:r>
            <a:r>
              <a:rPr dirty="0" sz="1400" spc="-90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и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совместного</a:t>
            </a:r>
            <a:r>
              <a:rPr dirty="0" sz="1400" spc="-105" b="1">
                <a:latin typeface="Arial"/>
                <a:cs typeface="Arial"/>
              </a:rPr>
              <a:t> </a:t>
            </a:r>
            <a:r>
              <a:rPr dirty="0" sz="1400" spc="-160" b="1">
                <a:latin typeface="Arial"/>
                <a:cs typeface="Arial"/>
              </a:rPr>
              <a:t>решения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задач,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затрагивающих</a:t>
            </a:r>
            <a:r>
              <a:rPr dirty="0" sz="1400" spc="-105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интересы</a:t>
            </a:r>
            <a:r>
              <a:rPr dirty="0" sz="1400" spc="-85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обучающихся;</a:t>
            </a:r>
            <a:endParaRPr sz="1400">
              <a:latin typeface="Arial"/>
              <a:cs typeface="Arial"/>
            </a:endParaRPr>
          </a:p>
          <a:p>
            <a:pPr marL="237490" indent="-215265">
              <a:lnSpc>
                <a:spcPct val="100000"/>
              </a:lnSpc>
              <a:spcBef>
                <a:spcPts val="1340"/>
              </a:spcBef>
              <a:buClr>
                <a:srgbClr val="0055A3"/>
              </a:buClr>
              <a:buFont typeface="Wingdings"/>
              <a:buChar char=""/>
              <a:tabLst>
                <a:tab pos="237490" algn="l"/>
                <a:tab pos="238125" algn="l"/>
              </a:tabLst>
            </a:pPr>
            <a:r>
              <a:rPr dirty="0" sz="1400" spc="-150" b="1">
                <a:latin typeface="Arial"/>
                <a:cs typeface="Arial"/>
              </a:rPr>
              <a:t>Развитие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160" b="1">
                <a:latin typeface="Arial"/>
                <a:cs typeface="Arial"/>
              </a:rPr>
              <a:t>бюджетной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грамотности</a:t>
            </a:r>
            <a:r>
              <a:rPr dirty="0" sz="1400" spc="-105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и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гражданской</a:t>
            </a:r>
            <a:r>
              <a:rPr dirty="0" sz="1400" spc="-105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активности</a:t>
            </a:r>
            <a:r>
              <a:rPr dirty="0" sz="1400" spc="-95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обучающихся;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291" y="4939080"/>
            <a:ext cx="3823970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10" b="1">
                <a:latin typeface="Arial"/>
                <a:cs typeface="Arial"/>
              </a:rPr>
              <a:t>*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spc="10">
                <a:latin typeface="Microsoft Sans Serif"/>
                <a:cs typeface="Microsoft Sans Serif"/>
              </a:rPr>
              <a:t>Согласно</a:t>
            </a:r>
            <a:r>
              <a:rPr dirty="0" sz="900" spc="40">
                <a:latin typeface="Microsoft Sans Serif"/>
                <a:cs typeface="Microsoft Sans Serif"/>
              </a:rPr>
              <a:t> </a:t>
            </a:r>
            <a:r>
              <a:rPr dirty="0" sz="900">
                <a:latin typeface="Microsoft Sans Serif"/>
                <a:cs typeface="Microsoft Sans Serif"/>
              </a:rPr>
              <a:t>Приказу</a:t>
            </a:r>
            <a:r>
              <a:rPr dirty="0" sz="900" spc="35">
                <a:latin typeface="Microsoft Sans Serif"/>
                <a:cs typeface="Microsoft Sans Serif"/>
              </a:rPr>
              <a:t> </a:t>
            </a:r>
            <a:r>
              <a:rPr dirty="0" sz="900" spc="15">
                <a:latin typeface="Microsoft Sans Serif"/>
                <a:cs typeface="Microsoft Sans Serif"/>
              </a:rPr>
              <a:t>Министерства</a:t>
            </a:r>
            <a:r>
              <a:rPr dirty="0" sz="900" spc="5">
                <a:latin typeface="Microsoft Sans Serif"/>
                <a:cs typeface="Microsoft Sans Serif"/>
              </a:rPr>
              <a:t> Финансов</a:t>
            </a:r>
            <a:r>
              <a:rPr dirty="0" sz="900" spc="25">
                <a:latin typeface="Microsoft Sans Serif"/>
                <a:cs typeface="Microsoft Sans Serif"/>
              </a:rPr>
              <a:t> </a:t>
            </a:r>
            <a:r>
              <a:rPr dirty="0" sz="900" spc="-15">
                <a:latin typeface="Microsoft Sans Serif"/>
                <a:cs typeface="Microsoft Sans Serif"/>
              </a:rPr>
              <a:t>РК</a:t>
            </a:r>
            <a:r>
              <a:rPr dirty="0" sz="900" spc="25">
                <a:latin typeface="Microsoft Sans Serif"/>
                <a:cs typeface="Microsoft Sans Serif"/>
              </a:rPr>
              <a:t> </a:t>
            </a:r>
            <a:r>
              <a:rPr dirty="0" sz="900">
                <a:latin typeface="Microsoft Sans Serif"/>
                <a:cs typeface="Microsoft Sans Serif"/>
              </a:rPr>
              <a:t>от</a:t>
            </a:r>
            <a:r>
              <a:rPr dirty="0" sz="900" spc="35">
                <a:latin typeface="Microsoft Sans Serif"/>
                <a:cs typeface="Microsoft Sans Serif"/>
              </a:rPr>
              <a:t> </a:t>
            </a:r>
            <a:r>
              <a:rPr dirty="0" sz="900">
                <a:latin typeface="Microsoft Sans Serif"/>
                <a:cs typeface="Microsoft Sans Serif"/>
              </a:rPr>
              <a:t>21.03.2023г.</a:t>
            </a:r>
            <a:r>
              <a:rPr dirty="0" sz="900" spc="85">
                <a:latin typeface="Microsoft Sans Serif"/>
                <a:cs typeface="Microsoft Sans Serif"/>
              </a:rPr>
              <a:t> </a:t>
            </a:r>
            <a:r>
              <a:rPr dirty="0" sz="900" spc="45">
                <a:latin typeface="Microsoft Sans Serif"/>
                <a:cs typeface="Microsoft Sans Serif"/>
              </a:rPr>
              <a:t>№47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5861" y="161213"/>
            <a:ext cx="2315094" cy="5993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3890" y="387858"/>
            <a:ext cx="5718175" cy="720725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pc="-10">
                <a:solidFill>
                  <a:srgbClr val="001F5F"/>
                </a:solidFill>
              </a:rPr>
              <a:t>Рабочие</a:t>
            </a:r>
            <a:r>
              <a:rPr dirty="0" spc="25">
                <a:solidFill>
                  <a:srgbClr val="001F5F"/>
                </a:solidFill>
              </a:rPr>
              <a:t> </a:t>
            </a:r>
            <a:r>
              <a:rPr dirty="0" spc="-5">
                <a:solidFill>
                  <a:srgbClr val="001F5F"/>
                </a:solidFill>
              </a:rPr>
              <a:t>органы</a:t>
            </a:r>
            <a:r>
              <a:rPr dirty="0" spc="15">
                <a:solidFill>
                  <a:srgbClr val="001F5F"/>
                </a:solidFill>
              </a:rPr>
              <a:t> </a:t>
            </a:r>
            <a:r>
              <a:rPr dirty="0" spc="-5">
                <a:solidFill>
                  <a:srgbClr val="001F5F"/>
                </a:solidFill>
              </a:rPr>
              <a:t>школьного </a:t>
            </a:r>
            <a:r>
              <a:rPr dirty="0">
                <a:solidFill>
                  <a:srgbClr val="001F5F"/>
                </a:solidFill>
              </a:rPr>
              <a:t> </a:t>
            </a:r>
            <a:r>
              <a:rPr dirty="0" spc="-5">
                <a:solidFill>
                  <a:srgbClr val="001F5F"/>
                </a:solidFill>
              </a:rPr>
              <a:t>инициативного</a:t>
            </a:r>
            <a:r>
              <a:rPr dirty="0" spc="-10">
                <a:solidFill>
                  <a:srgbClr val="001F5F"/>
                </a:solidFill>
              </a:rPr>
              <a:t> </a:t>
            </a:r>
            <a:r>
              <a:rPr dirty="0" spc="-5">
                <a:solidFill>
                  <a:srgbClr val="001F5F"/>
                </a:solidFill>
              </a:rPr>
              <a:t>бюджетирования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41325" y="1364233"/>
            <a:ext cx="7419340" cy="641985"/>
            <a:chOff x="441325" y="1364233"/>
            <a:chExt cx="7419340" cy="641985"/>
          </a:xfrm>
        </p:grpSpPr>
        <p:sp>
          <p:nvSpPr>
            <p:cNvPr id="5" name="object 5"/>
            <p:cNvSpPr/>
            <p:nvPr/>
          </p:nvSpPr>
          <p:spPr>
            <a:xfrm>
              <a:off x="447675" y="1722285"/>
              <a:ext cx="7406640" cy="277495"/>
            </a:xfrm>
            <a:custGeom>
              <a:avLst/>
              <a:gdLst/>
              <a:ahLst/>
              <a:cxnLst/>
              <a:rect l="l" t="t" r="r" b="b"/>
              <a:pathLst>
                <a:path w="7406640" h="277494">
                  <a:moveTo>
                    <a:pt x="0" y="277202"/>
                  </a:moveTo>
                  <a:lnTo>
                    <a:pt x="7406640" y="277202"/>
                  </a:lnTo>
                  <a:lnTo>
                    <a:pt x="7406640" y="0"/>
                  </a:lnTo>
                  <a:lnTo>
                    <a:pt x="0" y="0"/>
                  </a:lnTo>
                  <a:lnTo>
                    <a:pt x="0" y="277202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00531" y="1370583"/>
              <a:ext cx="7052309" cy="573405"/>
            </a:xfrm>
            <a:custGeom>
              <a:avLst/>
              <a:gdLst/>
              <a:ahLst/>
              <a:cxnLst/>
              <a:rect l="l" t="t" r="r" b="b"/>
              <a:pathLst>
                <a:path w="7052309" h="573405">
                  <a:moveTo>
                    <a:pt x="6956755" y="0"/>
                  </a:moveTo>
                  <a:lnTo>
                    <a:pt x="95491" y="0"/>
                  </a:lnTo>
                  <a:lnTo>
                    <a:pt x="58319" y="7510"/>
                  </a:lnTo>
                  <a:lnTo>
                    <a:pt x="27966" y="27987"/>
                  </a:lnTo>
                  <a:lnTo>
                    <a:pt x="7503" y="58346"/>
                  </a:lnTo>
                  <a:lnTo>
                    <a:pt x="0" y="95503"/>
                  </a:lnTo>
                  <a:lnTo>
                    <a:pt x="0" y="477392"/>
                  </a:lnTo>
                  <a:lnTo>
                    <a:pt x="7503" y="514550"/>
                  </a:lnTo>
                  <a:lnTo>
                    <a:pt x="27966" y="544909"/>
                  </a:lnTo>
                  <a:lnTo>
                    <a:pt x="58319" y="565386"/>
                  </a:lnTo>
                  <a:lnTo>
                    <a:pt x="95491" y="572896"/>
                  </a:lnTo>
                  <a:lnTo>
                    <a:pt x="6956755" y="572896"/>
                  </a:lnTo>
                  <a:lnTo>
                    <a:pt x="6993892" y="565386"/>
                  </a:lnTo>
                  <a:lnTo>
                    <a:pt x="7024208" y="544909"/>
                  </a:lnTo>
                  <a:lnTo>
                    <a:pt x="7044641" y="514550"/>
                  </a:lnTo>
                  <a:lnTo>
                    <a:pt x="7052132" y="477392"/>
                  </a:lnTo>
                  <a:lnTo>
                    <a:pt x="7052132" y="95503"/>
                  </a:lnTo>
                  <a:lnTo>
                    <a:pt x="7044641" y="58346"/>
                  </a:lnTo>
                  <a:lnTo>
                    <a:pt x="7024208" y="27987"/>
                  </a:lnTo>
                  <a:lnTo>
                    <a:pt x="6993892" y="7510"/>
                  </a:lnTo>
                  <a:lnTo>
                    <a:pt x="6956755" y="0"/>
                  </a:lnTo>
                  <a:close/>
                </a:path>
              </a:pathLst>
            </a:custGeom>
            <a:solidFill>
              <a:srgbClr val="006C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00531" y="1370583"/>
              <a:ext cx="7052309" cy="573405"/>
            </a:xfrm>
            <a:custGeom>
              <a:avLst/>
              <a:gdLst/>
              <a:ahLst/>
              <a:cxnLst/>
              <a:rect l="l" t="t" r="r" b="b"/>
              <a:pathLst>
                <a:path w="7052309" h="573405">
                  <a:moveTo>
                    <a:pt x="0" y="95503"/>
                  </a:moveTo>
                  <a:lnTo>
                    <a:pt x="7503" y="58346"/>
                  </a:lnTo>
                  <a:lnTo>
                    <a:pt x="27966" y="27987"/>
                  </a:lnTo>
                  <a:lnTo>
                    <a:pt x="58319" y="7510"/>
                  </a:lnTo>
                  <a:lnTo>
                    <a:pt x="95491" y="0"/>
                  </a:lnTo>
                  <a:lnTo>
                    <a:pt x="6956755" y="0"/>
                  </a:lnTo>
                  <a:lnTo>
                    <a:pt x="6993892" y="7510"/>
                  </a:lnTo>
                  <a:lnTo>
                    <a:pt x="7024208" y="27987"/>
                  </a:lnTo>
                  <a:lnTo>
                    <a:pt x="7044641" y="58346"/>
                  </a:lnTo>
                  <a:lnTo>
                    <a:pt x="7052132" y="95503"/>
                  </a:lnTo>
                  <a:lnTo>
                    <a:pt x="7052132" y="477392"/>
                  </a:lnTo>
                  <a:lnTo>
                    <a:pt x="7044641" y="514550"/>
                  </a:lnTo>
                  <a:lnTo>
                    <a:pt x="7024208" y="544909"/>
                  </a:lnTo>
                  <a:lnTo>
                    <a:pt x="6993892" y="565386"/>
                  </a:lnTo>
                  <a:lnTo>
                    <a:pt x="6956755" y="572896"/>
                  </a:lnTo>
                  <a:lnTo>
                    <a:pt x="95491" y="572896"/>
                  </a:lnTo>
                  <a:lnTo>
                    <a:pt x="58319" y="565386"/>
                  </a:lnTo>
                  <a:lnTo>
                    <a:pt x="27966" y="544909"/>
                  </a:lnTo>
                  <a:lnTo>
                    <a:pt x="7503" y="514550"/>
                  </a:lnTo>
                  <a:lnTo>
                    <a:pt x="0" y="477392"/>
                  </a:lnTo>
                  <a:lnTo>
                    <a:pt x="0" y="9550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441325" y="2122297"/>
            <a:ext cx="7419340" cy="647065"/>
            <a:chOff x="441325" y="2122297"/>
            <a:chExt cx="7419340" cy="647065"/>
          </a:xfrm>
        </p:grpSpPr>
        <p:sp>
          <p:nvSpPr>
            <p:cNvPr id="9" name="object 9"/>
            <p:cNvSpPr/>
            <p:nvPr/>
          </p:nvSpPr>
          <p:spPr>
            <a:xfrm>
              <a:off x="447675" y="2485428"/>
              <a:ext cx="7406640" cy="277495"/>
            </a:xfrm>
            <a:custGeom>
              <a:avLst/>
              <a:gdLst/>
              <a:ahLst/>
              <a:cxnLst/>
              <a:rect l="l" t="t" r="r" b="b"/>
              <a:pathLst>
                <a:path w="7406640" h="277494">
                  <a:moveTo>
                    <a:pt x="0" y="277202"/>
                  </a:moveTo>
                  <a:lnTo>
                    <a:pt x="7406640" y="277202"/>
                  </a:lnTo>
                  <a:lnTo>
                    <a:pt x="7406640" y="0"/>
                  </a:lnTo>
                  <a:lnTo>
                    <a:pt x="0" y="0"/>
                  </a:lnTo>
                  <a:lnTo>
                    <a:pt x="0" y="277202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02093" y="2128647"/>
              <a:ext cx="7052309" cy="589280"/>
            </a:xfrm>
            <a:custGeom>
              <a:avLst/>
              <a:gdLst/>
              <a:ahLst/>
              <a:cxnLst/>
              <a:rect l="l" t="t" r="r" b="b"/>
              <a:pathLst>
                <a:path w="7052309" h="589280">
                  <a:moveTo>
                    <a:pt x="6954050" y="0"/>
                  </a:moveTo>
                  <a:lnTo>
                    <a:pt x="98171" y="0"/>
                  </a:lnTo>
                  <a:lnTo>
                    <a:pt x="59959" y="7713"/>
                  </a:lnTo>
                  <a:lnTo>
                    <a:pt x="28754" y="28749"/>
                  </a:lnTo>
                  <a:lnTo>
                    <a:pt x="7715" y="59953"/>
                  </a:lnTo>
                  <a:lnTo>
                    <a:pt x="0" y="98170"/>
                  </a:lnTo>
                  <a:lnTo>
                    <a:pt x="0" y="490854"/>
                  </a:lnTo>
                  <a:lnTo>
                    <a:pt x="7715" y="529018"/>
                  </a:lnTo>
                  <a:lnTo>
                    <a:pt x="28754" y="560228"/>
                  </a:lnTo>
                  <a:lnTo>
                    <a:pt x="59959" y="581294"/>
                  </a:lnTo>
                  <a:lnTo>
                    <a:pt x="98171" y="589026"/>
                  </a:lnTo>
                  <a:lnTo>
                    <a:pt x="6954050" y="589026"/>
                  </a:lnTo>
                  <a:lnTo>
                    <a:pt x="6992267" y="581294"/>
                  </a:lnTo>
                  <a:lnTo>
                    <a:pt x="7023471" y="560228"/>
                  </a:lnTo>
                  <a:lnTo>
                    <a:pt x="7044507" y="529018"/>
                  </a:lnTo>
                  <a:lnTo>
                    <a:pt x="7052221" y="490854"/>
                  </a:lnTo>
                  <a:lnTo>
                    <a:pt x="7052221" y="98170"/>
                  </a:lnTo>
                  <a:lnTo>
                    <a:pt x="7044507" y="59953"/>
                  </a:lnTo>
                  <a:lnTo>
                    <a:pt x="7023471" y="28749"/>
                  </a:lnTo>
                  <a:lnTo>
                    <a:pt x="6992267" y="7713"/>
                  </a:lnTo>
                  <a:lnTo>
                    <a:pt x="695405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02093" y="2128647"/>
              <a:ext cx="7052309" cy="589280"/>
            </a:xfrm>
            <a:custGeom>
              <a:avLst/>
              <a:gdLst/>
              <a:ahLst/>
              <a:cxnLst/>
              <a:rect l="l" t="t" r="r" b="b"/>
              <a:pathLst>
                <a:path w="7052309" h="589280">
                  <a:moveTo>
                    <a:pt x="0" y="98170"/>
                  </a:moveTo>
                  <a:lnTo>
                    <a:pt x="7715" y="59953"/>
                  </a:lnTo>
                  <a:lnTo>
                    <a:pt x="28754" y="28749"/>
                  </a:lnTo>
                  <a:lnTo>
                    <a:pt x="59959" y="7713"/>
                  </a:lnTo>
                  <a:lnTo>
                    <a:pt x="98171" y="0"/>
                  </a:lnTo>
                  <a:lnTo>
                    <a:pt x="6954050" y="0"/>
                  </a:lnTo>
                  <a:lnTo>
                    <a:pt x="6992267" y="7713"/>
                  </a:lnTo>
                  <a:lnTo>
                    <a:pt x="7023471" y="28749"/>
                  </a:lnTo>
                  <a:lnTo>
                    <a:pt x="7044507" y="59953"/>
                  </a:lnTo>
                  <a:lnTo>
                    <a:pt x="7052221" y="98170"/>
                  </a:lnTo>
                  <a:lnTo>
                    <a:pt x="7052221" y="490854"/>
                  </a:lnTo>
                  <a:lnTo>
                    <a:pt x="7044507" y="529018"/>
                  </a:lnTo>
                  <a:lnTo>
                    <a:pt x="7023471" y="560228"/>
                  </a:lnTo>
                  <a:lnTo>
                    <a:pt x="6992267" y="581294"/>
                  </a:lnTo>
                  <a:lnTo>
                    <a:pt x="6954050" y="589026"/>
                  </a:lnTo>
                  <a:lnTo>
                    <a:pt x="98171" y="589026"/>
                  </a:lnTo>
                  <a:lnTo>
                    <a:pt x="59959" y="581294"/>
                  </a:lnTo>
                  <a:lnTo>
                    <a:pt x="28754" y="560228"/>
                  </a:lnTo>
                  <a:lnTo>
                    <a:pt x="7715" y="529018"/>
                  </a:lnTo>
                  <a:lnTo>
                    <a:pt x="0" y="490854"/>
                  </a:lnTo>
                  <a:lnTo>
                    <a:pt x="0" y="981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441325" y="2830829"/>
            <a:ext cx="7419340" cy="664210"/>
            <a:chOff x="441325" y="2830829"/>
            <a:chExt cx="7419340" cy="664210"/>
          </a:xfrm>
        </p:grpSpPr>
        <p:sp>
          <p:nvSpPr>
            <p:cNvPr id="13" name="object 13"/>
            <p:cNvSpPr/>
            <p:nvPr/>
          </p:nvSpPr>
          <p:spPr>
            <a:xfrm>
              <a:off x="447675" y="3211487"/>
              <a:ext cx="7406640" cy="277495"/>
            </a:xfrm>
            <a:custGeom>
              <a:avLst/>
              <a:gdLst/>
              <a:ahLst/>
              <a:cxnLst/>
              <a:rect l="l" t="t" r="r" b="b"/>
              <a:pathLst>
                <a:path w="7406640" h="277495">
                  <a:moveTo>
                    <a:pt x="0" y="277202"/>
                  </a:moveTo>
                  <a:lnTo>
                    <a:pt x="7406640" y="277202"/>
                  </a:lnTo>
                  <a:lnTo>
                    <a:pt x="7406640" y="0"/>
                  </a:lnTo>
                  <a:lnTo>
                    <a:pt x="0" y="0"/>
                  </a:lnTo>
                  <a:lnTo>
                    <a:pt x="0" y="277202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00531" y="2837179"/>
              <a:ext cx="7052309" cy="551815"/>
            </a:xfrm>
            <a:custGeom>
              <a:avLst/>
              <a:gdLst/>
              <a:ahLst/>
              <a:cxnLst/>
              <a:rect l="l" t="t" r="r" b="b"/>
              <a:pathLst>
                <a:path w="7052309" h="551814">
                  <a:moveTo>
                    <a:pt x="6960184" y="0"/>
                  </a:moveTo>
                  <a:lnTo>
                    <a:pt x="91973" y="0"/>
                  </a:lnTo>
                  <a:lnTo>
                    <a:pt x="56171" y="7223"/>
                  </a:lnTo>
                  <a:lnTo>
                    <a:pt x="26936" y="26924"/>
                  </a:lnTo>
                  <a:lnTo>
                    <a:pt x="7227" y="56149"/>
                  </a:lnTo>
                  <a:lnTo>
                    <a:pt x="0" y="91947"/>
                  </a:lnTo>
                  <a:lnTo>
                    <a:pt x="0" y="459867"/>
                  </a:lnTo>
                  <a:lnTo>
                    <a:pt x="7227" y="495611"/>
                  </a:lnTo>
                  <a:lnTo>
                    <a:pt x="26936" y="524843"/>
                  </a:lnTo>
                  <a:lnTo>
                    <a:pt x="56171" y="544574"/>
                  </a:lnTo>
                  <a:lnTo>
                    <a:pt x="91973" y="551814"/>
                  </a:lnTo>
                  <a:lnTo>
                    <a:pt x="6960184" y="551814"/>
                  </a:lnTo>
                  <a:lnTo>
                    <a:pt x="6995982" y="544574"/>
                  </a:lnTo>
                  <a:lnTo>
                    <a:pt x="7025208" y="524843"/>
                  </a:lnTo>
                  <a:lnTo>
                    <a:pt x="7044909" y="495611"/>
                  </a:lnTo>
                  <a:lnTo>
                    <a:pt x="7052132" y="459867"/>
                  </a:lnTo>
                  <a:lnTo>
                    <a:pt x="7052132" y="91947"/>
                  </a:lnTo>
                  <a:lnTo>
                    <a:pt x="7044909" y="56149"/>
                  </a:lnTo>
                  <a:lnTo>
                    <a:pt x="7025208" y="26923"/>
                  </a:lnTo>
                  <a:lnTo>
                    <a:pt x="6995982" y="7223"/>
                  </a:lnTo>
                  <a:lnTo>
                    <a:pt x="69601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00531" y="2837179"/>
              <a:ext cx="7052309" cy="551815"/>
            </a:xfrm>
            <a:custGeom>
              <a:avLst/>
              <a:gdLst/>
              <a:ahLst/>
              <a:cxnLst/>
              <a:rect l="l" t="t" r="r" b="b"/>
              <a:pathLst>
                <a:path w="7052309" h="551814">
                  <a:moveTo>
                    <a:pt x="0" y="91947"/>
                  </a:moveTo>
                  <a:lnTo>
                    <a:pt x="7227" y="56149"/>
                  </a:lnTo>
                  <a:lnTo>
                    <a:pt x="26936" y="26924"/>
                  </a:lnTo>
                  <a:lnTo>
                    <a:pt x="56171" y="7223"/>
                  </a:lnTo>
                  <a:lnTo>
                    <a:pt x="91973" y="0"/>
                  </a:lnTo>
                  <a:lnTo>
                    <a:pt x="6960184" y="0"/>
                  </a:lnTo>
                  <a:lnTo>
                    <a:pt x="6995982" y="7223"/>
                  </a:lnTo>
                  <a:lnTo>
                    <a:pt x="7025208" y="26923"/>
                  </a:lnTo>
                  <a:lnTo>
                    <a:pt x="7044909" y="56149"/>
                  </a:lnTo>
                  <a:lnTo>
                    <a:pt x="7052132" y="91947"/>
                  </a:lnTo>
                  <a:lnTo>
                    <a:pt x="7052132" y="459867"/>
                  </a:lnTo>
                  <a:lnTo>
                    <a:pt x="7044909" y="495611"/>
                  </a:lnTo>
                  <a:lnTo>
                    <a:pt x="7025208" y="524843"/>
                  </a:lnTo>
                  <a:lnTo>
                    <a:pt x="6995982" y="544574"/>
                  </a:lnTo>
                  <a:lnTo>
                    <a:pt x="6960184" y="551814"/>
                  </a:lnTo>
                  <a:lnTo>
                    <a:pt x="91973" y="551814"/>
                  </a:lnTo>
                  <a:lnTo>
                    <a:pt x="56171" y="544574"/>
                  </a:lnTo>
                  <a:lnTo>
                    <a:pt x="26936" y="524843"/>
                  </a:lnTo>
                  <a:lnTo>
                    <a:pt x="7227" y="495611"/>
                  </a:lnTo>
                  <a:lnTo>
                    <a:pt x="0" y="459867"/>
                  </a:lnTo>
                  <a:lnTo>
                    <a:pt x="0" y="9194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441325" y="3556889"/>
            <a:ext cx="7419340" cy="661035"/>
            <a:chOff x="441325" y="3556889"/>
            <a:chExt cx="7419340" cy="661035"/>
          </a:xfrm>
        </p:grpSpPr>
        <p:sp>
          <p:nvSpPr>
            <p:cNvPr id="17" name="object 17"/>
            <p:cNvSpPr/>
            <p:nvPr/>
          </p:nvSpPr>
          <p:spPr>
            <a:xfrm>
              <a:off x="447675" y="3934371"/>
              <a:ext cx="7406640" cy="277495"/>
            </a:xfrm>
            <a:custGeom>
              <a:avLst/>
              <a:gdLst/>
              <a:ahLst/>
              <a:cxnLst/>
              <a:rect l="l" t="t" r="r" b="b"/>
              <a:pathLst>
                <a:path w="7406640" h="277495">
                  <a:moveTo>
                    <a:pt x="0" y="277202"/>
                  </a:moveTo>
                  <a:lnTo>
                    <a:pt x="7406640" y="277202"/>
                  </a:lnTo>
                  <a:lnTo>
                    <a:pt x="7406640" y="0"/>
                  </a:lnTo>
                  <a:lnTo>
                    <a:pt x="0" y="0"/>
                  </a:lnTo>
                  <a:lnTo>
                    <a:pt x="0" y="277202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00277" y="3563239"/>
              <a:ext cx="7052309" cy="548640"/>
            </a:xfrm>
            <a:custGeom>
              <a:avLst/>
              <a:gdLst/>
              <a:ahLst/>
              <a:cxnLst/>
              <a:rect l="l" t="t" r="r" b="b"/>
              <a:pathLst>
                <a:path w="7052309" h="548639">
                  <a:moveTo>
                    <a:pt x="6960692" y="0"/>
                  </a:moveTo>
                  <a:lnTo>
                    <a:pt x="91439" y="0"/>
                  </a:lnTo>
                  <a:lnTo>
                    <a:pt x="55849" y="7179"/>
                  </a:lnTo>
                  <a:lnTo>
                    <a:pt x="26784" y="26765"/>
                  </a:lnTo>
                  <a:lnTo>
                    <a:pt x="7186" y="55828"/>
                  </a:lnTo>
                  <a:lnTo>
                    <a:pt x="0" y="91440"/>
                  </a:lnTo>
                  <a:lnTo>
                    <a:pt x="0" y="457136"/>
                  </a:lnTo>
                  <a:lnTo>
                    <a:pt x="7186" y="492732"/>
                  </a:lnTo>
                  <a:lnTo>
                    <a:pt x="26784" y="521796"/>
                  </a:lnTo>
                  <a:lnTo>
                    <a:pt x="55849" y="541391"/>
                  </a:lnTo>
                  <a:lnTo>
                    <a:pt x="91439" y="548576"/>
                  </a:lnTo>
                  <a:lnTo>
                    <a:pt x="6960692" y="548576"/>
                  </a:lnTo>
                  <a:lnTo>
                    <a:pt x="6996303" y="541391"/>
                  </a:lnTo>
                  <a:lnTo>
                    <a:pt x="7025366" y="521796"/>
                  </a:lnTo>
                  <a:lnTo>
                    <a:pt x="7044952" y="492732"/>
                  </a:lnTo>
                  <a:lnTo>
                    <a:pt x="7052132" y="457136"/>
                  </a:lnTo>
                  <a:lnTo>
                    <a:pt x="7052132" y="91440"/>
                  </a:lnTo>
                  <a:lnTo>
                    <a:pt x="7044952" y="55828"/>
                  </a:lnTo>
                  <a:lnTo>
                    <a:pt x="7025366" y="26765"/>
                  </a:lnTo>
                  <a:lnTo>
                    <a:pt x="6996303" y="7179"/>
                  </a:lnTo>
                  <a:lnTo>
                    <a:pt x="696069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00277" y="3563239"/>
              <a:ext cx="7052309" cy="548640"/>
            </a:xfrm>
            <a:custGeom>
              <a:avLst/>
              <a:gdLst/>
              <a:ahLst/>
              <a:cxnLst/>
              <a:rect l="l" t="t" r="r" b="b"/>
              <a:pathLst>
                <a:path w="7052309" h="548639">
                  <a:moveTo>
                    <a:pt x="0" y="91440"/>
                  </a:moveTo>
                  <a:lnTo>
                    <a:pt x="7186" y="55828"/>
                  </a:lnTo>
                  <a:lnTo>
                    <a:pt x="26784" y="26765"/>
                  </a:lnTo>
                  <a:lnTo>
                    <a:pt x="55849" y="7179"/>
                  </a:lnTo>
                  <a:lnTo>
                    <a:pt x="91439" y="0"/>
                  </a:lnTo>
                  <a:lnTo>
                    <a:pt x="6960692" y="0"/>
                  </a:lnTo>
                  <a:lnTo>
                    <a:pt x="6996303" y="7179"/>
                  </a:lnTo>
                  <a:lnTo>
                    <a:pt x="7025366" y="26765"/>
                  </a:lnTo>
                  <a:lnTo>
                    <a:pt x="7044952" y="55828"/>
                  </a:lnTo>
                  <a:lnTo>
                    <a:pt x="7052132" y="91440"/>
                  </a:lnTo>
                  <a:lnTo>
                    <a:pt x="7052132" y="457136"/>
                  </a:lnTo>
                  <a:lnTo>
                    <a:pt x="7044952" y="492732"/>
                  </a:lnTo>
                  <a:lnTo>
                    <a:pt x="7025366" y="521796"/>
                  </a:lnTo>
                  <a:lnTo>
                    <a:pt x="6996303" y="541391"/>
                  </a:lnTo>
                  <a:lnTo>
                    <a:pt x="6960692" y="548576"/>
                  </a:lnTo>
                  <a:lnTo>
                    <a:pt x="91439" y="548576"/>
                  </a:lnTo>
                  <a:lnTo>
                    <a:pt x="55849" y="541391"/>
                  </a:lnTo>
                  <a:lnTo>
                    <a:pt x="26784" y="521796"/>
                  </a:lnTo>
                  <a:lnTo>
                    <a:pt x="7186" y="492732"/>
                  </a:lnTo>
                  <a:lnTo>
                    <a:pt x="0" y="457136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441325" y="4264621"/>
            <a:ext cx="7419340" cy="615950"/>
            <a:chOff x="441325" y="4264621"/>
            <a:chExt cx="7419340" cy="615950"/>
          </a:xfrm>
        </p:grpSpPr>
        <p:sp>
          <p:nvSpPr>
            <p:cNvPr id="21" name="object 21"/>
            <p:cNvSpPr/>
            <p:nvPr/>
          </p:nvSpPr>
          <p:spPr>
            <a:xfrm>
              <a:off x="447675" y="4596676"/>
              <a:ext cx="7406640" cy="277495"/>
            </a:xfrm>
            <a:custGeom>
              <a:avLst/>
              <a:gdLst/>
              <a:ahLst/>
              <a:cxnLst/>
              <a:rect l="l" t="t" r="r" b="b"/>
              <a:pathLst>
                <a:path w="7406640" h="277495">
                  <a:moveTo>
                    <a:pt x="0" y="277202"/>
                  </a:moveTo>
                  <a:lnTo>
                    <a:pt x="7406640" y="277202"/>
                  </a:lnTo>
                  <a:lnTo>
                    <a:pt x="7406640" y="0"/>
                  </a:lnTo>
                  <a:lnTo>
                    <a:pt x="0" y="0"/>
                  </a:lnTo>
                  <a:lnTo>
                    <a:pt x="0" y="277202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00277" y="4270971"/>
              <a:ext cx="7052309" cy="488315"/>
            </a:xfrm>
            <a:custGeom>
              <a:avLst/>
              <a:gdLst/>
              <a:ahLst/>
              <a:cxnLst/>
              <a:rect l="l" t="t" r="r" b="b"/>
              <a:pathLst>
                <a:path w="7052309" h="488314">
                  <a:moveTo>
                    <a:pt x="6970852" y="0"/>
                  </a:moveTo>
                  <a:lnTo>
                    <a:pt x="81356" y="0"/>
                  </a:lnTo>
                  <a:lnTo>
                    <a:pt x="49688" y="6393"/>
                  </a:lnTo>
                  <a:lnTo>
                    <a:pt x="23828" y="23828"/>
                  </a:lnTo>
                  <a:lnTo>
                    <a:pt x="6393" y="49688"/>
                  </a:lnTo>
                  <a:lnTo>
                    <a:pt x="0" y="81356"/>
                  </a:lnTo>
                  <a:lnTo>
                    <a:pt x="0" y="406717"/>
                  </a:lnTo>
                  <a:lnTo>
                    <a:pt x="6393" y="438383"/>
                  </a:lnTo>
                  <a:lnTo>
                    <a:pt x="23828" y="464238"/>
                  </a:lnTo>
                  <a:lnTo>
                    <a:pt x="49688" y="481669"/>
                  </a:lnTo>
                  <a:lnTo>
                    <a:pt x="81356" y="488060"/>
                  </a:lnTo>
                  <a:lnTo>
                    <a:pt x="6970852" y="488060"/>
                  </a:lnTo>
                  <a:lnTo>
                    <a:pt x="7002518" y="481669"/>
                  </a:lnTo>
                  <a:lnTo>
                    <a:pt x="7028351" y="464238"/>
                  </a:lnTo>
                  <a:lnTo>
                    <a:pt x="7045754" y="438383"/>
                  </a:lnTo>
                  <a:lnTo>
                    <a:pt x="7052132" y="406717"/>
                  </a:lnTo>
                  <a:lnTo>
                    <a:pt x="7052132" y="81356"/>
                  </a:lnTo>
                  <a:lnTo>
                    <a:pt x="7045754" y="49688"/>
                  </a:lnTo>
                  <a:lnTo>
                    <a:pt x="7028351" y="23828"/>
                  </a:lnTo>
                  <a:lnTo>
                    <a:pt x="7002518" y="6393"/>
                  </a:lnTo>
                  <a:lnTo>
                    <a:pt x="697085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00277" y="4270971"/>
              <a:ext cx="7052309" cy="488315"/>
            </a:xfrm>
            <a:custGeom>
              <a:avLst/>
              <a:gdLst/>
              <a:ahLst/>
              <a:cxnLst/>
              <a:rect l="l" t="t" r="r" b="b"/>
              <a:pathLst>
                <a:path w="7052309" h="488314">
                  <a:moveTo>
                    <a:pt x="0" y="81356"/>
                  </a:moveTo>
                  <a:lnTo>
                    <a:pt x="6393" y="49688"/>
                  </a:lnTo>
                  <a:lnTo>
                    <a:pt x="23828" y="23828"/>
                  </a:lnTo>
                  <a:lnTo>
                    <a:pt x="49688" y="6393"/>
                  </a:lnTo>
                  <a:lnTo>
                    <a:pt x="81356" y="0"/>
                  </a:lnTo>
                  <a:lnTo>
                    <a:pt x="6970852" y="0"/>
                  </a:lnTo>
                  <a:lnTo>
                    <a:pt x="7002518" y="6393"/>
                  </a:lnTo>
                  <a:lnTo>
                    <a:pt x="7028351" y="23828"/>
                  </a:lnTo>
                  <a:lnTo>
                    <a:pt x="7045754" y="49688"/>
                  </a:lnTo>
                  <a:lnTo>
                    <a:pt x="7052132" y="81356"/>
                  </a:lnTo>
                  <a:lnTo>
                    <a:pt x="7052132" y="406717"/>
                  </a:lnTo>
                  <a:lnTo>
                    <a:pt x="7045754" y="438383"/>
                  </a:lnTo>
                  <a:lnTo>
                    <a:pt x="7028351" y="464238"/>
                  </a:lnTo>
                  <a:lnTo>
                    <a:pt x="7002518" y="481669"/>
                  </a:lnTo>
                  <a:lnTo>
                    <a:pt x="6970852" y="488060"/>
                  </a:lnTo>
                  <a:lnTo>
                    <a:pt x="81356" y="488060"/>
                  </a:lnTo>
                  <a:lnTo>
                    <a:pt x="49688" y="481669"/>
                  </a:lnTo>
                  <a:lnTo>
                    <a:pt x="23828" y="464238"/>
                  </a:lnTo>
                  <a:lnTo>
                    <a:pt x="6393" y="438383"/>
                  </a:lnTo>
                  <a:lnTo>
                    <a:pt x="0" y="406717"/>
                  </a:lnTo>
                  <a:lnTo>
                    <a:pt x="0" y="8135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007465" y="1467993"/>
            <a:ext cx="4942840" cy="31896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dirty="0" sz="2000" spc="-215">
                <a:solidFill>
                  <a:srgbClr val="FFFFFF"/>
                </a:solidFill>
                <a:latin typeface="Microsoft Sans Serif"/>
                <a:cs typeface="Microsoft Sans Serif"/>
              </a:rPr>
              <a:t>Центр</a:t>
            </a:r>
            <a:r>
              <a:rPr dirty="0" sz="2000" spc="-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10">
                <a:solidFill>
                  <a:srgbClr val="FFFFFF"/>
                </a:solidFill>
                <a:latin typeface="Microsoft Sans Serif"/>
                <a:cs typeface="Microsoft Sans Serif"/>
              </a:rPr>
              <a:t>изучения</a:t>
            </a:r>
            <a:r>
              <a:rPr dirty="0" sz="2000" spc="-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2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гражданских</a:t>
            </a:r>
            <a:r>
              <a:rPr dirty="0" sz="2000" spc="-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95">
                <a:solidFill>
                  <a:srgbClr val="FFFFFF"/>
                </a:solidFill>
                <a:latin typeface="Microsoft Sans Serif"/>
                <a:cs typeface="Microsoft Sans Serif"/>
              </a:rPr>
              <a:t>инициатив</a:t>
            </a:r>
            <a:endParaRPr sz="2000">
              <a:latin typeface="Microsoft Sans Serif"/>
              <a:cs typeface="Microsoft Sans Serif"/>
            </a:endParaRPr>
          </a:p>
          <a:p>
            <a:pPr marL="15875" marR="5080" indent="3175">
              <a:lnSpc>
                <a:spcPct val="226399"/>
              </a:lnSpc>
              <a:spcBef>
                <a:spcPts val="600"/>
              </a:spcBef>
            </a:pPr>
            <a:r>
              <a:rPr dirty="0" sz="2000" spc="-220">
                <a:solidFill>
                  <a:srgbClr val="FFFFFF"/>
                </a:solidFill>
                <a:latin typeface="Microsoft Sans Serif"/>
                <a:cs typeface="Microsoft Sans Serif"/>
              </a:rPr>
              <a:t>Координаторы</a:t>
            </a:r>
            <a:r>
              <a:rPr dirty="0" sz="2000" spc="-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15">
                <a:solidFill>
                  <a:srgbClr val="FFFFFF"/>
                </a:solidFill>
                <a:latin typeface="Microsoft Sans Serif"/>
                <a:cs typeface="Microsoft Sans Serif"/>
              </a:rPr>
              <a:t>Проекта</a:t>
            </a:r>
            <a:r>
              <a:rPr dirty="0" sz="2000" spc="-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9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-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10">
                <a:solidFill>
                  <a:srgbClr val="FFFFFF"/>
                </a:solidFill>
                <a:latin typeface="Microsoft Sans Serif"/>
                <a:cs typeface="Microsoft Sans Serif"/>
              </a:rPr>
              <a:t>муниципальных</a:t>
            </a:r>
            <a:r>
              <a:rPr dirty="0" sz="2000" spc="-1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4">
                <a:solidFill>
                  <a:srgbClr val="FFFFFF"/>
                </a:solidFill>
                <a:latin typeface="Microsoft Sans Serif"/>
                <a:cs typeface="Microsoft Sans Serif"/>
              </a:rPr>
              <a:t>районах </a:t>
            </a:r>
            <a:r>
              <a:rPr dirty="0" sz="2000" spc="-5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25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dirty="0" sz="2000" spc="-19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dirty="0" sz="2000" spc="-204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dirty="0" sz="2000" spc="-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25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dirty="0" sz="2000" spc="-260">
                <a:solidFill>
                  <a:srgbClr val="FFFFFF"/>
                </a:solidFill>
                <a:latin typeface="Microsoft Sans Serif"/>
                <a:cs typeface="Microsoft Sans Serif"/>
              </a:rPr>
              <a:t>кИ</a:t>
            </a:r>
            <a:r>
              <a:rPr dirty="0" sz="2000" spc="-275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dirty="0" sz="2000" spc="-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9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-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25">
                <a:solidFill>
                  <a:srgbClr val="FFFFFF"/>
                </a:solidFill>
                <a:latin typeface="Microsoft Sans Serif"/>
                <a:cs typeface="Microsoft Sans Serif"/>
              </a:rPr>
              <a:t>школах</a:t>
            </a:r>
            <a:endParaRPr sz="2000">
              <a:latin typeface="Microsoft Sans Serif"/>
              <a:cs typeface="Microsoft Sans Serif"/>
            </a:endParaRPr>
          </a:p>
          <a:p>
            <a:pPr marL="12700" marR="1082675" indent="2540">
              <a:lnSpc>
                <a:spcPct val="222300"/>
              </a:lnSpc>
              <a:spcBef>
                <a:spcPts val="370"/>
              </a:spcBef>
            </a:pPr>
            <a:r>
              <a:rPr dirty="0" sz="2000" spc="-215">
                <a:solidFill>
                  <a:srgbClr val="FFFFFF"/>
                </a:solidFill>
                <a:latin typeface="Microsoft Sans Serif"/>
                <a:cs typeface="Microsoft Sans Serif"/>
              </a:rPr>
              <a:t>Учащиеся</a:t>
            </a:r>
            <a:r>
              <a:rPr dirty="0" sz="2000" spc="-1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10">
                <a:solidFill>
                  <a:srgbClr val="FFFFFF"/>
                </a:solidFill>
                <a:latin typeface="Microsoft Sans Serif"/>
                <a:cs typeface="Microsoft Sans Serif"/>
              </a:rPr>
              <a:t>школ,</a:t>
            </a:r>
            <a:r>
              <a:rPr dirty="0" sz="20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4">
                <a:solidFill>
                  <a:srgbClr val="FFFFFF"/>
                </a:solidFill>
                <a:latin typeface="Microsoft Sans Serif"/>
                <a:cs typeface="Microsoft Sans Serif"/>
              </a:rPr>
              <a:t>Советы</a:t>
            </a:r>
            <a:r>
              <a:rPr dirty="0" sz="2000" spc="-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4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dirty="0" sz="2000" spc="-215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dirty="0" sz="2000" spc="-195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dirty="0" sz="2000" spc="-22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dirty="0" sz="2000" spc="-254">
                <a:solidFill>
                  <a:srgbClr val="FFFFFF"/>
                </a:solidFill>
                <a:latin typeface="Microsoft Sans Serif"/>
                <a:cs typeface="Microsoft Sans Serif"/>
              </a:rPr>
              <a:t>ающ</a:t>
            </a:r>
            <a:r>
              <a:rPr dirty="0" sz="2000" spc="-195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dirty="0" sz="2000" spc="-185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dirty="0" sz="2000" spc="-195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dirty="0" sz="2000" spc="-130">
                <a:solidFill>
                  <a:srgbClr val="FFFFFF"/>
                </a:solidFill>
                <a:latin typeface="Microsoft Sans Serif"/>
                <a:cs typeface="Microsoft Sans Serif"/>
              </a:rPr>
              <a:t>я  </a:t>
            </a:r>
            <a:r>
              <a:rPr dirty="0" sz="2000" spc="-210">
                <a:solidFill>
                  <a:srgbClr val="FFFFFF"/>
                </a:solidFill>
                <a:latin typeface="Microsoft Sans Serif"/>
                <a:cs typeface="Microsoft Sans Serif"/>
              </a:rPr>
              <a:t>Инициативные</a:t>
            </a:r>
            <a:r>
              <a:rPr dirty="0" sz="2000" spc="-1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204">
                <a:solidFill>
                  <a:srgbClr val="FFFFFF"/>
                </a:solidFill>
                <a:latin typeface="Microsoft Sans Serif"/>
                <a:cs typeface="Microsoft Sans Serif"/>
              </a:rPr>
              <a:t>граждане/волонтеры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565" y="1246335"/>
            <a:ext cx="642408" cy="5460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675" y="2199216"/>
            <a:ext cx="770890" cy="5460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795" y="3151970"/>
            <a:ext cx="706649" cy="5139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84970" y="3096467"/>
            <a:ext cx="558041" cy="5890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6156" y="4040661"/>
            <a:ext cx="513926" cy="6424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22324" y="1557909"/>
            <a:ext cx="2587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45" b="1">
                <a:solidFill>
                  <a:srgbClr val="001F5F"/>
                </a:solidFill>
                <a:latin typeface="Arial"/>
                <a:cs typeface="Arial"/>
              </a:rPr>
              <a:t>Б</a:t>
            </a:r>
            <a:r>
              <a:rPr dirty="0" sz="1800" spc="-204" b="1">
                <a:solidFill>
                  <a:srgbClr val="001F5F"/>
                </a:solidFill>
                <a:latin typeface="Arial"/>
                <a:cs typeface="Arial"/>
              </a:rPr>
              <a:t>ибл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dirty="0" sz="1800" spc="-170" b="1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dirty="0" sz="1800" spc="-180" b="1">
                <a:solidFill>
                  <a:srgbClr val="001F5F"/>
                </a:solidFill>
                <a:latin typeface="Arial"/>
                <a:cs typeface="Arial"/>
              </a:rPr>
              <a:t>ек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800" spc="-90" b="1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dirty="0" sz="1800" spc="-7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60" b="1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dirty="0" sz="1800" spc="-185" b="1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dirty="0" sz="1800" spc="-170" b="1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dirty="0" sz="1800" spc="-170" b="1">
                <a:solidFill>
                  <a:srgbClr val="001F5F"/>
                </a:solidFill>
                <a:latin typeface="Arial"/>
                <a:cs typeface="Arial"/>
              </a:rPr>
              <a:t>ры,</a:t>
            </a:r>
            <a:r>
              <a:rPr dirty="0" sz="18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10" b="1">
                <a:solidFill>
                  <a:srgbClr val="001F5F"/>
                </a:solidFill>
                <a:latin typeface="Arial"/>
                <a:cs typeface="Arial"/>
              </a:rPr>
              <a:t>му</a:t>
            </a:r>
            <a:r>
              <a:rPr dirty="0" sz="1800" spc="-175" b="1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еи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9275" y="2188591"/>
            <a:ext cx="23279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Зон</a:t>
            </a:r>
            <a:r>
              <a:rPr dirty="0" sz="1800" spc="-260" b="1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dirty="0" sz="1800" spc="-8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dirty="0" sz="1800" spc="-170" b="1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dirty="0" sz="1800" spc="-215" b="1">
                <a:solidFill>
                  <a:srgbClr val="001F5F"/>
                </a:solidFill>
                <a:latin typeface="Arial"/>
                <a:cs typeface="Arial"/>
              </a:rPr>
              <a:t>ды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dirty="0" sz="1800" spc="-90" b="1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dirty="0" sz="1800" spc="-7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85" b="1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dirty="0" sz="1800" spc="-170" b="1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dirty="0" sz="1800" spc="-204" b="1">
                <a:solidFill>
                  <a:srgbClr val="001F5F"/>
                </a:solidFill>
                <a:latin typeface="Arial"/>
                <a:cs typeface="Arial"/>
              </a:rPr>
              <a:t>оло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ые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14" b="1">
                <a:solidFill>
                  <a:srgbClr val="001F5F"/>
                </a:solidFill>
                <a:latin typeface="Arial"/>
                <a:cs typeface="Arial"/>
              </a:rPr>
              <a:t>(за</a:t>
            </a:r>
            <a:r>
              <a:rPr dirty="0" sz="1400" spc="-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60" b="1">
                <a:solidFill>
                  <a:srgbClr val="001F5F"/>
                </a:solidFill>
                <a:latin typeface="Arial"/>
                <a:cs typeface="Arial"/>
              </a:rPr>
              <a:t>исклю</a:t>
            </a:r>
            <a:r>
              <a:rPr dirty="0" sz="1400" spc="-140" b="1">
                <a:solidFill>
                  <a:srgbClr val="001F5F"/>
                </a:solidFill>
                <a:latin typeface="Arial"/>
                <a:cs typeface="Arial"/>
              </a:rPr>
              <a:t>ч</a:t>
            </a:r>
            <a:r>
              <a:rPr dirty="0" sz="1400" spc="-145" b="1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dirty="0" sz="1400" spc="-160" b="1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dirty="0" sz="1400" spc="-170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400" spc="-145" b="1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dirty="0" sz="1400" spc="-185" b="1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dirty="0" sz="1400" spc="-1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60" b="1">
                <a:solidFill>
                  <a:srgbClr val="001F5F"/>
                </a:solidFill>
                <a:latin typeface="Arial"/>
                <a:cs typeface="Arial"/>
              </a:rPr>
              <a:t>пи</a:t>
            </a:r>
            <a:r>
              <a:rPr dirty="0" sz="1400" spc="-210" b="1">
                <a:solidFill>
                  <a:srgbClr val="001F5F"/>
                </a:solidFill>
                <a:latin typeface="Arial"/>
                <a:cs typeface="Arial"/>
              </a:rPr>
              <a:t>щ</a:t>
            </a:r>
            <a:r>
              <a:rPr dirty="0" sz="1400" spc="-145" b="1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dirty="0" sz="1400" spc="-150" b="1">
                <a:solidFill>
                  <a:srgbClr val="001F5F"/>
                </a:solidFill>
                <a:latin typeface="Arial"/>
                <a:cs typeface="Arial"/>
              </a:rPr>
              <a:t>блоко</a:t>
            </a:r>
            <a:r>
              <a:rPr dirty="0" sz="1400" spc="-170" b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1800" spc="-110" b="1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9275" y="3172460"/>
            <a:ext cx="26485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35" b="1">
                <a:solidFill>
                  <a:srgbClr val="001F5F"/>
                </a:solidFill>
                <a:latin typeface="Arial"/>
                <a:cs typeface="Arial"/>
              </a:rPr>
              <a:t>Б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ле</a:t>
            </a:r>
            <a:r>
              <a:rPr dirty="0" sz="1800" spc="-170" b="1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dirty="0" sz="1800" spc="-225" b="1">
                <a:solidFill>
                  <a:srgbClr val="001F5F"/>
                </a:solidFill>
                <a:latin typeface="Arial"/>
                <a:cs typeface="Arial"/>
              </a:rPr>
              <a:t>ны</a:t>
            </a:r>
            <a:r>
              <a:rPr dirty="0" sz="1800" spc="-175" b="1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dirty="0" sz="1600" spc="-85" b="1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dirty="0" sz="1600" spc="-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dirty="0" sz="1800" spc="-204" b="1">
                <a:solidFill>
                  <a:srgbClr val="001F5F"/>
                </a:solidFill>
                <a:latin typeface="Arial"/>
                <a:cs typeface="Arial"/>
              </a:rPr>
              <a:t>доже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dirty="0" sz="1800" spc="-170" b="1">
                <a:solidFill>
                  <a:srgbClr val="001F5F"/>
                </a:solidFill>
                <a:latin typeface="Arial"/>
                <a:cs typeface="Arial"/>
              </a:rPr>
              <a:t>твенные 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800" spc="-9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музык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альн</a:t>
            </a:r>
            <a:r>
              <a:rPr dirty="0" sz="1800" spc="-260" b="1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dirty="0" sz="1800" spc="-185" b="1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dirty="0" sz="1800" spc="-9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60" b="1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ла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dirty="0" sz="1800" spc="-204" b="1">
                <a:solidFill>
                  <a:srgbClr val="001F5F"/>
                </a:solidFill>
                <a:latin typeface="Arial"/>
                <a:cs typeface="Arial"/>
              </a:rPr>
              <a:t>сы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27878" y="1573784"/>
            <a:ext cx="30333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15" b="1">
                <a:solidFill>
                  <a:srgbClr val="001F5F"/>
                </a:solidFill>
                <a:latin typeface="Arial"/>
                <a:cs typeface="Arial"/>
              </a:rPr>
              <a:t>Осн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dirty="0" sz="1800" spc="-229" b="1">
                <a:solidFill>
                  <a:srgbClr val="001F5F"/>
                </a:solidFill>
                <a:latin typeface="Arial"/>
                <a:cs typeface="Arial"/>
              </a:rPr>
              <a:t>ще</a:t>
            </a:r>
            <a:r>
              <a:rPr dirty="0" sz="1800" spc="-210" b="1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ие</a:t>
            </a:r>
            <a:r>
              <a:rPr dirty="0" sz="1800" spc="-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dirty="0" sz="1800" spc="-210" b="1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ор</a:t>
            </a:r>
            <a:r>
              <a:rPr dirty="0" sz="1800" spc="-170" b="1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1800" spc="-225" b="1">
                <a:solidFill>
                  <a:srgbClr val="001F5F"/>
                </a:solidFill>
                <a:latin typeface="Arial"/>
                <a:cs typeface="Arial"/>
              </a:rPr>
              <a:t>ны</a:t>
            </a:r>
            <a:r>
              <a:rPr dirty="0" sz="1800" spc="-165" b="1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dirty="0" sz="1800" spc="-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65" b="1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dirty="0" sz="1800" spc="-220" b="1">
                <a:solidFill>
                  <a:srgbClr val="001F5F"/>
                </a:solidFill>
                <a:latin typeface="Arial"/>
                <a:cs typeface="Arial"/>
              </a:rPr>
              <a:t>ом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dirty="0" sz="1800" spc="-210" b="1">
                <a:solidFill>
                  <a:srgbClr val="001F5F"/>
                </a:solidFill>
                <a:latin typeface="Arial"/>
                <a:cs typeface="Arial"/>
              </a:rPr>
              <a:t>нд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69660" y="2234564"/>
            <a:ext cx="29616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20" b="1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dirty="0" sz="1800" spc="-204" b="1">
                <a:solidFill>
                  <a:srgbClr val="001F5F"/>
                </a:solidFill>
                <a:latin typeface="Arial"/>
                <a:cs typeface="Arial"/>
              </a:rPr>
              <a:t>дио</a:t>
            </a:r>
            <a:r>
              <a:rPr dirty="0" sz="1800" spc="-110" b="1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dirty="0" sz="1800" spc="-8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800" spc="-8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65" b="1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инос</a:t>
            </a:r>
            <a:r>
              <a:rPr dirty="0" sz="1800" spc="-170" b="1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dirty="0" sz="1800" spc="-185" b="1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dirty="0" sz="1800" spc="-220" b="1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800" spc="-90" b="1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dirty="0" sz="1800" spc="-7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dirty="0" sz="1800" spc="-210" b="1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dirty="0" sz="1800" spc="-165" b="1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ц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800" spc="-130" b="1">
                <a:solidFill>
                  <a:srgbClr val="001F5F"/>
                </a:solidFill>
                <a:latin typeface="Arial"/>
                <a:cs typeface="Arial"/>
              </a:rPr>
              <a:t>и  </a:t>
            </a:r>
            <a:r>
              <a:rPr dirty="0" sz="1800" spc="-204" b="1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риодич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dirty="0" sz="1800" spc="-180" b="1">
                <a:solidFill>
                  <a:srgbClr val="001F5F"/>
                </a:solidFill>
                <a:latin typeface="Arial"/>
                <a:cs typeface="Arial"/>
              </a:rPr>
              <a:t>ск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800" spc="-185" b="1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dirty="0" sz="18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изда</a:t>
            </a:r>
            <a:r>
              <a:rPr dirty="0" sz="1800" spc="-210" b="1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dirty="0" sz="1800" spc="-204" b="1">
                <a:solidFill>
                  <a:srgbClr val="001F5F"/>
                </a:solidFill>
                <a:latin typeface="Arial"/>
                <a:cs typeface="Arial"/>
              </a:rPr>
              <a:t>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77280" y="3172460"/>
            <a:ext cx="21634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Орг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низ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ц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dirty="0" sz="1800" spc="-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dirty="0" sz="1800" spc="-210" b="1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dirty="0" sz="1800" spc="-210" b="1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dirty="0" sz="1800" spc="-210" b="1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dirty="0" sz="1800" spc="-145" b="1">
                <a:solidFill>
                  <a:srgbClr val="001F5F"/>
                </a:solidFill>
                <a:latin typeface="Arial"/>
                <a:cs typeface="Arial"/>
              </a:rPr>
              <a:t>ия 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личных</a:t>
            </a:r>
            <a:r>
              <a:rPr dirty="0" sz="1800" spc="-9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10" b="1">
                <a:solidFill>
                  <a:srgbClr val="001F5F"/>
                </a:solidFill>
                <a:latin typeface="Arial"/>
                <a:cs typeface="Arial"/>
              </a:rPr>
              <a:t>вещей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72946" y="4164583"/>
            <a:ext cx="58928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85" b="1">
                <a:solidFill>
                  <a:srgbClr val="001F5F"/>
                </a:solidFill>
                <a:latin typeface="Arial"/>
                <a:cs typeface="Arial"/>
              </a:rPr>
              <a:t>другие</a:t>
            </a:r>
            <a:r>
              <a:rPr dirty="0" sz="1800" spc="-7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проекты</a:t>
            </a:r>
            <a:r>
              <a:rPr dirty="0" sz="1800" spc="-8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4" b="1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dirty="0" sz="1800" spc="-8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15" b="1">
                <a:solidFill>
                  <a:srgbClr val="001F5F"/>
                </a:solidFill>
                <a:latin typeface="Arial"/>
                <a:cs typeface="Arial"/>
              </a:rPr>
              <a:t>улучшению</a:t>
            </a:r>
            <a:r>
              <a:rPr dirty="0" sz="18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территории</a:t>
            </a:r>
            <a:r>
              <a:rPr dirty="0" sz="1800" spc="-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800" spc="-8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инфраструктуры </a:t>
            </a:r>
            <a:r>
              <a:rPr dirty="0" sz="1800" spc="-484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15" b="1">
                <a:solidFill>
                  <a:srgbClr val="001F5F"/>
                </a:solidFill>
                <a:latin typeface="Arial"/>
                <a:cs typeface="Arial"/>
              </a:rPr>
              <a:t>обще</a:t>
            </a:r>
            <a:r>
              <a:rPr dirty="0" sz="1800" spc="-210" b="1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бр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зова</a:t>
            </a:r>
            <a:r>
              <a:rPr dirty="0" sz="1800" spc="-170" b="1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dirty="0" sz="1800" spc="-220" b="1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ьной</a:t>
            </a:r>
            <a:r>
              <a:rPr dirty="0" sz="18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ор</a:t>
            </a:r>
            <a:r>
              <a:rPr dirty="0" sz="1800" spc="-145" b="1">
                <a:solidFill>
                  <a:srgbClr val="001F5F"/>
                </a:solidFill>
                <a:latin typeface="Arial"/>
                <a:cs typeface="Arial"/>
              </a:rPr>
              <a:t>г</a:t>
            </a:r>
            <a:r>
              <a:rPr dirty="0" sz="1800" spc="-190" b="1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dirty="0" sz="1800" spc="-210" b="1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dirty="0" sz="1800" spc="-185" b="1">
                <a:solidFill>
                  <a:srgbClr val="001F5F"/>
                </a:solidFill>
                <a:latin typeface="Arial"/>
                <a:cs typeface="Arial"/>
              </a:rPr>
              <a:t>изац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07898" y="398145"/>
            <a:ext cx="35052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0055A3"/>
                </a:solidFill>
              </a:rPr>
              <a:t>Типология</a:t>
            </a:r>
            <a:r>
              <a:rPr dirty="0" spc="-45">
                <a:solidFill>
                  <a:srgbClr val="0055A3"/>
                </a:solidFill>
              </a:rPr>
              <a:t> </a:t>
            </a:r>
            <a:r>
              <a:rPr dirty="0" spc="-5">
                <a:solidFill>
                  <a:srgbClr val="0055A3"/>
                </a:solidFill>
              </a:rPr>
              <a:t>проектов</a:t>
            </a: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83128" y="1187555"/>
            <a:ext cx="642408" cy="64240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71190" y="2214837"/>
            <a:ext cx="642408" cy="5139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0076" y="189877"/>
            <a:ext cx="2314939" cy="5985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9247" y="4165280"/>
            <a:ext cx="1444751" cy="9715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9591" y="963929"/>
            <a:ext cx="65722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ED7103"/>
                </a:solidFill>
              </a:rPr>
              <a:t>Не</a:t>
            </a:r>
            <a:r>
              <a:rPr dirty="0" sz="2800" spc="5">
                <a:solidFill>
                  <a:srgbClr val="ED7103"/>
                </a:solidFill>
              </a:rPr>
              <a:t> </a:t>
            </a:r>
            <a:r>
              <a:rPr dirty="0" sz="2800" spc="-10">
                <a:solidFill>
                  <a:srgbClr val="ED7103"/>
                </a:solidFill>
              </a:rPr>
              <a:t>допускается</a:t>
            </a:r>
            <a:r>
              <a:rPr dirty="0" sz="2800" spc="45">
                <a:solidFill>
                  <a:srgbClr val="ED7103"/>
                </a:solidFill>
              </a:rPr>
              <a:t> </a:t>
            </a:r>
            <a:r>
              <a:rPr dirty="0" sz="1800" spc="-5">
                <a:solidFill>
                  <a:srgbClr val="ED7103"/>
                </a:solidFill>
              </a:rPr>
              <a:t>направление</a:t>
            </a:r>
            <a:r>
              <a:rPr dirty="0" sz="1800" spc="20">
                <a:solidFill>
                  <a:srgbClr val="ED7103"/>
                </a:solidFill>
              </a:rPr>
              <a:t> </a:t>
            </a:r>
            <a:r>
              <a:rPr dirty="0" sz="1800" spc="-5">
                <a:solidFill>
                  <a:srgbClr val="ED7103"/>
                </a:solidFill>
              </a:rPr>
              <a:t>средств</a:t>
            </a:r>
            <a:r>
              <a:rPr dirty="0" sz="1800">
                <a:solidFill>
                  <a:srgbClr val="ED7103"/>
                </a:solidFill>
              </a:rPr>
              <a:t> на: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1272666" y="1839595"/>
            <a:ext cx="5373370" cy="243713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just" marL="12700" marR="65405">
              <a:lnSpc>
                <a:spcPts val="1939"/>
              </a:lnSpc>
              <a:spcBef>
                <a:spcPts val="345"/>
              </a:spcBef>
            </a:pPr>
            <a:r>
              <a:rPr dirty="0" sz="1800" spc="-5" b="1">
                <a:latin typeface="Arial"/>
                <a:cs typeface="Arial"/>
              </a:rPr>
              <a:t>проведение </a:t>
            </a:r>
            <a:r>
              <a:rPr dirty="0" sz="1800" spc="-15" b="1">
                <a:latin typeface="Arial"/>
                <a:cs typeface="Arial"/>
              </a:rPr>
              <a:t>текущего </a:t>
            </a:r>
            <a:r>
              <a:rPr dirty="0" sz="1800" b="1">
                <a:latin typeface="Arial"/>
                <a:cs typeface="Arial"/>
              </a:rPr>
              <a:t>и </a:t>
            </a:r>
            <a:r>
              <a:rPr dirty="0" sz="1800" spc="-10" b="1">
                <a:latin typeface="Arial"/>
                <a:cs typeface="Arial"/>
              </a:rPr>
              <a:t>капитального </a:t>
            </a:r>
            <a:r>
              <a:rPr dirty="0" sz="1800" spc="-15" b="1">
                <a:latin typeface="Arial"/>
                <a:cs typeface="Arial"/>
              </a:rPr>
              <a:t>ремонта </a:t>
            </a:r>
            <a:r>
              <a:rPr dirty="0" sz="1800" spc="-49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административно-хозяйственных </a:t>
            </a:r>
            <a:r>
              <a:rPr dirty="0" sz="1800" spc="-10" b="1">
                <a:latin typeface="Arial"/>
                <a:cs typeface="Arial"/>
              </a:rPr>
              <a:t>помещений </a:t>
            </a:r>
            <a:r>
              <a:rPr dirty="0" sz="1800" spc="-49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общеобразовательной</a:t>
            </a:r>
            <a:r>
              <a:rPr dirty="0" sz="1800" spc="6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организации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Arial"/>
              <a:cs typeface="Arial"/>
            </a:endParaRPr>
          </a:p>
          <a:p>
            <a:pPr algn="just" marL="12700" marR="5080">
              <a:lnSpc>
                <a:spcPts val="1939"/>
              </a:lnSpc>
            </a:pPr>
            <a:r>
              <a:rPr dirty="0" sz="1800" spc="-10" b="1">
                <a:latin typeface="Arial"/>
                <a:cs typeface="Arial"/>
              </a:rPr>
              <a:t>содержание </a:t>
            </a:r>
            <a:r>
              <a:rPr dirty="0" sz="1800" spc="-5" b="1">
                <a:latin typeface="Arial"/>
                <a:cs typeface="Arial"/>
              </a:rPr>
              <a:t>персонала </a:t>
            </a:r>
            <a:r>
              <a:rPr dirty="0" sz="1800" spc="-10" b="1">
                <a:latin typeface="Arial"/>
                <a:cs typeface="Arial"/>
              </a:rPr>
              <a:t>общеобразовательных </a:t>
            </a:r>
            <a:r>
              <a:rPr dirty="0" sz="1800" spc="-49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организаций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320"/>
              </a:spcBef>
            </a:pPr>
            <a:r>
              <a:rPr dirty="0" sz="1800" spc="-15" b="1">
                <a:latin typeface="Arial"/>
                <a:cs typeface="Arial"/>
              </a:rPr>
              <a:t>коммерческую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деятельность.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279" y="1938147"/>
            <a:ext cx="168440" cy="1685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8253" y="4099966"/>
            <a:ext cx="168440" cy="1684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6279" y="3060319"/>
            <a:ext cx="168440" cy="1684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433" y="259313"/>
            <a:ext cx="2289122" cy="5617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9247" y="4165280"/>
            <a:ext cx="1444751" cy="9715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6983" y="323215"/>
            <a:ext cx="5066665" cy="633730"/>
          </a:xfrm>
          <a:prstGeom prst="rect"/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dirty="0" sz="2100" spc="-175" b="1">
                <a:solidFill>
                  <a:srgbClr val="000000"/>
                </a:solidFill>
                <a:latin typeface="Verdana"/>
                <a:cs typeface="Verdana"/>
              </a:rPr>
              <a:t>Стр</a:t>
            </a:r>
            <a:r>
              <a:rPr dirty="0" sz="2100" spc="-185" b="1">
                <a:solidFill>
                  <a:srgbClr val="000000"/>
                </a:solidFill>
                <a:latin typeface="Verdana"/>
                <a:cs typeface="Verdana"/>
              </a:rPr>
              <a:t>у</a:t>
            </a:r>
            <a:r>
              <a:rPr dirty="0" sz="2100" spc="-155" b="1">
                <a:solidFill>
                  <a:srgbClr val="000000"/>
                </a:solidFill>
                <a:latin typeface="Verdana"/>
                <a:cs typeface="Verdana"/>
              </a:rPr>
              <a:t>ктура</a:t>
            </a:r>
            <a:r>
              <a:rPr dirty="0" sz="2100" spc="-195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100" spc="-210" b="1">
                <a:solidFill>
                  <a:srgbClr val="000000"/>
                </a:solidFill>
                <a:latin typeface="Verdana"/>
                <a:cs typeface="Verdana"/>
              </a:rPr>
              <a:t>ф</a:t>
            </a:r>
            <a:r>
              <a:rPr dirty="0" sz="2100" spc="-170" b="1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dirty="0" sz="2100" spc="-190" b="1">
                <a:solidFill>
                  <a:srgbClr val="000000"/>
                </a:solidFill>
                <a:latin typeface="Verdana"/>
                <a:cs typeface="Verdana"/>
              </a:rPr>
              <a:t>на</a:t>
            </a:r>
            <a:r>
              <a:rPr dirty="0" sz="2100" spc="-210" b="1">
                <a:solidFill>
                  <a:srgbClr val="000000"/>
                </a:solidFill>
                <a:latin typeface="Verdana"/>
                <a:cs typeface="Verdana"/>
              </a:rPr>
              <a:t>н</a:t>
            </a:r>
            <a:r>
              <a:rPr dirty="0" sz="2100" spc="-175" b="1">
                <a:solidFill>
                  <a:srgbClr val="000000"/>
                </a:solidFill>
                <a:latin typeface="Verdana"/>
                <a:cs typeface="Verdana"/>
              </a:rPr>
              <a:t>сов</a:t>
            </a:r>
            <a:r>
              <a:rPr dirty="0" sz="2100" spc="-190" b="1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dirty="0" sz="2100" spc="-140" b="1">
                <a:solidFill>
                  <a:srgbClr val="000000"/>
                </a:solidFill>
                <a:latin typeface="Verdana"/>
                <a:cs typeface="Verdana"/>
              </a:rPr>
              <a:t>го</a:t>
            </a:r>
            <a:r>
              <a:rPr dirty="0" sz="2100" spc="-185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100" spc="-190" b="1">
                <a:solidFill>
                  <a:srgbClr val="000000"/>
                </a:solidFill>
                <a:latin typeface="Verdana"/>
                <a:cs typeface="Verdana"/>
              </a:rPr>
              <a:t>обеспечен</a:t>
            </a:r>
            <a:r>
              <a:rPr dirty="0" sz="2100" spc="-210" b="1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dirty="0" sz="2100" spc="-125" b="1">
                <a:solidFill>
                  <a:srgbClr val="000000"/>
                </a:solidFill>
                <a:latin typeface="Verdana"/>
                <a:cs typeface="Verdana"/>
              </a:rPr>
              <a:t>я  </a:t>
            </a:r>
            <a:r>
              <a:rPr dirty="0" sz="2100" spc="-185" b="1">
                <a:solidFill>
                  <a:srgbClr val="000000"/>
                </a:solidFill>
                <a:latin typeface="Verdana"/>
                <a:cs typeface="Verdana"/>
              </a:rPr>
              <a:t>реал</a:t>
            </a:r>
            <a:r>
              <a:rPr dirty="0" sz="2100" spc="-200" b="1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dirty="0" sz="2100" spc="-135" b="1">
                <a:solidFill>
                  <a:srgbClr val="000000"/>
                </a:solidFill>
                <a:latin typeface="Verdana"/>
                <a:cs typeface="Verdana"/>
              </a:rPr>
              <a:t>зации</a:t>
            </a:r>
            <a:r>
              <a:rPr dirty="0" sz="2100" spc="-200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100" spc="-160" b="1">
                <a:solidFill>
                  <a:srgbClr val="000000"/>
                </a:solidFill>
                <a:latin typeface="Verdana"/>
                <a:cs typeface="Verdana"/>
              </a:rPr>
              <a:t>проекта</a:t>
            </a:r>
            <a:r>
              <a:rPr dirty="0" sz="2100">
                <a:solidFill>
                  <a:srgbClr val="000000"/>
                </a:solidFill>
              </a:rPr>
              <a:t>*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983" y="4781499"/>
            <a:ext cx="585851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10" b="1">
                <a:latin typeface="Arial"/>
                <a:cs typeface="Arial"/>
              </a:rPr>
              <a:t>*</a:t>
            </a:r>
            <a:r>
              <a:rPr dirty="0" sz="900" spc="5" b="1">
                <a:latin typeface="Arial"/>
                <a:cs typeface="Arial"/>
              </a:rPr>
              <a:t> </a:t>
            </a:r>
            <a:r>
              <a:rPr dirty="0" sz="900" spc="10">
                <a:latin typeface="Microsoft Sans Serif"/>
                <a:cs typeface="Microsoft Sans Serif"/>
              </a:rPr>
              <a:t>Согласно</a:t>
            </a:r>
            <a:r>
              <a:rPr dirty="0" sz="900" spc="45">
                <a:latin typeface="Microsoft Sans Serif"/>
                <a:cs typeface="Microsoft Sans Serif"/>
              </a:rPr>
              <a:t> </a:t>
            </a:r>
            <a:r>
              <a:rPr dirty="0" sz="900" spc="15">
                <a:latin typeface="Microsoft Sans Serif"/>
                <a:cs typeface="Microsoft Sans Serif"/>
              </a:rPr>
              <a:t>Постановлению</a:t>
            </a:r>
            <a:r>
              <a:rPr dirty="0" sz="900" spc="45">
                <a:latin typeface="Microsoft Sans Serif"/>
                <a:cs typeface="Microsoft Sans Serif"/>
              </a:rPr>
              <a:t> </a:t>
            </a:r>
            <a:r>
              <a:rPr dirty="0" sz="900" spc="5">
                <a:latin typeface="Microsoft Sans Serif"/>
                <a:cs typeface="Microsoft Sans Serif"/>
              </a:rPr>
              <a:t>Совета</a:t>
            </a:r>
            <a:r>
              <a:rPr dirty="0" sz="900" spc="70">
                <a:latin typeface="Microsoft Sans Serif"/>
                <a:cs typeface="Microsoft Sans Serif"/>
              </a:rPr>
              <a:t> </a:t>
            </a:r>
            <a:r>
              <a:rPr dirty="0" sz="900" spc="15">
                <a:latin typeface="Microsoft Sans Serif"/>
                <a:cs typeface="Microsoft Sans Serif"/>
              </a:rPr>
              <a:t>Министров</a:t>
            </a:r>
            <a:r>
              <a:rPr dirty="0" sz="900" spc="5">
                <a:latin typeface="Microsoft Sans Serif"/>
                <a:cs typeface="Microsoft Sans Serif"/>
              </a:rPr>
              <a:t> </a:t>
            </a:r>
            <a:r>
              <a:rPr dirty="0" sz="900" spc="-20">
                <a:latin typeface="Microsoft Sans Serif"/>
                <a:cs typeface="Microsoft Sans Serif"/>
              </a:rPr>
              <a:t>РК</a:t>
            </a:r>
            <a:r>
              <a:rPr dirty="0" sz="900" spc="35">
                <a:latin typeface="Microsoft Sans Serif"/>
                <a:cs typeface="Microsoft Sans Serif"/>
              </a:rPr>
              <a:t> </a:t>
            </a:r>
            <a:r>
              <a:rPr dirty="0" sz="900">
                <a:latin typeface="Microsoft Sans Serif"/>
                <a:cs typeface="Microsoft Sans Serif"/>
              </a:rPr>
              <a:t>от</a:t>
            </a:r>
            <a:r>
              <a:rPr dirty="0" sz="900" spc="30">
                <a:latin typeface="Microsoft Sans Serif"/>
                <a:cs typeface="Microsoft Sans Serif"/>
              </a:rPr>
              <a:t> </a:t>
            </a:r>
            <a:r>
              <a:rPr dirty="0" sz="900" spc="15">
                <a:latin typeface="Microsoft Sans Serif"/>
                <a:cs typeface="Microsoft Sans Serif"/>
              </a:rPr>
              <a:t>20.10.2020</a:t>
            </a:r>
            <a:r>
              <a:rPr dirty="0" sz="900" spc="80">
                <a:latin typeface="Microsoft Sans Serif"/>
                <a:cs typeface="Microsoft Sans Serif"/>
              </a:rPr>
              <a:t> </a:t>
            </a:r>
            <a:r>
              <a:rPr dirty="0" sz="900" spc="105">
                <a:latin typeface="Microsoft Sans Serif"/>
                <a:cs typeface="Microsoft Sans Serif"/>
              </a:rPr>
              <a:t>№</a:t>
            </a:r>
            <a:r>
              <a:rPr dirty="0" sz="900" spc="20">
                <a:latin typeface="Microsoft Sans Serif"/>
                <a:cs typeface="Microsoft Sans Serif"/>
              </a:rPr>
              <a:t> </a:t>
            </a:r>
            <a:r>
              <a:rPr dirty="0" sz="900" spc="15">
                <a:latin typeface="Microsoft Sans Serif"/>
                <a:cs typeface="Microsoft Sans Serif"/>
              </a:rPr>
              <a:t>658</a:t>
            </a:r>
            <a:r>
              <a:rPr dirty="0" sz="900" spc="45">
                <a:latin typeface="Microsoft Sans Serif"/>
                <a:cs typeface="Microsoft Sans Serif"/>
              </a:rPr>
              <a:t> </a:t>
            </a:r>
            <a:r>
              <a:rPr dirty="0" sz="900" spc="15">
                <a:latin typeface="Microsoft Sans Serif"/>
                <a:cs typeface="Microsoft Sans Serif"/>
              </a:rPr>
              <a:t>(в</a:t>
            </a:r>
            <a:r>
              <a:rPr dirty="0" sz="900" spc="30">
                <a:latin typeface="Microsoft Sans Serif"/>
                <a:cs typeface="Microsoft Sans Serif"/>
              </a:rPr>
              <a:t> </a:t>
            </a:r>
            <a:r>
              <a:rPr dirty="0" sz="900" spc="5">
                <a:latin typeface="Microsoft Sans Serif"/>
                <a:cs typeface="Microsoft Sans Serif"/>
              </a:rPr>
              <a:t>редакции</a:t>
            </a:r>
            <a:r>
              <a:rPr dirty="0" sz="900" spc="55">
                <a:latin typeface="Microsoft Sans Serif"/>
                <a:cs typeface="Microsoft Sans Serif"/>
              </a:rPr>
              <a:t> </a:t>
            </a:r>
            <a:r>
              <a:rPr dirty="0" sz="900">
                <a:latin typeface="Microsoft Sans Serif"/>
                <a:cs typeface="Microsoft Sans Serif"/>
              </a:rPr>
              <a:t>от</a:t>
            </a:r>
            <a:r>
              <a:rPr dirty="0" sz="900" spc="30">
                <a:latin typeface="Microsoft Sans Serif"/>
                <a:cs typeface="Microsoft Sans Serif"/>
              </a:rPr>
              <a:t> </a:t>
            </a:r>
            <a:r>
              <a:rPr dirty="0" sz="900" spc="15">
                <a:latin typeface="Microsoft Sans Serif"/>
                <a:cs typeface="Microsoft Sans Serif"/>
              </a:rPr>
              <a:t>10.03.2023</a:t>
            </a:r>
            <a:r>
              <a:rPr dirty="0" sz="900" spc="240">
                <a:latin typeface="Microsoft Sans Serif"/>
                <a:cs typeface="Microsoft Sans Serif"/>
              </a:rPr>
              <a:t> </a:t>
            </a:r>
            <a:r>
              <a:rPr dirty="0" sz="900" spc="30">
                <a:latin typeface="Microsoft Sans Serif"/>
                <a:cs typeface="Microsoft Sans Serif"/>
              </a:rPr>
              <a:t>№196)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8929" y="1514418"/>
            <a:ext cx="3407410" cy="2701290"/>
            <a:chOff x="608929" y="1514418"/>
            <a:chExt cx="3407410" cy="2701290"/>
          </a:xfrm>
        </p:grpSpPr>
        <p:sp>
          <p:nvSpPr>
            <p:cNvPr id="7" name="object 7"/>
            <p:cNvSpPr/>
            <p:nvPr/>
          </p:nvSpPr>
          <p:spPr>
            <a:xfrm>
              <a:off x="2449702" y="1950084"/>
              <a:ext cx="850900" cy="1565275"/>
            </a:xfrm>
            <a:custGeom>
              <a:avLst/>
              <a:gdLst/>
              <a:ahLst/>
              <a:cxnLst/>
              <a:rect l="l" t="t" r="r" b="b"/>
              <a:pathLst>
                <a:path w="850900" h="1565275">
                  <a:moveTo>
                    <a:pt x="490474" y="0"/>
                  </a:moveTo>
                  <a:lnTo>
                    <a:pt x="0" y="457326"/>
                  </a:lnTo>
                  <a:lnTo>
                    <a:pt x="31541" y="493667"/>
                  </a:lnTo>
                  <a:lnTo>
                    <a:pt x="60113" y="531753"/>
                  </a:lnTo>
                  <a:lnTo>
                    <a:pt x="85693" y="571412"/>
                  </a:lnTo>
                  <a:lnTo>
                    <a:pt x="108261" y="612477"/>
                  </a:lnTo>
                  <a:lnTo>
                    <a:pt x="127796" y="654777"/>
                  </a:lnTo>
                  <a:lnTo>
                    <a:pt x="144276" y="698142"/>
                  </a:lnTo>
                  <a:lnTo>
                    <a:pt x="157681" y="742402"/>
                  </a:lnTo>
                  <a:lnTo>
                    <a:pt x="167989" y="787388"/>
                  </a:lnTo>
                  <a:lnTo>
                    <a:pt x="175180" y="832929"/>
                  </a:lnTo>
                  <a:lnTo>
                    <a:pt x="179232" y="878856"/>
                  </a:lnTo>
                  <a:lnTo>
                    <a:pt x="180125" y="924999"/>
                  </a:lnTo>
                  <a:lnTo>
                    <a:pt x="177837" y="971187"/>
                  </a:lnTo>
                  <a:lnTo>
                    <a:pt x="172348" y="1017252"/>
                  </a:lnTo>
                  <a:lnTo>
                    <a:pt x="163635" y="1063023"/>
                  </a:lnTo>
                  <a:lnTo>
                    <a:pt x="151679" y="1108331"/>
                  </a:lnTo>
                  <a:lnTo>
                    <a:pt x="136458" y="1153005"/>
                  </a:lnTo>
                  <a:lnTo>
                    <a:pt x="117952" y="1196876"/>
                  </a:lnTo>
                  <a:lnTo>
                    <a:pt x="96139" y="1239773"/>
                  </a:lnTo>
                  <a:lnTo>
                    <a:pt x="682625" y="1564894"/>
                  </a:lnTo>
                  <a:lnTo>
                    <a:pt x="705890" y="1521045"/>
                  </a:lnTo>
                  <a:lnTo>
                    <a:pt x="727402" y="1476636"/>
                  </a:lnTo>
                  <a:lnTo>
                    <a:pt x="747165" y="1431714"/>
                  </a:lnTo>
                  <a:lnTo>
                    <a:pt x="765185" y="1386325"/>
                  </a:lnTo>
                  <a:lnTo>
                    <a:pt x="781469" y="1340515"/>
                  </a:lnTo>
                  <a:lnTo>
                    <a:pt x="796021" y="1294331"/>
                  </a:lnTo>
                  <a:lnTo>
                    <a:pt x="808847" y="1247818"/>
                  </a:lnTo>
                  <a:lnTo>
                    <a:pt x="819954" y="1201023"/>
                  </a:lnTo>
                  <a:lnTo>
                    <a:pt x="829346" y="1153993"/>
                  </a:lnTo>
                  <a:lnTo>
                    <a:pt x="837030" y="1106773"/>
                  </a:lnTo>
                  <a:lnTo>
                    <a:pt x="843011" y="1059410"/>
                  </a:lnTo>
                  <a:lnTo>
                    <a:pt x="847294" y="1011950"/>
                  </a:lnTo>
                  <a:lnTo>
                    <a:pt x="849886" y="964439"/>
                  </a:lnTo>
                  <a:lnTo>
                    <a:pt x="850793" y="916923"/>
                  </a:lnTo>
                  <a:lnTo>
                    <a:pt x="850019" y="869450"/>
                  </a:lnTo>
                  <a:lnTo>
                    <a:pt x="847571" y="822064"/>
                  </a:lnTo>
                  <a:lnTo>
                    <a:pt x="843454" y="774813"/>
                  </a:lnTo>
                  <a:lnTo>
                    <a:pt x="837674" y="727742"/>
                  </a:lnTo>
                  <a:lnTo>
                    <a:pt x="830236" y="680899"/>
                  </a:lnTo>
                  <a:lnTo>
                    <a:pt x="821147" y="634328"/>
                  </a:lnTo>
                  <a:lnTo>
                    <a:pt x="810412" y="588077"/>
                  </a:lnTo>
                  <a:lnTo>
                    <a:pt x="798036" y="542191"/>
                  </a:lnTo>
                  <a:lnTo>
                    <a:pt x="784026" y="496717"/>
                  </a:lnTo>
                  <a:lnTo>
                    <a:pt x="768387" y="451702"/>
                  </a:lnTo>
                  <a:lnTo>
                    <a:pt x="751125" y="407190"/>
                  </a:lnTo>
                  <a:lnTo>
                    <a:pt x="732245" y="363230"/>
                  </a:lnTo>
                  <a:lnTo>
                    <a:pt x="711753" y="319866"/>
                  </a:lnTo>
                  <a:lnTo>
                    <a:pt x="689655" y="277146"/>
                  </a:lnTo>
                  <a:lnTo>
                    <a:pt x="665957" y="235115"/>
                  </a:lnTo>
                  <a:lnTo>
                    <a:pt x="640663" y="193820"/>
                  </a:lnTo>
                  <a:lnTo>
                    <a:pt x="613781" y="153307"/>
                  </a:lnTo>
                  <a:lnTo>
                    <a:pt x="585315" y="113622"/>
                  </a:lnTo>
                  <a:lnTo>
                    <a:pt x="555271" y="74812"/>
                  </a:lnTo>
                  <a:lnTo>
                    <a:pt x="523656" y="36922"/>
                  </a:lnTo>
                  <a:lnTo>
                    <a:pt x="490474" y="0"/>
                  </a:lnTo>
                  <a:close/>
                </a:path>
              </a:pathLst>
            </a:custGeom>
            <a:solidFill>
              <a:srgbClr val="41A0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16683" y="3189858"/>
              <a:ext cx="715645" cy="655955"/>
            </a:xfrm>
            <a:custGeom>
              <a:avLst/>
              <a:gdLst/>
              <a:ahLst/>
              <a:cxnLst/>
              <a:rect l="l" t="t" r="r" b="b"/>
              <a:pathLst>
                <a:path w="715644" h="655954">
                  <a:moveTo>
                    <a:pt x="129159" y="0"/>
                  </a:moveTo>
                  <a:lnTo>
                    <a:pt x="101798" y="45071"/>
                  </a:lnTo>
                  <a:lnTo>
                    <a:pt x="71056" y="87772"/>
                  </a:lnTo>
                  <a:lnTo>
                    <a:pt x="37076" y="127926"/>
                  </a:lnTo>
                  <a:lnTo>
                    <a:pt x="0" y="165354"/>
                  </a:lnTo>
                  <a:lnTo>
                    <a:pt x="457327" y="655828"/>
                  </a:lnTo>
                  <a:lnTo>
                    <a:pt x="495164" y="619099"/>
                  </a:lnTo>
                  <a:lnTo>
                    <a:pt x="531496" y="580955"/>
                  </a:lnTo>
                  <a:lnTo>
                    <a:pt x="566284" y="541445"/>
                  </a:lnTo>
                  <a:lnTo>
                    <a:pt x="599487" y="500618"/>
                  </a:lnTo>
                  <a:lnTo>
                    <a:pt x="631065" y="458522"/>
                  </a:lnTo>
                  <a:lnTo>
                    <a:pt x="660977" y="415208"/>
                  </a:lnTo>
                  <a:lnTo>
                    <a:pt x="689184" y="370724"/>
                  </a:lnTo>
                  <a:lnTo>
                    <a:pt x="715644" y="325120"/>
                  </a:lnTo>
                  <a:lnTo>
                    <a:pt x="129159" y="0"/>
                  </a:lnTo>
                  <a:close/>
                </a:path>
              </a:pathLst>
            </a:custGeom>
            <a:solidFill>
              <a:srgbClr val="ED71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16683" y="3189858"/>
              <a:ext cx="715645" cy="655955"/>
            </a:xfrm>
            <a:custGeom>
              <a:avLst/>
              <a:gdLst/>
              <a:ahLst/>
              <a:cxnLst/>
              <a:rect l="l" t="t" r="r" b="b"/>
              <a:pathLst>
                <a:path w="715644" h="655954">
                  <a:moveTo>
                    <a:pt x="457327" y="655828"/>
                  </a:moveTo>
                  <a:lnTo>
                    <a:pt x="495164" y="619099"/>
                  </a:lnTo>
                  <a:lnTo>
                    <a:pt x="531496" y="580955"/>
                  </a:lnTo>
                  <a:lnTo>
                    <a:pt x="566284" y="541445"/>
                  </a:lnTo>
                  <a:lnTo>
                    <a:pt x="599487" y="500618"/>
                  </a:lnTo>
                  <a:lnTo>
                    <a:pt x="631065" y="458522"/>
                  </a:lnTo>
                  <a:lnTo>
                    <a:pt x="660977" y="415208"/>
                  </a:lnTo>
                  <a:lnTo>
                    <a:pt x="689184" y="370724"/>
                  </a:lnTo>
                  <a:lnTo>
                    <a:pt x="715644" y="325120"/>
                  </a:lnTo>
                  <a:lnTo>
                    <a:pt x="129159" y="0"/>
                  </a:lnTo>
                  <a:lnTo>
                    <a:pt x="101798" y="45071"/>
                  </a:lnTo>
                  <a:lnTo>
                    <a:pt x="71056" y="87772"/>
                  </a:lnTo>
                  <a:lnTo>
                    <a:pt x="37076" y="127926"/>
                  </a:lnTo>
                  <a:lnTo>
                    <a:pt x="0" y="165354"/>
                  </a:lnTo>
                  <a:lnTo>
                    <a:pt x="457327" y="655828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18073" y="1523562"/>
              <a:ext cx="2322195" cy="2682875"/>
            </a:xfrm>
            <a:custGeom>
              <a:avLst/>
              <a:gdLst/>
              <a:ahLst/>
              <a:cxnLst/>
              <a:rect l="l" t="t" r="r" b="b"/>
              <a:pathLst>
                <a:path w="2322195" h="2682875">
                  <a:moveTo>
                    <a:pt x="1343258" y="0"/>
                  </a:moveTo>
                  <a:lnTo>
                    <a:pt x="1298485" y="666"/>
                  </a:lnTo>
                  <a:lnTo>
                    <a:pt x="1253740" y="2821"/>
                  </a:lnTo>
                  <a:lnTo>
                    <a:pt x="1209063" y="6463"/>
                  </a:lnTo>
                  <a:lnTo>
                    <a:pt x="1164495" y="11596"/>
                  </a:lnTo>
                  <a:lnTo>
                    <a:pt x="1120075" y="18220"/>
                  </a:lnTo>
                  <a:lnTo>
                    <a:pt x="1075844" y="26337"/>
                  </a:lnTo>
                  <a:lnTo>
                    <a:pt x="1031842" y="35947"/>
                  </a:lnTo>
                  <a:lnTo>
                    <a:pt x="988109" y="47054"/>
                  </a:lnTo>
                  <a:lnTo>
                    <a:pt x="944684" y="59657"/>
                  </a:lnTo>
                  <a:lnTo>
                    <a:pt x="901609" y="73759"/>
                  </a:lnTo>
                  <a:lnTo>
                    <a:pt x="858922" y="89360"/>
                  </a:lnTo>
                  <a:lnTo>
                    <a:pt x="816665" y="106463"/>
                  </a:lnTo>
                  <a:lnTo>
                    <a:pt x="774877" y="125068"/>
                  </a:lnTo>
                  <a:lnTo>
                    <a:pt x="733598" y="145177"/>
                  </a:lnTo>
                  <a:lnTo>
                    <a:pt x="692869" y="166791"/>
                  </a:lnTo>
                  <a:lnTo>
                    <a:pt x="652729" y="189912"/>
                  </a:lnTo>
                  <a:lnTo>
                    <a:pt x="613219" y="214541"/>
                  </a:lnTo>
                  <a:lnTo>
                    <a:pt x="574332" y="240713"/>
                  </a:lnTo>
                  <a:lnTo>
                    <a:pt x="536247" y="268328"/>
                  </a:lnTo>
                  <a:lnTo>
                    <a:pt x="498866" y="297490"/>
                  </a:lnTo>
                  <a:lnTo>
                    <a:pt x="462275" y="328165"/>
                  </a:lnTo>
                  <a:lnTo>
                    <a:pt x="426514" y="360355"/>
                  </a:lnTo>
                  <a:lnTo>
                    <a:pt x="391909" y="393776"/>
                  </a:lnTo>
                  <a:lnTo>
                    <a:pt x="358758" y="428131"/>
                  </a:lnTo>
                  <a:lnTo>
                    <a:pt x="327062" y="463380"/>
                  </a:lnTo>
                  <a:lnTo>
                    <a:pt x="296822" y="499483"/>
                  </a:lnTo>
                  <a:lnTo>
                    <a:pt x="268039" y="536400"/>
                  </a:lnTo>
                  <a:lnTo>
                    <a:pt x="240716" y="574092"/>
                  </a:lnTo>
                  <a:lnTo>
                    <a:pt x="214853" y="612517"/>
                  </a:lnTo>
                  <a:lnTo>
                    <a:pt x="190452" y="651635"/>
                  </a:lnTo>
                  <a:lnTo>
                    <a:pt x="167515" y="691408"/>
                  </a:lnTo>
                  <a:lnTo>
                    <a:pt x="146042" y="731794"/>
                  </a:lnTo>
                  <a:lnTo>
                    <a:pt x="126035" y="772753"/>
                  </a:lnTo>
                  <a:lnTo>
                    <a:pt x="107496" y="814246"/>
                  </a:lnTo>
                  <a:lnTo>
                    <a:pt x="90426" y="856232"/>
                  </a:lnTo>
                  <a:lnTo>
                    <a:pt x="74826" y="898671"/>
                  </a:lnTo>
                  <a:lnTo>
                    <a:pt x="60697" y="941522"/>
                  </a:lnTo>
                  <a:lnTo>
                    <a:pt x="48042" y="984747"/>
                  </a:lnTo>
                  <a:lnTo>
                    <a:pt x="36861" y="1028305"/>
                  </a:lnTo>
                  <a:lnTo>
                    <a:pt x="27157" y="1072155"/>
                  </a:lnTo>
                  <a:lnTo>
                    <a:pt x="18929" y="1116258"/>
                  </a:lnTo>
                  <a:lnTo>
                    <a:pt x="12180" y="1160573"/>
                  </a:lnTo>
                  <a:lnTo>
                    <a:pt x="6911" y="1205061"/>
                  </a:lnTo>
                  <a:lnTo>
                    <a:pt x="3124" y="1249681"/>
                  </a:lnTo>
                  <a:lnTo>
                    <a:pt x="820" y="1294393"/>
                  </a:lnTo>
                  <a:lnTo>
                    <a:pt x="0" y="1339157"/>
                  </a:lnTo>
                  <a:lnTo>
                    <a:pt x="665" y="1383933"/>
                  </a:lnTo>
                  <a:lnTo>
                    <a:pt x="2818" y="1428681"/>
                  </a:lnTo>
                  <a:lnTo>
                    <a:pt x="6459" y="1473360"/>
                  </a:lnTo>
                  <a:lnTo>
                    <a:pt x="11590" y="1517931"/>
                  </a:lnTo>
                  <a:lnTo>
                    <a:pt x="18212" y="1562354"/>
                  </a:lnTo>
                  <a:lnTo>
                    <a:pt x="26327" y="1606588"/>
                  </a:lnTo>
                  <a:lnTo>
                    <a:pt x="35936" y="1650593"/>
                  </a:lnTo>
                  <a:lnTo>
                    <a:pt x="47040" y="1694330"/>
                  </a:lnTo>
                  <a:lnTo>
                    <a:pt x="59642" y="1737757"/>
                  </a:lnTo>
                  <a:lnTo>
                    <a:pt x="73741" y="1780836"/>
                  </a:lnTo>
                  <a:lnTo>
                    <a:pt x="89340" y="1823526"/>
                  </a:lnTo>
                  <a:lnTo>
                    <a:pt x="106441" y="1865786"/>
                  </a:lnTo>
                  <a:lnTo>
                    <a:pt x="125043" y="1907577"/>
                  </a:lnTo>
                  <a:lnTo>
                    <a:pt x="145150" y="1948858"/>
                  </a:lnTo>
                  <a:lnTo>
                    <a:pt x="166762" y="1989590"/>
                  </a:lnTo>
                  <a:lnTo>
                    <a:pt x="189880" y="2029732"/>
                  </a:lnTo>
                  <a:lnTo>
                    <a:pt x="214507" y="2069245"/>
                  </a:lnTo>
                  <a:lnTo>
                    <a:pt x="240643" y="2108088"/>
                  </a:lnTo>
                  <a:lnTo>
                    <a:pt x="268289" y="2146220"/>
                  </a:lnTo>
                  <a:lnTo>
                    <a:pt x="297449" y="2183603"/>
                  </a:lnTo>
                  <a:lnTo>
                    <a:pt x="328121" y="2220195"/>
                  </a:lnTo>
                  <a:lnTo>
                    <a:pt x="360309" y="2255957"/>
                  </a:lnTo>
                  <a:lnTo>
                    <a:pt x="393739" y="2290558"/>
                  </a:lnTo>
                  <a:lnTo>
                    <a:pt x="428103" y="2323706"/>
                  </a:lnTo>
                  <a:lnTo>
                    <a:pt x="463360" y="2355398"/>
                  </a:lnTo>
                  <a:lnTo>
                    <a:pt x="499470" y="2385635"/>
                  </a:lnTo>
                  <a:lnTo>
                    <a:pt x="536394" y="2414414"/>
                  </a:lnTo>
                  <a:lnTo>
                    <a:pt x="574170" y="2441787"/>
                  </a:lnTo>
                  <a:lnTo>
                    <a:pt x="612522" y="2467594"/>
                  </a:lnTo>
                  <a:lnTo>
                    <a:pt x="651645" y="2491993"/>
                  </a:lnTo>
                  <a:lnTo>
                    <a:pt x="691422" y="2514928"/>
                  </a:lnTo>
                  <a:lnTo>
                    <a:pt x="731811" y="2536398"/>
                  </a:lnTo>
                  <a:lnTo>
                    <a:pt x="772774" y="2556403"/>
                  </a:lnTo>
                  <a:lnTo>
                    <a:pt x="814269" y="2574940"/>
                  </a:lnTo>
                  <a:lnTo>
                    <a:pt x="856257" y="2592008"/>
                  </a:lnTo>
                  <a:lnTo>
                    <a:pt x="898697" y="2607607"/>
                  </a:lnTo>
                  <a:lnTo>
                    <a:pt x="941550" y="2621734"/>
                  </a:lnTo>
                  <a:lnTo>
                    <a:pt x="984776" y="2634387"/>
                  </a:lnTo>
                  <a:lnTo>
                    <a:pt x="1028334" y="2645567"/>
                  </a:lnTo>
                  <a:lnTo>
                    <a:pt x="1072184" y="2655271"/>
                  </a:lnTo>
                  <a:lnTo>
                    <a:pt x="1116286" y="2663497"/>
                  </a:lnTo>
                  <a:lnTo>
                    <a:pt x="1160601" y="2670245"/>
                  </a:lnTo>
                  <a:lnTo>
                    <a:pt x="1205087" y="2675514"/>
                  </a:lnTo>
                  <a:lnTo>
                    <a:pt x="1249706" y="2679300"/>
                  </a:lnTo>
                  <a:lnTo>
                    <a:pt x="1294416" y="2681604"/>
                  </a:lnTo>
                  <a:lnTo>
                    <a:pt x="1339179" y="2682424"/>
                  </a:lnTo>
                  <a:lnTo>
                    <a:pt x="1383953" y="2681758"/>
                  </a:lnTo>
                  <a:lnTo>
                    <a:pt x="1428698" y="2679605"/>
                  </a:lnTo>
                  <a:lnTo>
                    <a:pt x="1473376" y="2675964"/>
                  </a:lnTo>
                  <a:lnTo>
                    <a:pt x="1517944" y="2670833"/>
                  </a:lnTo>
                  <a:lnTo>
                    <a:pt x="1562365" y="2664211"/>
                  </a:lnTo>
                  <a:lnTo>
                    <a:pt x="1606596" y="2656096"/>
                  </a:lnTo>
                  <a:lnTo>
                    <a:pt x="1650599" y="2646488"/>
                  </a:lnTo>
                  <a:lnTo>
                    <a:pt x="1694333" y="2635384"/>
                  </a:lnTo>
                  <a:lnTo>
                    <a:pt x="1737758" y="2622783"/>
                  </a:lnTo>
                  <a:lnTo>
                    <a:pt x="1780834" y="2608684"/>
                  </a:lnTo>
                  <a:lnTo>
                    <a:pt x="1823521" y="2593085"/>
                  </a:lnTo>
                  <a:lnTo>
                    <a:pt x="1865779" y="2575985"/>
                  </a:lnTo>
                  <a:lnTo>
                    <a:pt x="1907567" y="2557383"/>
                  </a:lnTo>
                  <a:lnTo>
                    <a:pt x="1948847" y="2537277"/>
                  </a:lnTo>
                  <a:lnTo>
                    <a:pt x="1989577" y="2515666"/>
                  </a:lnTo>
                  <a:lnTo>
                    <a:pt x="2029717" y="2492548"/>
                  </a:lnTo>
                  <a:lnTo>
                    <a:pt x="2069228" y="2467923"/>
                  </a:lnTo>
                  <a:lnTo>
                    <a:pt x="2108142" y="2441734"/>
                  </a:lnTo>
                  <a:lnTo>
                    <a:pt x="2146201" y="2414141"/>
                  </a:lnTo>
                  <a:lnTo>
                    <a:pt x="2183583" y="2384983"/>
                  </a:lnTo>
                  <a:lnTo>
                    <a:pt x="2220174" y="2354311"/>
                  </a:lnTo>
                  <a:lnTo>
                    <a:pt x="2255936" y="2322124"/>
                  </a:lnTo>
                  <a:lnTo>
                    <a:pt x="1966583" y="2011799"/>
                  </a:lnTo>
                  <a:lnTo>
                    <a:pt x="1340232" y="2011799"/>
                  </a:lnTo>
                  <a:lnTo>
                    <a:pt x="1295496" y="2010233"/>
                  </a:lnTo>
                  <a:lnTo>
                    <a:pt x="1250944" y="2005702"/>
                  </a:lnTo>
                  <a:lnTo>
                    <a:pt x="1206736" y="1998211"/>
                  </a:lnTo>
                  <a:lnTo>
                    <a:pt x="1163033" y="1987765"/>
                  </a:lnTo>
                  <a:lnTo>
                    <a:pt x="1119994" y="1974369"/>
                  </a:lnTo>
                  <a:lnTo>
                    <a:pt x="1077781" y="1958031"/>
                  </a:lnTo>
                  <a:lnTo>
                    <a:pt x="1036553" y="1938755"/>
                  </a:lnTo>
                  <a:lnTo>
                    <a:pt x="996471" y="1916546"/>
                  </a:lnTo>
                  <a:lnTo>
                    <a:pt x="957695" y="1891411"/>
                  </a:lnTo>
                  <a:lnTo>
                    <a:pt x="920386" y="1863355"/>
                  </a:lnTo>
                  <a:lnTo>
                    <a:pt x="884704" y="1832384"/>
                  </a:lnTo>
                  <a:lnTo>
                    <a:pt x="850808" y="1798503"/>
                  </a:lnTo>
                  <a:lnTo>
                    <a:pt x="819373" y="1762342"/>
                  </a:lnTo>
                  <a:lnTo>
                    <a:pt x="790964" y="1724597"/>
                  </a:lnTo>
                  <a:lnTo>
                    <a:pt x="765578" y="1685431"/>
                  </a:lnTo>
                  <a:lnTo>
                    <a:pt x="743209" y="1645004"/>
                  </a:lnTo>
                  <a:lnTo>
                    <a:pt x="723850" y="1603475"/>
                  </a:lnTo>
                  <a:lnTo>
                    <a:pt x="707496" y="1561007"/>
                  </a:lnTo>
                  <a:lnTo>
                    <a:pt x="694142" y="1517758"/>
                  </a:lnTo>
                  <a:lnTo>
                    <a:pt x="683782" y="1473890"/>
                  </a:lnTo>
                  <a:lnTo>
                    <a:pt x="676410" y="1429563"/>
                  </a:lnTo>
                  <a:lnTo>
                    <a:pt x="672021" y="1384938"/>
                  </a:lnTo>
                  <a:lnTo>
                    <a:pt x="670609" y="1340175"/>
                  </a:lnTo>
                  <a:lnTo>
                    <a:pt x="672168" y="1295435"/>
                  </a:lnTo>
                  <a:lnTo>
                    <a:pt x="676694" y="1250878"/>
                  </a:lnTo>
                  <a:lnTo>
                    <a:pt x="684179" y="1206665"/>
                  </a:lnTo>
                  <a:lnTo>
                    <a:pt x="694619" y="1162957"/>
                  </a:lnTo>
                  <a:lnTo>
                    <a:pt x="708008" y="1119913"/>
                  </a:lnTo>
                  <a:lnTo>
                    <a:pt x="724340" y="1077694"/>
                  </a:lnTo>
                  <a:lnTo>
                    <a:pt x="743610" y="1036461"/>
                  </a:lnTo>
                  <a:lnTo>
                    <a:pt x="765812" y="996375"/>
                  </a:lnTo>
                  <a:lnTo>
                    <a:pt x="790941" y="957595"/>
                  </a:lnTo>
                  <a:lnTo>
                    <a:pt x="818990" y="920283"/>
                  </a:lnTo>
                  <a:lnTo>
                    <a:pt x="849954" y="884598"/>
                  </a:lnTo>
                  <a:lnTo>
                    <a:pt x="883828" y="850702"/>
                  </a:lnTo>
                  <a:lnTo>
                    <a:pt x="920005" y="819285"/>
                  </a:lnTo>
                  <a:lnTo>
                    <a:pt x="957762" y="790893"/>
                  </a:lnTo>
                  <a:lnTo>
                    <a:pt x="996938" y="765521"/>
                  </a:lnTo>
                  <a:lnTo>
                    <a:pt x="1037373" y="743163"/>
                  </a:lnTo>
                  <a:lnTo>
                    <a:pt x="1078907" y="723815"/>
                  </a:lnTo>
                  <a:lnTo>
                    <a:pt x="1121379" y="707469"/>
                  </a:lnTo>
                  <a:lnTo>
                    <a:pt x="1164630" y="694122"/>
                  </a:lnTo>
                  <a:lnTo>
                    <a:pt x="1208498" y="683767"/>
                  </a:lnTo>
                  <a:lnTo>
                    <a:pt x="1252824" y="676399"/>
                  </a:lnTo>
                  <a:lnTo>
                    <a:pt x="1297446" y="672013"/>
                  </a:lnTo>
                  <a:lnTo>
                    <a:pt x="1342206" y="670604"/>
                  </a:lnTo>
                  <a:lnTo>
                    <a:pt x="2060331" y="670604"/>
                  </a:lnTo>
                  <a:lnTo>
                    <a:pt x="2322103" y="426522"/>
                  </a:lnTo>
                  <a:lnTo>
                    <a:pt x="2288675" y="391915"/>
                  </a:lnTo>
                  <a:lnTo>
                    <a:pt x="2254313" y="358762"/>
                  </a:lnTo>
                  <a:lnTo>
                    <a:pt x="2219057" y="327063"/>
                  </a:lnTo>
                  <a:lnTo>
                    <a:pt x="2182948" y="296821"/>
                  </a:lnTo>
                  <a:lnTo>
                    <a:pt x="2146026" y="268038"/>
                  </a:lnTo>
                  <a:lnTo>
                    <a:pt x="2108279" y="240679"/>
                  </a:lnTo>
                  <a:lnTo>
                    <a:pt x="2069901" y="214849"/>
                  </a:lnTo>
                  <a:lnTo>
                    <a:pt x="2030778" y="190447"/>
                  </a:lnTo>
                  <a:lnTo>
                    <a:pt x="1991003" y="167509"/>
                  </a:lnTo>
                  <a:lnTo>
                    <a:pt x="1950614" y="146035"/>
                  </a:lnTo>
                  <a:lnTo>
                    <a:pt x="1909653" y="126028"/>
                  </a:lnTo>
                  <a:lnTo>
                    <a:pt x="1868159" y="107489"/>
                  </a:lnTo>
                  <a:lnTo>
                    <a:pt x="1826172" y="90418"/>
                  </a:lnTo>
                  <a:lnTo>
                    <a:pt x="1783732" y="74818"/>
                  </a:lnTo>
                  <a:lnTo>
                    <a:pt x="1740880" y="60690"/>
                  </a:lnTo>
                  <a:lnTo>
                    <a:pt x="1697656" y="48035"/>
                  </a:lnTo>
                  <a:lnTo>
                    <a:pt x="1654099" y="36855"/>
                  </a:lnTo>
                  <a:lnTo>
                    <a:pt x="1610249" y="27151"/>
                  </a:lnTo>
                  <a:lnTo>
                    <a:pt x="1566148" y="18924"/>
                  </a:lnTo>
                  <a:lnTo>
                    <a:pt x="1521834" y="12176"/>
                  </a:lnTo>
                  <a:lnTo>
                    <a:pt x="1477348" y="6908"/>
                  </a:lnTo>
                  <a:lnTo>
                    <a:pt x="1432730" y="3122"/>
                  </a:lnTo>
                  <a:lnTo>
                    <a:pt x="1388020" y="818"/>
                  </a:lnTo>
                  <a:lnTo>
                    <a:pt x="1343258" y="0"/>
                  </a:lnTo>
                  <a:close/>
                </a:path>
                <a:path w="2322195" h="2682875">
                  <a:moveTo>
                    <a:pt x="1798609" y="1831650"/>
                  </a:moveTo>
                  <a:lnTo>
                    <a:pt x="1762432" y="1863083"/>
                  </a:lnTo>
                  <a:lnTo>
                    <a:pt x="1724676" y="1891487"/>
                  </a:lnTo>
                  <a:lnTo>
                    <a:pt x="1685500" y="1916869"/>
                  </a:lnTo>
                  <a:lnTo>
                    <a:pt x="1645065" y="1939235"/>
                  </a:lnTo>
                  <a:lnTo>
                    <a:pt x="1603531" y="1958589"/>
                  </a:lnTo>
                  <a:lnTo>
                    <a:pt x="1561058" y="1974938"/>
                  </a:lnTo>
                  <a:lnTo>
                    <a:pt x="1517808" y="1988287"/>
                  </a:lnTo>
                  <a:lnTo>
                    <a:pt x="1473940" y="1998642"/>
                  </a:lnTo>
                  <a:lnTo>
                    <a:pt x="1429614" y="2006009"/>
                  </a:lnTo>
                  <a:lnTo>
                    <a:pt x="1384991" y="2010392"/>
                  </a:lnTo>
                  <a:lnTo>
                    <a:pt x="1340232" y="2011799"/>
                  </a:lnTo>
                  <a:lnTo>
                    <a:pt x="1966583" y="2011799"/>
                  </a:lnTo>
                  <a:lnTo>
                    <a:pt x="1798609" y="1831650"/>
                  </a:lnTo>
                  <a:close/>
                </a:path>
                <a:path w="2322195" h="2682875">
                  <a:moveTo>
                    <a:pt x="2060331" y="670604"/>
                  </a:moveTo>
                  <a:lnTo>
                    <a:pt x="1342206" y="670604"/>
                  </a:lnTo>
                  <a:lnTo>
                    <a:pt x="1386942" y="672165"/>
                  </a:lnTo>
                  <a:lnTo>
                    <a:pt x="1431494" y="676691"/>
                  </a:lnTo>
                  <a:lnTo>
                    <a:pt x="1475702" y="684177"/>
                  </a:lnTo>
                  <a:lnTo>
                    <a:pt x="1519405" y="694618"/>
                  </a:lnTo>
                  <a:lnTo>
                    <a:pt x="1562444" y="708008"/>
                  </a:lnTo>
                  <a:lnTo>
                    <a:pt x="1604657" y="724341"/>
                  </a:lnTo>
                  <a:lnTo>
                    <a:pt x="1645885" y="743612"/>
                  </a:lnTo>
                  <a:lnTo>
                    <a:pt x="1685967" y="765816"/>
                  </a:lnTo>
                  <a:lnTo>
                    <a:pt x="1724743" y="790947"/>
                  </a:lnTo>
                  <a:lnTo>
                    <a:pt x="1762052" y="819000"/>
                  </a:lnTo>
                  <a:lnTo>
                    <a:pt x="1797734" y="849969"/>
                  </a:lnTo>
                  <a:lnTo>
                    <a:pt x="1831629" y="883849"/>
                  </a:lnTo>
                  <a:lnTo>
                    <a:pt x="2060331" y="670604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18073" y="1523562"/>
              <a:ext cx="2322195" cy="2682875"/>
            </a:xfrm>
            <a:custGeom>
              <a:avLst/>
              <a:gdLst/>
              <a:ahLst/>
              <a:cxnLst/>
              <a:rect l="l" t="t" r="r" b="b"/>
              <a:pathLst>
                <a:path w="2322195" h="2682875">
                  <a:moveTo>
                    <a:pt x="2322103" y="426522"/>
                  </a:moveTo>
                  <a:lnTo>
                    <a:pt x="2288675" y="391915"/>
                  </a:lnTo>
                  <a:lnTo>
                    <a:pt x="2254313" y="358762"/>
                  </a:lnTo>
                  <a:lnTo>
                    <a:pt x="2219057" y="327063"/>
                  </a:lnTo>
                  <a:lnTo>
                    <a:pt x="2182948" y="296821"/>
                  </a:lnTo>
                  <a:lnTo>
                    <a:pt x="2146026" y="268038"/>
                  </a:lnTo>
                  <a:lnTo>
                    <a:pt x="2108330" y="240713"/>
                  </a:lnTo>
                  <a:lnTo>
                    <a:pt x="2069901" y="214849"/>
                  </a:lnTo>
                  <a:lnTo>
                    <a:pt x="2030778" y="190447"/>
                  </a:lnTo>
                  <a:lnTo>
                    <a:pt x="1991003" y="167509"/>
                  </a:lnTo>
                  <a:lnTo>
                    <a:pt x="1950614" y="146035"/>
                  </a:lnTo>
                  <a:lnTo>
                    <a:pt x="1909653" y="126028"/>
                  </a:lnTo>
                  <a:lnTo>
                    <a:pt x="1868159" y="107489"/>
                  </a:lnTo>
                  <a:lnTo>
                    <a:pt x="1826172" y="90418"/>
                  </a:lnTo>
                  <a:lnTo>
                    <a:pt x="1783732" y="74818"/>
                  </a:lnTo>
                  <a:lnTo>
                    <a:pt x="1740880" y="60690"/>
                  </a:lnTo>
                  <a:lnTo>
                    <a:pt x="1697656" y="48035"/>
                  </a:lnTo>
                  <a:lnTo>
                    <a:pt x="1654099" y="36855"/>
                  </a:lnTo>
                  <a:lnTo>
                    <a:pt x="1610249" y="27151"/>
                  </a:lnTo>
                  <a:lnTo>
                    <a:pt x="1566148" y="18924"/>
                  </a:lnTo>
                  <a:lnTo>
                    <a:pt x="1521834" y="12176"/>
                  </a:lnTo>
                  <a:lnTo>
                    <a:pt x="1477348" y="6908"/>
                  </a:lnTo>
                  <a:lnTo>
                    <a:pt x="1432730" y="3122"/>
                  </a:lnTo>
                  <a:lnTo>
                    <a:pt x="1388020" y="818"/>
                  </a:lnTo>
                  <a:lnTo>
                    <a:pt x="1343258" y="0"/>
                  </a:lnTo>
                  <a:lnTo>
                    <a:pt x="1298485" y="666"/>
                  </a:lnTo>
                  <a:lnTo>
                    <a:pt x="1253740" y="2821"/>
                  </a:lnTo>
                  <a:lnTo>
                    <a:pt x="1209063" y="6463"/>
                  </a:lnTo>
                  <a:lnTo>
                    <a:pt x="1164495" y="11596"/>
                  </a:lnTo>
                  <a:lnTo>
                    <a:pt x="1120075" y="18220"/>
                  </a:lnTo>
                  <a:lnTo>
                    <a:pt x="1075844" y="26337"/>
                  </a:lnTo>
                  <a:lnTo>
                    <a:pt x="1031842" y="35947"/>
                  </a:lnTo>
                  <a:lnTo>
                    <a:pt x="988109" y="47054"/>
                  </a:lnTo>
                  <a:lnTo>
                    <a:pt x="944684" y="59657"/>
                  </a:lnTo>
                  <a:lnTo>
                    <a:pt x="901609" y="73759"/>
                  </a:lnTo>
                  <a:lnTo>
                    <a:pt x="858922" y="89360"/>
                  </a:lnTo>
                  <a:lnTo>
                    <a:pt x="816665" y="106463"/>
                  </a:lnTo>
                  <a:lnTo>
                    <a:pt x="774877" y="125068"/>
                  </a:lnTo>
                  <a:lnTo>
                    <a:pt x="733598" y="145177"/>
                  </a:lnTo>
                  <a:lnTo>
                    <a:pt x="692869" y="166791"/>
                  </a:lnTo>
                  <a:lnTo>
                    <a:pt x="652729" y="189912"/>
                  </a:lnTo>
                  <a:lnTo>
                    <a:pt x="613219" y="214541"/>
                  </a:lnTo>
                  <a:lnTo>
                    <a:pt x="574378" y="240679"/>
                  </a:lnTo>
                  <a:lnTo>
                    <a:pt x="536247" y="268328"/>
                  </a:lnTo>
                  <a:lnTo>
                    <a:pt x="498866" y="297490"/>
                  </a:lnTo>
                  <a:lnTo>
                    <a:pt x="462275" y="328165"/>
                  </a:lnTo>
                  <a:lnTo>
                    <a:pt x="426514" y="360355"/>
                  </a:lnTo>
                  <a:lnTo>
                    <a:pt x="391909" y="393776"/>
                  </a:lnTo>
                  <a:lnTo>
                    <a:pt x="358758" y="428131"/>
                  </a:lnTo>
                  <a:lnTo>
                    <a:pt x="327062" y="463380"/>
                  </a:lnTo>
                  <a:lnTo>
                    <a:pt x="296822" y="499483"/>
                  </a:lnTo>
                  <a:lnTo>
                    <a:pt x="268039" y="536400"/>
                  </a:lnTo>
                  <a:lnTo>
                    <a:pt x="240716" y="574092"/>
                  </a:lnTo>
                  <a:lnTo>
                    <a:pt x="214853" y="612517"/>
                  </a:lnTo>
                  <a:lnTo>
                    <a:pt x="190452" y="651635"/>
                  </a:lnTo>
                  <a:lnTo>
                    <a:pt x="167515" y="691408"/>
                  </a:lnTo>
                  <a:lnTo>
                    <a:pt x="146042" y="731794"/>
                  </a:lnTo>
                  <a:lnTo>
                    <a:pt x="126035" y="772753"/>
                  </a:lnTo>
                  <a:lnTo>
                    <a:pt x="107496" y="814246"/>
                  </a:lnTo>
                  <a:lnTo>
                    <a:pt x="90426" y="856232"/>
                  </a:lnTo>
                  <a:lnTo>
                    <a:pt x="74826" y="898671"/>
                  </a:lnTo>
                  <a:lnTo>
                    <a:pt x="60697" y="941522"/>
                  </a:lnTo>
                  <a:lnTo>
                    <a:pt x="48042" y="984747"/>
                  </a:lnTo>
                  <a:lnTo>
                    <a:pt x="36861" y="1028305"/>
                  </a:lnTo>
                  <a:lnTo>
                    <a:pt x="27157" y="1072155"/>
                  </a:lnTo>
                  <a:lnTo>
                    <a:pt x="18929" y="1116258"/>
                  </a:lnTo>
                  <a:lnTo>
                    <a:pt x="12180" y="1160573"/>
                  </a:lnTo>
                  <a:lnTo>
                    <a:pt x="6911" y="1205061"/>
                  </a:lnTo>
                  <a:lnTo>
                    <a:pt x="3124" y="1249681"/>
                  </a:lnTo>
                  <a:lnTo>
                    <a:pt x="820" y="1294393"/>
                  </a:lnTo>
                  <a:lnTo>
                    <a:pt x="0" y="1339157"/>
                  </a:lnTo>
                  <a:lnTo>
                    <a:pt x="665" y="1383933"/>
                  </a:lnTo>
                  <a:lnTo>
                    <a:pt x="2818" y="1428681"/>
                  </a:lnTo>
                  <a:lnTo>
                    <a:pt x="6459" y="1473360"/>
                  </a:lnTo>
                  <a:lnTo>
                    <a:pt x="11590" y="1517931"/>
                  </a:lnTo>
                  <a:lnTo>
                    <a:pt x="18212" y="1562354"/>
                  </a:lnTo>
                  <a:lnTo>
                    <a:pt x="26327" y="1606588"/>
                  </a:lnTo>
                  <a:lnTo>
                    <a:pt x="35936" y="1650593"/>
                  </a:lnTo>
                  <a:lnTo>
                    <a:pt x="47040" y="1694330"/>
                  </a:lnTo>
                  <a:lnTo>
                    <a:pt x="59642" y="1737757"/>
                  </a:lnTo>
                  <a:lnTo>
                    <a:pt x="73741" y="1780836"/>
                  </a:lnTo>
                  <a:lnTo>
                    <a:pt x="89340" y="1823526"/>
                  </a:lnTo>
                  <a:lnTo>
                    <a:pt x="106441" y="1865786"/>
                  </a:lnTo>
                  <a:lnTo>
                    <a:pt x="125043" y="1907577"/>
                  </a:lnTo>
                  <a:lnTo>
                    <a:pt x="145150" y="1948858"/>
                  </a:lnTo>
                  <a:lnTo>
                    <a:pt x="166762" y="1989590"/>
                  </a:lnTo>
                  <a:lnTo>
                    <a:pt x="189880" y="2029732"/>
                  </a:lnTo>
                  <a:lnTo>
                    <a:pt x="214507" y="2069245"/>
                  </a:lnTo>
                  <a:lnTo>
                    <a:pt x="240643" y="2108088"/>
                  </a:lnTo>
                  <a:lnTo>
                    <a:pt x="268289" y="2146220"/>
                  </a:lnTo>
                  <a:lnTo>
                    <a:pt x="297449" y="2183603"/>
                  </a:lnTo>
                  <a:lnTo>
                    <a:pt x="328121" y="2220195"/>
                  </a:lnTo>
                  <a:lnTo>
                    <a:pt x="360309" y="2255957"/>
                  </a:lnTo>
                  <a:lnTo>
                    <a:pt x="393739" y="2290558"/>
                  </a:lnTo>
                  <a:lnTo>
                    <a:pt x="428103" y="2323706"/>
                  </a:lnTo>
                  <a:lnTo>
                    <a:pt x="463360" y="2355398"/>
                  </a:lnTo>
                  <a:lnTo>
                    <a:pt x="499470" y="2385635"/>
                  </a:lnTo>
                  <a:lnTo>
                    <a:pt x="536394" y="2414414"/>
                  </a:lnTo>
                  <a:lnTo>
                    <a:pt x="574092" y="2441734"/>
                  </a:lnTo>
                  <a:lnTo>
                    <a:pt x="612522" y="2467594"/>
                  </a:lnTo>
                  <a:lnTo>
                    <a:pt x="651645" y="2491993"/>
                  </a:lnTo>
                  <a:lnTo>
                    <a:pt x="691422" y="2514928"/>
                  </a:lnTo>
                  <a:lnTo>
                    <a:pt x="731811" y="2536398"/>
                  </a:lnTo>
                  <a:lnTo>
                    <a:pt x="772774" y="2556403"/>
                  </a:lnTo>
                  <a:lnTo>
                    <a:pt x="814269" y="2574940"/>
                  </a:lnTo>
                  <a:lnTo>
                    <a:pt x="856257" y="2592008"/>
                  </a:lnTo>
                  <a:lnTo>
                    <a:pt x="898697" y="2607607"/>
                  </a:lnTo>
                  <a:lnTo>
                    <a:pt x="941550" y="2621734"/>
                  </a:lnTo>
                  <a:lnTo>
                    <a:pt x="984776" y="2634387"/>
                  </a:lnTo>
                  <a:lnTo>
                    <a:pt x="1028334" y="2645567"/>
                  </a:lnTo>
                  <a:lnTo>
                    <a:pt x="1072184" y="2655271"/>
                  </a:lnTo>
                  <a:lnTo>
                    <a:pt x="1116286" y="2663497"/>
                  </a:lnTo>
                  <a:lnTo>
                    <a:pt x="1160601" y="2670245"/>
                  </a:lnTo>
                  <a:lnTo>
                    <a:pt x="1205087" y="2675514"/>
                  </a:lnTo>
                  <a:lnTo>
                    <a:pt x="1249706" y="2679300"/>
                  </a:lnTo>
                  <a:lnTo>
                    <a:pt x="1294416" y="2681604"/>
                  </a:lnTo>
                  <a:lnTo>
                    <a:pt x="1339179" y="2682424"/>
                  </a:lnTo>
                  <a:lnTo>
                    <a:pt x="1383953" y="2681758"/>
                  </a:lnTo>
                  <a:lnTo>
                    <a:pt x="1428698" y="2679605"/>
                  </a:lnTo>
                  <a:lnTo>
                    <a:pt x="1473376" y="2675964"/>
                  </a:lnTo>
                  <a:lnTo>
                    <a:pt x="1517944" y="2670833"/>
                  </a:lnTo>
                  <a:lnTo>
                    <a:pt x="1562365" y="2664211"/>
                  </a:lnTo>
                  <a:lnTo>
                    <a:pt x="1606596" y="2656096"/>
                  </a:lnTo>
                  <a:lnTo>
                    <a:pt x="1650599" y="2646488"/>
                  </a:lnTo>
                  <a:lnTo>
                    <a:pt x="1694333" y="2635384"/>
                  </a:lnTo>
                  <a:lnTo>
                    <a:pt x="1737758" y="2622783"/>
                  </a:lnTo>
                  <a:lnTo>
                    <a:pt x="1780834" y="2608684"/>
                  </a:lnTo>
                  <a:lnTo>
                    <a:pt x="1823521" y="2593085"/>
                  </a:lnTo>
                  <a:lnTo>
                    <a:pt x="1865779" y="2575985"/>
                  </a:lnTo>
                  <a:lnTo>
                    <a:pt x="1907567" y="2557383"/>
                  </a:lnTo>
                  <a:lnTo>
                    <a:pt x="1948847" y="2537277"/>
                  </a:lnTo>
                  <a:lnTo>
                    <a:pt x="1989577" y="2515666"/>
                  </a:lnTo>
                  <a:lnTo>
                    <a:pt x="2029717" y="2492548"/>
                  </a:lnTo>
                  <a:lnTo>
                    <a:pt x="2069228" y="2467923"/>
                  </a:lnTo>
                  <a:lnTo>
                    <a:pt x="2108069" y="2441787"/>
                  </a:lnTo>
                  <a:lnTo>
                    <a:pt x="2146201" y="2414141"/>
                  </a:lnTo>
                  <a:lnTo>
                    <a:pt x="2183583" y="2384983"/>
                  </a:lnTo>
                  <a:lnTo>
                    <a:pt x="2220174" y="2354311"/>
                  </a:lnTo>
                  <a:lnTo>
                    <a:pt x="2255936" y="2322124"/>
                  </a:lnTo>
                  <a:lnTo>
                    <a:pt x="1798609" y="1831650"/>
                  </a:lnTo>
                  <a:lnTo>
                    <a:pt x="1762432" y="1863083"/>
                  </a:lnTo>
                  <a:lnTo>
                    <a:pt x="1724676" y="1891487"/>
                  </a:lnTo>
                  <a:lnTo>
                    <a:pt x="1685500" y="1916869"/>
                  </a:lnTo>
                  <a:lnTo>
                    <a:pt x="1645065" y="1939235"/>
                  </a:lnTo>
                  <a:lnTo>
                    <a:pt x="1603531" y="1958589"/>
                  </a:lnTo>
                  <a:lnTo>
                    <a:pt x="1561058" y="1974938"/>
                  </a:lnTo>
                  <a:lnTo>
                    <a:pt x="1517808" y="1988287"/>
                  </a:lnTo>
                  <a:lnTo>
                    <a:pt x="1473940" y="1998642"/>
                  </a:lnTo>
                  <a:lnTo>
                    <a:pt x="1429614" y="2006009"/>
                  </a:lnTo>
                  <a:lnTo>
                    <a:pt x="1384991" y="2010392"/>
                  </a:lnTo>
                  <a:lnTo>
                    <a:pt x="1340232" y="2011799"/>
                  </a:lnTo>
                  <a:lnTo>
                    <a:pt x="1295496" y="2010233"/>
                  </a:lnTo>
                  <a:lnTo>
                    <a:pt x="1250944" y="2005702"/>
                  </a:lnTo>
                  <a:lnTo>
                    <a:pt x="1206736" y="1998211"/>
                  </a:lnTo>
                  <a:lnTo>
                    <a:pt x="1163033" y="1987765"/>
                  </a:lnTo>
                  <a:lnTo>
                    <a:pt x="1119994" y="1974369"/>
                  </a:lnTo>
                  <a:lnTo>
                    <a:pt x="1077781" y="1958031"/>
                  </a:lnTo>
                  <a:lnTo>
                    <a:pt x="1036553" y="1938755"/>
                  </a:lnTo>
                  <a:lnTo>
                    <a:pt x="996471" y="1916546"/>
                  </a:lnTo>
                  <a:lnTo>
                    <a:pt x="957695" y="1891411"/>
                  </a:lnTo>
                  <a:lnTo>
                    <a:pt x="920386" y="1863355"/>
                  </a:lnTo>
                  <a:lnTo>
                    <a:pt x="884704" y="1832384"/>
                  </a:lnTo>
                  <a:lnTo>
                    <a:pt x="850808" y="1798503"/>
                  </a:lnTo>
                  <a:lnTo>
                    <a:pt x="819373" y="1762342"/>
                  </a:lnTo>
                  <a:lnTo>
                    <a:pt x="790964" y="1724597"/>
                  </a:lnTo>
                  <a:lnTo>
                    <a:pt x="765578" y="1685431"/>
                  </a:lnTo>
                  <a:lnTo>
                    <a:pt x="743209" y="1645004"/>
                  </a:lnTo>
                  <a:lnTo>
                    <a:pt x="723850" y="1603475"/>
                  </a:lnTo>
                  <a:lnTo>
                    <a:pt x="707496" y="1561007"/>
                  </a:lnTo>
                  <a:lnTo>
                    <a:pt x="694142" y="1517758"/>
                  </a:lnTo>
                  <a:lnTo>
                    <a:pt x="683782" y="1473890"/>
                  </a:lnTo>
                  <a:lnTo>
                    <a:pt x="676410" y="1429563"/>
                  </a:lnTo>
                  <a:lnTo>
                    <a:pt x="672021" y="1384938"/>
                  </a:lnTo>
                  <a:lnTo>
                    <a:pt x="670609" y="1340175"/>
                  </a:lnTo>
                  <a:lnTo>
                    <a:pt x="672168" y="1295435"/>
                  </a:lnTo>
                  <a:lnTo>
                    <a:pt x="676694" y="1250878"/>
                  </a:lnTo>
                  <a:lnTo>
                    <a:pt x="684179" y="1206665"/>
                  </a:lnTo>
                  <a:lnTo>
                    <a:pt x="694619" y="1162957"/>
                  </a:lnTo>
                  <a:lnTo>
                    <a:pt x="708008" y="1119913"/>
                  </a:lnTo>
                  <a:lnTo>
                    <a:pt x="724340" y="1077694"/>
                  </a:lnTo>
                  <a:lnTo>
                    <a:pt x="743610" y="1036461"/>
                  </a:lnTo>
                  <a:lnTo>
                    <a:pt x="765812" y="996375"/>
                  </a:lnTo>
                  <a:lnTo>
                    <a:pt x="790941" y="957595"/>
                  </a:lnTo>
                  <a:lnTo>
                    <a:pt x="818990" y="920283"/>
                  </a:lnTo>
                  <a:lnTo>
                    <a:pt x="849954" y="884598"/>
                  </a:lnTo>
                  <a:lnTo>
                    <a:pt x="883828" y="850702"/>
                  </a:lnTo>
                  <a:lnTo>
                    <a:pt x="920005" y="819285"/>
                  </a:lnTo>
                  <a:lnTo>
                    <a:pt x="957762" y="790893"/>
                  </a:lnTo>
                  <a:lnTo>
                    <a:pt x="996938" y="765521"/>
                  </a:lnTo>
                  <a:lnTo>
                    <a:pt x="1037373" y="743163"/>
                  </a:lnTo>
                  <a:lnTo>
                    <a:pt x="1078907" y="723815"/>
                  </a:lnTo>
                  <a:lnTo>
                    <a:pt x="1121379" y="707469"/>
                  </a:lnTo>
                  <a:lnTo>
                    <a:pt x="1164630" y="694122"/>
                  </a:lnTo>
                  <a:lnTo>
                    <a:pt x="1208498" y="683767"/>
                  </a:lnTo>
                  <a:lnTo>
                    <a:pt x="1252824" y="676399"/>
                  </a:lnTo>
                  <a:lnTo>
                    <a:pt x="1297446" y="672013"/>
                  </a:lnTo>
                  <a:lnTo>
                    <a:pt x="1342206" y="670604"/>
                  </a:lnTo>
                  <a:lnTo>
                    <a:pt x="1386942" y="672165"/>
                  </a:lnTo>
                  <a:lnTo>
                    <a:pt x="1431494" y="676691"/>
                  </a:lnTo>
                  <a:lnTo>
                    <a:pt x="1475702" y="684177"/>
                  </a:lnTo>
                  <a:lnTo>
                    <a:pt x="1519405" y="694618"/>
                  </a:lnTo>
                  <a:lnTo>
                    <a:pt x="1562444" y="708008"/>
                  </a:lnTo>
                  <a:lnTo>
                    <a:pt x="1604657" y="724341"/>
                  </a:lnTo>
                  <a:lnTo>
                    <a:pt x="1645885" y="743612"/>
                  </a:lnTo>
                  <a:lnTo>
                    <a:pt x="1685967" y="765816"/>
                  </a:lnTo>
                  <a:lnTo>
                    <a:pt x="1724743" y="790947"/>
                  </a:lnTo>
                  <a:lnTo>
                    <a:pt x="1762052" y="819000"/>
                  </a:lnTo>
                  <a:lnTo>
                    <a:pt x="1797734" y="849969"/>
                  </a:lnTo>
                  <a:lnTo>
                    <a:pt x="1831629" y="883849"/>
                  </a:lnTo>
                  <a:lnTo>
                    <a:pt x="2322103" y="426522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595626" y="1588388"/>
              <a:ext cx="1383665" cy="0"/>
            </a:xfrm>
            <a:custGeom>
              <a:avLst/>
              <a:gdLst/>
              <a:ahLst/>
              <a:cxnLst/>
              <a:rect l="l" t="t" r="r" b="b"/>
              <a:pathLst>
                <a:path w="1383664" h="0">
                  <a:moveTo>
                    <a:pt x="0" y="0"/>
                  </a:moveTo>
                  <a:lnTo>
                    <a:pt x="1383157" y="0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39617" y="3756659"/>
              <a:ext cx="976630" cy="0"/>
            </a:xfrm>
            <a:custGeom>
              <a:avLst/>
              <a:gdLst/>
              <a:ahLst/>
              <a:cxnLst/>
              <a:rect l="l" t="t" r="r" b="b"/>
              <a:pathLst>
                <a:path w="976629" h="0">
                  <a:moveTo>
                    <a:pt x="0" y="0"/>
                  </a:moveTo>
                  <a:lnTo>
                    <a:pt x="976248" y="0"/>
                  </a:lnTo>
                </a:path>
              </a:pathLst>
            </a:custGeom>
            <a:ln w="38100">
              <a:solidFill>
                <a:srgbClr val="ED710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4225290" y="1169288"/>
            <a:ext cx="26377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15" b="1">
                <a:solidFill>
                  <a:srgbClr val="0055A3"/>
                </a:solidFill>
                <a:latin typeface="Arial"/>
                <a:cs typeface="Arial"/>
              </a:rPr>
              <a:t>С</a:t>
            </a:r>
            <a:r>
              <a:rPr dirty="0" sz="1600" spc="-160" b="1">
                <a:solidFill>
                  <a:srgbClr val="0055A3"/>
                </a:solidFill>
                <a:latin typeface="Arial"/>
                <a:cs typeface="Arial"/>
              </a:rPr>
              <a:t>у</a:t>
            </a:r>
            <a:r>
              <a:rPr dirty="0" sz="1600" spc="-185" b="1">
                <a:solidFill>
                  <a:srgbClr val="0055A3"/>
                </a:solidFill>
                <a:latin typeface="Arial"/>
                <a:cs typeface="Arial"/>
              </a:rPr>
              <a:t>б</a:t>
            </a:r>
            <a:r>
              <a:rPr dirty="0" sz="1600" spc="-185" b="1">
                <a:solidFill>
                  <a:srgbClr val="0055A3"/>
                </a:solidFill>
                <a:latin typeface="Arial"/>
                <a:cs typeface="Arial"/>
              </a:rPr>
              <a:t>сиди</a:t>
            </a:r>
            <a:r>
              <a:rPr dirty="0" sz="1600" spc="-175" b="1">
                <a:solidFill>
                  <a:srgbClr val="0055A3"/>
                </a:solidFill>
                <a:latin typeface="Arial"/>
                <a:cs typeface="Arial"/>
              </a:rPr>
              <a:t>я</a:t>
            </a:r>
            <a:r>
              <a:rPr dirty="0" sz="1600" spc="-60" b="1">
                <a:solidFill>
                  <a:srgbClr val="0055A3"/>
                </a:solidFill>
                <a:latin typeface="Arial"/>
                <a:cs typeface="Arial"/>
              </a:rPr>
              <a:t> </a:t>
            </a:r>
            <a:r>
              <a:rPr dirty="0" sz="1600" spc="-165" b="1">
                <a:solidFill>
                  <a:srgbClr val="0055A3"/>
                </a:solidFill>
                <a:latin typeface="Arial"/>
                <a:cs typeface="Arial"/>
              </a:rPr>
              <a:t>из</a:t>
            </a:r>
            <a:r>
              <a:rPr dirty="0" sz="1600" spc="-85" b="1">
                <a:solidFill>
                  <a:srgbClr val="0055A3"/>
                </a:solidFill>
                <a:latin typeface="Arial"/>
                <a:cs typeface="Arial"/>
              </a:rPr>
              <a:t> </a:t>
            </a:r>
            <a:r>
              <a:rPr dirty="0" sz="1600" spc="-175" b="1">
                <a:solidFill>
                  <a:srgbClr val="0055A3"/>
                </a:solidFill>
                <a:latin typeface="Arial"/>
                <a:cs typeface="Arial"/>
              </a:rPr>
              <a:t>р</a:t>
            </a:r>
            <a:r>
              <a:rPr dirty="0" sz="1600" spc="-170" b="1">
                <a:solidFill>
                  <a:srgbClr val="0055A3"/>
                </a:solidFill>
                <a:latin typeface="Arial"/>
                <a:cs typeface="Arial"/>
              </a:rPr>
              <a:t>е</a:t>
            </a:r>
            <a:r>
              <a:rPr dirty="0" sz="1600" spc="-160" b="1">
                <a:solidFill>
                  <a:srgbClr val="0055A3"/>
                </a:solidFill>
                <a:latin typeface="Arial"/>
                <a:cs typeface="Arial"/>
              </a:rPr>
              <a:t>с</a:t>
            </a:r>
            <a:r>
              <a:rPr dirty="0" sz="1600" spc="-185" b="1">
                <a:solidFill>
                  <a:srgbClr val="0055A3"/>
                </a:solidFill>
                <a:latin typeface="Arial"/>
                <a:cs typeface="Arial"/>
              </a:rPr>
              <a:t>п</a:t>
            </a:r>
            <a:r>
              <a:rPr dirty="0" sz="1600" spc="-165" b="1">
                <a:solidFill>
                  <a:srgbClr val="0055A3"/>
                </a:solidFill>
                <a:latin typeface="Arial"/>
                <a:cs typeface="Arial"/>
              </a:rPr>
              <a:t>у</a:t>
            </a:r>
            <a:r>
              <a:rPr dirty="0" sz="1600" spc="-185" b="1">
                <a:solidFill>
                  <a:srgbClr val="0055A3"/>
                </a:solidFill>
                <a:latin typeface="Arial"/>
                <a:cs typeface="Arial"/>
              </a:rPr>
              <a:t>б</a:t>
            </a:r>
            <a:r>
              <a:rPr dirty="0" sz="1600" spc="-170" b="1">
                <a:solidFill>
                  <a:srgbClr val="0055A3"/>
                </a:solidFill>
                <a:latin typeface="Arial"/>
                <a:cs typeface="Arial"/>
              </a:rPr>
              <a:t>лика</a:t>
            </a:r>
            <a:r>
              <a:rPr dirty="0" sz="1600" spc="-185" b="1">
                <a:solidFill>
                  <a:srgbClr val="0055A3"/>
                </a:solidFill>
                <a:latin typeface="Arial"/>
                <a:cs typeface="Arial"/>
              </a:rPr>
              <a:t>н</a:t>
            </a:r>
            <a:r>
              <a:rPr dirty="0" sz="1600" spc="-165" b="1">
                <a:solidFill>
                  <a:srgbClr val="0055A3"/>
                </a:solidFill>
                <a:latin typeface="Arial"/>
                <a:cs typeface="Arial"/>
              </a:rPr>
              <a:t>с</a:t>
            </a:r>
            <a:r>
              <a:rPr dirty="0" sz="1600" spc="-150" b="1">
                <a:solidFill>
                  <a:srgbClr val="0055A3"/>
                </a:solidFill>
                <a:latin typeface="Arial"/>
                <a:cs typeface="Arial"/>
              </a:rPr>
              <a:t>к</a:t>
            </a:r>
            <a:r>
              <a:rPr dirty="0" sz="1600" spc="-160" b="1">
                <a:solidFill>
                  <a:srgbClr val="0055A3"/>
                </a:solidFill>
                <a:latin typeface="Arial"/>
                <a:cs typeface="Arial"/>
              </a:rPr>
              <a:t>ого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25290" y="1388744"/>
            <a:ext cx="20643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85" b="1">
                <a:solidFill>
                  <a:srgbClr val="0055A3"/>
                </a:solidFill>
                <a:latin typeface="Arial"/>
                <a:cs typeface="Arial"/>
              </a:rPr>
              <a:t>б</a:t>
            </a:r>
            <a:r>
              <a:rPr dirty="0" sz="1600" spc="-225" b="1">
                <a:solidFill>
                  <a:srgbClr val="0055A3"/>
                </a:solidFill>
                <a:latin typeface="Arial"/>
                <a:cs typeface="Arial"/>
              </a:rPr>
              <a:t>юд</a:t>
            </a:r>
            <a:r>
              <a:rPr dirty="0" sz="1600" spc="-220" b="1">
                <a:solidFill>
                  <a:srgbClr val="0055A3"/>
                </a:solidFill>
                <a:latin typeface="Arial"/>
                <a:cs typeface="Arial"/>
              </a:rPr>
              <a:t>ж</a:t>
            </a:r>
            <a:r>
              <a:rPr dirty="0" sz="1600" spc="-160" b="1">
                <a:solidFill>
                  <a:srgbClr val="0055A3"/>
                </a:solidFill>
                <a:latin typeface="Arial"/>
                <a:cs typeface="Arial"/>
              </a:rPr>
              <a:t>ет</a:t>
            </a:r>
            <a:r>
              <a:rPr dirty="0" sz="1600" spc="-165" b="1">
                <a:solidFill>
                  <a:srgbClr val="0055A3"/>
                </a:solidFill>
                <a:latin typeface="Arial"/>
                <a:cs typeface="Arial"/>
              </a:rPr>
              <a:t>а</a:t>
            </a:r>
            <a:r>
              <a:rPr dirty="0" sz="1600" spc="-75" b="1">
                <a:solidFill>
                  <a:srgbClr val="0055A3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0055A3"/>
                </a:solidFill>
                <a:latin typeface="Arial"/>
                <a:cs typeface="Arial"/>
              </a:rPr>
              <a:t>н</a:t>
            </a:r>
            <a:r>
              <a:rPr dirty="0" sz="1600" spc="-165" b="1">
                <a:solidFill>
                  <a:srgbClr val="0055A3"/>
                </a:solidFill>
                <a:latin typeface="Arial"/>
                <a:cs typeface="Arial"/>
              </a:rPr>
              <a:t>а</a:t>
            </a:r>
            <a:r>
              <a:rPr dirty="0" sz="1600" spc="-80" b="1">
                <a:solidFill>
                  <a:srgbClr val="0055A3"/>
                </a:solidFill>
                <a:latin typeface="Arial"/>
                <a:cs typeface="Arial"/>
              </a:rPr>
              <a:t> </a:t>
            </a:r>
            <a:r>
              <a:rPr dirty="0" sz="1600" spc="-180" b="1">
                <a:solidFill>
                  <a:srgbClr val="0055A3"/>
                </a:solidFill>
                <a:latin typeface="Arial"/>
                <a:cs typeface="Arial"/>
              </a:rPr>
              <a:t>один</a:t>
            </a:r>
            <a:r>
              <a:rPr dirty="0" sz="1600" spc="-80" b="1">
                <a:solidFill>
                  <a:srgbClr val="0055A3"/>
                </a:solidFill>
                <a:latin typeface="Arial"/>
                <a:cs typeface="Arial"/>
              </a:rPr>
              <a:t> </a:t>
            </a:r>
            <a:r>
              <a:rPr dirty="0" sz="1600" spc="-185" b="1">
                <a:solidFill>
                  <a:srgbClr val="0055A3"/>
                </a:solidFill>
                <a:latin typeface="Arial"/>
                <a:cs typeface="Arial"/>
              </a:rPr>
              <a:t>п</a:t>
            </a:r>
            <a:r>
              <a:rPr dirty="0" sz="1600" spc="-180" b="1">
                <a:solidFill>
                  <a:srgbClr val="0055A3"/>
                </a:solidFill>
                <a:latin typeface="Arial"/>
                <a:cs typeface="Arial"/>
              </a:rPr>
              <a:t>р</a:t>
            </a:r>
            <a:r>
              <a:rPr dirty="0" sz="1600" spc="-180" b="1">
                <a:solidFill>
                  <a:srgbClr val="0055A3"/>
                </a:solidFill>
                <a:latin typeface="Arial"/>
                <a:cs typeface="Arial"/>
              </a:rPr>
              <a:t>о</a:t>
            </a:r>
            <a:r>
              <a:rPr dirty="0" sz="1600" spc="-160" b="1">
                <a:solidFill>
                  <a:srgbClr val="0055A3"/>
                </a:solidFill>
                <a:latin typeface="Arial"/>
                <a:cs typeface="Arial"/>
              </a:rPr>
              <a:t>е</a:t>
            </a:r>
            <a:r>
              <a:rPr dirty="0" sz="1600" spc="-150" b="1">
                <a:solidFill>
                  <a:srgbClr val="0055A3"/>
                </a:solidFill>
                <a:latin typeface="Arial"/>
                <a:cs typeface="Arial"/>
              </a:rPr>
              <a:t>к</a:t>
            </a:r>
            <a:r>
              <a:rPr dirty="0" sz="1600" spc="-145" b="1">
                <a:solidFill>
                  <a:srgbClr val="0055A3"/>
                </a:solidFill>
                <a:latin typeface="Arial"/>
                <a:cs typeface="Arial"/>
              </a:rPr>
              <a:t>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25290" y="1558290"/>
            <a:ext cx="3642995" cy="27533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>
                <a:solidFill>
                  <a:srgbClr val="0055A3"/>
                </a:solidFill>
                <a:latin typeface="Arial Black"/>
                <a:cs typeface="Arial Black"/>
              </a:rPr>
              <a:t>НЕ</a:t>
            </a:r>
            <a:r>
              <a:rPr dirty="0" sz="1800" spc="-5">
                <a:solidFill>
                  <a:srgbClr val="0055A3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55A3"/>
                </a:solidFill>
                <a:latin typeface="Arial Black"/>
                <a:cs typeface="Arial Black"/>
              </a:rPr>
              <a:t>БО</a:t>
            </a:r>
            <a:r>
              <a:rPr dirty="0" sz="1800" spc="5">
                <a:solidFill>
                  <a:srgbClr val="0055A3"/>
                </a:solidFill>
                <a:latin typeface="Arial Black"/>
                <a:cs typeface="Arial Black"/>
              </a:rPr>
              <a:t>Л</a:t>
            </a:r>
            <a:r>
              <a:rPr dirty="0" sz="1800" spc="-5">
                <a:solidFill>
                  <a:srgbClr val="0055A3"/>
                </a:solidFill>
                <a:latin typeface="Arial Black"/>
                <a:cs typeface="Arial Black"/>
              </a:rPr>
              <a:t>Е</a:t>
            </a:r>
            <a:r>
              <a:rPr dirty="0" sz="1800">
                <a:solidFill>
                  <a:srgbClr val="0055A3"/>
                </a:solidFill>
                <a:latin typeface="Arial Black"/>
                <a:cs typeface="Arial Black"/>
              </a:rPr>
              <a:t>Е</a:t>
            </a:r>
            <a:r>
              <a:rPr dirty="0" sz="1800" spc="-10">
                <a:solidFill>
                  <a:srgbClr val="0055A3"/>
                </a:solidFill>
                <a:latin typeface="Arial Black"/>
                <a:cs typeface="Arial Black"/>
              </a:rPr>
              <a:t> </a:t>
            </a:r>
            <a:r>
              <a:rPr dirty="0" sz="3200" spc="-80" b="1">
                <a:solidFill>
                  <a:srgbClr val="0055A3"/>
                </a:solidFill>
                <a:latin typeface="Tahoma"/>
                <a:cs typeface="Tahoma"/>
              </a:rPr>
              <a:t>350</a:t>
            </a:r>
            <a:r>
              <a:rPr dirty="0" sz="1100" spc="-10" b="1">
                <a:solidFill>
                  <a:srgbClr val="0055A3"/>
                </a:solidFill>
                <a:latin typeface="Tahoma"/>
                <a:cs typeface="Tahoma"/>
              </a:rPr>
              <a:t>тыс.р</a:t>
            </a:r>
            <a:r>
              <a:rPr dirty="0" sz="1100" spc="-30" b="1">
                <a:solidFill>
                  <a:srgbClr val="0055A3"/>
                </a:solidFill>
                <a:latin typeface="Tahoma"/>
                <a:cs typeface="Tahoma"/>
              </a:rPr>
              <a:t>у</a:t>
            </a:r>
            <a:r>
              <a:rPr dirty="0" sz="1100" spc="-25" b="1">
                <a:solidFill>
                  <a:srgbClr val="0055A3"/>
                </a:solidFill>
                <a:latin typeface="Tahoma"/>
                <a:cs typeface="Tahoma"/>
              </a:rPr>
              <a:t>б</a:t>
            </a:r>
            <a:endParaRPr sz="1100">
              <a:latin typeface="Tahoma"/>
              <a:cs typeface="Tahoma"/>
            </a:endParaRPr>
          </a:p>
          <a:p>
            <a:pPr marL="26670">
              <a:lnSpc>
                <a:spcPts val="2100"/>
              </a:lnSpc>
              <a:spcBef>
                <a:spcPts val="2095"/>
              </a:spcBef>
            </a:pPr>
            <a:r>
              <a:rPr dirty="0" sz="1600" spc="-210" b="1">
                <a:latin typeface="Arial"/>
                <a:cs typeface="Arial"/>
              </a:rPr>
              <a:t>Фин</a:t>
            </a:r>
            <a:r>
              <a:rPr dirty="0" sz="1600" spc="-165" b="1">
                <a:latin typeface="Arial"/>
                <a:cs typeface="Arial"/>
              </a:rPr>
              <a:t>а</a:t>
            </a:r>
            <a:r>
              <a:rPr dirty="0" sz="1600" spc="-185" b="1">
                <a:latin typeface="Arial"/>
                <a:cs typeface="Arial"/>
              </a:rPr>
              <a:t>н</a:t>
            </a:r>
            <a:r>
              <a:rPr dirty="0" sz="1600" spc="-175" b="1">
                <a:latin typeface="Arial"/>
                <a:cs typeface="Arial"/>
              </a:rPr>
              <a:t>сов</a:t>
            </a:r>
            <a:r>
              <a:rPr dirty="0" sz="1600" spc="-160" b="1">
                <a:latin typeface="Arial"/>
                <a:cs typeface="Arial"/>
              </a:rPr>
              <a:t>а</a:t>
            </a:r>
            <a:r>
              <a:rPr dirty="0" sz="1600" spc="-175" b="1">
                <a:latin typeface="Arial"/>
                <a:cs typeface="Arial"/>
              </a:rPr>
              <a:t>я</a:t>
            </a:r>
            <a:r>
              <a:rPr dirty="0" sz="1600" spc="-95" b="1">
                <a:latin typeface="Arial"/>
                <a:cs typeface="Arial"/>
              </a:rPr>
              <a:t> </a:t>
            </a:r>
            <a:r>
              <a:rPr dirty="0" sz="1600" spc="-185" b="1">
                <a:latin typeface="Arial"/>
                <a:cs typeface="Arial"/>
              </a:rPr>
              <a:t>п</a:t>
            </a:r>
            <a:r>
              <a:rPr dirty="0" sz="1600" spc="-180" b="1">
                <a:latin typeface="Arial"/>
                <a:cs typeface="Arial"/>
              </a:rPr>
              <a:t>о</a:t>
            </a:r>
            <a:r>
              <a:rPr dirty="0" sz="1600" spc="-185" b="1">
                <a:latin typeface="Arial"/>
                <a:cs typeface="Arial"/>
              </a:rPr>
              <a:t>д</a:t>
            </a:r>
            <a:r>
              <a:rPr dirty="0" sz="1600" spc="-195" b="1">
                <a:latin typeface="Arial"/>
                <a:cs typeface="Arial"/>
              </a:rPr>
              <a:t>д</a:t>
            </a:r>
            <a:r>
              <a:rPr dirty="0" sz="1600" spc="-170" b="1">
                <a:latin typeface="Arial"/>
                <a:cs typeface="Arial"/>
              </a:rPr>
              <a:t>е</a:t>
            </a:r>
            <a:r>
              <a:rPr dirty="0" sz="1600" spc="-175" b="1">
                <a:latin typeface="Arial"/>
                <a:cs typeface="Arial"/>
              </a:rPr>
              <a:t>р</a:t>
            </a:r>
            <a:r>
              <a:rPr dirty="0" sz="1600" spc="-185" b="1">
                <a:latin typeface="Arial"/>
                <a:cs typeface="Arial"/>
              </a:rPr>
              <a:t>жк</a:t>
            </a:r>
            <a:r>
              <a:rPr dirty="0" sz="1600" spc="-165" b="1">
                <a:latin typeface="Arial"/>
                <a:cs typeface="Arial"/>
              </a:rPr>
              <a:t>а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1A0DA"/>
                </a:solidFill>
                <a:latin typeface="Arial Black"/>
                <a:cs typeface="Arial Black"/>
              </a:rPr>
              <a:t>спонсорами</a:t>
            </a:r>
            <a:endParaRPr sz="1800">
              <a:latin typeface="Arial Black"/>
              <a:cs typeface="Arial Black"/>
            </a:endParaRPr>
          </a:p>
          <a:p>
            <a:pPr marL="26670">
              <a:lnSpc>
                <a:spcPts val="1775"/>
              </a:lnSpc>
            </a:pPr>
            <a:r>
              <a:rPr dirty="0" sz="1400" b="1">
                <a:latin typeface="Arial"/>
                <a:cs typeface="Arial"/>
              </a:rPr>
              <a:t>(</a:t>
            </a:r>
            <a:r>
              <a:rPr dirty="0" sz="1100" b="1">
                <a:latin typeface="Arial"/>
                <a:cs typeface="Arial"/>
              </a:rPr>
              <a:t>не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является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обязательным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условием,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но</a:t>
            </a:r>
            <a:endParaRPr sz="1600">
              <a:latin typeface="Arial"/>
              <a:cs typeface="Arial"/>
            </a:endParaRPr>
          </a:p>
          <a:p>
            <a:pPr marL="64769">
              <a:lnSpc>
                <a:spcPts val="1595"/>
              </a:lnSpc>
            </a:pPr>
            <a:r>
              <a:rPr dirty="0" sz="1100" b="1">
                <a:latin typeface="Arial"/>
                <a:cs typeface="Arial"/>
              </a:rPr>
              <a:t>влияет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на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рейтинг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проекта</a:t>
            </a:r>
            <a:r>
              <a:rPr dirty="0" sz="1400" b="1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Arial"/>
              <a:cs typeface="Arial"/>
            </a:endParaRPr>
          </a:p>
          <a:p>
            <a:pPr marL="38100">
              <a:lnSpc>
                <a:spcPts val="2105"/>
              </a:lnSpc>
            </a:pPr>
            <a:r>
              <a:rPr dirty="0" sz="1800" spc="-5">
                <a:solidFill>
                  <a:srgbClr val="ED7103"/>
                </a:solidFill>
                <a:latin typeface="Arial Black"/>
                <a:cs typeface="Arial Black"/>
              </a:rPr>
              <a:t>Обязательное</a:t>
            </a:r>
            <a:r>
              <a:rPr dirty="0" sz="1800" spc="-30">
                <a:solidFill>
                  <a:srgbClr val="ED7103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ED7103"/>
                </a:solidFill>
                <a:latin typeface="Arial Black"/>
                <a:cs typeface="Arial Black"/>
              </a:rPr>
              <a:t>условие!</a:t>
            </a:r>
            <a:endParaRPr sz="1800">
              <a:latin typeface="Arial Black"/>
              <a:cs typeface="Arial Black"/>
            </a:endParaRPr>
          </a:p>
          <a:p>
            <a:pPr marL="38100" marR="932180">
              <a:lnSpc>
                <a:spcPts val="1730"/>
              </a:lnSpc>
              <a:spcBef>
                <a:spcPts val="160"/>
              </a:spcBef>
            </a:pPr>
            <a:r>
              <a:rPr dirty="0" sz="1600" spc="-215" b="1">
                <a:latin typeface="Arial"/>
                <a:cs typeface="Arial"/>
              </a:rPr>
              <a:t>С</a:t>
            </a:r>
            <a:r>
              <a:rPr dirty="0" sz="1600" spc="-175" b="1">
                <a:latin typeface="Arial"/>
                <a:cs typeface="Arial"/>
              </a:rPr>
              <a:t>о</a:t>
            </a:r>
            <a:r>
              <a:rPr dirty="0" sz="1600" spc="-190" b="1">
                <a:latin typeface="Arial"/>
                <a:cs typeface="Arial"/>
              </a:rPr>
              <a:t>финан</a:t>
            </a:r>
            <a:r>
              <a:rPr dirty="0" sz="1600" spc="-160" b="1">
                <a:latin typeface="Arial"/>
                <a:cs typeface="Arial"/>
              </a:rPr>
              <a:t>с</a:t>
            </a:r>
            <a:r>
              <a:rPr dirty="0" sz="1600" spc="-180" b="1">
                <a:latin typeface="Arial"/>
                <a:cs typeface="Arial"/>
              </a:rPr>
              <a:t>ир</a:t>
            </a:r>
            <a:r>
              <a:rPr dirty="0" sz="1600" spc="-175" b="1">
                <a:latin typeface="Arial"/>
                <a:cs typeface="Arial"/>
              </a:rPr>
              <a:t>о</a:t>
            </a:r>
            <a:r>
              <a:rPr dirty="0" sz="1600" spc="-175" b="1">
                <a:latin typeface="Arial"/>
                <a:cs typeface="Arial"/>
              </a:rPr>
              <a:t>вание</a:t>
            </a:r>
            <a:r>
              <a:rPr dirty="0" sz="1600" spc="-80" b="1">
                <a:latin typeface="Arial"/>
                <a:cs typeface="Arial"/>
              </a:rPr>
              <a:t> </a:t>
            </a:r>
            <a:r>
              <a:rPr dirty="0" sz="1600" spc="-165" b="1">
                <a:latin typeface="Arial"/>
                <a:cs typeface="Arial"/>
              </a:rPr>
              <a:t>из</a:t>
            </a:r>
            <a:r>
              <a:rPr dirty="0" sz="1600" spc="-85" b="1">
                <a:latin typeface="Arial"/>
                <a:cs typeface="Arial"/>
              </a:rPr>
              <a:t> </a:t>
            </a:r>
            <a:r>
              <a:rPr dirty="0" sz="1600" spc="-215" b="1">
                <a:latin typeface="Arial"/>
                <a:cs typeface="Arial"/>
              </a:rPr>
              <a:t>бю</a:t>
            </a:r>
            <a:r>
              <a:rPr dirty="0" sz="1600" spc="-190" b="1">
                <a:latin typeface="Arial"/>
                <a:cs typeface="Arial"/>
              </a:rPr>
              <a:t>д</a:t>
            </a:r>
            <a:r>
              <a:rPr dirty="0" sz="1600" spc="-145" b="1">
                <a:latin typeface="Arial"/>
                <a:cs typeface="Arial"/>
              </a:rPr>
              <a:t>жета  </a:t>
            </a:r>
            <a:r>
              <a:rPr dirty="0" sz="1600" spc="-220" b="1">
                <a:latin typeface="Arial"/>
                <a:cs typeface="Arial"/>
              </a:rPr>
              <a:t>м</a:t>
            </a:r>
            <a:r>
              <a:rPr dirty="0" sz="1600" spc="-160" b="1">
                <a:latin typeface="Arial"/>
                <a:cs typeface="Arial"/>
              </a:rPr>
              <a:t>у</a:t>
            </a:r>
            <a:r>
              <a:rPr dirty="0" sz="1600" spc="-185" b="1">
                <a:latin typeface="Arial"/>
                <a:cs typeface="Arial"/>
              </a:rPr>
              <a:t>ницип</a:t>
            </a:r>
            <a:r>
              <a:rPr dirty="0" sz="1600" spc="-165" b="1">
                <a:latin typeface="Arial"/>
                <a:cs typeface="Arial"/>
              </a:rPr>
              <a:t>а</a:t>
            </a:r>
            <a:r>
              <a:rPr dirty="0" sz="1600" spc="-170" b="1">
                <a:latin typeface="Arial"/>
                <a:cs typeface="Arial"/>
              </a:rPr>
              <a:t>льного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180" b="1">
                <a:latin typeface="Arial"/>
                <a:cs typeface="Arial"/>
              </a:rPr>
              <a:t>р</a:t>
            </a:r>
            <a:r>
              <a:rPr dirty="0" sz="1600" spc="-160" b="1">
                <a:latin typeface="Arial"/>
                <a:cs typeface="Arial"/>
              </a:rPr>
              <a:t>а</a:t>
            </a:r>
            <a:r>
              <a:rPr dirty="0" sz="1600" spc="-185" b="1">
                <a:latin typeface="Arial"/>
                <a:cs typeface="Arial"/>
              </a:rPr>
              <a:t>й</a:t>
            </a:r>
            <a:r>
              <a:rPr dirty="0" sz="1600" spc="-180" b="1">
                <a:latin typeface="Arial"/>
                <a:cs typeface="Arial"/>
              </a:rPr>
              <a:t>о</a:t>
            </a:r>
            <a:r>
              <a:rPr dirty="0" sz="1600" spc="-175" b="1">
                <a:latin typeface="Arial"/>
                <a:cs typeface="Arial"/>
              </a:rPr>
              <a:t>на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ts val="1835"/>
              </a:lnSpc>
            </a:pPr>
            <a:r>
              <a:rPr dirty="0" sz="1600" spc="-10" b="1">
                <a:latin typeface="Arial"/>
                <a:cs typeface="Arial"/>
              </a:rPr>
              <a:t>(</a:t>
            </a:r>
            <a:r>
              <a:rPr dirty="0" sz="1800">
                <a:solidFill>
                  <a:srgbClr val="ED7103"/>
                </a:solidFill>
                <a:latin typeface="Arial Black"/>
                <a:cs typeface="Arial Black"/>
              </a:rPr>
              <a:t>не</a:t>
            </a:r>
            <a:r>
              <a:rPr dirty="0" sz="1800" spc="10">
                <a:solidFill>
                  <a:srgbClr val="ED7103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ED7103"/>
                </a:solidFill>
                <a:latin typeface="Arial Black"/>
                <a:cs typeface="Arial Black"/>
              </a:rPr>
              <a:t>мене</a:t>
            </a:r>
            <a:r>
              <a:rPr dirty="0" sz="1800">
                <a:solidFill>
                  <a:srgbClr val="ED7103"/>
                </a:solidFill>
                <a:latin typeface="Arial Black"/>
                <a:cs typeface="Arial Black"/>
              </a:rPr>
              <a:t>е</a:t>
            </a:r>
            <a:r>
              <a:rPr dirty="0" sz="1800" spc="-5">
                <a:solidFill>
                  <a:srgbClr val="ED7103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ED7103"/>
                </a:solidFill>
                <a:latin typeface="Arial Black"/>
                <a:cs typeface="Arial Black"/>
              </a:rPr>
              <a:t>5%</a:t>
            </a:r>
            <a:r>
              <a:rPr dirty="0" sz="1800" spc="-200">
                <a:solidFill>
                  <a:srgbClr val="ED7103"/>
                </a:solidFill>
                <a:latin typeface="Arial Black"/>
                <a:cs typeface="Arial Black"/>
              </a:rPr>
              <a:t> </a:t>
            </a:r>
            <a:r>
              <a:rPr dirty="0" sz="1400" spc="-155" b="1">
                <a:latin typeface="Arial"/>
                <a:cs typeface="Arial"/>
              </a:rPr>
              <a:t>о</a:t>
            </a:r>
            <a:r>
              <a:rPr dirty="0" sz="1400" spc="-125" b="1">
                <a:latin typeface="Arial"/>
                <a:cs typeface="Arial"/>
              </a:rPr>
              <a:t>т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су</a:t>
            </a:r>
            <a:r>
              <a:rPr dirty="0" sz="1400" spc="-180" b="1">
                <a:latin typeface="Arial"/>
                <a:cs typeface="Arial"/>
              </a:rPr>
              <a:t>ммы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су</a:t>
            </a:r>
            <a:r>
              <a:rPr dirty="0" sz="1400" spc="-155" b="1">
                <a:latin typeface="Arial"/>
                <a:cs typeface="Arial"/>
              </a:rPr>
              <a:t>б</a:t>
            </a:r>
            <a:r>
              <a:rPr dirty="0" sz="1400" spc="-150" b="1">
                <a:latin typeface="Arial"/>
                <a:cs typeface="Arial"/>
              </a:rPr>
              <a:t>с</a:t>
            </a:r>
            <a:r>
              <a:rPr dirty="0" sz="1400" spc="-155" b="1">
                <a:latin typeface="Arial"/>
                <a:cs typeface="Arial"/>
              </a:rPr>
              <a:t>идии</a:t>
            </a:r>
            <a:r>
              <a:rPr dirty="0" sz="1600" spc="-5" b="1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65627" y="2587879"/>
            <a:ext cx="613410" cy="0"/>
          </a:xfrm>
          <a:custGeom>
            <a:avLst/>
            <a:gdLst/>
            <a:ahLst/>
            <a:cxnLst/>
            <a:rect l="l" t="t" r="r" b="b"/>
            <a:pathLst>
              <a:path w="613410" h="0">
                <a:moveTo>
                  <a:pt x="0" y="0"/>
                </a:moveTo>
                <a:lnTo>
                  <a:pt x="613156" y="0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827" y="563117"/>
            <a:ext cx="371982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001F5F"/>
                </a:solidFill>
              </a:rPr>
              <a:t>График</a:t>
            </a:r>
            <a:r>
              <a:rPr dirty="0" spc="-10">
                <a:solidFill>
                  <a:srgbClr val="001F5F"/>
                </a:solidFill>
              </a:rPr>
              <a:t> мероприятий</a:t>
            </a:r>
          </a:p>
        </p:txBody>
      </p:sp>
      <p:sp>
        <p:nvSpPr>
          <p:cNvPr id="3" name="object 3"/>
          <p:cNvSpPr/>
          <p:nvPr/>
        </p:nvSpPr>
        <p:spPr>
          <a:xfrm>
            <a:off x="291363" y="1890014"/>
            <a:ext cx="1392555" cy="1391920"/>
          </a:xfrm>
          <a:custGeom>
            <a:avLst/>
            <a:gdLst/>
            <a:ahLst/>
            <a:cxnLst/>
            <a:rect l="l" t="t" r="r" b="b"/>
            <a:pathLst>
              <a:path w="1392555" h="1391920">
                <a:moveTo>
                  <a:pt x="0" y="139192"/>
                </a:moveTo>
                <a:lnTo>
                  <a:pt x="9025" y="85028"/>
                </a:lnTo>
                <a:lnTo>
                  <a:pt x="33639" y="40782"/>
                </a:lnTo>
                <a:lnTo>
                  <a:pt x="70144" y="10943"/>
                </a:lnTo>
                <a:lnTo>
                  <a:pt x="114846" y="0"/>
                </a:lnTo>
                <a:lnTo>
                  <a:pt x="1277594" y="0"/>
                </a:lnTo>
                <a:lnTo>
                  <a:pt x="1322322" y="10943"/>
                </a:lnTo>
                <a:lnTo>
                  <a:pt x="1358811" y="40782"/>
                </a:lnTo>
                <a:lnTo>
                  <a:pt x="1383393" y="85028"/>
                </a:lnTo>
                <a:lnTo>
                  <a:pt x="1392402" y="139192"/>
                </a:lnTo>
                <a:lnTo>
                  <a:pt x="1392402" y="1252728"/>
                </a:lnTo>
                <a:lnTo>
                  <a:pt x="1383393" y="1306891"/>
                </a:lnTo>
                <a:lnTo>
                  <a:pt x="1358811" y="1351137"/>
                </a:lnTo>
                <a:lnTo>
                  <a:pt x="1322322" y="1380976"/>
                </a:lnTo>
                <a:lnTo>
                  <a:pt x="1277594" y="1391920"/>
                </a:lnTo>
                <a:lnTo>
                  <a:pt x="114846" y="1391920"/>
                </a:lnTo>
                <a:lnTo>
                  <a:pt x="70144" y="1380976"/>
                </a:lnTo>
                <a:lnTo>
                  <a:pt x="33639" y="1351137"/>
                </a:lnTo>
                <a:lnTo>
                  <a:pt x="9025" y="1306891"/>
                </a:lnTo>
                <a:lnTo>
                  <a:pt x="0" y="1252728"/>
                </a:lnTo>
                <a:lnTo>
                  <a:pt x="0" y="139192"/>
                </a:lnTo>
                <a:close/>
              </a:path>
            </a:pathLst>
          </a:custGeom>
          <a:ln w="381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3948" y="2027936"/>
            <a:ext cx="1066800" cy="8616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ts val="2305"/>
              </a:lnSpc>
              <a:spcBef>
                <a:spcPts val="100"/>
              </a:spcBef>
            </a:pPr>
            <a:r>
              <a:rPr dirty="0" sz="2000" spc="-210">
                <a:latin typeface="Microsoft Sans Serif"/>
                <a:cs typeface="Microsoft Sans Serif"/>
              </a:rPr>
              <a:t>Генерация</a:t>
            </a:r>
            <a:endParaRPr sz="2000">
              <a:latin typeface="Microsoft Sans Serif"/>
              <a:cs typeface="Microsoft Sans Serif"/>
            </a:endParaRPr>
          </a:p>
          <a:p>
            <a:pPr algn="ctr">
              <a:lnSpc>
                <a:spcPts val="1825"/>
              </a:lnSpc>
            </a:pPr>
            <a:r>
              <a:rPr dirty="0" sz="1600" spc="-195">
                <a:latin typeface="Microsoft Sans Serif"/>
                <a:cs typeface="Microsoft Sans Serif"/>
              </a:rPr>
              <a:t>школьниками</a:t>
            </a:r>
            <a:endParaRPr sz="16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2000" spc="-210">
                <a:latin typeface="Microsoft Sans Serif"/>
                <a:cs typeface="Microsoft Sans Serif"/>
              </a:rPr>
              <a:t>идей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7952" y="3145535"/>
            <a:ext cx="1302385" cy="1206500"/>
            <a:chOff x="377952" y="3145535"/>
            <a:chExt cx="1302385" cy="12065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309" y="3949407"/>
              <a:ext cx="927646" cy="4025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3145535"/>
              <a:ext cx="1249680" cy="78028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30783" y="3267278"/>
            <a:ext cx="1142365" cy="488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dirty="0" sz="1600" spc="-5">
                <a:latin typeface="Arial Black"/>
                <a:cs typeface="Arial Black"/>
              </a:rPr>
              <a:t>31.03.23</a:t>
            </a:r>
            <a:r>
              <a:rPr dirty="0" sz="1600" spc="-60">
                <a:latin typeface="Arial Black"/>
                <a:cs typeface="Arial Black"/>
              </a:rPr>
              <a:t> </a:t>
            </a:r>
            <a:r>
              <a:rPr dirty="0" sz="1600" spc="-5">
                <a:latin typeface="Arial Black"/>
                <a:cs typeface="Arial Black"/>
              </a:rPr>
              <a:t>–</a:t>
            </a:r>
            <a:endParaRPr sz="1600">
              <a:latin typeface="Arial Black"/>
              <a:cs typeface="Arial Black"/>
            </a:endParaRPr>
          </a:p>
          <a:p>
            <a:pPr marL="97790">
              <a:lnSpc>
                <a:spcPts val="1825"/>
              </a:lnSpc>
            </a:pPr>
            <a:r>
              <a:rPr dirty="0" sz="1600" spc="-5">
                <a:latin typeface="Arial Black"/>
                <a:cs typeface="Arial Black"/>
              </a:rPr>
              <a:t>09.04.23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37995" y="1188029"/>
            <a:ext cx="3397250" cy="3690620"/>
            <a:chOff x="1737995" y="1188029"/>
            <a:chExt cx="3397250" cy="3690620"/>
          </a:xfrm>
        </p:grpSpPr>
        <p:sp>
          <p:nvSpPr>
            <p:cNvPr id="10" name="object 10"/>
            <p:cNvSpPr/>
            <p:nvPr/>
          </p:nvSpPr>
          <p:spPr>
            <a:xfrm>
              <a:off x="1757045" y="2085721"/>
              <a:ext cx="1530985" cy="2773680"/>
            </a:xfrm>
            <a:custGeom>
              <a:avLst/>
              <a:gdLst/>
              <a:ahLst/>
              <a:cxnLst/>
              <a:rect l="l" t="t" r="r" b="b"/>
              <a:pathLst>
                <a:path w="1530985" h="2773679">
                  <a:moveTo>
                    <a:pt x="0" y="165354"/>
                  </a:moveTo>
                  <a:lnTo>
                    <a:pt x="7795" y="113092"/>
                  </a:lnTo>
                  <a:lnTo>
                    <a:pt x="29508" y="67702"/>
                  </a:lnTo>
                  <a:lnTo>
                    <a:pt x="62627" y="31906"/>
                  </a:lnTo>
                  <a:lnTo>
                    <a:pt x="104639" y="8430"/>
                  </a:lnTo>
                  <a:lnTo>
                    <a:pt x="153035" y="0"/>
                  </a:lnTo>
                  <a:lnTo>
                    <a:pt x="1377696" y="0"/>
                  </a:lnTo>
                  <a:lnTo>
                    <a:pt x="1426042" y="8430"/>
                  </a:lnTo>
                  <a:lnTo>
                    <a:pt x="1468048" y="31906"/>
                  </a:lnTo>
                  <a:lnTo>
                    <a:pt x="1501185" y="67702"/>
                  </a:lnTo>
                  <a:lnTo>
                    <a:pt x="1522923" y="113092"/>
                  </a:lnTo>
                  <a:lnTo>
                    <a:pt x="1530731" y="165354"/>
                  </a:lnTo>
                  <a:lnTo>
                    <a:pt x="1530731" y="216241"/>
                  </a:lnTo>
                  <a:lnTo>
                    <a:pt x="1530731" y="267129"/>
                  </a:lnTo>
                  <a:lnTo>
                    <a:pt x="1530731" y="2608122"/>
                  </a:lnTo>
                  <a:lnTo>
                    <a:pt x="1522923" y="2660390"/>
                  </a:lnTo>
                  <a:lnTo>
                    <a:pt x="1501185" y="2705784"/>
                  </a:lnTo>
                  <a:lnTo>
                    <a:pt x="1468048" y="2741582"/>
                  </a:lnTo>
                  <a:lnTo>
                    <a:pt x="1426042" y="2765058"/>
                  </a:lnTo>
                  <a:lnTo>
                    <a:pt x="1377696" y="2773489"/>
                  </a:lnTo>
                  <a:lnTo>
                    <a:pt x="153035" y="2773489"/>
                  </a:lnTo>
                  <a:lnTo>
                    <a:pt x="104639" y="2765058"/>
                  </a:lnTo>
                  <a:lnTo>
                    <a:pt x="62627" y="2741582"/>
                  </a:lnTo>
                  <a:lnTo>
                    <a:pt x="29508" y="2705784"/>
                  </a:lnTo>
                  <a:lnTo>
                    <a:pt x="7795" y="2660390"/>
                  </a:lnTo>
                  <a:lnTo>
                    <a:pt x="0" y="2608122"/>
                  </a:lnTo>
                  <a:lnTo>
                    <a:pt x="0" y="165354"/>
                  </a:lnTo>
                  <a:close/>
                </a:path>
              </a:pathLst>
            </a:custGeom>
            <a:ln w="3809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723388" y="1188029"/>
              <a:ext cx="1493520" cy="509905"/>
            </a:xfrm>
            <a:custGeom>
              <a:avLst/>
              <a:gdLst/>
              <a:ahLst/>
              <a:cxnLst/>
              <a:rect l="l" t="t" r="r" b="b"/>
              <a:pathLst>
                <a:path w="1493520" h="509905">
                  <a:moveTo>
                    <a:pt x="760751" y="0"/>
                  </a:moveTo>
                  <a:lnTo>
                    <a:pt x="716844" y="789"/>
                  </a:lnTo>
                  <a:lnTo>
                    <a:pt x="673150" y="3995"/>
                  </a:lnTo>
                  <a:lnTo>
                    <a:pt x="629756" y="9587"/>
                  </a:lnTo>
                  <a:lnTo>
                    <a:pt x="586750" y="17536"/>
                  </a:lnTo>
                  <a:lnTo>
                    <a:pt x="544220" y="27815"/>
                  </a:lnTo>
                  <a:lnTo>
                    <a:pt x="502253" y="40394"/>
                  </a:lnTo>
                  <a:lnTo>
                    <a:pt x="460937" y="55244"/>
                  </a:lnTo>
                  <a:lnTo>
                    <a:pt x="420360" y="72336"/>
                  </a:lnTo>
                  <a:lnTo>
                    <a:pt x="380609" y="91642"/>
                  </a:lnTo>
                  <a:lnTo>
                    <a:pt x="341773" y="113132"/>
                  </a:lnTo>
                  <a:lnTo>
                    <a:pt x="303939" y="136778"/>
                  </a:lnTo>
                  <a:lnTo>
                    <a:pt x="267194" y="162551"/>
                  </a:lnTo>
                  <a:lnTo>
                    <a:pt x="231627" y="190422"/>
                  </a:lnTo>
                  <a:lnTo>
                    <a:pt x="197325" y="220361"/>
                  </a:lnTo>
                  <a:lnTo>
                    <a:pt x="164375" y="252342"/>
                  </a:lnTo>
                  <a:lnTo>
                    <a:pt x="132866" y="286333"/>
                  </a:lnTo>
                  <a:lnTo>
                    <a:pt x="102886" y="322307"/>
                  </a:lnTo>
                  <a:lnTo>
                    <a:pt x="74521" y="360234"/>
                  </a:lnTo>
                  <a:lnTo>
                    <a:pt x="47860" y="400086"/>
                  </a:lnTo>
                  <a:lnTo>
                    <a:pt x="22990" y="441834"/>
                  </a:lnTo>
                  <a:lnTo>
                    <a:pt x="0" y="485450"/>
                  </a:lnTo>
                  <a:lnTo>
                    <a:pt x="42418" y="509453"/>
                  </a:lnTo>
                  <a:lnTo>
                    <a:pt x="67434" y="462175"/>
                  </a:lnTo>
                  <a:lnTo>
                    <a:pt x="95077" y="416814"/>
                  </a:lnTo>
                  <a:lnTo>
                    <a:pt x="125247" y="373489"/>
                  </a:lnTo>
                  <a:lnTo>
                    <a:pt x="157845" y="332319"/>
                  </a:lnTo>
                  <a:lnTo>
                    <a:pt x="192770" y="293424"/>
                  </a:lnTo>
                  <a:lnTo>
                    <a:pt x="229923" y="256921"/>
                  </a:lnTo>
                  <a:lnTo>
                    <a:pt x="269205" y="222931"/>
                  </a:lnTo>
                  <a:lnTo>
                    <a:pt x="310514" y="191572"/>
                  </a:lnTo>
                  <a:lnTo>
                    <a:pt x="350637" y="164854"/>
                  </a:lnTo>
                  <a:lnTo>
                    <a:pt x="391633" y="140965"/>
                  </a:lnTo>
                  <a:lnTo>
                    <a:pt x="433399" y="119881"/>
                  </a:lnTo>
                  <a:lnTo>
                    <a:pt x="475829" y="101580"/>
                  </a:lnTo>
                  <a:lnTo>
                    <a:pt x="518820" y="86039"/>
                  </a:lnTo>
                  <a:lnTo>
                    <a:pt x="562268" y="73233"/>
                  </a:lnTo>
                  <a:lnTo>
                    <a:pt x="606067" y="63141"/>
                  </a:lnTo>
                  <a:lnTo>
                    <a:pt x="650115" y="55739"/>
                  </a:lnTo>
                  <a:lnTo>
                    <a:pt x="694306" y="51003"/>
                  </a:lnTo>
                  <a:lnTo>
                    <a:pt x="738536" y="48912"/>
                  </a:lnTo>
                  <a:lnTo>
                    <a:pt x="782701" y="49441"/>
                  </a:lnTo>
                  <a:lnTo>
                    <a:pt x="826697" y="52569"/>
                  </a:lnTo>
                  <a:lnTo>
                    <a:pt x="870420" y="58271"/>
                  </a:lnTo>
                  <a:lnTo>
                    <a:pt x="913764" y="66524"/>
                  </a:lnTo>
                  <a:lnTo>
                    <a:pt x="956627" y="77306"/>
                  </a:lnTo>
                  <a:lnTo>
                    <a:pt x="998903" y="90594"/>
                  </a:lnTo>
                  <a:lnTo>
                    <a:pt x="1040489" y="106363"/>
                  </a:lnTo>
                  <a:lnTo>
                    <a:pt x="1081280" y="124592"/>
                  </a:lnTo>
                  <a:lnTo>
                    <a:pt x="1121171" y="145257"/>
                  </a:lnTo>
                  <a:lnTo>
                    <a:pt x="1160059" y="168336"/>
                  </a:lnTo>
                  <a:lnTo>
                    <a:pt x="1197840" y="193804"/>
                  </a:lnTo>
                  <a:lnTo>
                    <a:pt x="1234408" y="221639"/>
                  </a:lnTo>
                  <a:lnTo>
                    <a:pt x="1269660" y="251818"/>
                  </a:lnTo>
                  <a:lnTo>
                    <a:pt x="1303492" y="284318"/>
                  </a:lnTo>
                  <a:lnTo>
                    <a:pt x="1335798" y="319115"/>
                  </a:lnTo>
                  <a:lnTo>
                    <a:pt x="1366476" y="356187"/>
                  </a:lnTo>
                  <a:lnTo>
                    <a:pt x="1395420" y="395511"/>
                  </a:lnTo>
                  <a:lnTo>
                    <a:pt x="1422527" y="437063"/>
                  </a:lnTo>
                  <a:lnTo>
                    <a:pt x="1394206" y="453192"/>
                  </a:lnTo>
                  <a:lnTo>
                    <a:pt x="1483487" y="497388"/>
                  </a:lnTo>
                  <a:lnTo>
                    <a:pt x="1493139" y="396931"/>
                  </a:lnTo>
                  <a:lnTo>
                    <a:pt x="1464817" y="413060"/>
                  </a:lnTo>
                  <a:lnTo>
                    <a:pt x="1437503" y="370933"/>
                  </a:lnTo>
                  <a:lnTo>
                    <a:pt x="1408107" y="330628"/>
                  </a:lnTo>
                  <a:lnTo>
                    <a:pt x="1376712" y="292226"/>
                  </a:lnTo>
                  <a:lnTo>
                    <a:pt x="1343402" y="255809"/>
                  </a:lnTo>
                  <a:lnTo>
                    <a:pt x="1308258" y="221459"/>
                  </a:lnTo>
                  <a:lnTo>
                    <a:pt x="1271364" y="189257"/>
                  </a:lnTo>
                  <a:lnTo>
                    <a:pt x="1232801" y="159285"/>
                  </a:lnTo>
                  <a:lnTo>
                    <a:pt x="1192652" y="131623"/>
                  </a:lnTo>
                  <a:lnTo>
                    <a:pt x="1151001" y="106355"/>
                  </a:lnTo>
                  <a:lnTo>
                    <a:pt x="1109128" y="84105"/>
                  </a:lnTo>
                  <a:lnTo>
                    <a:pt x="1066679" y="64531"/>
                  </a:lnTo>
                  <a:lnTo>
                    <a:pt x="1023741" y="47604"/>
                  </a:lnTo>
                  <a:lnTo>
                    <a:pt x="980401" y="33294"/>
                  </a:lnTo>
                  <a:lnTo>
                    <a:pt x="936748" y="21573"/>
                  </a:lnTo>
                  <a:lnTo>
                    <a:pt x="892868" y="12412"/>
                  </a:lnTo>
                  <a:lnTo>
                    <a:pt x="848851" y="5782"/>
                  </a:lnTo>
                  <a:lnTo>
                    <a:pt x="804782" y="1654"/>
                  </a:lnTo>
                  <a:lnTo>
                    <a:pt x="760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9844" y="1740408"/>
              <a:ext cx="1455420" cy="6827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62071" y="1886331"/>
              <a:ext cx="1753870" cy="1399540"/>
            </a:xfrm>
            <a:custGeom>
              <a:avLst/>
              <a:gdLst/>
              <a:ahLst/>
              <a:cxnLst/>
              <a:rect l="l" t="t" r="r" b="b"/>
              <a:pathLst>
                <a:path w="1753870" h="1399539">
                  <a:moveTo>
                    <a:pt x="0" y="139954"/>
                  </a:moveTo>
                  <a:lnTo>
                    <a:pt x="6362" y="95699"/>
                  </a:lnTo>
                  <a:lnTo>
                    <a:pt x="24075" y="57278"/>
                  </a:lnTo>
                  <a:lnTo>
                    <a:pt x="51078" y="26989"/>
                  </a:lnTo>
                  <a:lnTo>
                    <a:pt x="85311" y="7130"/>
                  </a:lnTo>
                  <a:lnTo>
                    <a:pt x="124713" y="0"/>
                  </a:lnTo>
                  <a:lnTo>
                    <a:pt x="1629028" y="0"/>
                  </a:lnTo>
                  <a:lnTo>
                    <a:pt x="1668493" y="7130"/>
                  </a:lnTo>
                  <a:lnTo>
                    <a:pt x="1702764" y="26989"/>
                  </a:lnTo>
                  <a:lnTo>
                    <a:pt x="1729786" y="57278"/>
                  </a:lnTo>
                  <a:lnTo>
                    <a:pt x="1747506" y="95699"/>
                  </a:lnTo>
                  <a:lnTo>
                    <a:pt x="1753869" y="139954"/>
                  </a:lnTo>
                  <a:lnTo>
                    <a:pt x="1753869" y="1259332"/>
                  </a:lnTo>
                  <a:lnTo>
                    <a:pt x="1747506" y="1303538"/>
                  </a:lnTo>
                  <a:lnTo>
                    <a:pt x="1729786" y="1341953"/>
                  </a:lnTo>
                  <a:lnTo>
                    <a:pt x="1702764" y="1372260"/>
                  </a:lnTo>
                  <a:lnTo>
                    <a:pt x="1668493" y="1392143"/>
                  </a:lnTo>
                  <a:lnTo>
                    <a:pt x="1629028" y="1399286"/>
                  </a:lnTo>
                  <a:lnTo>
                    <a:pt x="124713" y="1399286"/>
                  </a:lnTo>
                  <a:lnTo>
                    <a:pt x="85311" y="1392143"/>
                  </a:lnTo>
                  <a:lnTo>
                    <a:pt x="51078" y="1372260"/>
                  </a:lnTo>
                  <a:lnTo>
                    <a:pt x="24075" y="1341953"/>
                  </a:lnTo>
                  <a:lnTo>
                    <a:pt x="6362" y="1303538"/>
                  </a:lnTo>
                  <a:lnTo>
                    <a:pt x="0" y="1259332"/>
                  </a:lnTo>
                  <a:lnTo>
                    <a:pt x="0" y="139954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466591" y="2155952"/>
            <a:ext cx="1546860" cy="60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280"/>
              </a:lnSpc>
              <a:spcBef>
                <a:spcPts val="100"/>
              </a:spcBef>
            </a:pPr>
            <a:r>
              <a:rPr dirty="0" sz="2000" spc="-235">
                <a:latin typeface="Microsoft Sans Serif"/>
                <a:cs typeface="Microsoft Sans Serif"/>
              </a:rPr>
              <a:t>Общешкольное</a:t>
            </a:r>
            <a:endParaRPr sz="2000">
              <a:latin typeface="Microsoft Sans Serif"/>
              <a:cs typeface="Microsoft Sans Serif"/>
            </a:endParaRPr>
          </a:p>
          <a:p>
            <a:pPr algn="ctr">
              <a:lnSpc>
                <a:spcPts val="2280"/>
              </a:lnSpc>
            </a:pPr>
            <a:r>
              <a:rPr dirty="0" sz="2000" spc="-200">
                <a:latin typeface="Microsoft Sans Serif"/>
                <a:cs typeface="Microsoft Sans Serif"/>
              </a:rPr>
              <a:t>голосование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529584" y="3162300"/>
            <a:ext cx="2495550" cy="1270635"/>
            <a:chOff x="3529584" y="3162300"/>
            <a:chExt cx="2495550" cy="1270635"/>
          </a:xfrm>
        </p:grpSpPr>
        <p:sp>
          <p:nvSpPr>
            <p:cNvPr id="16" name="object 16"/>
            <p:cNvSpPr/>
            <p:nvPr/>
          </p:nvSpPr>
          <p:spPr>
            <a:xfrm>
              <a:off x="4556633" y="3812286"/>
              <a:ext cx="1468755" cy="620395"/>
            </a:xfrm>
            <a:custGeom>
              <a:avLst/>
              <a:gdLst/>
              <a:ahLst/>
              <a:cxnLst/>
              <a:rect l="l" t="t" r="r" b="b"/>
              <a:pathLst>
                <a:path w="1468754" h="620395">
                  <a:moveTo>
                    <a:pt x="1444625" y="0"/>
                  </a:moveTo>
                  <a:lnTo>
                    <a:pt x="1371345" y="53466"/>
                  </a:lnTo>
                  <a:lnTo>
                    <a:pt x="1399158" y="64554"/>
                  </a:lnTo>
                  <a:lnTo>
                    <a:pt x="1379017" y="112694"/>
                  </a:lnTo>
                  <a:lnTo>
                    <a:pt x="1356327" y="159123"/>
                  </a:lnTo>
                  <a:lnTo>
                    <a:pt x="1331171" y="203727"/>
                  </a:lnTo>
                  <a:lnTo>
                    <a:pt x="1303636" y="246394"/>
                  </a:lnTo>
                  <a:lnTo>
                    <a:pt x="1273805" y="287009"/>
                  </a:lnTo>
                  <a:lnTo>
                    <a:pt x="1241763" y="325460"/>
                  </a:lnTo>
                  <a:lnTo>
                    <a:pt x="1207595" y="361633"/>
                  </a:lnTo>
                  <a:lnTo>
                    <a:pt x="1171386" y="395415"/>
                  </a:lnTo>
                  <a:lnTo>
                    <a:pt x="1133220" y="426694"/>
                  </a:lnTo>
                  <a:lnTo>
                    <a:pt x="1094854" y="454244"/>
                  </a:lnTo>
                  <a:lnTo>
                    <a:pt x="1055535" y="478911"/>
                  </a:lnTo>
                  <a:lnTo>
                    <a:pt x="1015364" y="500720"/>
                  </a:lnTo>
                  <a:lnTo>
                    <a:pt x="974446" y="519691"/>
                  </a:lnTo>
                  <a:lnTo>
                    <a:pt x="932882" y="535850"/>
                  </a:lnTo>
                  <a:lnTo>
                    <a:pt x="890777" y="549217"/>
                  </a:lnTo>
                  <a:lnTo>
                    <a:pt x="848233" y="559817"/>
                  </a:lnTo>
                  <a:lnTo>
                    <a:pt x="805352" y="567672"/>
                  </a:lnTo>
                  <a:lnTo>
                    <a:pt x="762237" y="572804"/>
                  </a:lnTo>
                  <a:lnTo>
                    <a:pt x="718993" y="575236"/>
                  </a:lnTo>
                  <a:lnTo>
                    <a:pt x="675720" y="574992"/>
                  </a:lnTo>
                  <a:lnTo>
                    <a:pt x="632523" y="572094"/>
                  </a:lnTo>
                  <a:lnTo>
                    <a:pt x="589504" y="566565"/>
                  </a:lnTo>
                  <a:lnTo>
                    <a:pt x="546766" y="558428"/>
                  </a:lnTo>
                  <a:lnTo>
                    <a:pt x="504412" y="547705"/>
                  </a:lnTo>
                  <a:lnTo>
                    <a:pt x="462545" y="534420"/>
                  </a:lnTo>
                  <a:lnTo>
                    <a:pt x="421267" y="518595"/>
                  </a:lnTo>
                  <a:lnTo>
                    <a:pt x="380682" y="500252"/>
                  </a:lnTo>
                  <a:lnTo>
                    <a:pt x="340893" y="479416"/>
                  </a:lnTo>
                  <a:lnTo>
                    <a:pt x="302002" y="456108"/>
                  </a:lnTo>
                  <a:lnTo>
                    <a:pt x="264112" y="430352"/>
                  </a:lnTo>
                  <a:lnTo>
                    <a:pt x="227326" y="402170"/>
                  </a:lnTo>
                  <a:lnTo>
                    <a:pt x="191747" y="371584"/>
                  </a:lnTo>
                  <a:lnTo>
                    <a:pt x="157478" y="338619"/>
                  </a:lnTo>
                  <a:lnTo>
                    <a:pt x="124622" y="303297"/>
                  </a:lnTo>
                  <a:lnTo>
                    <a:pt x="93282" y="265639"/>
                  </a:lnTo>
                  <a:lnTo>
                    <a:pt x="63560" y="225671"/>
                  </a:lnTo>
                  <a:lnTo>
                    <a:pt x="35559" y="183413"/>
                  </a:lnTo>
                  <a:lnTo>
                    <a:pt x="0" y="210743"/>
                  </a:lnTo>
                  <a:lnTo>
                    <a:pt x="27631" y="252180"/>
                  </a:lnTo>
                  <a:lnTo>
                    <a:pt x="57132" y="291815"/>
                  </a:lnTo>
                  <a:lnTo>
                    <a:pt x="88421" y="329573"/>
                  </a:lnTo>
                  <a:lnTo>
                    <a:pt x="121416" y="365380"/>
                  </a:lnTo>
                  <a:lnTo>
                    <a:pt x="156035" y="399164"/>
                  </a:lnTo>
                  <a:lnTo>
                    <a:pt x="192197" y="430849"/>
                  </a:lnTo>
                  <a:lnTo>
                    <a:pt x="229821" y="460364"/>
                  </a:lnTo>
                  <a:lnTo>
                    <a:pt x="268825" y="487633"/>
                  </a:lnTo>
                  <a:lnTo>
                    <a:pt x="309127" y="512582"/>
                  </a:lnTo>
                  <a:lnTo>
                    <a:pt x="350646" y="535139"/>
                  </a:lnTo>
                  <a:lnTo>
                    <a:pt x="393129" y="555168"/>
                  </a:lnTo>
                  <a:lnTo>
                    <a:pt x="435963" y="572449"/>
                  </a:lnTo>
                  <a:lnTo>
                    <a:pt x="479066" y="587017"/>
                  </a:lnTo>
                  <a:lnTo>
                    <a:pt x="522354" y="598905"/>
                  </a:lnTo>
                  <a:lnTo>
                    <a:pt x="565746" y="608149"/>
                  </a:lnTo>
                  <a:lnTo>
                    <a:pt x="609157" y="614783"/>
                  </a:lnTo>
                  <a:lnTo>
                    <a:pt x="652504" y="618843"/>
                  </a:lnTo>
                  <a:lnTo>
                    <a:pt x="695704" y="620361"/>
                  </a:lnTo>
                  <a:lnTo>
                    <a:pt x="738674" y="619374"/>
                  </a:lnTo>
                  <a:lnTo>
                    <a:pt x="781332" y="615916"/>
                  </a:lnTo>
                  <a:lnTo>
                    <a:pt x="823593" y="610021"/>
                  </a:lnTo>
                  <a:lnTo>
                    <a:pt x="865374" y="601724"/>
                  </a:lnTo>
                  <a:lnTo>
                    <a:pt x="906594" y="591059"/>
                  </a:lnTo>
                  <a:lnTo>
                    <a:pt x="947167" y="578062"/>
                  </a:lnTo>
                  <a:lnTo>
                    <a:pt x="987012" y="562767"/>
                  </a:lnTo>
                  <a:lnTo>
                    <a:pt x="1026044" y="545208"/>
                  </a:lnTo>
                  <a:lnTo>
                    <a:pt x="1064182" y="525420"/>
                  </a:lnTo>
                  <a:lnTo>
                    <a:pt x="1101341" y="503438"/>
                  </a:lnTo>
                  <a:lnTo>
                    <a:pt x="1137439" y="479296"/>
                  </a:lnTo>
                  <a:lnTo>
                    <a:pt x="1172393" y="453030"/>
                  </a:lnTo>
                  <a:lnTo>
                    <a:pt x="1206119" y="424673"/>
                  </a:lnTo>
                  <a:lnTo>
                    <a:pt x="1238534" y="394260"/>
                  </a:lnTo>
                  <a:lnTo>
                    <a:pt x="1269555" y="361825"/>
                  </a:lnTo>
                  <a:lnTo>
                    <a:pt x="1299099" y="327405"/>
                  </a:lnTo>
                  <a:lnTo>
                    <a:pt x="1327082" y="291032"/>
                  </a:lnTo>
                  <a:lnTo>
                    <a:pt x="1353423" y="252742"/>
                  </a:lnTo>
                  <a:lnTo>
                    <a:pt x="1378037" y="212570"/>
                  </a:lnTo>
                  <a:lnTo>
                    <a:pt x="1400841" y="170549"/>
                  </a:lnTo>
                  <a:lnTo>
                    <a:pt x="1421752" y="126715"/>
                  </a:lnTo>
                  <a:lnTo>
                    <a:pt x="1440688" y="81102"/>
                  </a:lnTo>
                  <a:lnTo>
                    <a:pt x="1468501" y="92163"/>
                  </a:lnTo>
                  <a:lnTo>
                    <a:pt x="14446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9584" y="3162300"/>
              <a:ext cx="1386839" cy="76352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650996" y="3276346"/>
            <a:ext cx="1141730" cy="48831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97790" marR="5080" indent="-85725">
              <a:lnSpc>
                <a:spcPts val="1730"/>
              </a:lnSpc>
              <a:spcBef>
                <a:spcPts val="310"/>
              </a:spcBef>
            </a:pP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17.04.23</a:t>
            </a:r>
            <a:r>
              <a:rPr dirty="0" sz="1600" spc="-7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– </a:t>
            </a:r>
            <a:r>
              <a:rPr dirty="0" sz="1600" spc="-5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23.04.23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173217" y="1152850"/>
            <a:ext cx="2707640" cy="2626995"/>
            <a:chOff x="5173217" y="1152850"/>
            <a:chExt cx="2707640" cy="2626995"/>
          </a:xfrm>
        </p:grpSpPr>
        <p:sp>
          <p:nvSpPr>
            <p:cNvPr id="20" name="object 20"/>
            <p:cNvSpPr/>
            <p:nvPr/>
          </p:nvSpPr>
          <p:spPr>
            <a:xfrm>
              <a:off x="5192267" y="2421508"/>
              <a:ext cx="1840864" cy="1339215"/>
            </a:xfrm>
            <a:custGeom>
              <a:avLst/>
              <a:gdLst/>
              <a:ahLst/>
              <a:cxnLst/>
              <a:rect l="l" t="t" r="r" b="b"/>
              <a:pathLst>
                <a:path w="1840865" h="1339214">
                  <a:moveTo>
                    <a:pt x="0" y="133858"/>
                  </a:moveTo>
                  <a:lnTo>
                    <a:pt x="7868" y="81760"/>
                  </a:lnTo>
                  <a:lnTo>
                    <a:pt x="29321" y="39211"/>
                  </a:lnTo>
                  <a:lnTo>
                    <a:pt x="61132" y="10521"/>
                  </a:lnTo>
                  <a:lnTo>
                    <a:pt x="100076" y="0"/>
                  </a:lnTo>
                  <a:lnTo>
                    <a:pt x="1740662" y="0"/>
                  </a:lnTo>
                  <a:lnTo>
                    <a:pt x="1779678" y="10521"/>
                  </a:lnTo>
                  <a:lnTo>
                    <a:pt x="1811528" y="39211"/>
                  </a:lnTo>
                  <a:lnTo>
                    <a:pt x="1832994" y="81760"/>
                  </a:lnTo>
                  <a:lnTo>
                    <a:pt x="1840864" y="133858"/>
                  </a:lnTo>
                  <a:lnTo>
                    <a:pt x="1840864" y="1204849"/>
                  </a:lnTo>
                  <a:lnTo>
                    <a:pt x="1832994" y="1256946"/>
                  </a:lnTo>
                  <a:lnTo>
                    <a:pt x="1811528" y="1299495"/>
                  </a:lnTo>
                  <a:lnTo>
                    <a:pt x="1779678" y="1328185"/>
                  </a:lnTo>
                  <a:lnTo>
                    <a:pt x="1740662" y="1338707"/>
                  </a:lnTo>
                  <a:lnTo>
                    <a:pt x="100076" y="1338707"/>
                  </a:lnTo>
                  <a:lnTo>
                    <a:pt x="61132" y="1328185"/>
                  </a:lnTo>
                  <a:lnTo>
                    <a:pt x="29321" y="1299495"/>
                  </a:lnTo>
                  <a:lnTo>
                    <a:pt x="7868" y="1256946"/>
                  </a:lnTo>
                  <a:lnTo>
                    <a:pt x="0" y="1204849"/>
                  </a:lnTo>
                  <a:lnTo>
                    <a:pt x="0" y="133858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314312" y="1152850"/>
              <a:ext cx="1566545" cy="570865"/>
            </a:xfrm>
            <a:custGeom>
              <a:avLst/>
              <a:gdLst/>
              <a:ahLst/>
              <a:cxnLst/>
              <a:rect l="l" t="t" r="r" b="b"/>
              <a:pathLst>
                <a:path w="1566545" h="570864">
                  <a:moveTo>
                    <a:pt x="804054" y="0"/>
                  </a:moveTo>
                  <a:lnTo>
                    <a:pt x="761529" y="135"/>
                  </a:lnTo>
                  <a:lnTo>
                    <a:pt x="719201" y="2591"/>
                  </a:lnTo>
                  <a:lnTo>
                    <a:pt x="677138" y="7342"/>
                  </a:lnTo>
                  <a:lnTo>
                    <a:pt x="635413" y="14366"/>
                  </a:lnTo>
                  <a:lnTo>
                    <a:pt x="594095" y="23639"/>
                  </a:lnTo>
                  <a:lnTo>
                    <a:pt x="553254" y="35136"/>
                  </a:lnTo>
                  <a:lnTo>
                    <a:pt x="512960" y="48833"/>
                  </a:lnTo>
                  <a:lnTo>
                    <a:pt x="473284" y="64708"/>
                  </a:lnTo>
                  <a:lnTo>
                    <a:pt x="434296" y="82735"/>
                  </a:lnTo>
                  <a:lnTo>
                    <a:pt x="396066" y="102892"/>
                  </a:lnTo>
                  <a:lnTo>
                    <a:pt x="358664" y="125153"/>
                  </a:lnTo>
                  <a:lnTo>
                    <a:pt x="322161" y="149496"/>
                  </a:lnTo>
                  <a:lnTo>
                    <a:pt x="286626" y="175897"/>
                  </a:lnTo>
                  <a:lnTo>
                    <a:pt x="252130" y="204331"/>
                  </a:lnTo>
                  <a:lnTo>
                    <a:pt x="218743" y="234774"/>
                  </a:lnTo>
                  <a:lnTo>
                    <a:pt x="186536" y="267204"/>
                  </a:lnTo>
                  <a:lnTo>
                    <a:pt x="155578" y="301595"/>
                  </a:lnTo>
                  <a:lnTo>
                    <a:pt x="125939" y="337924"/>
                  </a:lnTo>
                  <a:lnTo>
                    <a:pt x="97691" y="376168"/>
                  </a:lnTo>
                  <a:lnTo>
                    <a:pt x="70902" y="416302"/>
                  </a:lnTo>
                  <a:lnTo>
                    <a:pt x="45644" y="458302"/>
                  </a:lnTo>
                  <a:lnTo>
                    <a:pt x="21986" y="502145"/>
                  </a:lnTo>
                  <a:lnTo>
                    <a:pt x="0" y="547806"/>
                  </a:lnTo>
                  <a:lnTo>
                    <a:pt x="36067" y="570666"/>
                  </a:lnTo>
                  <a:lnTo>
                    <a:pt x="58132" y="524358"/>
                  </a:lnTo>
                  <a:lnTo>
                    <a:pt x="82205" y="479637"/>
                  </a:lnTo>
                  <a:lnTo>
                    <a:pt x="108227" y="436587"/>
                  </a:lnTo>
                  <a:lnTo>
                    <a:pt x="136137" y="395290"/>
                  </a:lnTo>
                  <a:lnTo>
                    <a:pt x="165873" y="355828"/>
                  </a:lnTo>
                  <a:lnTo>
                    <a:pt x="197376" y="318284"/>
                  </a:lnTo>
                  <a:lnTo>
                    <a:pt x="230585" y="282741"/>
                  </a:lnTo>
                  <a:lnTo>
                    <a:pt x="265440" y="249281"/>
                  </a:lnTo>
                  <a:lnTo>
                    <a:pt x="301879" y="217987"/>
                  </a:lnTo>
                  <a:lnTo>
                    <a:pt x="339982" y="188817"/>
                  </a:lnTo>
                  <a:lnTo>
                    <a:pt x="378945" y="162351"/>
                  </a:lnTo>
                  <a:lnTo>
                    <a:pt x="418685" y="138572"/>
                  </a:lnTo>
                  <a:lnTo>
                    <a:pt x="459119" y="117461"/>
                  </a:lnTo>
                  <a:lnTo>
                    <a:pt x="500162" y="98998"/>
                  </a:lnTo>
                  <a:lnTo>
                    <a:pt x="541733" y="83166"/>
                  </a:lnTo>
                  <a:lnTo>
                    <a:pt x="583746" y="69946"/>
                  </a:lnTo>
                  <a:lnTo>
                    <a:pt x="626120" y="59319"/>
                  </a:lnTo>
                  <a:lnTo>
                    <a:pt x="668770" y="51266"/>
                  </a:lnTo>
                  <a:lnTo>
                    <a:pt x="711613" y="45768"/>
                  </a:lnTo>
                  <a:lnTo>
                    <a:pt x="754565" y="42808"/>
                  </a:lnTo>
                  <a:lnTo>
                    <a:pt x="797544" y="42366"/>
                  </a:lnTo>
                  <a:lnTo>
                    <a:pt x="840467" y="44423"/>
                  </a:lnTo>
                  <a:lnTo>
                    <a:pt x="883248" y="48961"/>
                  </a:lnTo>
                  <a:lnTo>
                    <a:pt x="925806" y="55962"/>
                  </a:lnTo>
                  <a:lnTo>
                    <a:pt x="968057" y="65406"/>
                  </a:lnTo>
                  <a:lnTo>
                    <a:pt x="1009917" y="77276"/>
                  </a:lnTo>
                  <a:lnTo>
                    <a:pt x="1051303" y="91551"/>
                  </a:lnTo>
                  <a:lnTo>
                    <a:pt x="1092132" y="108214"/>
                  </a:lnTo>
                  <a:lnTo>
                    <a:pt x="1132320" y="127247"/>
                  </a:lnTo>
                  <a:lnTo>
                    <a:pt x="1171784" y="148629"/>
                  </a:lnTo>
                  <a:lnTo>
                    <a:pt x="1210440" y="172343"/>
                  </a:lnTo>
                  <a:lnTo>
                    <a:pt x="1248206" y="198370"/>
                  </a:lnTo>
                  <a:lnTo>
                    <a:pt x="1284997" y="226691"/>
                  </a:lnTo>
                  <a:lnTo>
                    <a:pt x="1320730" y="257287"/>
                  </a:lnTo>
                  <a:lnTo>
                    <a:pt x="1355323" y="290141"/>
                  </a:lnTo>
                  <a:lnTo>
                    <a:pt x="1388691" y="325232"/>
                  </a:lnTo>
                  <a:lnTo>
                    <a:pt x="1420751" y="362544"/>
                  </a:lnTo>
                  <a:lnTo>
                    <a:pt x="1451420" y="402056"/>
                  </a:lnTo>
                  <a:lnTo>
                    <a:pt x="1480615" y="443750"/>
                  </a:lnTo>
                  <a:lnTo>
                    <a:pt x="1508252" y="487608"/>
                  </a:lnTo>
                  <a:lnTo>
                    <a:pt x="1484884" y="503610"/>
                  </a:lnTo>
                  <a:lnTo>
                    <a:pt x="1561591" y="540440"/>
                  </a:lnTo>
                  <a:lnTo>
                    <a:pt x="1566417" y="447857"/>
                  </a:lnTo>
                  <a:lnTo>
                    <a:pt x="1543177" y="463732"/>
                  </a:lnTo>
                  <a:lnTo>
                    <a:pt x="1514614" y="418664"/>
                  </a:lnTo>
                  <a:lnTo>
                    <a:pt x="1484175" y="375459"/>
                  </a:lnTo>
                  <a:lnTo>
                    <a:pt x="1451934" y="334192"/>
                  </a:lnTo>
                  <a:lnTo>
                    <a:pt x="1417962" y="294938"/>
                  </a:lnTo>
                  <a:lnTo>
                    <a:pt x="1382331" y="257773"/>
                  </a:lnTo>
                  <a:lnTo>
                    <a:pt x="1345113" y="222771"/>
                  </a:lnTo>
                  <a:lnTo>
                    <a:pt x="1306381" y="190008"/>
                  </a:lnTo>
                  <a:lnTo>
                    <a:pt x="1266206" y="159559"/>
                  </a:lnTo>
                  <a:lnTo>
                    <a:pt x="1224661" y="131500"/>
                  </a:lnTo>
                  <a:lnTo>
                    <a:pt x="1184033" y="107122"/>
                  </a:lnTo>
                  <a:lnTo>
                    <a:pt x="1142900" y="85302"/>
                  </a:lnTo>
                  <a:lnTo>
                    <a:pt x="1101331" y="66018"/>
                  </a:lnTo>
                  <a:lnTo>
                    <a:pt x="1059397" y="49245"/>
                  </a:lnTo>
                  <a:lnTo>
                    <a:pt x="1017168" y="34958"/>
                  </a:lnTo>
                  <a:lnTo>
                    <a:pt x="974714" y="23136"/>
                  </a:lnTo>
                  <a:lnTo>
                    <a:pt x="932105" y="13752"/>
                  </a:lnTo>
                  <a:lnTo>
                    <a:pt x="889413" y="6784"/>
                  </a:lnTo>
                  <a:lnTo>
                    <a:pt x="846705" y="2208"/>
                  </a:lnTo>
                  <a:lnTo>
                    <a:pt x="80405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2287" y="1783080"/>
              <a:ext cx="1502664" cy="69799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284089" y="1863978"/>
            <a:ext cx="1578610" cy="1852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1620">
              <a:lnSpc>
                <a:spcPts val="1825"/>
              </a:lnSpc>
              <a:spcBef>
                <a:spcPts val="95"/>
              </a:spcBef>
            </a:pP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24.04.23</a:t>
            </a:r>
            <a:r>
              <a:rPr dirty="0" sz="1600" spc="-3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endParaRPr sz="1600">
              <a:latin typeface="Arial Black"/>
              <a:cs typeface="Arial Black"/>
            </a:endParaRPr>
          </a:p>
          <a:p>
            <a:pPr algn="ctr" marL="60325">
              <a:lnSpc>
                <a:spcPts val="1825"/>
              </a:lnSpc>
            </a:pP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27.04.23</a:t>
            </a:r>
            <a:endParaRPr sz="1600">
              <a:latin typeface="Arial Black"/>
              <a:cs typeface="Arial Black"/>
            </a:endParaRPr>
          </a:p>
          <a:p>
            <a:pPr algn="ctr" marL="12065" marR="5080" indent="1270">
              <a:lnSpc>
                <a:spcPts val="2160"/>
              </a:lnSpc>
              <a:spcBef>
                <a:spcPts val="1775"/>
              </a:spcBef>
            </a:pPr>
            <a:r>
              <a:rPr dirty="0" sz="2000" spc="-204">
                <a:latin typeface="Microsoft Sans Serif"/>
                <a:cs typeface="Microsoft Sans Serif"/>
              </a:rPr>
              <a:t>Внесение </a:t>
            </a:r>
            <a:r>
              <a:rPr dirty="0" sz="2000" spc="-200">
                <a:latin typeface="Microsoft Sans Serif"/>
                <a:cs typeface="Microsoft Sans Serif"/>
              </a:rPr>
              <a:t> </a:t>
            </a:r>
            <a:r>
              <a:rPr dirty="0" sz="2000" spc="-210">
                <a:latin typeface="Microsoft Sans Serif"/>
                <a:cs typeface="Microsoft Sans Serif"/>
              </a:rPr>
              <a:t>про</a:t>
            </a:r>
            <a:r>
              <a:rPr dirty="0" sz="2000" spc="-215">
                <a:latin typeface="Microsoft Sans Serif"/>
                <a:cs typeface="Microsoft Sans Serif"/>
              </a:rPr>
              <a:t>е</a:t>
            </a:r>
            <a:r>
              <a:rPr dirty="0" sz="2000" spc="-240">
                <a:latin typeface="Microsoft Sans Serif"/>
                <a:cs typeface="Microsoft Sans Serif"/>
              </a:rPr>
              <a:t>к</a:t>
            </a:r>
            <a:r>
              <a:rPr dirty="0" sz="2000" spc="-210">
                <a:latin typeface="Microsoft Sans Serif"/>
                <a:cs typeface="Microsoft Sans Serif"/>
              </a:rPr>
              <a:t>т</a:t>
            </a:r>
            <a:r>
              <a:rPr dirty="0" sz="2000" spc="-200">
                <a:latin typeface="Microsoft Sans Serif"/>
                <a:cs typeface="Microsoft Sans Serif"/>
              </a:rPr>
              <a:t>а</a:t>
            </a:r>
            <a:r>
              <a:rPr dirty="0" sz="2000" spc="-105">
                <a:latin typeface="Microsoft Sans Serif"/>
                <a:cs typeface="Microsoft Sans Serif"/>
              </a:rPr>
              <a:t> </a:t>
            </a:r>
            <a:r>
              <a:rPr dirty="0" sz="2000" spc="-130">
                <a:latin typeface="Microsoft Sans Serif"/>
                <a:cs typeface="Microsoft Sans Serif"/>
              </a:rPr>
              <a:t>в  </a:t>
            </a:r>
            <a:r>
              <a:rPr dirty="0" sz="2000" spc="-225">
                <a:latin typeface="Microsoft Sans Serif"/>
                <a:cs typeface="Microsoft Sans Serif"/>
              </a:rPr>
              <a:t>админи</a:t>
            </a:r>
            <a:r>
              <a:rPr dirty="0" sz="2000" spc="-200">
                <a:latin typeface="Microsoft Sans Serif"/>
                <a:cs typeface="Microsoft Sans Serif"/>
              </a:rPr>
              <a:t>с</a:t>
            </a:r>
            <a:r>
              <a:rPr dirty="0" sz="2000" spc="-195">
                <a:latin typeface="Microsoft Sans Serif"/>
                <a:cs typeface="Microsoft Sans Serif"/>
              </a:rPr>
              <a:t>тра</a:t>
            </a:r>
            <a:r>
              <a:rPr dirty="0" sz="2000" spc="-220">
                <a:latin typeface="Microsoft Sans Serif"/>
                <a:cs typeface="Microsoft Sans Serif"/>
              </a:rPr>
              <a:t>ц</a:t>
            </a:r>
            <a:r>
              <a:rPr dirty="0" sz="2000" spc="-235">
                <a:latin typeface="Microsoft Sans Serif"/>
                <a:cs typeface="Microsoft Sans Serif"/>
              </a:rPr>
              <a:t>ию</a:t>
            </a:r>
            <a:endParaRPr sz="2000">
              <a:latin typeface="Microsoft Sans Serif"/>
              <a:cs typeface="Microsoft Sans Serif"/>
            </a:endParaRPr>
          </a:p>
          <a:p>
            <a:pPr algn="ctr" marL="635">
              <a:lnSpc>
                <a:spcPct val="100000"/>
              </a:lnSpc>
              <a:spcBef>
                <a:spcPts val="90"/>
              </a:spcBef>
            </a:pPr>
            <a:r>
              <a:rPr dirty="0" sz="2000" spc="-204">
                <a:latin typeface="Microsoft Sans Serif"/>
                <a:cs typeface="Microsoft Sans Serif"/>
              </a:rPr>
              <a:t>района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87489" y="1855597"/>
            <a:ext cx="1685289" cy="2117725"/>
            <a:chOff x="7087489" y="1855597"/>
            <a:chExt cx="1685289" cy="2117725"/>
          </a:xfrm>
        </p:grpSpPr>
        <p:sp>
          <p:nvSpPr>
            <p:cNvPr id="25" name="object 25"/>
            <p:cNvSpPr/>
            <p:nvPr/>
          </p:nvSpPr>
          <p:spPr>
            <a:xfrm>
              <a:off x="7106539" y="1874647"/>
              <a:ext cx="1647189" cy="1330960"/>
            </a:xfrm>
            <a:custGeom>
              <a:avLst/>
              <a:gdLst/>
              <a:ahLst/>
              <a:cxnLst/>
              <a:rect l="l" t="t" r="r" b="b"/>
              <a:pathLst>
                <a:path w="1647190" h="1330960">
                  <a:moveTo>
                    <a:pt x="0" y="133095"/>
                  </a:moveTo>
                  <a:lnTo>
                    <a:pt x="7868" y="81278"/>
                  </a:lnTo>
                  <a:lnTo>
                    <a:pt x="29321" y="38973"/>
                  </a:lnTo>
                  <a:lnTo>
                    <a:pt x="61132" y="10455"/>
                  </a:lnTo>
                  <a:lnTo>
                    <a:pt x="100075" y="0"/>
                  </a:lnTo>
                  <a:lnTo>
                    <a:pt x="1546859" y="0"/>
                  </a:lnTo>
                  <a:lnTo>
                    <a:pt x="1585803" y="10455"/>
                  </a:lnTo>
                  <a:lnTo>
                    <a:pt x="1617614" y="38973"/>
                  </a:lnTo>
                  <a:lnTo>
                    <a:pt x="1639067" y="81278"/>
                  </a:lnTo>
                  <a:lnTo>
                    <a:pt x="1646935" y="133095"/>
                  </a:lnTo>
                  <a:lnTo>
                    <a:pt x="1646935" y="1197355"/>
                  </a:lnTo>
                  <a:lnTo>
                    <a:pt x="1639067" y="1249173"/>
                  </a:lnTo>
                  <a:lnTo>
                    <a:pt x="1617614" y="1291478"/>
                  </a:lnTo>
                  <a:lnTo>
                    <a:pt x="1585803" y="1319996"/>
                  </a:lnTo>
                  <a:lnTo>
                    <a:pt x="1546859" y="1330452"/>
                  </a:lnTo>
                  <a:lnTo>
                    <a:pt x="100075" y="1330452"/>
                  </a:lnTo>
                  <a:lnTo>
                    <a:pt x="61132" y="1319996"/>
                  </a:lnTo>
                  <a:lnTo>
                    <a:pt x="29321" y="1291478"/>
                  </a:lnTo>
                  <a:lnTo>
                    <a:pt x="7868" y="1249173"/>
                  </a:lnTo>
                  <a:lnTo>
                    <a:pt x="0" y="1197355"/>
                  </a:lnTo>
                  <a:lnTo>
                    <a:pt x="0" y="133095"/>
                  </a:lnTo>
                  <a:close/>
                </a:path>
              </a:pathLst>
            </a:custGeom>
            <a:ln w="38100">
              <a:solidFill>
                <a:srgbClr val="F39A6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71004" y="3165347"/>
              <a:ext cx="1423416" cy="80771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337806" y="1941957"/>
            <a:ext cx="1216660" cy="184848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ctr" marL="12700" marR="34925" indent="635">
              <a:lnSpc>
                <a:spcPts val="2160"/>
              </a:lnSpc>
              <a:spcBef>
                <a:spcPts val="375"/>
              </a:spcBef>
            </a:pPr>
            <a:r>
              <a:rPr dirty="0" sz="2000" spc="-235">
                <a:latin typeface="Microsoft Sans Serif"/>
                <a:cs typeface="Microsoft Sans Serif"/>
              </a:rPr>
              <a:t>Прием </a:t>
            </a:r>
            <a:r>
              <a:rPr dirty="0" sz="2000" spc="-229">
                <a:latin typeface="Microsoft Sans Serif"/>
                <a:cs typeface="Microsoft Sans Serif"/>
              </a:rPr>
              <a:t> </a:t>
            </a:r>
            <a:r>
              <a:rPr dirty="0" sz="2000" spc="-210">
                <a:latin typeface="Microsoft Sans Serif"/>
                <a:cs typeface="Microsoft Sans Serif"/>
              </a:rPr>
              <a:t>про</a:t>
            </a:r>
            <a:r>
              <a:rPr dirty="0" sz="2000" spc="-215">
                <a:latin typeface="Microsoft Sans Serif"/>
                <a:cs typeface="Microsoft Sans Serif"/>
              </a:rPr>
              <a:t>е</a:t>
            </a:r>
            <a:r>
              <a:rPr dirty="0" sz="2000" spc="-240">
                <a:latin typeface="Microsoft Sans Serif"/>
                <a:cs typeface="Microsoft Sans Serif"/>
              </a:rPr>
              <a:t>к</a:t>
            </a:r>
            <a:r>
              <a:rPr dirty="0" sz="2000" spc="-210">
                <a:latin typeface="Microsoft Sans Serif"/>
                <a:cs typeface="Microsoft Sans Serif"/>
              </a:rPr>
              <a:t>т</a:t>
            </a:r>
            <a:r>
              <a:rPr dirty="0" sz="2000" spc="-204">
                <a:latin typeface="Microsoft Sans Serif"/>
                <a:cs typeface="Microsoft Sans Serif"/>
              </a:rPr>
              <a:t>о</a:t>
            </a:r>
            <a:r>
              <a:rPr dirty="0" sz="2000" spc="-190">
                <a:latin typeface="Microsoft Sans Serif"/>
                <a:cs typeface="Microsoft Sans Serif"/>
              </a:rPr>
              <a:t>в</a:t>
            </a:r>
            <a:r>
              <a:rPr dirty="0" sz="2000" spc="-100">
                <a:latin typeface="Microsoft Sans Serif"/>
                <a:cs typeface="Microsoft Sans Serif"/>
              </a:rPr>
              <a:t> </a:t>
            </a:r>
            <a:r>
              <a:rPr dirty="0" sz="2000" spc="-150">
                <a:latin typeface="Microsoft Sans Serif"/>
                <a:cs typeface="Microsoft Sans Serif"/>
              </a:rPr>
              <a:t>на  </a:t>
            </a:r>
            <a:r>
              <a:rPr dirty="0" sz="2000" spc="-225">
                <a:latin typeface="Microsoft Sans Serif"/>
                <a:cs typeface="Microsoft Sans Serif"/>
              </a:rPr>
              <a:t>конкурс</a:t>
            </a:r>
            <a:endParaRPr sz="2000">
              <a:latin typeface="Microsoft Sans Serif"/>
              <a:cs typeface="Microsoft Sans Serif"/>
            </a:endParaRPr>
          </a:p>
          <a:p>
            <a:pPr algn="ctr" marR="22860">
              <a:lnSpc>
                <a:spcPct val="100000"/>
              </a:lnSpc>
              <a:spcBef>
                <a:spcPts val="120"/>
              </a:spcBef>
            </a:pPr>
            <a:r>
              <a:rPr dirty="0" sz="1800" spc="-110">
                <a:latin typeface="Microsoft Sans Serif"/>
                <a:cs typeface="Microsoft Sans Serif"/>
              </a:rPr>
              <a:t>(</a:t>
            </a:r>
            <a:r>
              <a:rPr dirty="0" sz="1800" spc="-70">
                <a:latin typeface="Microsoft Sans Serif"/>
                <a:cs typeface="Microsoft Sans Serif"/>
              </a:rPr>
              <a:t> </a:t>
            </a:r>
            <a:r>
              <a:rPr dirty="0" sz="1800" spc="-280">
                <a:latin typeface="Microsoft Sans Serif"/>
                <a:cs typeface="Microsoft Sans Serif"/>
              </a:rPr>
              <a:t>М</a:t>
            </a:r>
            <a:r>
              <a:rPr dirty="0" sz="1800" spc="-240">
                <a:latin typeface="Microsoft Sans Serif"/>
                <a:cs typeface="Microsoft Sans Serif"/>
              </a:rPr>
              <a:t>инФи</a:t>
            </a:r>
            <a:r>
              <a:rPr dirty="0" sz="1800" spc="-210">
                <a:latin typeface="Microsoft Sans Serif"/>
                <a:cs typeface="Microsoft Sans Serif"/>
              </a:rPr>
              <a:t>н</a:t>
            </a:r>
            <a:r>
              <a:rPr dirty="0" sz="1800" spc="-6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Arial Black"/>
                <a:cs typeface="Arial Black"/>
              </a:rPr>
              <a:t>)</a:t>
            </a:r>
            <a:endParaRPr sz="1200">
              <a:latin typeface="Arial Black"/>
              <a:cs typeface="Arial Black"/>
            </a:endParaRPr>
          </a:p>
          <a:p>
            <a:pPr marL="86360">
              <a:lnSpc>
                <a:spcPts val="1825"/>
              </a:lnSpc>
              <a:spcBef>
                <a:spcPts val="1664"/>
              </a:spcBef>
            </a:pPr>
            <a:r>
              <a:rPr dirty="0" sz="1600" spc="-5">
                <a:latin typeface="Arial Black"/>
                <a:cs typeface="Arial Black"/>
              </a:rPr>
              <a:t>28.04.23</a:t>
            </a:r>
            <a:r>
              <a:rPr dirty="0" sz="1600" spc="-60">
                <a:latin typeface="Arial Black"/>
                <a:cs typeface="Arial Black"/>
              </a:rPr>
              <a:t> </a:t>
            </a:r>
            <a:r>
              <a:rPr dirty="0" sz="1600" spc="-5">
                <a:latin typeface="Arial Black"/>
                <a:cs typeface="Arial Black"/>
              </a:rPr>
              <a:t>–</a:t>
            </a:r>
            <a:endParaRPr sz="1600">
              <a:latin typeface="Arial Black"/>
              <a:cs typeface="Arial Black"/>
            </a:endParaRPr>
          </a:p>
          <a:p>
            <a:pPr marL="172085">
              <a:lnSpc>
                <a:spcPts val="1825"/>
              </a:lnSpc>
            </a:pPr>
            <a:r>
              <a:rPr dirty="0" sz="1600" spc="-5">
                <a:latin typeface="Arial Black"/>
                <a:cs typeface="Arial Black"/>
              </a:rPr>
              <a:t>29.05.23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82572" y="1813001"/>
            <a:ext cx="1494790" cy="2767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6055">
              <a:lnSpc>
                <a:spcPts val="1825"/>
              </a:lnSpc>
              <a:spcBef>
                <a:spcPts val="95"/>
              </a:spcBef>
            </a:pP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31.03.23</a:t>
            </a:r>
            <a:r>
              <a:rPr dirty="0" sz="1600" spc="-4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endParaRPr sz="1600">
              <a:latin typeface="Arial Black"/>
              <a:cs typeface="Arial Black"/>
            </a:endParaRPr>
          </a:p>
          <a:p>
            <a:pPr marL="269875">
              <a:lnSpc>
                <a:spcPts val="1825"/>
              </a:lnSpc>
            </a:pP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16.04.23</a:t>
            </a:r>
            <a:endParaRPr sz="1600">
              <a:latin typeface="Arial Black"/>
              <a:cs typeface="Arial Black"/>
            </a:endParaRPr>
          </a:p>
          <a:p>
            <a:pPr marL="283845" marR="177800" indent="-97790">
              <a:lnSpc>
                <a:spcPts val="2160"/>
              </a:lnSpc>
              <a:spcBef>
                <a:spcPts val="1545"/>
              </a:spcBef>
            </a:pPr>
            <a:r>
              <a:rPr dirty="0" sz="2000" spc="-210">
                <a:latin typeface="Microsoft Sans Serif"/>
                <a:cs typeface="Microsoft Sans Serif"/>
              </a:rPr>
              <a:t>Разработ</a:t>
            </a:r>
            <a:r>
              <a:rPr dirty="0" sz="2000" spc="-190">
                <a:latin typeface="Microsoft Sans Serif"/>
                <a:cs typeface="Microsoft Sans Serif"/>
              </a:rPr>
              <a:t>ка  </a:t>
            </a:r>
            <a:r>
              <a:rPr dirty="0" sz="2000" spc="-200">
                <a:latin typeface="Microsoft Sans Serif"/>
                <a:cs typeface="Microsoft Sans Serif"/>
              </a:rPr>
              <a:t>проектов</a:t>
            </a:r>
            <a:r>
              <a:rPr dirty="0" sz="1800" spc="-200">
                <a:latin typeface="Microsoft Sans Serif"/>
                <a:cs typeface="Microsoft Sans Serif"/>
              </a:rPr>
              <a:t>,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ts val="1605"/>
              </a:lnSpc>
            </a:pPr>
            <a:r>
              <a:rPr dirty="0" sz="1600" spc="-160">
                <a:latin typeface="Microsoft Sans Serif"/>
                <a:cs typeface="Microsoft Sans Serif"/>
              </a:rPr>
              <a:t>консультирование,</a:t>
            </a:r>
            <a:endParaRPr sz="1600">
              <a:latin typeface="Microsoft Sans Serif"/>
              <a:cs typeface="Microsoft Sans Serif"/>
            </a:endParaRPr>
          </a:p>
          <a:p>
            <a:pPr algn="ctr" marL="230504" marR="222885" indent="-3175">
              <a:lnSpc>
                <a:spcPct val="90000"/>
              </a:lnSpc>
              <a:spcBef>
                <a:spcPts val="100"/>
              </a:spcBef>
            </a:pPr>
            <a:r>
              <a:rPr dirty="0" sz="1600" spc="-170">
                <a:latin typeface="Microsoft Sans Serif"/>
                <a:cs typeface="Microsoft Sans Serif"/>
              </a:rPr>
              <a:t>подготовка </a:t>
            </a:r>
            <a:r>
              <a:rPr dirty="0" sz="1600" spc="-165">
                <a:latin typeface="Microsoft Sans Serif"/>
                <a:cs typeface="Microsoft Sans Serif"/>
              </a:rPr>
              <a:t> </a:t>
            </a:r>
            <a:r>
              <a:rPr dirty="0" sz="1600" spc="-175">
                <a:latin typeface="Microsoft Sans Serif"/>
                <a:cs typeface="Microsoft Sans Serif"/>
              </a:rPr>
              <a:t>пр</a:t>
            </a:r>
            <a:r>
              <a:rPr dirty="0" sz="1600" spc="-165">
                <a:latin typeface="Microsoft Sans Serif"/>
                <a:cs typeface="Microsoft Sans Serif"/>
              </a:rPr>
              <a:t>е</a:t>
            </a:r>
            <a:r>
              <a:rPr dirty="0" sz="1600" spc="-180">
                <a:latin typeface="Microsoft Sans Serif"/>
                <a:cs typeface="Microsoft Sans Serif"/>
              </a:rPr>
              <a:t>з</a:t>
            </a:r>
            <a:r>
              <a:rPr dirty="0" sz="1600" spc="-195">
                <a:latin typeface="Microsoft Sans Serif"/>
                <a:cs typeface="Microsoft Sans Serif"/>
              </a:rPr>
              <a:t>е</a:t>
            </a:r>
            <a:r>
              <a:rPr dirty="0" sz="1600" spc="-135">
                <a:latin typeface="Microsoft Sans Serif"/>
                <a:cs typeface="Microsoft Sans Serif"/>
              </a:rPr>
              <a:t>нтации,  </a:t>
            </a:r>
            <a:r>
              <a:rPr dirty="0" sz="1600" spc="-170">
                <a:latin typeface="Microsoft Sans Serif"/>
                <a:cs typeface="Microsoft Sans Serif"/>
              </a:rPr>
              <a:t>классные </a:t>
            </a:r>
            <a:r>
              <a:rPr dirty="0" sz="1600" spc="-165">
                <a:latin typeface="Microsoft Sans Serif"/>
                <a:cs typeface="Microsoft Sans Serif"/>
              </a:rPr>
              <a:t> </a:t>
            </a:r>
            <a:r>
              <a:rPr dirty="0" sz="1600" spc="-155">
                <a:latin typeface="Microsoft Sans Serif"/>
                <a:cs typeface="Microsoft Sans Serif"/>
              </a:rPr>
              <a:t>голосования,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170">
                <a:latin typeface="Microsoft Sans Serif"/>
                <a:cs typeface="Microsoft Sans Serif"/>
              </a:rPr>
              <a:t>экспертиза </a:t>
            </a:r>
            <a:r>
              <a:rPr dirty="0" sz="1600" spc="-165">
                <a:latin typeface="Microsoft Sans Serif"/>
                <a:cs typeface="Microsoft Sans Serif"/>
              </a:rPr>
              <a:t> </a:t>
            </a:r>
            <a:r>
              <a:rPr dirty="0" sz="1600" spc="-170">
                <a:latin typeface="Microsoft Sans Serif"/>
                <a:cs typeface="Microsoft Sans Serif"/>
              </a:rPr>
              <a:t>проектов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1628" y="1235306"/>
            <a:ext cx="2966085" cy="61722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100">
                <a:solidFill>
                  <a:srgbClr val="001F5F"/>
                </a:solidFill>
                <a:latin typeface="Arial Black"/>
                <a:cs typeface="Arial Black"/>
              </a:rPr>
              <a:t>Открытый</a:t>
            </a:r>
            <a:r>
              <a:rPr dirty="0" sz="1100" spc="-4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100" spc="-5">
                <a:solidFill>
                  <a:srgbClr val="001F5F"/>
                </a:solidFill>
                <a:latin typeface="Arial Black"/>
                <a:cs typeface="Arial Black"/>
              </a:rPr>
              <a:t>бюджет</a:t>
            </a:r>
            <a:r>
              <a:rPr dirty="0" sz="11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100" spc="-5">
                <a:solidFill>
                  <a:srgbClr val="001F5F"/>
                </a:solidFill>
                <a:latin typeface="Arial Black"/>
                <a:cs typeface="Arial Black"/>
              </a:rPr>
              <a:t>Республики</a:t>
            </a:r>
            <a:r>
              <a:rPr dirty="0" sz="1100" spc="2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001F5F"/>
                </a:solidFill>
                <a:latin typeface="Arial Black"/>
                <a:cs typeface="Arial Black"/>
              </a:rPr>
              <a:t>Крым</a:t>
            </a:r>
            <a:endParaRPr sz="1100">
              <a:latin typeface="Arial Black"/>
              <a:cs typeface="Arial Black"/>
            </a:endParaRPr>
          </a:p>
          <a:p>
            <a:pPr marL="24765">
              <a:lnSpc>
                <a:spcPct val="100000"/>
              </a:lnSpc>
              <a:spcBef>
                <a:spcPts val="73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2"/>
              </a:rPr>
              <a:t>https://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2"/>
              </a:rPr>
              <a:t>budget.rk.ifinmon.ru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631" y="1269818"/>
            <a:ext cx="3486150" cy="53784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100">
                <a:solidFill>
                  <a:srgbClr val="001F5F"/>
                </a:solidFill>
                <a:latin typeface="Arial Black"/>
                <a:cs typeface="Arial Black"/>
              </a:rPr>
              <a:t>Министерство</a:t>
            </a:r>
            <a:r>
              <a:rPr dirty="0" sz="11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100" spc="-5">
                <a:solidFill>
                  <a:srgbClr val="001F5F"/>
                </a:solidFill>
                <a:latin typeface="Arial Black"/>
                <a:cs typeface="Arial Black"/>
              </a:rPr>
              <a:t>финансов</a:t>
            </a:r>
            <a:r>
              <a:rPr dirty="0" sz="1100" spc="-1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100" spc="-5">
                <a:solidFill>
                  <a:srgbClr val="001F5F"/>
                </a:solidFill>
                <a:latin typeface="Arial Black"/>
                <a:cs typeface="Arial Black"/>
              </a:rPr>
              <a:t>Республики</a:t>
            </a:r>
            <a:r>
              <a:rPr dirty="0" sz="1100" spc="1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001F5F"/>
                </a:solidFill>
                <a:latin typeface="Arial Black"/>
                <a:cs typeface="Arial Black"/>
              </a:rPr>
              <a:t>Крым</a:t>
            </a:r>
            <a:endParaRPr sz="1100">
              <a:latin typeface="Arial Black"/>
              <a:cs typeface="Arial Black"/>
            </a:endParaRPr>
          </a:p>
          <a:p>
            <a:pPr marL="40005">
              <a:lnSpc>
                <a:spcPct val="100000"/>
              </a:lnSpc>
              <a:spcBef>
                <a:spcPts val="340"/>
              </a:spcBef>
            </a:pP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3"/>
              </a:rPr>
              <a:t>https://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3"/>
              </a:rPr>
              <a:t>minfin.rk.gov.ru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13932" y="2098548"/>
            <a:ext cx="783590" cy="340360"/>
            <a:chOff x="6313932" y="2098548"/>
            <a:chExt cx="783590" cy="34036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3932" y="2098548"/>
              <a:ext cx="783336" cy="3398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60414" y="2145157"/>
              <a:ext cx="690880" cy="247650"/>
            </a:xfrm>
            <a:custGeom>
              <a:avLst/>
              <a:gdLst/>
              <a:ahLst/>
              <a:cxnLst/>
              <a:rect l="l" t="t" r="r" b="b"/>
              <a:pathLst>
                <a:path w="690879" h="247650">
                  <a:moveTo>
                    <a:pt x="0" y="247650"/>
                  </a:moveTo>
                  <a:lnTo>
                    <a:pt x="690816" y="247650"/>
                  </a:lnTo>
                  <a:lnTo>
                    <a:pt x="690816" y="0"/>
                  </a:lnTo>
                  <a:lnTo>
                    <a:pt x="0" y="0"/>
                  </a:lnTo>
                  <a:lnTo>
                    <a:pt x="0" y="247650"/>
                  </a:lnTo>
                  <a:close/>
                </a:path>
              </a:pathLst>
            </a:custGeom>
            <a:ln w="9525">
              <a:solidFill>
                <a:srgbClr val="E843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7575804" y="2711195"/>
            <a:ext cx="1224280" cy="334010"/>
            <a:chOff x="7575804" y="2711195"/>
            <a:chExt cx="1224280" cy="33401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75804" y="2711195"/>
              <a:ext cx="1223772" cy="3337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22286" y="2757119"/>
              <a:ext cx="1131570" cy="242570"/>
            </a:xfrm>
            <a:custGeom>
              <a:avLst/>
              <a:gdLst/>
              <a:ahLst/>
              <a:cxnLst/>
              <a:rect l="l" t="t" r="r" b="b"/>
              <a:pathLst>
                <a:path w="1131570" h="242569">
                  <a:moveTo>
                    <a:pt x="0" y="242493"/>
                  </a:moveTo>
                  <a:lnTo>
                    <a:pt x="1131201" y="242493"/>
                  </a:lnTo>
                  <a:lnTo>
                    <a:pt x="1131201" y="0"/>
                  </a:lnTo>
                  <a:lnTo>
                    <a:pt x="0" y="0"/>
                  </a:lnTo>
                  <a:lnTo>
                    <a:pt x="0" y="242493"/>
                  </a:lnTo>
                  <a:close/>
                </a:path>
              </a:pathLst>
            </a:custGeom>
            <a:ln w="9525">
              <a:solidFill>
                <a:srgbClr val="ED710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0327" y="216777"/>
            <a:ext cx="2314835" cy="60228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90524" y="481964"/>
            <a:ext cx="532574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1F5F"/>
                </a:solidFill>
              </a:rPr>
              <a:t>Где</a:t>
            </a:r>
            <a:r>
              <a:rPr dirty="0" sz="2000" spc="-5">
                <a:solidFill>
                  <a:srgbClr val="001F5F"/>
                </a:solidFill>
              </a:rPr>
              <a:t> </a:t>
            </a:r>
            <a:r>
              <a:rPr dirty="0" sz="2000">
                <a:solidFill>
                  <a:srgbClr val="001F5F"/>
                </a:solidFill>
              </a:rPr>
              <a:t>найти</a:t>
            </a:r>
            <a:r>
              <a:rPr dirty="0" sz="2000" spc="-20">
                <a:solidFill>
                  <a:srgbClr val="001F5F"/>
                </a:solidFill>
              </a:rPr>
              <a:t> </a:t>
            </a:r>
            <a:r>
              <a:rPr dirty="0" sz="2000" spc="-5">
                <a:solidFill>
                  <a:srgbClr val="001F5F"/>
                </a:solidFill>
              </a:rPr>
              <a:t>подробную</a:t>
            </a:r>
            <a:r>
              <a:rPr dirty="0" sz="2000">
                <a:solidFill>
                  <a:srgbClr val="001F5F"/>
                </a:solidFill>
              </a:rPr>
              <a:t> </a:t>
            </a:r>
            <a:r>
              <a:rPr dirty="0" sz="2000" spc="-5">
                <a:solidFill>
                  <a:srgbClr val="001F5F"/>
                </a:solidFill>
              </a:rPr>
              <a:t>информацию?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693" y="3537221"/>
            <a:ext cx="6857365" cy="132842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1074420" algn="l"/>
              </a:tabLst>
            </a:pPr>
            <a:r>
              <a:rPr dirty="0" sz="1600" spc="-5" b="1">
                <a:solidFill>
                  <a:srgbClr val="001F5F"/>
                </a:solidFill>
                <a:latin typeface="Arial"/>
                <a:cs typeface="Arial"/>
              </a:rPr>
              <a:t>Проект:	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Открытое</a:t>
            </a:r>
            <a:r>
              <a:rPr dirty="0" sz="1600" spc="-1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музейное</a:t>
            </a:r>
            <a:r>
              <a:rPr dirty="0" sz="160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пространство</a:t>
            </a:r>
            <a:r>
              <a:rPr dirty="0" sz="1600" spc="-4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"Окна</a:t>
            </a:r>
            <a:r>
              <a:rPr dirty="0" sz="1600" spc="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Arial Black"/>
                <a:cs typeface="Arial Black"/>
              </a:rPr>
              <a:t>истории"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106805" algn="l"/>
              </a:tabLst>
            </a:pPr>
            <a:r>
              <a:rPr dirty="0" sz="1600" spc="-20" b="1">
                <a:solidFill>
                  <a:srgbClr val="001F5F"/>
                </a:solidFill>
                <a:latin typeface="Arial"/>
                <a:cs typeface="Arial"/>
              </a:rPr>
              <a:t>Бюджет:	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144</a:t>
            </a:r>
            <a:r>
              <a:rPr dirty="0" sz="1800" spc="-3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600</a:t>
            </a:r>
            <a:r>
              <a:rPr dirty="0" sz="1800" spc="-2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рублей</a:t>
            </a:r>
            <a:endParaRPr sz="1600">
              <a:latin typeface="Arial Black"/>
              <a:cs typeface="Arial Black"/>
            </a:endParaRPr>
          </a:p>
          <a:p>
            <a:pPr marL="12700" marR="1423670">
              <a:lnSpc>
                <a:spcPct val="131200"/>
              </a:lnSpc>
              <a:spcBef>
                <a:spcPts val="95"/>
              </a:spcBef>
            </a:pPr>
            <a:r>
              <a:rPr dirty="0" sz="1600" spc="-155">
                <a:latin typeface="Microsoft Sans Serif"/>
                <a:cs typeface="Microsoft Sans Serif"/>
              </a:rPr>
              <a:t>Россия, </a:t>
            </a:r>
            <a:r>
              <a:rPr dirty="0" sz="1600" spc="-180">
                <a:latin typeface="Microsoft Sans Serif"/>
                <a:cs typeface="Microsoft Sans Serif"/>
              </a:rPr>
              <a:t>Калининградская</a:t>
            </a:r>
            <a:r>
              <a:rPr dirty="0" sz="1600" spc="-175">
                <a:latin typeface="Microsoft Sans Serif"/>
                <a:cs typeface="Microsoft Sans Serif"/>
              </a:rPr>
              <a:t> </a:t>
            </a:r>
            <a:r>
              <a:rPr dirty="0" sz="1600" spc="-150">
                <a:latin typeface="Microsoft Sans Serif"/>
                <a:cs typeface="Microsoft Sans Serif"/>
              </a:rPr>
              <a:t>область, </a:t>
            </a:r>
            <a:r>
              <a:rPr dirty="0" sz="1600" spc="-170">
                <a:latin typeface="Microsoft Sans Serif"/>
                <a:cs typeface="Microsoft Sans Serif"/>
              </a:rPr>
              <a:t>Гурьевский</a:t>
            </a:r>
            <a:r>
              <a:rPr dirty="0" sz="1600" spc="-165">
                <a:latin typeface="Microsoft Sans Serif"/>
                <a:cs typeface="Microsoft Sans Serif"/>
              </a:rPr>
              <a:t> </a:t>
            </a:r>
            <a:r>
              <a:rPr dirty="0" sz="1600" spc="-175">
                <a:latin typeface="Microsoft Sans Serif"/>
                <a:cs typeface="Microsoft Sans Serif"/>
              </a:rPr>
              <a:t>муниципальный</a:t>
            </a:r>
            <a:r>
              <a:rPr dirty="0" sz="1600" spc="-170">
                <a:latin typeface="Microsoft Sans Serif"/>
                <a:cs typeface="Microsoft Sans Serif"/>
              </a:rPr>
              <a:t> </a:t>
            </a:r>
            <a:r>
              <a:rPr dirty="0" sz="1600" spc="-155">
                <a:latin typeface="Microsoft Sans Serif"/>
                <a:cs typeface="Microsoft Sans Serif"/>
              </a:rPr>
              <a:t>округ,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175">
                <a:latin typeface="Microsoft Sans Serif"/>
                <a:cs typeface="Microsoft Sans Serif"/>
              </a:rPr>
              <a:t>посёлок</a:t>
            </a:r>
            <a:r>
              <a:rPr dirty="0" sz="1600" spc="-80">
                <a:latin typeface="Microsoft Sans Serif"/>
                <a:cs typeface="Microsoft Sans Serif"/>
              </a:rPr>
              <a:t> </a:t>
            </a:r>
            <a:r>
              <a:rPr dirty="0" sz="1600" spc="-180">
                <a:latin typeface="Microsoft Sans Serif"/>
                <a:cs typeface="Microsoft Sans Serif"/>
              </a:rPr>
              <a:t>Большое</a:t>
            </a:r>
            <a:r>
              <a:rPr dirty="0" sz="1600" spc="-70">
                <a:latin typeface="Microsoft Sans Serif"/>
                <a:cs typeface="Microsoft Sans Serif"/>
              </a:rPr>
              <a:t> </a:t>
            </a:r>
            <a:r>
              <a:rPr dirty="0" sz="1600" spc="-165">
                <a:latin typeface="Microsoft Sans Serif"/>
                <a:cs typeface="Microsoft Sans Serif"/>
              </a:rPr>
              <a:t>Исаково,</a:t>
            </a:r>
            <a:r>
              <a:rPr dirty="0" sz="1600" spc="-85">
                <a:latin typeface="Microsoft Sans Serif"/>
                <a:cs typeface="Microsoft Sans Serif"/>
              </a:rPr>
              <a:t> </a:t>
            </a:r>
            <a:r>
              <a:rPr dirty="0" sz="1600" spc="-165">
                <a:latin typeface="Microsoft Sans Serif"/>
                <a:cs typeface="Microsoft Sans Serif"/>
              </a:rPr>
              <a:t>улица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80">
                <a:latin typeface="Microsoft Sans Serif"/>
                <a:cs typeface="Microsoft Sans Serif"/>
              </a:rPr>
              <a:t>Анны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-160">
                <a:latin typeface="Microsoft Sans Serif"/>
                <a:cs typeface="Microsoft Sans Serif"/>
              </a:rPr>
              <a:t>Бариновой,</a:t>
            </a:r>
            <a:r>
              <a:rPr dirty="0" sz="1600" spc="-80">
                <a:latin typeface="Microsoft Sans Serif"/>
                <a:cs typeface="Microsoft Sans Serif"/>
              </a:rPr>
              <a:t> </a:t>
            </a:r>
            <a:r>
              <a:rPr dirty="0" sz="1600" spc="-165">
                <a:latin typeface="Microsoft Sans Serif"/>
                <a:cs typeface="Microsoft Sans Serif"/>
              </a:rPr>
              <a:t>1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" y="1327785"/>
            <a:ext cx="3840226" cy="19357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2927" y="1327785"/>
            <a:ext cx="4130548" cy="19357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6491" y="266446"/>
            <a:ext cx="5470525" cy="5378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dirty="0" sz="1800" spc="-215" b="1">
                <a:solidFill>
                  <a:srgbClr val="001F5F"/>
                </a:solidFill>
                <a:latin typeface="Arial"/>
                <a:cs typeface="Arial"/>
              </a:rPr>
              <a:t>Примеры</a:t>
            </a:r>
            <a:r>
              <a:rPr dirty="0" sz="1800" spc="-9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0" b="1">
                <a:solidFill>
                  <a:srgbClr val="001F5F"/>
                </a:solidFill>
                <a:latin typeface="Arial"/>
                <a:cs typeface="Arial"/>
              </a:rPr>
              <a:t>реализованных</a:t>
            </a:r>
            <a:r>
              <a:rPr dirty="0" sz="1800" spc="-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95" b="1">
                <a:solidFill>
                  <a:srgbClr val="001F5F"/>
                </a:solidFill>
                <a:latin typeface="Arial"/>
                <a:cs typeface="Arial"/>
              </a:rPr>
              <a:t>проектов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14"/>
              </a:lnSpc>
            </a:pPr>
            <a:r>
              <a:rPr dirty="0" sz="1800" spc="-5">
                <a:solidFill>
                  <a:srgbClr val="001F5F"/>
                </a:solidFill>
              </a:rPr>
              <a:t>«</a:t>
            </a:r>
            <a:r>
              <a:rPr dirty="0" sz="1600" spc="-5">
                <a:solidFill>
                  <a:srgbClr val="001F5F"/>
                </a:solidFill>
              </a:rPr>
              <a:t>Школьного</a:t>
            </a:r>
            <a:r>
              <a:rPr dirty="0" sz="1600" spc="-15">
                <a:solidFill>
                  <a:srgbClr val="001F5F"/>
                </a:solidFill>
              </a:rPr>
              <a:t> </a:t>
            </a:r>
            <a:r>
              <a:rPr dirty="0" sz="1600" spc="-5">
                <a:solidFill>
                  <a:srgbClr val="001F5F"/>
                </a:solidFill>
              </a:rPr>
              <a:t>инициативного</a:t>
            </a:r>
            <a:r>
              <a:rPr dirty="0" sz="1600" spc="-40">
                <a:solidFill>
                  <a:srgbClr val="001F5F"/>
                </a:solidFill>
              </a:rPr>
              <a:t> </a:t>
            </a:r>
            <a:r>
              <a:rPr dirty="0" sz="1600" spc="-5">
                <a:solidFill>
                  <a:srgbClr val="001F5F"/>
                </a:solidFill>
              </a:rPr>
              <a:t>бюджетирования</a:t>
            </a:r>
            <a:r>
              <a:rPr dirty="0" sz="1800" spc="-5">
                <a:solidFill>
                  <a:srgbClr val="001F5F"/>
                </a:solidFill>
              </a:rPr>
              <a:t>»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Пользователь Windows</dc:creator>
  <dc:title>Презентация PowerPoint</dc:title>
  <dcterms:created xsi:type="dcterms:W3CDTF">2023-03-29T10:02:34Z</dcterms:created>
  <dcterms:modified xsi:type="dcterms:W3CDTF">2023-03-29T10:02:34Z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2023-03-29T00:00:00Z</vt:filetime>
  </property>
</Properties>
</file>