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30" r:id="rId3"/>
    <p:sldId id="259" r:id="rId4"/>
    <p:sldId id="331" r:id="rId5"/>
    <p:sldId id="32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0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72446F-5163-DA6B-1A18-E3AAC9AFE8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8EB5654-6227-DA71-F06A-A932BC2745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387C98-F3BD-34A2-F462-BD33B1A9D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BE57-189B-491F-85D5-8B1C6FA27317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D53BF3-84D0-D66F-78C0-4B317A61D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118459-447D-412F-7B6F-85D05377D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A55B-08EF-4624-8514-79ABFB997A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606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983EA5-5B17-A7F0-089C-AADA44C18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D9FD759-3DB2-108C-B0AF-97C2B6A775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E97587-4DD9-80F9-796B-E4EB97630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BE57-189B-491F-85D5-8B1C6FA27317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2A58C5-8E24-7419-EFCA-5CFC7261E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B8DA3F6-8563-9A2B-4EC0-320287B23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A55B-08EF-4624-8514-79ABFB997A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22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A770995-BCAE-FEBF-991F-56F0485712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E564910-232A-A094-2A6B-0EC1A1E6B4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D07A09-9286-AC58-347D-595D20D32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BE57-189B-491F-85D5-8B1C6FA27317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A9C71B-7023-AE43-D78E-66BC57D8E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9ED9F2-D0B5-8800-82DA-7B3784267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A55B-08EF-4624-8514-79ABFB997A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582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2FF260-C0BC-453E-D5FE-519CB3F89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BBD63C-A3EC-87F3-2DBF-348DDDE69E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9B663A-6B1F-5068-BF3F-CC0B328BC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BE57-189B-491F-85D5-8B1C6FA27317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07AAEB-CB10-95C2-5A69-4988E70BF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5336CE-A0EF-144F-1068-CAE8C1968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A55B-08EF-4624-8514-79ABFB997A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748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435D10-6879-9868-46CE-C12A3370B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EFA22E2-CF0B-F2B5-FAC2-C672DD7F92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58654A-F697-E9E8-5E21-416ED0775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BE57-189B-491F-85D5-8B1C6FA27317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FCB207-B03C-3C63-B18F-FCC1AE7EF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CE8F5C-3E1F-0407-22E4-48C8F2F83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A55B-08EF-4624-8514-79ABFB997A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600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F0961F-4C1F-DF3C-4C2B-9B1CA0722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BF0B5E-19FA-219B-F37E-602DE76333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7DD625C-AD74-B979-9CA1-6AB8D7F2CD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8D1AF0-A6B8-DC52-ED72-2E6F9940A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BE57-189B-491F-85D5-8B1C6FA27317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930CC35-ACDE-0B46-0DE1-6D5128A9A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466E41D-6FE8-5197-04CB-0904930A7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A55B-08EF-4624-8514-79ABFB997A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421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2BD49D-CBA5-FA6E-B939-B90192177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02EBFD0-FC04-136B-669F-8549393E5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A4B42CB-C5B5-4796-88B3-FF65C42CA0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F565FFC-0452-35B0-08EF-218B1A4C73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251F3A7-3755-FEB1-589F-CF9896F8C4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15D0576-BD23-8B1F-FAED-FD0F3C89C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BE57-189B-491F-85D5-8B1C6FA27317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23E7A1D-0E69-A208-AFBE-C60E22E89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DBDA47B-6583-B9F8-F61F-A0F9D479C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A55B-08EF-4624-8514-79ABFB997A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971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9E3158-C345-4464-2954-0AC06DC9D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C5016E7-BF08-AD89-059E-0BC3D5EC2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BE57-189B-491F-85D5-8B1C6FA27317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2210BE7-E686-1BD0-8F3C-78EFEF4ED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D9D9F73-8252-C5A3-4A1A-00633622C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A55B-08EF-4624-8514-79ABFB997A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895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C22C516-E0C3-C285-1506-105C0E825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BE57-189B-491F-85D5-8B1C6FA27317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B405BA2-A25B-DB68-C517-986638E50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36A3C05-5143-52B8-3FAA-BDE5F4437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A55B-08EF-4624-8514-79ABFB997A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362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E805E9-8870-4218-D5C9-F3BF5C251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3EEE28-79A8-3F28-7E01-EE42940C1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E9E2892-88B3-74BE-F612-98B92A7FFB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590BC20-5255-59B9-48D5-2685E139F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BE57-189B-491F-85D5-8B1C6FA27317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9D12741-A52E-D6BD-3A5B-B08CCF4AA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906E6AD-0AB0-9E8B-B547-AD8B43BB5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A55B-08EF-4624-8514-79ABFB997A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117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FDE1C8-8F5F-2247-1FA5-7421ABF12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369F10F-7808-B3E0-DBA0-366F9EC467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EE7C8DC-6EE4-121E-41A3-2B8EDB313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BFB5E02-CF45-5826-6FE9-B74BB3433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BE57-189B-491F-85D5-8B1C6FA27317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D81D9AB-FD5B-C855-D066-6A100C9C0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B0CE5AD-0DAD-A44B-6CDA-4C7E86961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A55B-08EF-4624-8514-79ABFB997A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768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205BD6-B1CB-2457-CC41-6D7DB90EE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A61F044-4BAD-5F88-9EB5-ED12B5C247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715531-473E-D467-95FB-1D6935B1C2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3BE57-189B-491F-85D5-8B1C6FA27317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77CB74-497D-244F-1477-9DE2433BED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93A41B-F124-0EB4-B5F6-75991F62A2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CA55B-08EF-4624-8514-79ABFB997A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608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elana2005@mail.ru" TargetMode="External"/><Relationship Id="rId2" Type="http://schemas.openxmlformats.org/officeDocument/2006/relationships/hyperlink" Target="mailto:naggss@mail.ru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enfingram.ru/" TargetMode="External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hyperlink" Target="https://vk.com/public210982767" TargetMode="Externa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усеченные противолежащие углы 1">
            <a:extLst>
              <a:ext uri="{FF2B5EF4-FFF2-40B4-BE49-F238E27FC236}">
                <a16:creationId xmlns:a16="http://schemas.microsoft.com/office/drawing/2014/main" id="{7D3CA8A6-1FDC-C577-3908-EA62F7CBC870}"/>
              </a:ext>
            </a:extLst>
          </p:cNvPr>
          <p:cNvSpPr/>
          <p:nvPr/>
        </p:nvSpPr>
        <p:spPr>
          <a:xfrm>
            <a:off x="0" y="0"/>
            <a:ext cx="12192000" cy="1378423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980000" algn="ctr">
              <a:lnSpc>
                <a:spcPts val="2600"/>
              </a:lnSpc>
            </a:pPr>
            <a:r>
              <a:rPr lang="ru-RU" sz="2400" b="1" dirty="0"/>
              <a:t>ГБОУ ДПО РК «КРЫМСКИЙ РЕСПУБЛИКАНСКИЙ ИНСТИТУТ ПОСТДИПЛОМНОГО ПЕДАГОГИЧЕСКОГО ОБРАЗОВАНИЯ»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6EB7FFB-E5B0-AEAF-0F7A-BE278A56667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96" y="132033"/>
            <a:ext cx="1784080" cy="1114355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7C27F3B-203A-CBC1-6BF1-8EFEFE00BC7A}"/>
              </a:ext>
            </a:extLst>
          </p:cNvPr>
          <p:cNvSpPr/>
          <p:nvPr/>
        </p:nvSpPr>
        <p:spPr>
          <a:xfrm>
            <a:off x="1048578" y="1603678"/>
            <a:ext cx="10571921" cy="16757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ru-RU" sz="3200" dirty="0">
                <a:solidFill>
                  <a:srgbClr val="002060"/>
                </a:solidFill>
              </a:rPr>
              <a:t>О конкурсе видеоотчетов по работе летнего финансового лагеря на базе общеобразовательных организаций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E77451-95D5-1EFD-EDDC-697B460138AD}"/>
              </a:ext>
            </a:extLst>
          </p:cNvPr>
          <p:cNvSpPr txBox="1"/>
          <p:nvPr/>
        </p:nvSpPr>
        <p:spPr>
          <a:xfrm>
            <a:off x="6758609" y="5479576"/>
            <a:ext cx="543339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spc="-15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Находкина Гюльнара Газанфаровна,</a:t>
            </a:r>
            <a:endParaRPr lang="ru-RU" b="1" spc="-15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spc="-15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заведующий Центром финансовой грамотности ГБОУ ДПО РК КРИППО, кандидат экономических наук</a:t>
            </a:r>
            <a:endParaRPr lang="ru-RU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B3EAE92C-5265-C53A-A846-E1B2019293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690308"/>
              </p:ext>
            </p:extLst>
          </p:nvPr>
        </p:nvGraphicFramePr>
        <p:xfrm>
          <a:off x="810039" y="3454216"/>
          <a:ext cx="11049000" cy="31882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300">
                  <a:extLst>
                    <a:ext uri="{9D8B030D-6E8A-4147-A177-3AD203B41FA5}">
                      <a16:colId xmlns:a16="http://schemas.microsoft.com/office/drawing/2014/main" val="372797841"/>
                    </a:ext>
                  </a:extLst>
                </a:gridCol>
                <a:gridCol w="8648700">
                  <a:extLst>
                    <a:ext uri="{9D8B030D-6E8A-4147-A177-3AD203B41FA5}">
                      <a16:colId xmlns:a16="http://schemas.microsoft.com/office/drawing/2014/main" val="2248900920"/>
                    </a:ext>
                  </a:extLst>
                </a:gridCol>
              </a:tblGrid>
              <a:tr h="723538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Вебинар:</a:t>
                      </a:r>
                    </a:p>
                  </a:txBody>
                  <a:tcPr marL="91459" marR="91459" marT="45705" marB="45705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Формирование финансовой грамотности в рамках реализации программ дополнительного образования детей в лагерях дневного пребывания на базе общеобразовательных организаций</a:t>
                      </a:r>
                      <a:r>
                        <a:rPr lang="ru-RU" sz="1600" b="0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endParaRPr lang="ru-RU" sz="16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9" marR="91459" marT="45705" marB="4570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8804728"/>
                  </a:ext>
                </a:extLst>
              </a:tr>
              <a:tr h="755513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Категория участников:</a:t>
                      </a:r>
                    </a:p>
                  </a:txBody>
                  <a:tcPr marL="91459" marR="91459" marT="45705" marB="45705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руководители, заместители руководителей и педагоги общеобразовательных организаций, реализующие программы дополнительного образования детей по финансовой грамотности в лагерях дневного пребывания</a:t>
                      </a:r>
                    </a:p>
                  </a:txBody>
                  <a:tcPr marL="91459" marR="91459" marT="45705" marB="4570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1749994"/>
                  </a:ext>
                </a:extLst>
              </a:tr>
              <a:tr h="291363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проведения:</a:t>
                      </a:r>
                    </a:p>
                  </a:txBody>
                  <a:tcPr marL="91459" marR="91459" marT="45705" marB="45705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июня 2023 года</a:t>
                      </a:r>
                    </a:p>
                  </a:txBody>
                  <a:tcPr marL="91459" marR="91459" marT="45705" marB="4570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5633282"/>
                  </a:ext>
                </a:extLst>
              </a:tr>
              <a:tr h="1398376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проведения: </a:t>
                      </a:r>
                    </a:p>
                  </a:txBody>
                  <a:tcPr marL="91459" marR="91459" marT="45705" marB="45705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Симферополь, ГБОУ ДПО РК КРИППО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9" marR="91459" marT="45705" marB="4570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85906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6047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DA80FC5-CFF6-7A67-9D51-E26D92893615}"/>
              </a:ext>
            </a:extLst>
          </p:cNvPr>
          <p:cNvSpPr txBox="1"/>
          <p:nvPr/>
        </p:nvSpPr>
        <p:spPr>
          <a:xfrm>
            <a:off x="631377" y="118397"/>
            <a:ext cx="11415487" cy="79995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3B3B3D"/>
              </a:buClr>
              <a:buSzPts val="1150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отчетов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летнего финансового лагеря на базе общеобразовательных организаций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Clr>
                <a:srgbClr val="3B3B3D"/>
              </a:buClr>
              <a:buSzPts val="1150"/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Отчет содержит: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Clr>
                <a:srgbClr val="3B3B3D"/>
              </a:buClr>
              <a:buSzPts val="1150"/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Титульный лист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Clr>
                <a:srgbClr val="3B3B3D"/>
              </a:buClr>
              <a:buSzPts val="1150"/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Цели, задачи, образовательные результаты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Clr>
                <a:srgbClr val="3B3B3D"/>
              </a:buClr>
              <a:buSzPts val="1150"/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Таблица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Clr>
                <a:srgbClr val="3B3B3D"/>
              </a:buClr>
              <a:buSzPts val="1150"/>
            </a:pP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2000" lvl="0">
              <a:lnSpc>
                <a:spcPct val="107000"/>
              </a:lnSpc>
              <a:spcAft>
                <a:spcPts val="800"/>
              </a:spcAft>
              <a:buClr>
                <a:srgbClr val="3B3B3D"/>
              </a:buClr>
              <a:buSzPts val="1150"/>
            </a:pP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2000" lvl="0">
              <a:lnSpc>
                <a:spcPct val="107000"/>
              </a:lnSpc>
              <a:spcAft>
                <a:spcPts val="800"/>
              </a:spcAft>
              <a:buClr>
                <a:srgbClr val="3B3B3D"/>
              </a:buClr>
              <a:buSzPts val="1150"/>
            </a:pP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2000" lvl="0">
              <a:lnSpc>
                <a:spcPct val="107000"/>
              </a:lnSpc>
              <a:buClr>
                <a:srgbClr val="3B3B3D"/>
              </a:buClr>
              <a:buSzPts val="1150"/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Приложение к отчету (может быть представлено в форме на выбор)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792000" lvl="0" indent="-342900">
              <a:lnSpc>
                <a:spcPct val="107000"/>
              </a:lnSpc>
              <a:buClr>
                <a:srgbClr val="3B3B3D"/>
              </a:buClr>
              <a:buSzPts val="1150"/>
              <a:buFont typeface="Wingdings" panose="05000000000000000000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Презентация ( можно озвученная)</a:t>
            </a:r>
          </a:p>
          <a:p>
            <a:pPr marL="792000" lvl="0" indent="-342900">
              <a:lnSpc>
                <a:spcPct val="107000"/>
              </a:lnSpc>
              <a:buClr>
                <a:srgbClr val="3B3B3D"/>
              </a:buClr>
              <a:buSzPts val="1150"/>
              <a:buFont typeface="Wingdings" panose="05000000000000000000" pitchFamily="2" charset="2"/>
              <a:buChar char="Ø"/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Фотоотчет</a:t>
            </a:r>
          </a:p>
          <a:p>
            <a:pPr marL="792000" lvl="0" indent="-342900">
              <a:lnSpc>
                <a:spcPct val="107000"/>
              </a:lnSpc>
              <a:buClr>
                <a:srgbClr val="3B3B3D"/>
              </a:buClr>
              <a:buSzPts val="1150"/>
              <a:buFont typeface="Wingdings" panose="05000000000000000000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Видеофайл</a:t>
            </a:r>
          </a:p>
          <a:p>
            <a:pPr marL="449100" lvl="0">
              <a:lnSpc>
                <a:spcPct val="107000"/>
              </a:lnSpc>
              <a:buClr>
                <a:srgbClr val="3B3B3D"/>
              </a:buClr>
              <a:buSzPts val="1150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Предоставление отчетов до 18.08.2023 г.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адрес эл. почты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naggss@mail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.ru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						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elana2005@mail.ru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9100" lvl="0">
              <a:lnSpc>
                <a:spcPct val="107000"/>
              </a:lnSpc>
              <a:buClr>
                <a:srgbClr val="3B3B3D"/>
              </a:buClr>
              <a:buSzPts val="1150"/>
            </a:pP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9100" lvl="0">
              <a:lnSpc>
                <a:spcPct val="107000"/>
              </a:lnSpc>
              <a:buClr>
                <a:srgbClr val="3B3B3D"/>
              </a:buClr>
              <a:buSzPts val="1150"/>
            </a:pPr>
            <a:endParaRPr lang="en-US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9100" lvl="0">
              <a:lnSpc>
                <a:spcPct val="107000"/>
              </a:lnSpc>
              <a:spcAft>
                <a:spcPts val="800"/>
              </a:spcAft>
              <a:buClr>
                <a:srgbClr val="3B3B3D"/>
              </a:buClr>
              <a:buSzPts val="1150"/>
            </a:pP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0B507A81-EE75-B240-97E8-42F95E2CD9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307204"/>
              </p:ext>
            </p:extLst>
          </p:nvPr>
        </p:nvGraphicFramePr>
        <p:xfrm>
          <a:off x="806987" y="3208973"/>
          <a:ext cx="10753636" cy="10280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88409">
                  <a:extLst>
                    <a:ext uri="{9D8B030D-6E8A-4147-A177-3AD203B41FA5}">
                      <a16:colId xmlns:a16="http://schemas.microsoft.com/office/drawing/2014/main" val="3067273745"/>
                    </a:ext>
                  </a:extLst>
                </a:gridCol>
                <a:gridCol w="2688409">
                  <a:extLst>
                    <a:ext uri="{9D8B030D-6E8A-4147-A177-3AD203B41FA5}">
                      <a16:colId xmlns:a16="http://schemas.microsoft.com/office/drawing/2014/main" val="700450783"/>
                    </a:ext>
                  </a:extLst>
                </a:gridCol>
                <a:gridCol w="2688409">
                  <a:extLst>
                    <a:ext uri="{9D8B030D-6E8A-4147-A177-3AD203B41FA5}">
                      <a16:colId xmlns:a16="http://schemas.microsoft.com/office/drawing/2014/main" val="1123157046"/>
                    </a:ext>
                  </a:extLst>
                </a:gridCol>
                <a:gridCol w="2688409">
                  <a:extLst>
                    <a:ext uri="{9D8B030D-6E8A-4147-A177-3AD203B41FA5}">
                      <a16:colId xmlns:a16="http://schemas.microsoft.com/office/drawing/2014/main" val="1289932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Образовательная организация</a:t>
                      </a:r>
                      <a:endParaRPr lang="ru-RU" sz="2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работы</a:t>
                      </a:r>
                      <a:endParaRPr lang="ru-RU" sz="2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мероприятий</a:t>
                      </a:r>
                      <a:endParaRPr lang="ru-RU" sz="2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endParaRPr lang="ru-RU" sz="2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957274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2185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0882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169A30F7-304F-9ED6-2821-6A8046360BB8}"/>
              </a:ext>
            </a:extLst>
          </p:cNvPr>
          <p:cNvSpPr txBox="1"/>
          <p:nvPr/>
        </p:nvSpPr>
        <p:spPr>
          <a:xfrm>
            <a:off x="220193" y="67012"/>
            <a:ext cx="11751614" cy="701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800"/>
              </a:spcAft>
            </a:pPr>
            <a:r>
              <a:rPr lang="ru-RU" sz="2200" b="1" kern="1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Финансовое образование</a:t>
            </a:r>
            <a:r>
              <a:rPr lang="ru-RU" sz="2200" kern="1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является частью образовательного процесса школы, который осуществляется согласно приоритетам государственной образовательной политики</a:t>
            </a:r>
            <a:endParaRPr lang="ru-RU" sz="2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046685-BCFF-CFED-DE0D-9350D3DE9755}"/>
              </a:ext>
            </a:extLst>
          </p:cNvPr>
          <p:cNvSpPr txBox="1"/>
          <p:nvPr/>
        </p:nvSpPr>
        <p:spPr>
          <a:xfrm>
            <a:off x="488917" y="906300"/>
            <a:ext cx="11214165" cy="58846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цели и задачи государственной политики в сфере образования РФ</a:t>
            </a:r>
          </a:p>
          <a:p>
            <a:pPr marL="285750" lvl="0" indent="-285750" algn="just">
              <a:lnSpc>
                <a:spcPct val="90000"/>
              </a:lnSpc>
              <a:spcAft>
                <a:spcPts val="2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b="1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Федеральный закон № 273-ФЗ от 29.12.2012 «Об образовании в Российской Федерации» </a:t>
            </a:r>
          </a:p>
          <a:p>
            <a:pPr lvl="0" algn="just">
              <a:lnSpc>
                <a:spcPct val="90000"/>
              </a:lnSpc>
              <a:spcAft>
                <a:spcPts val="200"/>
              </a:spcAft>
              <a:tabLst>
                <a:tab pos="457200" algn="l"/>
              </a:tabLst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единый целенаправленный процесс воспитания и обучения, являющийся общественно значимым благом и осуществляемый в интересах человека, семьи, общества и государства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а также совокупность приобретаемых знаний, умений, навыков, ценностных установок, опыта деятельности и компетенции определенных объема и сложности в целях интеллектуального, духовно-нравственного, творческого,  физического  и (или) профессионального развития человека, удовлетворения его образовательных потребностей и интересов.</a:t>
            </a:r>
            <a:endParaRPr lang="ru-RU" b="1" spc="-15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90000"/>
              </a:lnSpc>
              <a:spcAft>
                <a:spcPts val="2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общего образования</a:t>
            </a:r>
          </a:p>
          <a:p>
            <a:pPr marL="270000" lvl="0" indent="-285750" algn="just">
              <a:lnSpc>
                <a:spcPct val="90000"/>
              </a:lnSpc>
              <a:spcAft>
                <a:spcPts val="2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Государственная программа Российской Федерации «Развитие образования»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2018-2025 годы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утверждена постановлением Правительства Российской Федерации от 26.12.2017 г. № 1642</a:t>
            </a:r>
          </a:p>
          <a:p>
            <a:pPr marL="270000" lvl="0" indent="-285750" algn="just">
              <a:lnSpc>
                <a:spcPct val="90000"/>
              </a:lnSpc>
              <a:spcAft>
                <a:spcPts val="2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Стратегия государственной культурной политики на период до 2030 года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утверждена распоряжением Правительства Российской Федерации от 29.02.2016 г. № 326-р</a:t>
            </a:r>
          </a:p>
          <a:p>
            <a:pPr marL="270000" indent="-285750" algn="just">
              <a:lnSpc>
                <a:spcPct val="90000"/>
              </a:lnSpc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Концепция духовно-нравственного развития и воспитания личности гражданина России,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0000" indent="-285750" algn="just">
              <a:lnSpc>
                <a:spcPct val="90000"/>
              </a:lnSpc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Стратегия развития воспитания в Российской Федерации на период до 2025 года,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утверждена распоряжением Правительства Российской Федерации от 29.05.2015 г. № 996-р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000" indent="-285750" algn="just">
              <a:lnSpc>
                <a:spcPct val="90000"/>
              </a:lnSpc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Концепции развития дополнительного образования детей до 2030 года,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утверждена распоряжением Правительства Российской Федерации от 31.03.2015 г. № 678-р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algn="just">
              <a:lnSpc>
                <a:spcPct val="90000"/>
              </a:lnSpc>
              <a:spcAft>
                <a:spcPts val="200"/>
              </a:spcAft>
            </a:pP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algn="just">
              <a:lnSpc>
                <a:spcPct val="90000"/>
              </a:lnSpc>
              <a:spcAft>
                <a:spcPts val="200"/>
              </a:spcAf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Один из ключевых приоритетов государственной политики в области образования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в</a:t>
            </a:r>
            <a:r>
              <a:rPr lang="ru-RU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оспитание и обучение духовно-нравственной, гармонично развитой и социально ответственной личности с правильными ценностными установками и ориентирами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767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E2CF7D4-4646-3631-A504-29AD87F86DAD}"/>
              </a:ext>
            </a:extLst>
          </p:cNvPr>
          <p:cNvSpPr txBox="1"/>
          <p:nvPr/>
        </p:nvSpPr>
        <p:spPr>
          <a:xfrm>
            <a:off x="155776" y="696702"/>
            <a:ext cx="667034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Финансовое образование призвано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функциональную грамотность, заложить духовно нравственные основы личности. </a:t>
            </a:r>
          </a:p>
          <a:p>
            <a:pPr>
              <a:lnSpc>
                <a:spcPct val="90000"/>
              </a:lnSpc>
            </a:pPr>
            <a:r>
              <a:rPr lang="ru-RU" sz="2000" b="1" i="0" u="none" strike="noStrike" baseline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тематические линии:</a:t>
            </a:r>
          </a:p>
          <a:p>
            <a:pPr marL="342900" indent="-342900">
              <a:lnSpc>
                <a:spcPct val="90000"/>
              </a:lnSpc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0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руд</a:t>
            </a:r>
          </a:p>
          <a:p>
            <a:pPr marL="342900" indent="-342900">
              <a:lnSpc>
                <a:spcPct val="90000"/>
              </a:lnSpc>
              <a:buFontTx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Профессии </a:t>
            </a:r>
          </a:p>
          <a:p>
            <a:pPr marL="342900" indent="-342900">
              <a:lnSpc>
                <a:spcPct val="90000"/>
              </a:lnSpc>
              <a:buFontTx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(семейный бюджет)</a:t>
            </a:r>
          </a:p>
          <a:p>
            <a:pPr algn="just">
              <a:lnSpc>
                <a:spcPct val="9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способствует формированию личных качеств, соответствующих национальным и общечеловеческим ценностям.</a:t>
            </a:r>
          </a:p>
        </p:txBody>
      </p:sp>
      <p:pic>
        <p:nvPicPr>
          <p:cNvPr id="4" name="Picture 2" descr="Идеи на тему «Финансовая грамотность» (10) | финансовая грамотность, для  детей, дети">
            <a:extLst>
              <a:ext uri="{FF2B5EF4-FFF2-40B4-BE49-F238E27FC236}">
                <a16:creationId xmlns:a16="http://schemas.microsoft.com/office/drawing/2014/main" id="{11D4697F-F10E-0A22-60B9-F8B611C80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806" y="553801"/>
            <a:ext cx="4349879" cy="368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E3D8903-33E9-B086-CCFD-62EFB2E2EF3D}"/>
              </a:ext>
            </a:extLst>
          </p:cNvPr>
          <p:cNvSpPr txBox="1"/>
          <p:nvPr/>
        </p:nvSpPr>
        <p:spPr>
          <a:xfrm>
            <a:off x="319314" y="178729"/>
            <a:ext cx="1155337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грамотность должна вписываться в решение задач обучения и воспитания</a:t>
            </a:r>
          </a:p>
        </p:txBody>
      </p:sp>
      <p:pic>
        <p:nvPicPr>
          <p:cNvPr id="8" name="Picture 18" descr="Презентація &quot;Праця людей весною в місті та в селі&quot; | Презентація.  Дидактичні матеріали">
            <a:extLst>
              <a:ext uri="{FF2B5EF4-FFF2-40B4-BE49-F238E27FC236}">
                <a16:creationId xmlns:a16="http://schemas.microsoft.com/office/drawing/2014/main" id="{7DE93FB4-3C1F-32EE-AF32-2428E7B3BC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823" y="3968736"/>
            <a:ext cx="2963859" cy="2579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Почти половина граждан РФ согласна осваивать новые профессии">
            <a:extLst>
              <a:ext uri="{FF2B5EF4-FFF2-40B4-BE49-F238E27FC236}">
                <a16:creationId xmlns:a16="http://schemas.microsoft.com/office/drawing/2014/main" id="{BF244CC4-12D4-1053-D348-FE48EE0963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0359" y="4301036"/>
            <a:ext cx="4096910" cy="2247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D6048EC-92DA-BC7D-612F-D32D28DDC9B6}"/>
              </a:ext>
            </a:extLst>
          </p:cNvPr>
          <p:cNvSpPr txBox="1"/>
          <p:nvPr/>
        </p:nvSpPr>
        <p:spPr>
          <a:xfrm>
            <a:off x="204731" y="3504595"/>
            <a:ext cx="459509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32000" algn="just">
              <a:lnSpc>
                <a:spcPct val="90000"/>
              </a:lnSpc>
            </a:pPr>
            <a:r>
              <a:rPr lang="ru-RU" sz="20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образовательной деятельности у ребенка воспитывается ценностное отношение к собственному труду, труду других людей и его результатам, складываются представления о роли труда в обществе и жизни каждого человека, происходит формирование </a:t>
            </a:r>
            <a:r>
              <a:rPr lang="ru-RU" sz="2000" b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позитивных установок к различным видам труда</a:t>
            </a:r>
            <a:r>
              <a:rPr lang="ru-RU" sz="20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закладываются </a:t>
            </a:r>
            <a:r>
              <a:rPr lang="ru-RU" sz="20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экономической и финансовой грамотности</a:t>
            </a:r>
            <a:r>
              <a:rPr lang="ru-RU" sz="20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71775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DF685A6-62DC-4ECD-9EB1-CA50AAF1CB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125" t="13332" r="19375" b="13039"/>
          <a:stretch/>
        </p:blipFill>
        <p:spPr>
          <a:xfrm>
            <a:off x="196616" y="838200"/>
            <a:ext cx="5979622" cy="39624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B4B5CEF-4BAB-46CC-A52E-6457BE8964D8}"/>
              </a:ext>
            </a:extLst>
          </p:cNvPr>
          <p:cNvSpPr/>
          <p:nvPr/>
        </p:nvSpPr>
        <p:spPr>
          <a:xfrm>
            <a:off x="2133600" y="5181600"/>
            <a:ext cx="2275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3"/>
              </a:rPr>
              <a:t>http://cenfingram.ru/</a:t>
            </a:r>
            <a:r>
              <a:rPr lang="ru-RU" dirty="0"/>
              <a:t>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0D0BAE6-F8DA-450B-9A3F-02145A7A677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012" t="14749" r="22499" b="64675"/>
          <a:stretch/>
        </p:blipFill>
        <p:spPr>
          <a:xfrm>
            <a:off x="6526870" y="0"/>
            <a:ext cx="5652773" cy="13716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7196341-411B-404D-8D81-3D559A6959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148" t="10001" r="69988" b="86060"/>
          <a:stretch/>
        </p:blipFill>
        <p:spPr>
          <a:xfrm>
            <a:off x="6553200" y="1371600"/>
            <a:ext cx="2286000" cy="5715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D13000A-9E62-493F-86AC-B246D9DC2FA5}"/>
              </a:ext>
            </a:extLst>
          </p:cNvPr>
          <p:cNvSpPr/>
          <p:nvPr/>
        </p:nvSpPr>
        <p:spPr>
          <a:xfrm>
            <a:off x="8804102" y="1379838"/>
            <a:ext cx="33405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5"/>
              </a:rPr>
              <a:t>https://vk.com/public210982767</a:t>
            </a:r>
            <a:r>
              <a:rPr lang="ru-RU" dirty="0"/>
              <a:t>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000B9AE-F4EA-42BF-BBD7-AE143506166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0625" t="13333" r="41975" b="17778"/>
          <a:stretch/>
        </p:blipFill>
        <p:spPr>
          <a:xfrm>
            <a:off x="6526870" y="2464832"/>
            <a:ext cx="2801735" cy="39624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8B47520-D6E7-4AFD-AD90-D2EE231270E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0000" t="18889" r="41875" b="5555"/>
          <a:stretch/>
        </p:blipFill>
        <p:spPr>
          <a:xfrm>
            <a:off x="9569687" y="2464832"/>
            <a:ext cx="2574945" cy="389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4199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536</Words>
  <Application>Microsoft Office PowerPoint</Application>
  <PresentationFormat>Широкоэкранный</PresentationFormat>
  <Paragraphs>56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cleardrum25@gmail.com</dc:creator>
  <cp:lastModifiedBy>cleardrum25@gmail.com</cp:lastModifiedBy>
  <cp:revision>63</cp:revision>
  <dcterms:created xsi:type="dcterms:W3CDTF">2023-06-08T13:36:33Z</dcterms:created>
  <dcterms:modified xsi:type="dcterms:W3CDTF">2023-06-09T11:04:01Z</dcterms:modified>
</cp:coreProperties>
</file>