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257" r:id="rId2"/>
    <p:sldId id="290" r:id="rId3"/>
    <p:sldId id="284" r:id="rId4"/>
    <p:sldId id="368" r:id="rId5"/>
    <p:sldId id="283" r:id="rId6"/>
    <p:sldId id="282" r:id="rId7"/>
    <p:sldId id="288" r:id="rId8"/>
    <p:sldId id="418" r:id="rId9"/>
    <p:sldId id="286" r:id="rId10"/>
    <p:sldId id="401" r:id="rId11"/>
    <p:sldId id="412" r:id="rId12"/>
    <p:sldId id="413" r:id="rId13"/>
    <p:sldId id="417" r:id="rId14"/>
    <p:sldId id="369" r:id="rId15"/>
    <p:sldId id="267" r:id="rId16"/>
    <p:sldId id="370" r:id="rId17"/>
    <p:sldId id="270" r:id="rId18"/>
    <p:sldId id="268" r:id="rId19"/>
    <p:sldId id="272" r:id="rId20"/>
    <p:sldId id="271" r:id="rId21"/>
    <p:sldId id="367" r:id="rId22"/>
  </p:sldIdLst>
  <p:sldSz cx="18288000" cy="10287000"/>
  <p:notesSz cx="6858000" cy="9144000"/>
  <p:embeddedFontLst>
    <p:embeddedFont>
      <p:font typeface="Anonymous Pro Bold" panose="020B0604020202020204" charset="0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Montserrat Classic" panose="020B0604020202020204" charset="0"/>
      <p:regular r:id="rId29"/>
    </p:embeddedFont>
    <p:embeddedFont>
      <p:font typeface="Montserrat Classic Bold" panose="020B0604020202020204" charset="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36BEF99-8170-4010-AC64-B5299EABA2BB}">
          <p14:sldIdLst>
            <p14:sldId id="257"/>
            <p14:sldId id="290"/>
            <p14:sldId id="284"/>
            <p14:sldId id="368"/>
            <p14:sldId id="283"/>
            <p14:sldId id="282"/>
            <p14:sldId id="288"/>
            <p14:sldId id="418"/>
            <p14:sldId id="286"/>
            <p14:sldId id="401"/>
            <p14:sldId id="412"/>
            <p14:sldId id="413"/>
            <p14:sldId id="417"/>
            <p14:sldId id="369"/>
            <p14:sldId id="267"/>
            <p14:sldId id="370"/>
            <p14:sldId id="270"/>
            <p14:sldId id="268"/>
            <p14:sldId id="272"/>
            <p14:sldId id="271"/>
            <p14:sldId id="3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69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F9740D-E173-4C3F-853F-604E56F77EE1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364D18-D2D2-41BE-8421-D8A2ED4C6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653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364D18-D2D2-41BE-8421-D8A2ED4C676B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287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44813" y="860425"/>
            <a:ext cx="4129087" cy="2324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2B07D-CC57-46AD-9F32-26695D096664}" type="slidenum">
              <a:rPr lang="ru-RU" smtClean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2107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8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3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hyperlink" Target="https://krippo.ru/index.php/v-pomoshch-uchitelyu/mezhdunarodnye-issledovaniya-timss-pirls-i-pisa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krippo.ru/index.php/institut/14-moduli/2190-funktsionalnaya-gramotnost" TargetMode="External"/><Relationship Id="rId3" Type="http://schemas.openxmlformats.org/officeDocument/2006/relationships/image" Target="../media/image14.png"/><Relationship Id="rId7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.jpeg"/><Relationship Id="rId4" Type="http://schemas.openxmlformats.org/officeDocument/2006/relationships/image" Target="../media/image15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.jpeg"/><Relationship Id="rId4" Type="http://schemas.openxmlformats.org/officeDocument/2006/relationships/image" Target="../media/image15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sv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microsoft.com/office/2007/relationships/hdphoto" Target="../media/hdphoto1.wdp"/><Relationship Id="rId4" Type="http://schemas.openxmlformats.org/officeDocument/2006/relationships/image" Target="../media/image2.jpeg"/><Relationship Id="rId9" Type="http://schemas.openxmlformats.org/officeDocument/2006/relationships/hyperlink" Target="https://krippo.ru/index.php/v-pomoshch-uchitelyu/karta-gia-rk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5.svg"/><Relationship Id="rId7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5.svg"/><Relationship Id="rId7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hyperlink" Target="https://edsoo.ru/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26.png"/><Relationship Id="rId12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28.png"/><Relationship Id="rId5" Type="http://schemas.openxmlformats.org/officeDocument/2006/relationships/image" Target="../media/image24.png"/><Relationship Id="rId10" Type="http://schemas.openxmlformats.org/officeDocument/2006/relationships/hyperlink" Target="http://ozp.instrao.ru/images/2021/%D0%B6%D1%83%D1%80%D0%BD%D0%B0%D0%BB/OZP_5_79_%D0%A22_2021_compressed.pdf" TargetMode="External"/><Relationship Id="rId4" Type="http://schemas.microsoft.com/office/2007/relationships/hdphoto" Target="../media/hdphoto1.wdp"/><Relationship Id="rId9" Type="http://schemas.openxmlformats.org/officeDocument/2006/relationships/hyperlink" Target="https://elibrary.ru/contents.asp?id=47228458" TargetMode="External"/><Relationship Id="rId14" Type="http://schemas.openxmlformats.org/officeDocument/2006/relationships/hyperlink" Target="https://resh.edu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isa2018-questions.oecd.org/platform/index.html?user=&amp;domain=REA&amp;unit=R557-CowsMilk&amp;lang=rus-RUS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oecd.org/pisa/PISA2015Questions/platform/index.html?user=&amp;domain=SCI&amp;unit=S601-SustainableFishFarming&amp;lang=rus-RUS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oecd.org/pisa/PISA2015Questions/platform/index.html?user=&amp;domain=SCI&amp;unit=S623-RunningInHotWeather&amp;lang=rus-RUS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 b="12523"/>
          <a:stretch>
            <a:fillRect/>
          </a:stretch>
        </p:blipFill>
        <p:spPr>
          <a:xfrm>
            <a:off x="15071707" y="2789166"/>
            <a:ext cx="2768153" cy="2421487"/>
          </a:xfrm>
          <a:prstGeom prst="rect">
            <a:avLst/>
          </a:prstGeom>
        </p:spPr>
      </p:pic>
      <p:grpSp>
        <p:nvGrpSpPr>
          <p:cNvPr id="17" name="Group 2">
            <a:extLst>
              <a:ext uri="{FF2B5EF4-FFF2-40B4-BE49-F238E27FC236}">
                <a16:creationId xmlns:a16="http://schemas.microsoft.com/office/drawing/2014/main" id="{1C829D65-F696-43C0-BE03-7D65C6C17936}"/>
              </a:ext>
            </a:extLst>
          </p:cNvPr>
          <p:cNvGrpSpPr/>
          <p:nvPr/>
        </p:nvGrpSpPr>
        <p:grpSpPr>
          <a:xfrm>
            <a:off x="-7374" y="0"/>
            <a:ext cx="14553054" cy="10277448"/>
            <a:chOff x="190205" y="-7159"/>
            <a:chExt cx="7239225" cy="5112381"/>
          </a:xfrm>
        </p:grpSpPr>
        <p:sp>
          <p:nvSpPr>
            <p:cNvPr id="18" name="Freeform 3">
              <a:extLst>
                <a:ext uri="{FF2B5EF4-FFF2-40B4-BE49-F238E27FC236}">
                  <a16:creationId xmlns:a16="http://schemas.microsoft.com/office/drawing/2014/main" id="{3B5FE1E5-525D-4365-8EB4-032963E1122D}"/>
                </a:ext>
              </a:extLst>
            </p:cNvPr>
            <p:cNvSpPr/>
            <p:nvPr/>
          </p:nvSpPr>
          <p:spPr>
            <a:xfrm>
              <a:off x="190205" y="-7159"/>
              <a:ext cx="7239225" cy="5112381"/>
            </a:xfrm>
            <a:custGeom>
              <a:avLst/>
              <a:gdLst/>
              <a:ahLst/>
              <a:cxnLst/>
              <a:rect l="l" t="t" r="r" b="b"/>
              <a:pathLst>
                <a:path w="7457157" h="5342981">
                  <a:moveTo>
                    <a:pt x="0" y="0"/>
                  </a:moveTo>
                  <a:lnTo>
                    <a:pt x="7457157" y="0"/>
                  </a:lnTo>
                  <a:lnTo>
                    <a:pt x="7457157" y="5342981"/>
                  </a:lnTo>
                  <a:lnTo>
                    <a:pt x="0" y="5342981"/>
                  </a:lnTo>
                  <a:close/>
                </a:path>
              </a:pathLst>
            </a:custGeom>
            <a:solidFill>
              <a:srgbClr val="1546BA"/>
            </a:solidFill>
          </p:spPr>
        </p:sp>
      </p:grpSp>
      <p:pic>
        <p:nvPicPr>
          <p:cNvPr id="19" name="Picture 2">
            <a:extLst>
              <a:ext uri="{FF2B5EF4-FFF2-40B4-BE49-F238E27FC236}">
                <a16:creationId xmlns:a16="http://schemas.microsoft.com/office/drawing/2014/main" id="{33D0C85C-9B20-464C-B687-ECD28C1A78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81" t="12839" r="8874" b="13589"/>
          <a:stretch/>
        </p:blipFill>
        <p:spPr bwMode="auto">
          <a:xfrm>
            <a:off x="14706328" y="419100"/>
            <a:ext cx="3498913" cy="148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0">
            <a:extLst>
              <a:ext uri="{FF2B5EF4-FFF2-40B4-BE49-F238E27FC236}">
                <a16:creationId xmlns:a16="http://schemas.microsoft.com/office/drawing/2014/main" id="{6ED1C5D0-E75F-4D80-8312-AAFEA21B233A}"/>
              </a:ext>
            </a:extLst>
          </p:cNvPr>
          <p:cNvSpPr txBox="1"/>
          <p:nvPr/>
        </p:nvSpPr>
        <p:spPr>
          <a:xfrm>
            <a:off x="6705600" y="7788147"/>
            <a:ext cx="6640455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000"/>
              </a:lnSpc>
            </a:pPr>
            <a:r>
              <a:rPr lang="ru-RU" sz="2800" b="1" spc="32" dirty="0" err="1">
                <a:solidFill>
                  <a:schemeClr val="bg1"/>
                </a:solidFill>
                <a:latin typeface="Montserrat Classic Bold"/>
              </a:rPr>
              <a:t>Лопашова</a:t>
            </a:r>
            <a:r>
              <a:rPr lang="ru-RU" sz="2800" b="1" spc="32" dirty="0">
                <a:solidFill>
                  <a:schemeClr val="bg1"/>
                </a:solidFill>
                <a:latin typeface="Montserrat Classic Bold"/>
              </a:rPr>
              <a:t> Ю.А.</a:t>
            </a:r>
            <a:r>
              <a:rPr lang="ru-RU" sz="2800" spc="32" dirty="0">
                <a:solidFill>
                  <a:schemeClr val="bg1"/>
                </a:solidFill>
                <a:latin typeface="Montserrat Classic Bold"/>
              </a:rPr>
              <a:t>, </a:t>
            </a:r>
          </a:p>
          <a:p>
            <a:pPr algn="r">
              <a:lnSpc>
                <a:spcPts val="3000"/>
              </a:lnSpc>
            </a:pPr>
            <a:r>
              <a:rPr lang="ru-RU" sz="2800" spc="32" dirty="0">
                <a:solidFill>
                  <a:schemeClr val="bg1"/>
                </a:solidFill>
                <a:latin typeface="Montserrat Classic Bold"/>
              </a:rPr>
              <a:t>кандидат педагогических наук, проректор по учебной работе и непрерывному образованию</a:t>
            </a:r>
            <a:endParaRPr lang="en-US" sz="2800" spc="32" dirty="0">
              <a:solidFill>
                <a:schemeClr val="bg1"/>
              </a:solidFill>
              <a:latin typeface="Montserrat Classic Bold" panose="020B0604020202020204" charset="0"/>
            </a:endParaRPr>
          </a:p>
        </p:txBody>
      </p:sp>
      <p:sp>
        <p:nvSpPr>
          <p:cNvPr id="21" name="TextBox 8">
            <a:extLst>
              <a:ext uri="{FF2B5EF4-FFF2-40B4-BE49-F238E27FC236}">
                <a16:creationId xmlns:a16="http://schemas.microsoft.com/office/drawing/2014/main" id="{D6EEC062-CAF1-4032-9548-29CFC91E21E4}"/>
              </a:ext>
            </a:extLst>
          </p:cNvPr>
          <p:cNvSpPr txBox="1"/>
          <p:nvPr/>
        </p:nvSpPr>
        <p:spPr>
          <a:xfrm>
            <a:off x="381000" y="727117"/>
            <a:ext cx="13783696" cy="1333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69"/>
              </a:lnSpc>
            </a:pPr>
            <a:r>
              <a:rPr lang="en-US" sz="2800" dirty="0">
                <a:solidFill>
                  <a:srgbClr val="FFFFFF"/>
                </a:solidFill>
                <a:latin typeface="Montserrat Classic Bold" panose="020B0604020202020204" charset="0"/>
              </a:rPr>
              <a:t>ГОСУДАРСТВЕННОЕ </a:t>
            </a:r>
            <a:r>
              <a:rPr lang="ru-RU" sz="28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Montserrat Classic Bold" panose="020B0604020202020204" charset="0"/>
              </a:rPr>
              <a:t>БЮДЖЕТНОЕ </a:t>
            </a:r>
            <a:r>
              <a:rPr lang="ru-RU" sz="28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Montserrat Classic Bold" panose="020B0604020202020204" charset="0"/>
              </a:rPr>
              <a:t>ОБРАЗОВАТЕЛЬНОЕ </a:t>
            </a:r>
            <a:r>
              <a:rPr lang="ru-RU" sz="28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Montserrat Classic Bold" panose="020B0604020202020204" charset="0"/>
              </a:rPr>
              <a:t>УЧРЕЖДЕНИЕ</a:t>
            </a:r>
            <a:r>
              <a:rPr lang="ru-RU" sz="2800" dirty="0">
                <a:solidFill>
                  <a:srgbClr val="FFFFFF"/>
                </a:solidFill>
                <a:latin typeface="+mj-lt"/>
              </a:rPr>
              <a:t> </a:t>
            </a:r>
          </a:p>
          <a:p>
            <a:pPr algn="ctr">
              <a:lnSpc>
                <a:spcPts val="2569"/>
              </a:lnSpc>
            </a:pPr>
            <a:r>
              <a:rPr lang="ru-RU" sz="2800" dirty="0">
                <a:solidFill>
                  <a:srgbClr val="FFFFFF"/>
                </a:solidFill>
                <a:latin typeface="+mj-lt"/>
              </a:rPr>
              <a:t>ДОПОЛНИТЕЛЬНОГО ПРОФЕССИОНАЛЬНОГО ОБРАЗОВАНИЯ </a:t>
            </a:r>
            <a:r>
              <a:rPr lang="en-US" sz="2800" dirty="0">
                <a:solidFill>
                  <a:srgbClr val="FFFFFF"/>
                </a:solidFill>
                <a:latin typeface="Montserrat Classic Bold" panose="020B0604020202020204" charset="0"/>
              </a:rPr>
              <a:t>РЕСПУБЛИКИ</a:t>
            </a:r>
            <a:r>
              <a:rPr lang="ru-RU" sz="28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Montserrat Classic Bold" panose="020B0604020202020204" charset="0"/>
              </a:rPr>
              <a:t>КРЫМ </a:t>
            </a:r>
          </a:p>
          <a:p>
            <a:pPr algn="ctr">
              <a:lnSpc>
                <a:spcPts val="2569"/>
              </a:lnSpc>
            </a:pPr>
            <a:r>
              <a:rPr lang="en-US" sz="2800" dirty="0">
                <a:solidFill>
                  <a:srgbClr val="FFFFFF"/>
                </a:solidFill>
                <a:latin typeface="Montserrat Classic Bold" panose="020B0604020202020204" charset="0"/>
              </a:rPr>
              <a:t>"КРЫМСКИЙ</a:t>
            </a:r>
            <a:r>
              <a:rPr lang="ru-RU" sz="28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Montserrat Classic Bold" panose="020B0604020202020204" charset="0"/>
              </a:rPr>
              <a:t>РЕСПУБЛИКАНСКИЙ ИНСТИТУТ ПОСТДИПЛОМНОГО </a:t>
            </a:r>
            <a:r>
              <a:rPr lang="ru-RU" sz="2800" dirty="0">
                <a:solidFill>
                  <a:srgbClr val="FFFFFF"/>
                </a:solidFill>
                <a:latin typeface="+mj-lt"/>
              </a:rPr>
              <a:t> </a:t>
            </a:r>
          </a:p>
          <a:p>
            <a:pPr algn="ctr">
              <a:lnSpc>
                <a:spcPts val="2569"/>
              </a:lnSpc>
            </a:pPr>
            <a:r>
              <a:rPr lang="en-US" sz="2800" dirty="0">
                <a:solidFill>
                  <a:srgbClr val="FFFFFF"/>
                </a:solidFill>
                <a:latin typeface="Montserrat Classic Bold" panose="020B0604020202020204" charset="0"/>
              </a:rPr>
              <a:t>ПЕДАГОГИЧЕСКОГО ОБРАЗОВАНИЯ"</a:t>
            </a:r>
            <a:endParaRPr lang="en-US" sz="2569" dirty="0">
              <a:solidFill>
                <a:srgbClr val="FFFFFF"/>
              </a:solidFill>
              <a:latin typeface="Montserrat Classic Bold" panose="020B0604020202020204" charset="0"/>
            </a:endParaRPr>
          </a:p>
        </p:txBody>
      </p:sp>
      <p:sp>
        <p:nvSpPr>
          <p:cNvPr id="22" name="TextBox 9">
            <a:extLst>
              <a:ext uri="{FF2B5EF4-FFF2-40B4-BE49-F238E27FC236}">
                <a16:creationId xmlns:a16="http://schemas.microsoft.com/office/drawing/2014/main" id="{6930A4C3-44D3-4212-AC44-43DEE766B48A}"/>
              </a:ext>
            </a:extLst>
          </p:cNvPr>
          <p:cNvSpPr txBox="1"/>
          <p:nvPr/>
        </p:nvSpPr>
        <p:spPr>
          <a:xfrm>
            <a:off x="238066" y="3848100"/>
            <a:ext cx="14087534" cy="1795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ru-RU" sz="6000" b="1" dirty="0">
                <a:solidFill>
                  <a:srgbClr val="FFFFFF"/>
                </a:solidFill>
                <a:latin typeface="+mj-lt"/>
              </a:rPr>
              <a:t>ОСОБЕННОСТИ ТЕСТИРОВАНИЯ </a:t>
            </a:r>
          </a:p>
          <a:p>
            <a:pPr algn="ctr">
              <a:lnSpc>
                <a:spcPts val="7000"/>
              </a:lnSpc>
            </a:pPr>
            <a:r>
              <a:rPr lang="ru-RU" sz="6000" b="1" dirty="0">
                <a:solidFill>
                  <a:srgbClr val="FFFFFF"/>
                </a:solidFill>
                <a:latin typeface="+mj-lt"/>
              </a:rPr>
              <a:t>В ИССЛЕДОВАНИИ </a:t>
            </a:r>
            <a:r>
              <a:rPr lang="en-US" sz="6000" dirty="0">
                <a:solidFill>
                  <a:srgbClr val="FFFFFF"/>
                </a:solidFill>
                <a:latin typeface="Montserrat Classic Bold" panose="020B0604020202020204" charset="0"/>
              </a:rPr>
              <a:t>PISA</a:t>
            </a:r>
            <a:r>
              <a:rPr lang="en-US" sz="6000" b="1" dirty="0">
                <a:solidFill>
                  <a:srgbClr val="FFFFFF"/>
                </a:solidFill>
                <a:latin typeface="Montserrat Classic Bold" panose="020B0604020202020204" charset="0"/>
              </a:rPr>
              <a:t> </a:t>
            </a:r>
          </a:p>
        </p:txBody>
      </p:sp>
      <p:pic>
        <p:nvPicPr>
          <p:cNvPr id="23" name="Picture 3">
            <a:extLst>
              <a:ext uri="{FF2B5EF4-FFF2-40B4-BE49-F238E27FC236}">
                <a16:creationId xmlns:a16="http://schemas.microsoft.com/office/drawing/2014/main" id="{46B988D3-98AF-4A34-A10F-E3DED75B7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4801467" y="8173108"/>
            <a:ext cx="3362756" cy="11539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95400" y="691858"/>
            <a:ext cx="12690657" cy="3237193"/>
          </a:xfrm>
          <a:prstGeom prst="rect">
            <a:avLst/>
          </a:prstGeom>
        </p:spPr>
        <p:txBody>
          <a:bodyPr vert="horz" wrap="square" lIns="0" tIns="310286" rIns="0" bIns="0" rtlCol="0" anchor="ctr">
            <a:spAutoFit/>
          </a:bodyPr>
          <a:lstStyle/>
          <a:p>
            <a:pPr marL="273726">
              <a:spcBef>
                <a:spcPts val="72"/>
              </a:spcBef>
              <a:spcAft>
                <a:spcPts val="1200"/>
              </a:spcAft>
            </a:pPr>
            <a:r>
              <a:rPr lang="ru-RU" sz="4200" b="1" spc="-15" dirty="0">
                <a:solidFill>
                  <a:srgbClr val="0033CC"/>
                </a:solidFill>
                <a:cs typeface="Arial"/>
              </a:rPr>
              <a:t>ИННОВАЦИОННЫЙ </a:t>
            </a:r>
            <a:r>
              <a:rPr sz="4200" b="1" spc="-15" dirty="0">
                <a:solidFill>
                  <a:srgbClr val="0033CC"/>
                </a:solidFill>
                <a:cs typeface="Arial"/>
              </a:rPr>
              <a:t>ПРОЕКТ </a:t>
            </a:r>
            <a:br>
              <a:rPr lang="ru-RU" sz="4200" b="1" spc="-15" dirty="0">
                <a:solidFill>
                  <a:srgbClr val="0033CC"/>
                </a:solidFill>
                <a:cs typeface="Arial"/>
              </a:rPr>
            </a:br>
            <a:r>
              <a:rPr sz="4200" b="1" spc="-35" dirty="0">
                <a:solidFill>
                  <a:srgbClr val="0033CC"/>
                </a:solidFill>
                <a:cs typeface="Arial"/>
              </a:rPr>
              <a:t>МИНИСТЕРСТВА </a:t>
            </a:r>
            <a:r>
              <a:rPr sz="4200" b="1" spc="-15" dirty="0">
                <a:solidFill>
                  <a:srgbClr val="0033CC"/>
                </a:solidFill>
                <a:cs typeface="Arial"/>
              </a:rPr>
              <a:t>ПРОСВЕЩЕНИЯ</a:t>
            </a:r>
            <a:r>
              <a:rPr sz="4200" b="1" spc="99" dirty="0">
                <a:solidFill>
                  <a:srgbClr val="0033CC"/>
                </a:solidFill>
                <a:cs typeface="Arial"/>
              </a:rPr>
              <a:t> </a:t>
            </a:r>
            <a:r>
              <a:rPr sz="4200" b="1" spc="-23" dirty="0">
                <a:solidFill>
                  <a:srgbClr val="0033CC"/>
                </a:solidFill>
                <a:cs typeface="Arial"/>
              </a:rPr>
              <a:t>РФ</a:t>
            </a:r>
            <a:endParaRPr sz="4200" b="1" dirty="0">
              <a:solidFill>
                <a:srgbClr val="0033CC"/>
              </a:solidFill>
              <a:cs typeface="Arial"/>
            </a:endParaRPr>
          </a:p>
          <a:p>
            <a:pPr marL="135732">
              <a:spcBef>
                <a:spcPts val="15"/>
              </a:spcBef>
            </a:pPr>
            <a:r>
              <a:rPr sz="4800" b="1" spc="-5" dirty="0">
                <a:solidFill>
                  <a:srgbClr val="0033CC"/>
                </a:solidFill>
                <a:cs typeface="Arial"/>
              </a:rPr>
              <a:t>«</a:t>
            </a:r>
            <a:r>
              <a:rPr lang="ru-RU" sz="4800" b="1" spc="-5" dirty="0">
                <a:solidFill>
                  <a:srgbClr val="0033CC"/>
                </a:solidFill>
                <a:cs typeface="Arial"/>
              </a:rPr>
              <a:t>Мониторинг  формирования </a:t>
            </a:r>
            <a:br>
              <a:rPr lang="ru-RU" sz="4800" b="1" spc="-5" dirty="0">
                <a:solidFill>
                  <a:srgbClr val="0033CC"/>
                </a:solidFill>
                <a:cs typeface="Arial"/>
              </a:rPr>
            </a:br>
            <a:r>
              <a:rPr lang="ru-RU" sz="4800" b="1" spc="-5" dirty="0">
                <a:solidFill>
                  <a:srgbClr val="0033CC"/>
                </a:solidFill>
                <a:cs typeface="Arial"/>
              </a:rPr>
              <a:t>функциональной грамотности обучающихся</a:t>
            </a:r>
            <a:r>
              <a:rPr sz="4800" b="1" spc="-8" dirty="0">
                <a:solidFill>
                  <a:srgbClr val="0033CC"/>
                </a:solidFill>
                <a:cs typeface="Arial"/>
              </a:rPr>
              <a:t>»</a:t>
            </a:r>
            <a:endParaRPr sz="3600" b="1" dirty="0">
              <a:solidFill>
                <a:srgbClr val="0033CC"/>
              </a:solidFill>
              <a:cs typeface="Arial"/>
            </a:endParaRPr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4916" y="0"/>
            <a:ext cx="3510116" cy="13335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24662" y="6756405"/>
            <a:ext cx="13432131" cy="2761793"/>
          </a:xfrm>
          <a:prstGeom prst="rect">
            <a:avLst/>
          </a:prstGeom>
        </p:spPr>
        <p:txBody>
          <a:bodyPr wrap="square" lIns="137042" tIns="68522" rIns="137042" bIns="68522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3000" dirty="0">
                <a:solidFill>
                  <a:srgbClr val="002060"/>
                </a:solidFill>
                <a:ea typeface="Calibri"/>
                <a:cs typeface="Times New Roman"/>
              </a:rPr>
              <a:t>Приказ Рособрнадзора № 590, </a:t>
            </a:r>
          </a:p>
          <a:p>
            <a:pPr algn="ctr">
              <a:lnSpc>
                <a:spcPct val="115000"/>
              </a:lnSpc>
            </a:pPr>
            <a:r>
              <a:rPr lang="ru-RU" sz="3000" dirty="0">
                <a:solidFill>
                  <a:srgbClr val="002060"/>
                </a:solidFill>
                <a:ea typeface="Calibri"/>
                <a:cs typeface="Times New Roman"/>
              </a:rPr>
              <a:t>Министерства просвещения РФ № 219 от 6 мая 2019 года «Об утверждении методологии критериев оценки качества общего образования в общеобразовательных организациях на основе практики международных исследований качества подготовки обучающихся»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7927" y="4280519"/>
            <a:ext cx="14325600" cy="2077431"/>
          </a:xfrm>
          <a:prstGeom prst="rect">
            <a:avLst/>
          </a:prstGeom>
        </p:spPr>
        <p:txBody>
          <a:bodyPr wrap="square" lIns="137102" tIns="68550" rIns="137102" bIns="68550">
            <a:spAutoFit/>
          </a:bodyPr>
          <a:lstStyle/>
          <a:p>
            <a:r>
              <a:rPr lang="ru-RU" sz="4200" b="1" dirty="0">
                <a:solidFill>
                  <a:srgbClr val="FF0000"/>
                </a:solidFill>
              </a:rPr>
              <a:t>Цель проекта:</a:t>
            </a:r>
            <a:r>
              <a:rPr lang="ru-RU" sz="4200" dirty="0">
                <a:solidFill>
                  <a:srgbClr val="FF0000"/>
                </a:solidFill>
              </a:rPr>
              <a:t> </a:t>
            </a:r>
            <a:r>
              <a:rPr lang="ru-RU" sz="4200" dirty="0"/>
              <a:t>Создание национального инструментария, обеспечивающего  методическое сопровождение формирования функциональной грамотности  обучающихся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9EEB236C-5FF4-49C8-9F91-A63581409B73}"/>
              </a:ext>
            </a:extLst>
          </p:cNvPr>
          <p:cNvGrpSpPr/>
          <p:nvPr/>
        </p:nvGrpSpPr>
        <p:grpSpPr>
          <a:xfrm>
            <a:off x="15085534" y="0"/>
            <a:ext cx="3202466" cy="10277448"/>
            <a:chOff x="15085534" y="0"/>
            <a:chExt cx="3202466" cy="10277448"/>
          </a:xfrm>
        </p:grpSpPr>
        <p:grpSp>
          <p:nvGrpSpPr>
            <p:cNvPr id="7" name="Group 2">
              <a:extLst>
                <a:ext uri="{FF2B5EF4-FFF2-40B4-BE49-F238E27FC236}">
                  <a16:creationId xmlns:a16="http://schemas.microsoft.com/office/drawing/2014/main" id="{5257557A-25E2-4526-9C9B-B0E757B2F1C5}"/>
                </a:ext>
              </a:extLst>
            </p:cNvPr>
            <p:cNvGrpSpPr/>
            <p:nvPr/>
          </p:nvGrpSpPr>
          <p:grpSpPr>
            <a:xfrm>
              <a:off x="15085534" y="0"/>
              <a:ext cx="3200400" cy="10277448"/>
              <a:chOff x="190205" y="-7159"/>
              <a:chExt cx="7239225" cy="5112381"/>
            </a:xfrm>
          </p:grpSpPr>
          <p:sp>
            <p:nvSpPr>
              <p:cNvPr id="10" name="Freeform 3">
                <a:extLst>
                  <a:ext uri="{FF2B5EF4-FFF2-40B4-BE49-F238E27FC236}">
                    <a16:creationId xmlns:a16="http://schemas.microsoft.com/office/drawing/2014/main" id="{EBAEC6B5-F112-483B-9C87-6C122629D6B7}"/>
                  </a:ext>
                </a:extLst>
              </p:cNvPr>
              <p:cNvSpPr/>
              <p:nvPr/>
            </p:nvSpPr>
            <p:spPr>
              <a:xfrm>
                <a:off x="190205" y="-7159"/>
                <a:ext cx="7239225" cy="5112381"/>
              </a:xfrm>
              <a:custGeom>
                <a:avLst/>
                <a:gdLst/>
                <a:ahLst/>
                <a:cxnLst/>
                <a:rect l="l" t="t" r="r" b="b"/>
                <a:pathLst>
                  <a:path w="7457157" h="5342981">
                    <a:moveTo>
                      <a:pt x="0" y="0"/>
                    </a:moveTo>
                    <a:lnTo>
                      <a:pt x="7457157" y="0"/>
                    </a:lnTo>
                    <a:lnTo>
                      <a:pt x="7457157" y="5342981"/>
                    </a:lnTo>
                    <a:lnTo>
                      <a:pt x="0" y="5342981"/>
                    </a:lnTo>
                    <a:close/>
                  </a:path>
                </a:pathLst>
              </a:custGeom>
              <a:solidFill>
                <a:srgbClr val="1546BA"/>
              </a:solidFill>
            </p:spPr>
          </p:sp>
        </p:grpSp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53AA5914-2F43-4FBF-B88F-69A2D87C4E2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66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81" t="12839" r="8874" b="13589"/>
            <a:stretch/>
          </p:blipFill>
          <p:spPr bwMode="auto">
            <a:xfrm>
              <a:off x="15087600" y="945841"/>
              <a:ext cx="3200400" cy="1364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2">
              <a:extLst>
                <a:ext uri="{FF2B5EF4-FFF2-40B4-BE49-F238E27FC236}">
                  <a16:creationId xmlns:a16="http://schemas.microsoft.com/office/drawing/2014/main" id="{289D8DF8-2CB9-46EF-A91F-5CA173B394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b="12523"/>
            <a:stretch>
              <a:fillRect/>
            </a:stretch>
          </p:blipFill>
          <p:spPr>
            <a:xfrm>
              <a:off x="15085534" y="2310455"/>
              <a:ext cx="3201433" cy="28005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9906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25066"/>
            <a:ext cx="13368345" cy="1925645"/>
          </a:xfrm>
          <a:prstGeom prst="rect">
            <a:avLst/>
          </a:prstGeom>
        </p:spPr>
        <p:txBody>
          <a:bodyPr vert="horz" wrap="square" lIns="0" tIns="443982" rIns="0" bIns="0" rtlCol="0" anchor="ctr">
            <a:spAutoFit/>
          </a:bodyPr>
          <a:lstStyle/>
          <a:p>
            <a:pPr marR="6399" indent="-63974">
              <a:spcBef>
                <a:spcPts val="0"/>
              </a:spcBef>
            </a:pPr>
            <a:r>
              <a:rPr lang="ru-RU" sz="4800" b="1" spc="-6" dirty="0">
                <a:solidFill>
                  <a:srgbClr val="0033CC"/>
                </a:solidFill>
              </a:rPr>
              <a:t>ОСОБЕННОСТИ ЗАДАНИЙ ДЛЯ </a:t>
            </a:r>
            <a:r>
              <a:rPr lang="ru-RU" sz="4800" b="1" spc="-12" dirty="0">
                <a:solidFill>
                  <a:srgbClr val="0033CC"/>
                </a:solidFill>
              </a:rPr>
              <a:t>ОЦЕНКИ ФУНКЦИОНАЛЬНОЙ  </a:t>
            </a:r>
            <a:r>
              <a:rPr lang="ru-RU" sz="4800" b="1" spc="-6" dirty="0">
                <a:solidFill>
                  <a:srgbClr val="0033CC"/>
                </a:solidFill>
              </a:rPr>
              <a:t>ГРАМОТНОСТИ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9600" y="2035245"/>
            <a:ext cx="13554744" cy="7849592"/>
          </a:xfrm>
          <a:prstGeom prst="rect">
            <a:avLst/>
          </a:prstGeom>
        </p:spPr>
        <p:txBody>
          <a:bodyPr vert="horz" wrap="square" lIns="0" tIns="107957" rIns="0" bIns="0" rtlCol="0">
            <a:spAutoFit/>
          </a:bodyPr>
          <a:lstStyle/>
          <a:p>
            <a:pPr marL="530300" marR="6399" indent="-514307" defTabSz="1151537">
              <a:spcBef>
                <a:spcPts val="851"/>
              </a:spcBef>
              <a:buFont typeface="Wingdings" panose="05000000000000000000" pitchFamily="2" charset="2"/>
              <a:buChar char="Ø"/>
              <a:tabLst>
                <a:tab pos="523790" algn="l"/>
                <a:tab pos="524588" algn="l"/>
              </a:tabLst>
            </a:pPr>
            <a:r>
              <a:rPr sz="3900" spc="-6" dirty="0">
                <a:solidFill>
                  <a:srgbClr val="002060"/>
                </a:solidFill>
                <a:cs typeface="Carlito"/>
              </a:rPr>
              <a:t>Задачи, поставленные вне </a:t>
            </a:r>
            <a:r>
              <a:rPr sz="3900" spc="-12" dirty="0">
                <a:solidFill>
                  <a:srgbClr val="002060"/>
                </a:solidFill>
                <a:cs typeface="Carlito"/>
              </a:rPr>
              <a:t>предметной </a:t>
            </a:r>
            <a:r>
              <a:rPr sz="3900" spc="-20" dirty="0">
                <a:solidFill>
                  <a:srgbClr val="002060"/>
                </a:solidFill>
                <a:cs typeface="Carlito"/>
              </a:rPr>
              <a:t>области </a:t>
            </a:r>
            <a:r>
              <a:rPr sz="3900" spc="-6" dirty="0">
                <a:solidFill>
                  <a:srgbClr val="002060"/>
                </a:solidFill>
                <a:cs typeface="Carlito"/>
              </a:rPr>
              <a:t>и </a:t>
            </a:r>
            <a:r>
              <a:rPr sz="3900" spc="-12" dirty="0">
                <a:solidFill>
                  <a:srgbClr val="002060"/>
                </a:solidFill>
                <a:cs typeface="Carlito"/>
              </a:rPr>
              <a:t>решаемые </a:t>
            </a:r>
            <a:r>
              <a:rPr sz="3900" spc="-6" dirty="0">
                <a:solidFill>
                  <a:srgbClr val="002060"/>
                </a:solidFill>
                <a:cs typeface="Carlito"/>
              </a:rPr>
              <a:t>с  помощью </a:t>
            </a:r>
            <a:r>
              <a:rPr sz="3900" spc="-12" dirty="0" err="1">
                <a:solidFill>
                  <a:srgbClr val="002060"/>
                </a:solidFill>
                <a:cs typeface="Carlito"/>
              </a:rPr>
              <a:t>предметных</a:t>
            </a:r>
            <a:r>
              <a:rPr sz="3900" spc="-6" dirty="0">
                <a:solidFill>
                  <a:srgbClr val="002060"/>
                </a:solidFill>
                <a:cs typeface="Carlito"/>
              </a:rPr>
              <a:t> </a:t>
            </a:r>
            <a:r>
              <a:rPr sz="3900" spc="-6" dirty="0" err="1">
                <a:solidFill>
                  <a:srgbClr val="002060"/>
                </a:solidFill>
                <a:cs typeface="Carlito"/>
              </a:rPr>
              <a:t>знаний</a:t>
            </a:r>
            <a:r>
              <a:rPr lang="ru-RU" sz="3900" spc="-6" dirty="0">
                <a:solidFill>
                  <a:srgbClr val="002060"/>
                </a:solidFill>
                <a:cs typeface="Carlito"/>
              </a:rPr>
              <a:t>;</a:t>
            </a:r>
            <a:endParaRPr sz="3900" dirty="0">
              <a:solidFill>
                <a:srgbClr val="002060"/>
              </a:solidFill>
              <a:cs typeface="Carlito"/>
            </a:endParaRPr>
          </a:p>
          <a:p>
            <a:pPr marL="530300" marR="292685" indent="-514307" defTabSz="1151537">
              <a:spcBef>
                <a:spcPts val="1260"/>
              </a:spcBef>
              <a:buFont typeface="Wingdings" panose="05000000000000000000" pitchFamily="2" charset="2"/>
              <a:buChar char="Ø"/>
              <a:tabLst>
                <a:tab pos="523790" algn="l"/>
                <a:tab pos="524588" algn="l"/>
                <a:tab pos="3682518" algn="l"/>
              </a:tabLst>
            </a:pPr>
            <a:r>
              <a:rPr sz="3900" spc="-6" dirty="0">
                <a:solidFill>
                  <a:srgbClr val="002060"/>
                </a:solidFill>
                <a:cs typeface="Carlito"/>
              </a:rPr>
              <a:t>В </a:t>
            </a:r>
            <a:r>
              <a:rPr sz="3900" spc="-26" dirty="0">
                <a:solidFill>
                  <a:srgbClr val="002060"/>
                </a:solidFill>
                <a:cs typeface="Carlito"/>
              </a:rPr>
              <a:t>каждом </a:t>
            </a:r>
            <a:r>
              <a:rPr sz="3900" spc="-6" dirty="0">
                <a:solidFill>
                  <a:srgbClr val="002060"/>
                </a:solidFill>
                <a:cs typeface="Carlito"/>
              </a:rPr>
              <a:t>из заданий </a:t>
            </a:r>
            <a:r>
              <a:rPr sz="3900" spc="-12" dirty="0">
                <a:solidFill>
                  <a:srgbClr val="002060"/>
                </a:solidFill>
                <a:cs typeface="Carlito"/>
              </a:rPr>
              <a:t>описываются </a:t>
            </a:r>
            <a:r>
              <a:rPr sz="3900" spc="-6" dirty="0">
                <a:solidFill>
                  <a:srgbClr val="002060"/>
                </a:solidFill>
                <a:cs typeface="Carlito"/>
              </a:rPr>
              <a:t>жизненная ситуация, </a:t>
            </a:r>
            <a:r>
              <a:rPr sz="3900" spc="-26" dirty="0">
                <a:solidFill>
                  <a:srgbClr val="002060"/>
                </a:solidFill>
                <a:cs typeface="Carlito"/>
              </a:rPr>
              <a:t>как  </a:t>
            </a:r>
            <a:r>
              <a:rPr sz="3900" spc="-6" dirty="0">
                <a:solidFill>
                  <a:srgbClr val="002060"/>
                </a:solidFill>
                <a:cs typeface="Carlito"/>
              </a:rPr>
              <a:t>правило,</a:t>
            </a:r>
            <a:r>
              <a:rPr sz="3900" spc="20" dirty="0">
                <a:solidFill>
                  <a:srgbClr val="002060"/>
                </a:solidFill>
                <a:cs typeface="Carlito"/>
              </a:rPr>
              <a:t> </a:t>
            </a:r>
            <a:r>
              <a:rPr sz="3900" spc="-26" dirty="0" err="1">
                <a:solidFill>
                  <a:srgbClr val="002060"/>
                </a:solidFill>
                <a:cs typeface="Carlito"/>
              </a:rPr>
              <a:t>близкая</a:t>
            </a:r>
            <a:r>
              <a:rPr lang="ru-RU" sz="3900" spc="-26" dirty="0">
                <a:solidFill>
                  <a:srgbClr val="002060"/>
                </a:solidFill>
                <a:cs typeface="Carlito"/>
              </a:rPr>
              <a:t> </a:t>
            </a:r>
            <a:r>
              <a:rPr sz="3900" spc="-6" dirty="0" err="1">
                <a:solidFill>
                  <a:srgbClr val="002060"/>
                </a:solidFill>
                <a:cs typeface="Carlito"/>
              </a:rPr>
              <a:t>понятная</a:t>
            </a:r>
            <a:r>
              <a:rPr sz="3900" dirty="0">
                <a:solidFill>
                  <a:srgbClr val="002060"/>
                </a:solidFill>
                <a:cs typeface="Carlito"/>
              </a:rPr>
              <a:t> </a:t>
            </a:r>
            <a:r>
              <a:rPr sz="3900" spc="-12" dirty="0" err="1">
                <a:solidFill>
                  <a:srgbClr val="002060"/>
                </a:solidFill>
                <a:cs typeface="Carlito"/>
              </a:rPr>
              <a:t>учащемуся</a:t>
            </a:r>
            <a:r>
              <a:rPr lang="ru-RU" sz="3900" spc="-12" dirty="0">
                <a:solidFill>
                  <a:srgbClr val="002060"/>
                </a:solidFill>
                <a:cs typeface="Carlito"/>
              </a:rPr>
              <a:t>;</a:t>
            </a:r>
            <a:endParaRPr sz="3900" dirty="0">
              <a:solidFill>
                <a:srgbClr val="002060"/>
              </a:solidFill>
              <a:cs typeface="Carlito"/>
            </a:endParaRPr>
          </a:p>
          <a:p>
            <a:pPr marL="530300" marR="1713711" indent="-514307" defTabSz="1151537">
              <a:spcBef>
                <a:spcPts val="894"/>
              </a:spcBef>
              <a:buFont typeface="Wingdings" panose="05000000000000000000" pitchFamily="2" charset="2"/>
              <a:buChar char="Ø"/>
              <a:tabLst>
                <a:tab pos="523790" algn="l"/>
                <a:tab pos="524588" algn="l"/>
              </a:tabLst>
            </a:pPr>
            <a:r>
              <a:rPr sz="3900" spc="-20" dirty="0">
                <a:solidFill>
                  <a:srgbClr val="002060"/>
                </a:solidFill>
                <a:cs typeface="Carlito"/>
              </a:rPr>
              <a:t>Контекст </a:t>
            </a:r>
            <a:r>
              <a:rPr sz="3900" spc="-6" dirty="0">
                <a:solidFill>
                  <a:srgbClr val="002060"/>
                </a:solidFill>
                <a:cs typeface="Carlito"/>
              </a:rPr>
              <a:t>заданий </a:t>
            </a:r>
            <a:r>
              <a:rPr sz="3900" spc="-20" dirty="0">
                <a:solidFill>
                  <a:srgbClr val="002060"/>
                </a:solidFill>
                <a:cs typeface="Carlito"/>
              </a:rPr>
              <a:t>близок </a:t>
            </a:r>
            <a:r>
              <a:rPr sz="3900" spc="-6" dirty="0">
                <a:solidFill>
                  <a:srgbClr val="002060"/>
                </a:solidFill>
                <a:cs typeface="Carlito"/>
              </a:rPr>
              <a:t>к </a:t>
            </a:r>
            <a:r>
              <a:rPr sz="3900" spc="-20" dirty="0">
                <a:solidFill>
                  <a:srgbClr val="002060"/>
                </a:solidFill>
                <a:cs typeface="Carlito"/>
              </a:rPr>
              <a:t>проблемным </a:t>
            </a:r>
            <a:r>
              <a:rPr sz="3900" dirty="0">
                <a:solidFill>
                  <a:srgbClr val="002060"/>
                </a:solidFill>
                <a:cs typeface="Carlito"/>
              </a:rPr>
              <a:t>ситуациям,  </a:t>
            </a:r>
            <a:r>
              <a:rPr sz="3900" spc="-12" dirty="0">
                <a:solidFill>
                  <a:srgbClr val="002060"/>
                </a:solidFill>
                <a:cs typeface="Carlito"/>
              </a:rPr>
              <a:t>возникающим </a:t>
            </a:r>
            <a:r>
              <a:rPr sz="3900" spc="-6" dirty="0">
                <a:solidFill>
                  <a:srgbClr val="002060"/>
                </a:solidFill>
                <a:cs typeface="Carlito"/>
              </a:rPr>
              <a:t>в </a:t>
            </a:r>
            <a:r>
              <a:rPr sz="3900" spc="-12" dirty="0" err="1">
                <a:solidFill>
                  <a:srgbClr val="002060"/>
                </a:solidFill>
                <a:cs typeface="Carlito"/>
              </a:rPr>
              <a:t>повседневной</a:t>
            </a:r>
            <a:r>
              <a:rPr sz="3900" spc="57" dirty="0">
                <a:solidFill>
                  <a:srgbClr val="002060"/>
                </a:solidFill>
                <a:cs typeface="Carlito"/>
              </a:rPr>
              <a:t> </a:t>
            </a:r>
            <a:r>
              <a:rPr sz="3900" spc="-6" dirty="0" err="1">
                <a:solidFill>
                  <a:srgbClr val="002060"/>
                </a:solidFill>
                <a:cs typeface="Carlito"/>
              </a:rPr>
              <a:t>жизни</a:t>
            </a:r>
            <a:r>
              <a:rPr lang="ru-RU" sz="3900" spc="-6" dirty="0">
                <a:solidFill>
                  <a:srgbClr val="002060"/>
                </a:solidFill>
                <a:cs typeface="Carlito"/>
              </a:rPr>
              <a:t>;</a:t>
            </a:r>
            <a:endParaRPr sz="3900" dirty="0">
              <a:solidFill>
                <a:srgbClr val="002060"/>
              </a:solidFill>
              <a:cs typeface="Carlito"/>
            </a:endParaRPr>
          </a:p>
          <a:p>
            <a:pPr marL="530300" indent="-514307" defTabSz="1151537">
              <a:spcBef>
                <a:spcPts val="144"/>
              </a:spcBef>
              <a:buFont typeface="Wingdings" panose="05000000000000000000" pitchFamily="2" charset="2"/>
              <a:buChar char="Ø"/>
              <a:tabLst>
                <a:tab pos="523790" algn="l"/>
                <a:tab pos="524588" algn="l"/>
              </a:tabLst>
            </a:pPr>
            <a:r>
              <a:rPr sz="3900" spc="-12" dirty="0">
                <a:solidFill>
                  <a:srgbClr val="002060"/>
                </a:solidFill>
                <a:cs typeface="Carlito"/>
              </a:rPr>
              <a:t>Ситуация требует </a:t>
            </a:r>
            <a:r>
              <a:rPr sz="3900" spc="-6" dirty="0">
                <a:solidFill>
                  <a:srgbClr val="002060"/>
                </a:solidFill>
                <a:cs typeface="Carlito"/>
              </a:rPr>
              <a:t>осознанного выбора </a:t>
            </a:r>
            <a:r>
              <a:rPr sz="3900" spc="-32" dirty="0">
                <a:solidFill>
                  <a:srgbClr val="002060"/>
                </a:solidFill>
                <a:cs typeface="Carlito"/>
              </a:rPr>
              <a:t>модели</a:t>
            </a:r>
            <a:r>
              <a:rPr sz="3900" spc="51" dirty="0">
                <a:solidFill>
                  <a:srgbClr val="002060"/>
                </a:solidFill>
                <a:cs typeface="Carlito"/>
              </a:rPr>
              <a:t> </a:t>
            </a:r>
            <a:r>
              <a:rPr sz="3900" spc="-20" dirty="0">
                <a:solidFill>
                  <a:srgbClr val="002060"/>
                </a:solidFill>
                <a:cs typeface="Carlito"/>
              </a:rPr>
              <a:t>поведения</a:t>
            </a:r>
            <a:endParaRPr sz="3900" dirty="0">
              <a:solidFill>
                <a:srgbClr val="002060"/>
              </a:solidFill>
              <a:cs typeface="Carlito"/>
            </a:endParaRPr>
          </a:p>
          <a:p>
            <a:pPr marL="530300" indent="-514307" defTabSz="1151537">
              <a:spcBef>
                <a:spcPts val="126"/>
              </a:spcBef>
              <a:buFont typeface="Wingdings" panose="05000000000000000000" pitchFamily="2" charset="2"/>
              <a:buChar char="Ø"/>
              <a:tabLst>
                <a:tab pos="523790" algn="l"/>
                <a:tab pos="524588" algn="l"/>
              </a:tabLst>
            </a:pPr>
            <a:r>
              <a:rPr sz="3900" spc="-6" dirty="0">
                <a:solidFill>
                  <a:srgbClr val="002060"/>
                </a:solidFill>
                <a:cs typeface="Carlito"/>
              </a:rPr>
              <a:t>Вопросы </a:t>
            </a:r>
            <a:r>
              <a:rPr sz="3900" spc="-20" dirty="0">
                <a:solidFill>
                  <a:srgbClr val="002060"/>
                </a:solidFill>
                <a:cs typeface="Carlito"/>
              </a:rPr>
              <a:t>изложены </a:t>
            </a:r>
            <a:r>
              <a:rPr sz="3900" spc="-6" dirty="0">
                <a:solidFill>
                  <a:srgbClr val="002060"/>
                </a:solidFill>
                <a:cs typeface="Carlito"/>
              </a:rPr>
              <a:t>простым, </a:t>
            </a:r>
            <a:r>
              <a:rPr sz="3900" spc="-12" dirty="0" err="1">
                <a:solidFill>
                  <a:srgbClr val="002060"/>
                </a:solidFill>
                <a:cs typeface="Carlito"/>
              </a:rPr>
              <a:t>ясным</a:t>
            </a:r>
            <a:r>
              <a:rPr sz="3900" spc="26" dirty="0">
                <a:solidFill>
                  <a:srgbClr val="002060"/>
                </a:solidFill>
                <a:cs typeface="Carlito"/>
              </a:rPr>
              <a:t> </a:t>
            </a:r>
            <a:r>
              <a:rPr sz="3900" spc="-12" dirty="0" err="1">
                <a:solidFill>
                  <a:srgbClr val="002060"/>
                </a:solidFill>
                <a:cs typeface="Carlito"/>
              </a:rPr>
              <a:t>языком</a:t>
            </a:r>
            <a:r>
              <a:rPr lang="ru-RU" sz="3900" spc="-12" dirty="0">
                <a:solidFill>
                  <a:srgbClr val="002060"/>
                </a:solidFill>
                <a:cs typeface="Carlito"/>
              </a:rPr>
              <a:t>;</a:t>
            </a:r>
            <a:endParaRPr sz="3900" dirty="0">
              <a:solidFill>
                <a:srgbClr val="002060"/>
              </a:solidFill>
              <a:cs typeface="Carlito"/>
            </a:endParaRPr>
          </a:p>
          <a:p>
            <a:pPr marL="530300" marR="313473" indent="-514307" defTabSz="1151537">
              <a:spcBef>
                <a:spcPts val="863"/>
              </a:spcBef>
              <a:buFont typeface="Wingdings" panose="05000000000000000000" pitchFamily="2" charset="2"/>
              <a:buChar char="Ø"/>
              <a:tabLst>
                <a:tab pos="523790" algn="l"/>
                <a:tab pos="524588" algn="l"/>
              </a:tabLst>
            </a:pPr>
            <a:r>
              <a:rPr sz="3900" spc="-44" dirty="0">
                <a:solidFill>
                  <a:srgbClr val="002060"/>
                </a:solidFill>
                <a:cs typeface="Carlito"/>
              </a:rPr>
              <a:t>Требуется </a:t>
            </a:r>
            <a:r>
              <a:rPr sz="3900" spc="-20" dirty="0">
                <a:solidFill>
                  <a:srgbClr val="002060"/>
                </a:solidFill>
                <a:cs typeface="Carlito"/>
              </a:rPr>
              <a:t>перевод </a:t>
            </a:r>
            <a:r>
              <a:rPr sz="3900" spc="-6" dirty="0">
                <a:solidFill>
                  <a:srgbClr val="002060"/>
                </a:solidFill>
                <a:cs typeface="Carlito"/>
              </a:rPr>
              <a:t>с </a:t>
            </a:r>
            <a:r>
              <a:rPr sz="3900" spc="-12" dirty="0">
                <a:solidFill>
                  <a:srgbClr val="002060"/>
                </a:solidFill>
                <a:cs typeface="Carlito"/>
              </a:rPr>
              <a:t>обыденного </a:t>
            </a:r>
            <a:r>
              <a:rPr sz="3900" spc="-20" dirty="0">
                <a:solidFill>
                  <a:srgbClr val="002060"/>
                </a:solidFill>
                <a:cs typeface="Carlito"/>
              </a:rPr>
              <a:t>языка </a:t>
            </a:r>
            <a:r>
              <a:rPr sz="3900" spc="-6" dirty="0">
                <a:solidFill>
                  <a:srgbClr val="002060"/>
                </a:solidFill>
                <a:cs typeface="Carlito"/>
              </a:rPr>
              <a:t>на язык </a:t>
            </a:r>
            <a:r>
              <a:rPr sz="3900" spc="-12" dirty="0">
                <a:solidFill>
                  <a:srgbClr val="002060"/>
                </a:solidFill>
                <a:cs typeface="Carlito"/>
              </a:rPr>
              <a:t>предметной  </a:t>
            </a:r>
            <a:r>
              <a:rPr sz="3900" spc="-20" dirty="0">
                <a:solidFill>
                  <a:srgbClr val="002060"/>
                </a:solidFill>
                <a:cs typeface="Carlito"/>
              </a:rPr>
              <a:t>области </a:t>
            </a:r>
            <a:r>
              <a:rPr sz="3900" spc="-12" dirty="0">
                <a:solidFill>
                  <a:srgbClr val="002060"/>
                </a:solidFill>
                <a:cs typeface="Carlito"/>
              </a:rPr>
              <a:t>(математики, физики </a:t>
            </a:r>
            <a:r>
              <a:rPr sz="3900" spc="-6" dirty="0">
                <a:solidFill>
                  <a:srgbClr val="002060"/>
                </a:solidFill>
                <a:cs typeface="Carlito"/>
              </a:rPr>
              <a:t>и</a:t>
            </a:r>
            <a:r>
              <a:rPr sz="3900" spc="69" dirty="0">
                <a:solidFill>
                  <a:srgbClr val="002060"/>
                </a:solidFill>
                <a:cs typeface="Carlito"/>
              </a:rPr>
              <a:t> </a:t>
            </a:r>
            <a:r>
              <a:rPr sz="3900" spc="-6" dirty="0" err="1">
                <a:solidFill>
                  <a:srgbClr val="002060"/>
                </a:solidFill>
                <a:cs typeface="Carlito"/>
              </a:rPr>
              <a:t>др</a:t>
            </a:r>
            <a:r>
              <a:rPr sz="3900" spc="-6" dirty="0">
                <a:solidFill>
                  <a:srgbClr val="002060"/>
                </a:solidFill>
                <a:cs typeface="Carlito"/>
              </a:rPr>
              <a:t>.)</a:t>
            </a:r>
            <a:r>
              <a:rPr lang="ru-RU" sz="3900" spc="-6" dirty="0">
                <a:solidFill>
                  <a:srgbClr val="002060"/>
                </a:solidFill>
                <a:cs typeface="Carlito"/>
              </a:rPr>
              <a:t>;</a:t>
            </a:r>
            <a:endParaRPr sz="3900" dirty="0">
              <a:solidFill>
                <a:srgbClr val="002060"/>
              </a:solidFill>
              <a:cs typeface="Carlito"/>
            </a:endParaRPr>
          </a:p>
          <a:p>
            <a:pPr marL="530300" marR="210315" indent="-514307" defTabSz="1151537">
              <a:spcBef>
                <a:spcPts val="882"/>
              </a:spcBef>
              <a:buFont typeface="Wingdings" panose="05000000000000000000" pitchFamily="2" charset="2"/>
              <a:buChar char="Ø"/>
              <a:tabLst>
                <a:tab pos="523790" algn="l"/>
                <a:tab pos="524588" algn="l"/>
              </a:tabLst>
            </a:pPr>
            <a:r>
              <a:rPr sz="3900" spc="-20" dirty="0">
                <a:solidFill>
                  <a:srgbClr val="002060"/>
                </a:solidFill>
                <a:cs typeface="Carlito"/>
              </a:rPr>
              <a:t>Используются </a:t>
            </a:r>
            <a:r>
              <a:rPr sz="3900" spc="-12" dirty="0">
                <a:solidFill>
                  <a:srgbClr val="002060"/>
                </a:solidFill>
                <a:cs typeface="Carlito"/>
              </a:rPr>
              <a:t>разные форматы </a:t>
            </a:r>
            <a:r>
              <a:rPr sz="3900" spc="-20" dirty="0">
                <a:solidFill>
                  <a:srgbClr val="002060"/>
                </a:solidFill>
                <a:cs typeface="Carlito"/>
              </a:rPr>
              <a:t>представления </a:t>
            </a:r>
            <a:r>
              <a:rPr sz="3900" spc="-6" dirty="0">
                <a:solidFill>
                  <a:srgbClr val="002060"/>
                </a:solidFill>
                <a:cs typeface="Carlito"/>
              </a:rPr>
              <a:t>информации:  </a:t>
            </a:r>
            <a:r>
              <a:rPr sz="3900" spc="-12" dirty="0">
                <a:solidFill>
                  <a:srgbClr val="002060"/>
                </a:solidFill>
                <a:cs typeface="Carlito"/>
              </a:rPr>
              <a:t>рисунки, </a:t>
            </a:r>
            <a:r>
              <a:rPr sz="3900" spc="-20" dirty="0">
                <a:solidFill>
                  <a:srgbClr val="002060"/>
                </a:solidFill>
                <a:cs typeface="Carlito"/>
              </a:rPr>
              <a:t>таблицы, </a:t>
            </a:r>
            <a:r>
              <a:rPr sz="3900" spc="-12" dirty="0">
                <a:solidFill>
                  <a:srgbClr val="002060"/>
                </a:solidFill>
                <a:cs typeface="Carlito"/>
              </a:rPr>
              <a:t>диаграммы, </a:t>
            </a:r>
            <a:r>
              <a:rPr sz="3900" spc="-20" dirty="0">
                <a:solidFill>
                  <a:srgbClr val="002060"/>
                </a:solidFill>
                <a:cs typeface="Carlito"/>
              </a:rPr>
              <a:t>комиксы </a:t>
            </a:r>
            <a:r>
              <a:rPr sz="3900" spc="-6" dirty="0">
                <a:solidFill>
                  <a:srgbClr val="002060"/>
                </a:solidFill>
                <a:cs typeface="Carlito"/>
              </a:rPr>
              <a:t>и</a:t>
            </a:r>
            <a:r>
              <a:rPr sz="3900" spc="114" dirty="0">
                <a:solidFill>
                  <a:srgbClr val="002060"/>
                </a:solidFill>
                <a:cs typeface="Carlito"/>
              </a:rPr>
              <a:t> </a:t>
            </a:r>
            <a:r>
              <a:rPr sz="3900" spc="-12" dirty="0">
                <a:solidFill>
                  <a:srgbClr val="002060"/>
                </a:solidFill>
                <a:cs typeface="Carlito"/>
              </a:rPr>
              <a:t>др.</a:t>
            </a:r>
            <a:endParaRPr sz="3900" dirty="0">
              <a:solidFill>
                <a:srgbClr val="002060"/>
              </a:solidFill>
              <a:cs typeface="Carlito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CFD528C3-C026-432D-904B-B54FCCBE75FA}"/>
              </a:ext>
            </a:extLst>
          </p:cNvPr>
          <p:cNvGrpSpPr/>
          <p:nvPr/>
        </p:nvGrpSpPr>
        <p:grpSpPr>
          <a:xfrm>
            <a:off x="15085534" y="0"/>
            <a:ext cx="3202466" cy="10277448"/>
            <a:chOff x="15085534" y="0"/>
            <a:chExt cx="3202466" cy="10277448"/>
          </a:xfrm>
        </p:grpSpPr>
        <p:grpSp>
          <p:nvGrpSpPr>
            <p:cNvPr id="5" name="Group 2">
              <a:extLst>
                <a:ext uri="{FF2B5EF4-FFF2-40B4-BE49-F238E27FC236}">
                  <a16:creationId xmlns:a16="http://schemas.microsoft.com/office/drawing/2014/main" id="{12A5D2A5-ACAA-47C8-991D-68361DA47EC7}"/>
                </a:ext>
              </a:extLst>
            </p:cNvPr>
            <p:cNvGrpSpPr/>
            <p:nvPr/>
          </p:nvGrpSpPr>
          <p:grpSpPr>
            <a:xfrm>
              <a:off x="15085534" y="0"/>
              <a:ext cx="3200400" cy="10277448"/>
              <a:chOff x="190205" y="-7159"/>
              <a:chExt cx="7239225" cy="5112381"/>
            </a:xfrm>
          </p:grpSpPr>
          <p:sp>
            <p:nvSpPr>
              <p:cNvPr id="8" name="Freeform 3">
                <a:extLst>
                  <a:ext uri="{FF2B5EF4-FFF2-40B4-BE49-F238E27FC236}">
                    <a16:creationId xmlns:a16="http://schemas.microsoft.com/office/drawing/2014/main" id="{836B0080-40EE-492C-820C-BDCAAFDE2F47}"/>
                  </a:ext>
                </a:extLst>
              </p:cNvPr>
              <p:cNvSpPr/>
              <p:nvPr/>
            </p:nvSpPr>
            <p:spPr>
              <a:xfrm>
                <a:off x="190205" y="-7159"/>
                <a:ext cx="7239225" cy="5112381"/>
              </a:xfrm>
              <a:custGeom>
                <a:avLst/>
                <a:gdLst/>
                <a:ahLst/>
                <a:cxnLst/>
                <a:rect l="l" t="t" r="r" b="b"/>
                <a:pathLst>
                  <a:path w="7457157" h="5342981">
                    <a:moveTo>
                      <a:pt x="0" y="0"/>
                    </a:moveTo>
                    <a:lnTo>
                      <a:pt x="7457157" y="0"/>
                    </a:lnTo>
                    <a:lnTo>
                      <a:pt x="7457157" y="5342981"/>
                    </a:lnTo>
                    <a:lnTo>
                      <a:pt x="0" y="5342981"/>
                    </a:lnTo>
                    <a:close/>
                  </a:path>
                </a:pathLst>
              </a:custGeom>
              <a:solidFill>
                <a:srgbClr val="1546BA"/>
              </a:solidFill>
            </p:spPr>
          </p:sp>
        </p:grpSp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D4A3D3C5-7AAB-4EF9-98A9-1A03086E8DB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81" t="12839" r="8874" b="13589"/>
            <a:stretch/>
          </p:blipFill>
          <p:spPr bwMode="auto">
            <a:xfrm>
              <a:off x="15087600" y="945841"/>
              <a:ext cx="3200400" cy="1364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2">
              <a:extLst>
                <a:ext uri="{FF2B5EF4-FFF2-40B4-BE49-F238E27FC236}">
                  <a16:creationId xmlns:a16="http://schemas.microsoft.com/office/drawing/2014/main" id="{2415D05F-B685-4AAF-A4A1-105E684D45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b="12523"/>
            <a:stretch>
              <a:fillRect/>
            </a:stretch>
          </p:blipFill>
          <p:spPr>
            <a:xfrm>
              <a:off x="15085534" y="2310455"/>
              <a:ext cx="3201433" cy="2800506"/>
            </a:xfrm>
            <a:prstGeom prst="rect">
              <a:avLst/>
            </a:prstGeom>
          </p:spPr>
        </p:pic>
      </p:grpSp>
      <p:pic>
        <p:nvPicPr>
          <p:cNvPr id="9" name="object 13">
            <a:extLst>
              <a:ext uri="{FF2B5EF4-FFF2-40B4-BE49-F238E27FC236}">
                <a16:creationId xmlns:a16="http://schemas.microsoft.com/office/drawing/2014/main" id="{93959F34-E8A7-4429-BBE6-9FE8F8F3C479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093300" y="8420100"/>
            <a:ext cx="31947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375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9200" y="433239"/>
            <a:ext cx="12853428" cy="877091"/>
          </a:xfrm>
          <a:prstGeom prst="rect">
            <a:avLst/>
          </a:prstGeom>
        </p:spPr>
        <p:txBody>
          <a:bodyPr wrap="square" lIns="137090" tIns="68544" rIns="137090" bIns="68544">
            <a:spAutoFit/>
          </a:bodyPr>
          <a:lstStyle/>
          <a:p>
            <a:pPr algn="ctr"/>
            <a:r>
              <a:rPr lang="ru-RU" sz="4800" b="1" dirty="0">
                <a:solidFill>
                  <a:srgbClr val="0033CC"/>
                </a:solidFill>
              </a:rPr>
              <a:t>ПРИМЕРЫ ЗАДАНИЙ</a:t>
            </a:r>
            <a:endParaRPr lang="ru-RU" sz="4000" dirty="0"/>
          </a:p>
        </p:txBody>
      </p:sp>
      <p:sp>
        <p:nvSpPr>
          <p:cNvPr id="5" name="object 7"/>
          <p:cNvSpPr/>
          <p:nvPr/>
        </p:nvSpPr>
        <p:spPr>
          <a:xfrm>
            <a:off x="381000" y="1790700"/>
            <a:ext cx="2648823" cy="30001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371483"/>
            <a:endParaRPr sz="2700" kern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13852" y="1581390"/>
            <a:ext cx="11290109" cy="4293471"/>
          </a:xfrm>
          <a:prstGeom prst="rect">
            <a:avLst/>
          </a:prstGeom>
        </p:spPr>
        <p:txBody>
          <a:bodyPr wrap="square" lIns="137148" tIns="68574" rIns="137148" bIns="68574">
            <a:spAutoFit/>
          </a:bodyPr>
          <a:lstStyle/>
          <a:p>
            <a:r>
              <a:rPr lang="ru-RU" sz="2700" dirty="0"/>
              <a:t>На рисунке вы видите фотографию пасхального яйца, выточенного из слоновой кости в  Московской губернии в 1860 году. Высота яйца 8,5 см. Если его разрезать сверху вниз пополам, то в  сечении будет эллипс с осями 6,5 см и 4,5 см. Слоновая кость используется как поделочный  материал для изготовления предметов искусства с древнейших времён. Она достаточно легкая,  плотность составляет от 1,7 до 2 г/см3.</a:t>
            </a:r>
          </a:p>
          <a:p>
            <a:r>
              <a:rPr lang="ru-RU" sz="2700" dirty="0"/>
              <a:t>Существует легенда, что текстильный фабрикант Брагин, в коллекции которого находилось  это произведение искусства, однажды, гуляя около реки рядом с поместьем, случайно уронил яйцо в  реку. Однако чудесным образом, оно не утонуло, и Брагин смог достать его из реки.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13853" y="6122771"/>
            <a:ext cx="11521348" cy="1800481"/>
          </a:xfrm>
          <a:prstGeom prst="rect">
            <a:avLst/>
          </a:prstGeom>
        </p:spPr>
        <p:txBody>
          <a:bodyPr wrap="square" lIns="137148" tIns="68574" rIns="137148" bIns="68574">
            <a:spAutoFit/>
          </a:bodyPr>
          <a:lstStyle/>
          <a:p>
            <a:r>
              <a:rPr lang="ru-RU" sz="2700" b="1" dirty="0"/>
              <a:t>Возможно ли такое чудесное «спасение»? Ответ подтвердите расчётами.</a:t>
            </a:r>
          </a:p>
          <a:p>
            <a:r>
              <a:rPr lang="ru-RU" sz="2700" dirty="0"/>
              <a:t>А) да, описанное событие могла произойти  </a:t>
            </a:r>
          </a:p>
          <a:p>
            <a:r>
              <a:rPr lang="ru-RU" sz="2700" dirty="0"/>
              <a:t>Б) описанное событие произойти не могло  </a:t>
            </a:r>
          </a:p>
          <a:p>
            <a:r>
              <a:rPr lang="ru-RU" sz="2700" dirty="0"/>
              <a:t>В) в задаче не хватает данных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8064948"/>
            <a:ext cx="10648298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B232A174-4740-433C-8ADB-C3EAA030A15B}"/>
              </a:ext>
            </a:extLst>
          </p:cNvPr>
          <p:cNvGrpSpPr/>
          <p:nvPr/>
        </p:nvGrpSpPr>
        <p:grpSpPr>
          <a:xfrm>
            <a:off x="15085534" y="0"/>
            <a:ext cx="3202466" cy="10277448"/>
            <a:chOff x="15085534" y="0"/>
            <a:chExt cx="3202466" cy="10277448"/>
          </a:xfrm>
        </p:grpSpPr>
        <p:grpSp>
          <p:nvGrpSpPr>
            <p:cNvPr id="8" name="Group 2">
              <a:extLst>
                <a:ext uri="{FF2B5EF4-FFF2-40B4-BE49-F238E27FC236}">
                  <a16:creationId xmlns:a16="http://schemas.microsoft.com/office/drawing/2014/main" id="{041DC7CC-4E67-4A6D-BC92-3EBABEA4CC03}"/>
                </a:ext>
              </a:extLst>
            </p:cNvPr>
            <p:cNvGrpSpPr/>
            <p:nvPr/>
          </p:nvGrpSpPr>
          <p:grpSpPr>
            <a:xfrm>
              <a:off x="15085534" y="0"/>
              <a:ext cx="3200400" cy="10277448"/>
              <a:chOff x="190205" y="-7159"/>
              <a:chExt cx="7239225" cy="5112381"/>
            </a:xfrm>
          </p:grpSpPr>
          <p:sp>
            <p:nvSpPr>
              <p:cNvPr id="11" name="Freeform 3">
                <a:extLst>
                  <a:ext uri="{FF2B5EF4-FFF2-40B4-BE49-F238E27FC236}">
                    <a16:creationId xmlns:a16="http://schemas.microsoft.com/office/drawing/2014/main" id="{A318531B-6377-4ACC-B03A-8F0EA18593A9}"/>
                  </a:ext>
                </a:extLst>
              </p:cNvPr>
              <p:cNvSpPr/>
              <p:nvPr/>
            </p:nvSpPr>
            <p:spPr>
              <a:xfrm>
                <a:off x="190205" y="-7159"/>
                <a:ext cx="7239225" cy="5112381"/>
              </a:xfrm>
              <a:custGeom>
                <a:avLst/>
                <a:gdLst/>
                <a:ahLst/>
                <a:cxnLst/>
                <a:rect l="l" t="t" r="r" b="b"/>
                <a:pathLst>
                  <a:path w="7457157" h="5342981">
                    <a:moveTo>
                      <a:pt x="0" y="0"/>
                    </a:moveTo>
                    <a:lnTo>
                      <a:pt x="7457157" y="0"/>
                    </a:lnTo>
                    <a:lnTo>
                      <a:pt x="7457157" y="5342981"/>
                    </a:lnTo>
                    <a:lnTo>
                      <a:pt x="0" y="5342981"/>
                    </a:lnTo>
                    <a:close/>
                  </a:path>
                </a:pathLst>
              </a:custGeom>
              <a:solidFill>
                <a:srgbClr val="1546BA"/>
              </a:solidFill>
            </p:spPr>
          </p:sp>
        </p:grpSp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CA2B8E28-2C1B-45FE-9603-71C2641DB88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66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81" t="12839" r="8874" b="13589"/>
            <a:stretch/>
          </p:blipFill>
          <p:spPr bwMode="auto">
            <a:xfrm>
              <a:off x="15087600" y="945841"/>
              <a:ext cx="3200400" cy="1364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2">
              <a:extLst>
                <a:ext uri="{FF2B5EF4-FFF2-40B4-BE49-F238E27FC236}">
                  <a16:creationId xmlns:a16="http://schemas.microsoft.com/office/drawing/2014/main" id="{F8D66307-7DE5-40FB-B19D-BE1D6FB3BDF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b="12523"/>
            <a:stretch>
              <a:fillRect/>
            </a:stretch>
          </p:blipFill>
          <p:spPr>
            <a:xfrm>
              <a:off x="15085534" y="2310455"/>
              <a:ext cx="3201433" cy="2800506"/>
            </a:xfrm>
            <a:prstGeom prst="rect">
              <a:avLst/>
            </a:prstGeom>
          </p:spPr>
        </p:pic>
      </p:grpSp>
      <p:pic>
        <p:nvPicPr>
          <p:cNvPr id="13" name="object 13">
            <a:extLst>
              <a:ext uri="{FF2B5EF4-FFF2-40B4-BE49-F238E27FC236}">
                <a16:creationId xmlns:a16="http://schemas.microsoft.com/office/drawing/2014/main" id="{DBF327D0-04B3-44DE-A587-ACEDB24ADCFD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093300" y="8420100"/>
            <a:ext cx="31947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290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9200" y="291716"/>
            <a:ext cx="13716000" cy="1431088"/>
          </a:xfrm>
          <a:prstGeom prst="rect">
            <a:avLst/>
          </a:prstGeom>
        </p:spPr>
        <p:txBody>
          <a:bodyPr wrap="square" lIns="137090" tIns="68544" rIns="137090" bIns="68544">
            <a:spAutoFit/>
          </a:bodyPr>
          <a:lstStyle/>
          <a:p>
            <a:pPr algn="ctr"/>
            <a:r>
              <a:rPr lang="ru-RU" sz="4800" b="1" dirty="0">
                <a:solidFill>
                  <a:srgbClr val="0033CC"/>
                </a:solidFill>
              </a:rPr>
              <a:t>ПРИМЕРЫ ЗАДАНИЙ</a:t>
            </a:r>
          </a:p>
          <a:p>
            <a:pPr algn="ctr"/>
            <a:r>
              <a:rPr lang="ru-RU" sz="3600" b="1" i="1" dirty="0"/>
              <a:t>(задание на более сложные читательские действия)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22165" y="2049830"/>
            <a:ext cx="10261140" cy="2354479"/>
          </a:xfrm>
          <a:prstGeom prst="rect">
            <a:avLst/>
          </a:prstGeom>
        </p:spPr>
        <p:txBody>
          <a:bodyPr wrap="square" lIns="137148" tIns="68574" rIns="137148" bIns="68574">
            <a:spAutoFit/>
          </a:bodyPr>
          <a:lstStyle/>
          <a:p>
            <a:r>
              <a:rPr lang="ru-RU" sz="3600" dirty="0"/>
              <a:t>Известно, что гусь, утка, лебедь выходят из воды сухими. Отсюда родились фразеологизмы: </a:t>
            </a:r>
          </a:p>
          <a:p>
            <a:r>
              <a:rPr lang="ru-RU" sz="3600" dirty="0"/>
              <a:t>«как с гуся вода»; «выйти сухим из воды».  Объясните этот факт с научной точки зрения.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866186" y="5036886"/>
            <a:ext cx="324036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700" b="1" i="1" dirty="0"/>
              <a:t>Выполнение - 40 %</a:t>
            </a:r>
          </a:p>
          <a:p>
            <a:pPr algn="ctr"/>
            <a:r>
              <a:rPr lang="ru-RU" sz="2700" dirty="0"/>
              <a:t>(2 балла – 18 %;</a:t>
            </a:r>
          </a:p>
          <a:p>
            <a:pPr algn="ctr"/>
            <a:r>
              <a:rPr lang="ru-RU" sz="2700" dirty="0"/>
              <a:t>1 балл – 44 %)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97" t="16279" r="33299" b="66979"/>
          <a:stretch/>
        </p:blipFill>
        <p:spPr bwMode="auto">
          <a:xfrm>
            <a:off x="556842" y="2157018"/>
            <a:ext cx="2848715" cy="218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144898"/>
              </p:ext>
            </p:extLst>
          </p:nvPr>
        </p:nvGraphicFramePr>
        <p:xfrm>
          <a:off x="1981200" y="4615168"/>
          <a:ext cx="9906000" cy="52502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989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7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868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Элементы содержания верного ответа</a:t>
                      </a:r>
                    </a:p>
                    <a:p>
                      <a:pPr algn="ctr"/>
                      <a:r>
                        <a:rPr lang="ru-RU" sz="2400" b="1" dirty="0"/>
                        <a:t>(допускаются иные формулировки)</a:t>
                      </a:r>
                    </a:p>
                  </a:txBody>
                  <a:tcPr marL="137160" marR="137160" marT="68580" marB="6858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8413">
                <a:tc gridSpan="2">
                  <a:txBody>
                    <a:bodyPr/>
                    <a:lstStyle/>
                    <a:p>
                      <a:r>
                        <a:rPr lang="ru-RU" sz="2400" dirty="0"/>
                        <a:t>В ответе прямо или косвенно указано на жировую смазку перьев, благодаря чему вода не смачивает их, например:</a:t>
                      </a:r>
                    </a:p>
                    <a:p>
                      <a:r>
                        <a:rPr lang="ru-RU" sz="2400" dirty="0"/>
                        <a:t>1) Гуси, утки, лебеди смазывают перья жиром с помощью клюва.</a:t>
                      </a:r>
                    </a:p>
                    <a:p>
                      <a:r>
                        <a:rPr lang="ru-RU" sz="2400" dirty="0"/>
                        <a:t>2)</a:t>
                      </a:r>
                      <a:r>
                        <a:rPr lang="ru-RU" sz="2400" baseline="0" dirty="0"/>
                        <a:t> Вода не смачивает поверхность покрытую жиром.</a:t>
                      </a:r>
                      <a:endParaRPr lang="ru-RU" sz="2400" dirty="0"/>
                    </a:p>
                  </a:txBody>
                  <a:tcPr marL="137160" marR="137160" marT="68580" marB="6858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/>
                        <a:t>Указания к оцениванию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endParaRPr lang="ru-RU" sz="2700" dirty="0"/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ru-RU" sz="2400" dirty="0"/>
                        <a:t>Приведены оба элемента верного ответа.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/>
                        <a:t>2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ru-RU" sz="2400" dirty="0"/>
                        <a:t>Приведен только</a:t>
                      </a:r>
                      <a:r>
                        <a:rPr lang="ru-RU" sz="2400" baseline="0" dirty="0"/>
                        <a:t> один элемент верного ответа.</a:t>
                      </a:r>
                      <a:endParaRPr lang="ru-RU" sz="2400" dirty="0"/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/>
                        <a:t>1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ru-RU" sz="2400" dirty="0"/>
                        <a:t>Ответ неверен.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/>
                        <a:t>0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r"/>
                      <a:r>
                        <a:rPr lang="ru-RU" sz="2400" dirty="0"/>
                        <a:t>Максимальный балл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700" dirty="0"/>
                        <a:t>2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2EEA757D-1018-48CB-8C1A-712C30283F33}"/>
              </a:ext>
            </a:extLst>
          </p:cNvPr>
          <p:cNvGrpSpPr/>
          <p:nvPr/>
        </p:nvGrpSpPr>
        <p:grpSpPr>
          <a:xfrm>
            <a:off x="15085534" y="0"/>
            <a:ext cx="3202466" cy="10277448"/>
            <a:chOff x="15085534" y="0"/>
            <a:chExt cx="3202466" cy="10277448"/>
          </a:xfrm>
        </p:grpSpPr>
        <p:grpSp>
          <p:nvGrpSpPr>
            <p:cNvPr id="9" name="Group 2">
              <a:extLst>
                <a:ext uri="{FF2B5EF4-FFF2-40B4-BE49-F238E27FC236}">
                  <a16:creationId xmlns:a16="http://schemas.microsoft.com/office/drawing/2014/main" id="{994F1670-4A65-404D-918C-705E4699F727}"/>
                </a:ext>
              </a:extLst>
            </p:cNvPr>
            <p:cNvGrpSpPr/>
            <p:nvPr/>
          </p:nvGrpSpPr>
          <p:grpSpPr>
            <a:xfrm>
              <a:off x="15085534" y="0"/>
              <a:ext cx="3200400" cy="10277448"/>
              <a:chOff x="190205" y="-7159"/>
              <a:chExt cx="7239225" cy="5112381"/>
            </a:xfrm>
          </p:grpSpPr>
          <p:sp>
            <p:nvSpPr>
              <p:cNvPr id="12" name="Freeform 3">
                <a:extLst>
                  <a:ext uri="{FF2B5EF4-FFF2-40B4-BE49-F238E27FC236}">
                    <a16:creationId xmlns:a16="http://schemas.microsoft.com/office/drawing/2014/main" id="{0BB50EC2-6630-4CD1-8853-8BDCE461CBFA}"/>
                  </a:ext>
                </a:extLst>
              </p:cNvPr>
              <p:cNvSpPr/>
              <p:nvPr/>
            </p:nvSpPr>
            <p:spPr>
              <a:xfrm>
                <a:off x="190205" y="-7159"/>
                <a:ext cx="7239225" cy="5112381"/>
              </a:xfrm>
              <a:custGeom>
                <a:avLst/>
                <a:gdLst/>
                <a:ahLst/>
                <a:cxnLst/>
                <a:rect l="l" t="t" r="r" b="b"/>
                <a:pathLst>
                  <a:path w="7457157" h="5342981">
                    <a:moveTo>
                      <a:pt x="0" y="0"/>
                    </a:moveTo>
                    <a:lnTo>
                      <a:pt x="7457157" y="0"/>
                    </a:lnTo>
                    <a:lnTo>
                      <a:pt x="7457157" y="5342981"/>
                    </a:lnTo>
                    <a:lnTo>
                      <a:pt x="0" y="5342981"/>
                    </a:lnTo>
                    <a:close/>
                  </a:path>
                </a:pathLst>
              </a:custGeom>
              <a:solidFill>
                <a:srgbClr val="1546BA"/>
              </a:solidFill>
            </p:spPr>
          </p:sp>
        </p:grpSp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1489953B-2BA2-4631-8D05-1D00D99EAC1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66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81" t="12839" r="8874" b="13589"/>
            <a:stretch/>
          </p:blipFill>
          <p:spPr bwMode="auto">
            <a:xfrm>
              <a:off x="15087600" y="945841"/>
              <a:ext cx="3200400" cy="1364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2">
              <a:extLst>
                <a:ext uri="{FF2B5EF4-FFF2-40B4-BE49-F238E27FC236}">
                  <a16:creationId xmlns:a16="http://schemas.microsoft.com/office/drawing/2014/main" id="{E2610405-E4E3-4C05-97F6-94305F2B79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b="12523"/>
            <a:stretch>
              <a:fillRect/>
            </a:stretch>
          </p:blipFill>
          <p:spPr>
            <a:xfrm>
              <a:off x="15085534" y="2310455"/>
              <a:ext cx="3201433" cy="2800506"/>
            </a:xfrm>
            <a:prstGeom prst="rect">
              <a:avLst/>
            </a:prstGeom>
          </p:spPr>
        </p:pic>
      </p:grpSp>
      <p:pic>
        <p:nvPicPr>
          <p:cNvPr id="14" name="object 13">
            <a:extLst>
              <a:ext uri="{FF2B5EF4-FFF2-40B4-BE49-F238E27FC236}">
                <a16:creationId xmlns:a16="http://schemas.microsoft.com/office/drawing/2014/main" id="{65CD3D07-1853-4C46-9DAF-45E67CF0B81B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093300" y="8420100"/>
            <a:ext cx="31947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633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16E440E7-C036-47DC-A93D-85F356B939A1}"/>
              </a:ext>
            </a:extLst>
          </p:cNvPr>
          <p:cNvGrpSpPr/>
          <p:nvPr/>
        </p:nvGrpSpPr>
        <p:grpSpPr>
          <a:xfrm>
            <a:off x="15085534" y="0"/>
            <a:ext cx="3202466" cy="10277448"/>
            <a:chOff x="15085534" y="0"/>
            <a:chExt cx="3202466" cy="10277448"/>
          </a:xfrm>
        </p:grpSpPr>
        <p:grpSp>
          <p:nvGrpSpPr>
            <p:cNvPr id="11" name="Group 2">
              <a:extLst>
                <a:ext uri="{FF2B5EF4-FFF2-40B4-BE49-F238E27FC236}">
                  <a16:creationId xmlns:a16="http://schemas.microsoft.com/office/drawing/2014/main" id="{1FD2E70A-6426-4A19-8061-4A6E7343AA24}"/>
                </a:ext>
              </a:extLst>
            </p:cNvPr>
            <p:cNvGrpSpPr/>
            <p:nvPr/>
          </p:nvGrpSpPr>
          <p:grpSpPr>
            <a:xfrm>
              <a:off x="15085534" y="0"/>
              <a:ext cx="3200400" cy="10277448"/>
              <a:chOff x="190205" y="-7159"/>
              <a:chExt cx="7239225" cy="5112381"/>
            </a:xfrm>
          </p:grpSpPr>
          <p:sp>
            <p:nvSpPr>
              <p:cNvPr id="13" name="Freeform 3">
                <a:extLst>
                  <a:ext uri="{FF2B5EF4-FFF2-40B4-BE49-F238E27FC236}">
                    <a16:creationId xmlns:a16="http://schemas.microsoft.com/office/drawing/2014/main" id="{6807288C-40A6-4AA9-81D6-41741AACCB42}"/>
                  </a:ext>
                </a:extLst>
              </p:cNvPr>
              <p:cNvSpPr/>
              <p:nvPr/>
            </p:nvSpPr>
            <p:spPr>
              <a:xfrm>
                <a:off x="190205" y="-7159"/>
                <a:ext cx="7239225" cy="5112381"/>
              </a:xfrm>
              <a:custGeom>
                <a:avLst/>
                <a:gdLst/>
                <a:ahLst/>
                <a:cxnLst/>
                <a:rect l="l" t="t" r="r" b="b"/>
                <a:pathLst>
                  <a:path w="7457157" h="5342981">
                    <a:moveTo>
                      <a:pt x="0" y="0"/>
                    </a:moveTo>
                    <a:lnTo>
                      <a:pt x="7457157" y="0"/>
                    </a:lnTo>
                    <a:lnTo>
                      <a:pt x="7457157" y="5342981"/>
                    </a:lnTo>
                    <a:lnTo>
                      <a:pt x="0" y="5342981"/>
                    </a:lnTo>
                    <a:close/>
                  </a:path>
                </a:pathLst>
              </a:custGeom>
              <a:solidFill>
                <a:srgbClr val="1546BA"/>
              </a:solidFill>
            </p:spPr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33D0C85C-9B20-464C-B687-ECD28C1A78F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81" t="12839" r="8874" b="13589"/>
            <a:stretch/>
          </p:blipFill>
          <p:spPr bwMode="auto">
            <a:xfrm>
              <a:off x="15087600" y="945841"/>
              <a:ext cx="3200400" cy="1364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/>
            <a:srcRect b="12523"/>
            <a:stretch>
              <a:fillRect/>
            </a:stretch>
          </p:blipFill>
          <p:spPr>
            <a:xfrm>
              <a:off x="15085534" y="2310455"/>
              <a:ext cx="3201433" cy="2800506"/>
            </a:xfrm>
            <a:prstGeom prst="rect">
              <a:avLst/>
            </a:prstGeom>
          </p:spPr>
        </p:pic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71802E8-7657-48C9-BBB7-709AF648461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667" t="32962" r="11667" b="8519"/>
          <a:stretch/>
        </p:blipFill>
        <p:spPr>
          <a:xfrm>
            <a:off x="381000" y="2876455"/>
            <a:ext cx="14376919" cy="6172699"/>
          </a:xfrm>
          <a:prstGeom prst="rect">
            <a:avLst/>
          </a:prstGeom>
        </p:spPr>
      </p:pic>
      <p:pic>
        <p:nvPicPr>
          <p:cNvPr id="10" name="object 13">
            <a:extLst>
              <a:ext uri="{FF2B5EF4-FFF2-40B4-BE49-F238E27FC236}">
                <a16:creationId xmlns:a16="http://schemas.microsoft.com/office/drawing/2014/main" id="{409888D8-BF00-4FCC-BC79-85C2D0BDE219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093300" y="8420100"/>
            <a:ext cx="3194700" cy="1143000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8B7E859-A0DB-49FE-B49C-97DEF74DF529}"/>
              </a:ext>
            </a:extLst>
          </p:cNvPr>
          <p:cNvSpPr/>
          <p:nvPr/>
        </p:nvSpPr>
        <p:spPr>
          <a:xfrm>
            <a:off x="1219200" y="433239"/>
            <a:ext cx="12853428" cy="877091"/>
          </a:xfrm>
          <a:prstGeom prst="rect">
            <a:avLst/>
          </a:prstGeom>
        </p:spPr>
        <p:txBody>
          <a:bodyPr wrap="square" lIns="137090" tIns="68544" rIns="137090" bIns="68544">
            <a:spAutoFit/>
          </a:bodyPr>
          <a:lstStyle/>
          <a:p>
            <a:pPr algn="ctr"/>
            <a:r>
              <a:rPr lang="ru-RU" sz="4800" b="1" dirty="0">
                <a:solidFill>
                  <a:srgbClr val="0033CC"/>
                </a:solidFill>
              </a:rPr>
              <a:t>СИТУАЦИОННОСТЬ ЗНАНИЙ: ПРИМЕРЫ</a:t>
            </a:r>
            <a:endParaRPr lang="ru-RU" sz="4000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90D3C53-CB8D-4C70-974F-6E9F9C5A5A50}"/>
              </a:ext>
            </a:extLst>
          </p:cNvPr>
          <p:cNvSpPr/>
          <p:nvPr/>
        </p:nvSpPr>
        <p:spPr>
          <a:xfrm>
            <a:off x="11989838" y="1790700"/>
            <a:ext cx="2768081" cy="877091"/>
          </a:xfrm>
          <a:prstGeom prst="rect">
            <a:avLst/>
          </a:prstGeom>
        </p:spPr>
        <p:txBody>
          <a:bodyPr wrap="square" lIns="137090" tIns="68544" rIns="137090" bIns="68544">
            <a:spAutoFit/>
          </a:bodyPr>
          <a:lstStyle/>
          <a:p>
            <a:pPr algn="ctr"/>
            <a:r>
              <a:rPr lang="ru-RU" sz="2400" b="1" dirty="0"/>
              <a:t>КОЛИЧЕСТВО </a:t>
            </a:r>
          </a:p>
          <a:p>
            <a:pPr algn="ctr"/>
            <a:r>
              <a:rPr lang="ru-RU" sz="2400" b="1" dirty="0"/>
              <a:t>ВЕРНЫХ ОТВЕТОВ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4897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 t="3895" r="7"/>
          <a:stretch>
            <a:fillRect/>
          </a:stretch>
        </p:blipFill>
        <p:spPr>
          <a:xfrm>
            <a:off x="2323848" y="3894238"/>
            <a:ext cx="12615316" cy="6094511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811690" y="274124"/>
            <a:ext cx="13667062" cy="2242515"/>
            <a:chOff x="-223604" y="-214099"/>
            <a:chExt cx="18222750" cy="2990019"/>
          </a:xfrm>
        </p:grpSpPr>
        <p:sp>
          <p:nvSpPr>
            <p:cNvPr id="15" name="TextBox 15"/>
            <p:cNvSpPr txBox="1"/>
            <p:nvPr/>
          </p:nvSpPr>
          <p:spPr>
            <a:xfrm>
              <a:off x="-223604" y="-214099"/>
              <a:ext cx="18222750" cy="1153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369"/>
                </a:lnSpc>
              </a:pPr>
              <a:r>
                <a:rPr lang="en-US" sz="4800" b="1" dirty="0">
                  <a:solidFill>
                    <a:srgbClr val="011C5D"/>
                  </a:solidFill>
                  <a:latin typeface="Montserrat Classic Bold" panose="020B0604020202020204" charset="0"/>
                </a:rPr>
                <a:t>ДЕЯТЕЛЬНОСТЬ КРИППО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-223604" y="1175482"/>
              <a:ext cx="18222750" cy="16004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ru-RU" sz="2600" b="1" dirty="0">
                  <a:solidFill>
                    <a:srgbClr val="011C5D"/>
                  </a:solidFill>
                  <a:latin typeface="Montserrat Classic"/>
                </a:rPr>
                <a:t>по реализации Указа Президента России </a:t>
              </a:r>
            </a:p>
            <a:p>
              <a:pPr algn="ctr"/>
              <a:r>
                <a:rPr lang="ru-RU" sz="2600" b="1" dirty="0">
                  <a:solidFill>
                    <a:srgbClr val="011C5D"/>
                  </a:solidFill>
                  <a:latin typeface="Montserrat Classic"/>
                </a:rPr>
                <a:t>«О национальных целях развития Российской Федерации на период до 2030 года» </a:t>
              </a:r>
            </a:p>
            <a:p>
              <a:pPr algn="ctr"/>
              <a:r>
                <a:rPr lang="ru-RU" sz="2600" b="1" dirty="0">
                  <a:solidFill>
                    <a:srgbClr val="011C5D"/>
                  </a:solidFill>
                  <a:latin typeface="Montserrat Classic"/>
                </a:rPr>
                <a:t>(21 июля 2020 года)</a:t>
              </a:r>
            </a:p>
          </p:txBody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533400" y="2670555"/>
            <a:ext cx="7982482" cy="1496715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-221497" y="2910695"/>
            <a:ext cx="7358676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500" u="sng" dirty="0" err="1">
                <a:solidFill>
                  <a:srgbClr val="FFFFFF"/>
                </a:solidFill>
                <a:latin typeface="Anonymous Pro Bold"/>
              </a:rPr>
              <a:t>Оригинальные</a:t>
            </a:r>
            <a:r>
              <a:rPr lang="en-US" sz="4500" u="sng" dirty="0">
                <a:solidFill>
                  <a:srgbClr val="FFFFFF"/>
                </a:solidFill>
                <a:latin typeface="Anonymous Pro Bold"/>
              </a:rPr>
              <a:t> </a:t>
            </a:r>
            <a:r>
              <a:rPr lang="en-US" sz="4500" u="sng" dirty="0" err="1">
                <a:solidFill>
                  <a:srgbClr val="FFFFFF"/>
                </a:solidFill>
                <a:latin typeface="Anonymous Pro Bold"/>
              </a:rPr>
              <a:t>переводы</a:t>
            </a:r>
            <a:endParaRPr lang="en-US" sz="4500" u="sng" dirty="0">
              <a:solidFill>
                <a:srgbClr val="FFFFFF"/>
              </a:solidFill>
              <a:latin typeface="Anonymous Pro Bold"/>
            </a:endParaRP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1269A023-6CCC-4FF7-81BC-62E81E6C2A4D}"/>
              </a:ext>
            </a:extLst>
          </p:cNvPr>
          <p:cNvGrpSpPr/>
          <p:nvPr/>
        </p:nvGrpSpPr>
        <p:grpSpPr>
          <a:xfrm>
            <a:off x="15085534" y="0"/>
            <a:ext cx="3202466" cy="10277448"/>
            <a:chOff x="15085534" y="0"/>
            <a:chExt cx="3202466" cy="10277448"/>
          </a:xfrm>
        </p:grpSpPr>
        <p:grpSp>
          <p:nvGrpSpPr>
            <p:cNvPr id="20" name="Group 2">
              <a:extLst>
                <a:ext uri="{FF2B5EF4-FFF2-40B4-BE49-F238E27FC236}">
                  <a16:creationId xmlns:a16="http://schemas.microsoft.com/office/drawing/2014/main" id="{02F8EDBC-8596-42F9-A63C-6E48BA5239D8}"/>
                </a:ext>
              </a:extLst>
            </p:cNvPr>
            <p:cNvGrpSpPr/>
            <p:nvPr/>
          </p:nvGrpSpPr>
          <p:grpSpPr>
            <a:xfrm>
              <a:off x="15085534" y="0"/>
              <a:ext cx="3200400" cy="10277448"/>
              <a:chOff x="190205" y="-7159"/>
              <a:chExt cx="7239225" cy="5112381"/>
            </a:xfrm>
          </p:grpSpPr>
          <p:sp>
            <p:nvSpPr>
              <p:cNvPr id="23" name="Freeform 3">
                <a:extLst>
                  <a:ext uri="{FF2B5EF4-FFF2-40B4-BE49-F238E27FC236}">
                    <a16:creationId xmlns:a16="http://schemas.microsoft.com/office/drawing/2014/main" id="{78263B43-0B8E-4CCD-9D64-5E93F531A4C0}"/>
                  </a:ext>
                </a:extLst>
              </p:cNvPr>
              <p:cNvSpPr/>
              <p:nvPr/>
            </p:nvSpPr>
            <p:spPr>
              <a:xfrm>
                <a:off x="190205" y="-7159"/>
                <a:ext cx="7239225" cy="5112381"/>
              </a:xfrm>
              <a:custGeom>
                <a:avLst/>
                <a:gdLst/>
                <a:ahLst/>
                <a:cxnLst/>
                <a:rect l="l" t="t" r="r" b="b"/>
                <a:pathLst>
                  <a:path w="7457157" h="5342981">
                    <a:moveTo>
                      <a:pt x="0" y="0"/>
                    </a:moveTo>
                    <a:lnTo>
                      <a:pt x="7457157" y="0"/>
                    </a:lnTo>
                    <a:lnTo>
                      <a:pt x="7457157" y="5342981"/>
                    </a:lnTo>
                    <a:lnTo>
                      <a:pt x="0" y="5342981"/>
                    </a:lnTo>
                    <a:close/>
                  </a:path>
                </a:pathLst>
              </a:custGeom>
              <a:solidFill>
                <a:srgbClr val="1546BA"/>
              </a:solidFill>
            </p:spPr>
          </p:sp>
        </p:grpSp>
        <p:pic>
          <p:nvPicPr>
            <p:cNvPr id="21" name="Picture 2">
              <a:extLst>
                <a:ext uri="{FF2B5EF4-FFF2-40B4-BE49-F238E27FC236}">
                  <a16:creationId xmlns:a16="http://schemas.microsoft.com/office/drawing/2014/main" id="{0C9C3826-6F0D-4E86-A387-819F4FB15C7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66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81" t="12839" r="8874" b="13589"/>
            <a:stretch/>
          </p:blipFill>
          <p:spPr bwMode="auto">
            <a:xfrm>
              <a:off x="15087600" y="945841"/>
              <a:ext cx="3200400" cy="1364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2">
              <a:extLst>
                <a:ext uri="{FF2B5EF4-FFF2-40B4-BE49-F238E27FC236}">
                  <a16:creationId xmlns:a16="http://schemas.microsoft.com/office/drawing/2014/main" id="{6109FCEB-78ED-4BA3-9004-D80CC9699DF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b="12523"/>
            <a:stretch>
              <a:fillRect/>
            </a:stretch>
          </p:blipFill>
          <p:spPr>
            <a:xfrm>
              <a:off x="15085534" y="2310455"/>
              <a:ext cx="3201433" cy="2800506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3B7077ED-D05B-4B46-8EBA-2DDE5484B9C0}"/>
              </a:ext>
            </a:extLst>
          </p:cNvPr>
          <p:cNvSpPr txBox="1"/>
          <p:nvPr/>
        </p:nvSpPr>
        <p:spPr>
          <a:xfrm>
            <a:off x="897154" y="8980357"/>
            <a:ext cx="94101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hlinkClick r:id="rId9"/>
              </a:rPr>
              <a:t>«Международные исследования TIMSS, PIRLS и PISA» (krippo.ru)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B1F941-B705-48A6-8CFC-8BF0D22709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32" t="11481" r="25418" b="12963"/>
          <a:stretch/>
        </p:blipFill>
        <p:spPr>
          <a:xfrm>
            <a:off x="7482764" y="3332382"/>
            <a:ext cx="7382001" cy="643559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520160" y="3653920"/>
            <a:ext cx="7982482" cy="1496715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976935" y="477561"/>
            <a:ext cx="13669520" cy="2262330"/>
            <a:chOff x="-3277" y="57150"/>
            <a:chExt cx="18226027" cy="3016439"/>
          </a:xfrm>
        </p:grpSpPr>
        <p:sp>
          <p:nvSpPr>
            <p:cNvPr id="15" name="TextBox 15"/>
            <p:cNvSpPr txBox="1"/>
            <p:nvPr/>
          </p:nvSpPr>
          <p:spPr>
            <a:xfrm>
              <a:off x="0" y="57150"/>
              <a:ext cx="18222750" cy="11532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369"/>
                </a:lnSpc>
              </a:pPr>
              <a:r>
                <a:rPr lang="en-US" sz="4800" b="1" dirty="0">
                  <a:solidFill>
                    <a:srgbClr val="011C5D"/>
                  </a:solidFill>
                  <a:latin typeface="Montserrat Classic Bold" panose="020B0604020202020204" charset="0"/>
                </a:rPr>
                <a:t>ДЕЯТЕЛЬНОСТЬ КРИППО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-3277" y="1473151"/>
              <a:ext cx="18222750" cy="16004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ru-RU" sz="2600" b="1" dirty="0">
                  <a:solidFill>
                    <a:srgbClr val="011C5D"/>
                  </a:solidFill>
                  <a:latin typeface="Montserrat Classic"/>
                </a:rPr>
                <a:t>по реализации Указа Президента России </a:t>
              </a:r>
            </a:p>
            <a:p>
              <a:pPr algn="ctr"/>
              <a:r>
                <a:rPr lang="ru-RU" sz="2600" b="1" dirty="0">
                  <a:solidFill>
                    <a:srgbClr val="011C5D"/>
                  </a:solidFill>
                  <a:latin typeface="Montserrat Classic"/>
                </a:rPr>
                <a:t>«О национальных целях развития Российской Федерации на период до 2030 года» </a:t>
              </a:r>
            </a:p>
            <a:p>
              <a:pPr algn="ctr"/>
              <a:r>
                <a:rPr lang="ru-RU" sz="2600" b="1" dirty="0">
                  <a:solidFill>
                    <a:srgbClr val="011C5D"/>
                  </a:solidFill>
                  <a:latin typeface="Montserrat Classic"/>
                </a:rPr>
                <a:t>(21 июля 2020 года)</a:t>
              </a: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-208257" y="3816267"/>
            <a:ext cx="7358676" cy="984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200" u="sng" dirty="0">
                <a:solidFill>
                  <a:srgbClr val="FFFFFF"/>
                </a:solidFill>
                <a:latin typeface="Anonymous Pro Bold"/>
              </a:rPr>
              <a:t>Материалы в помощь руководителям и педагогическим работникам</a:t>
            </a:r>
            <a:endParaRPr lang="en-US" sz="3200" u="sng" dirty="0">
              <a:solidFill>
                <a:srgbClr val="FFFFFF"/>
              </a:solidFill>
              <a:latin typeface="Anonymous Pro Bold"/>
            </a:endParaRP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1269A023-6CCC-4FF7-81BC-62E81E6C2A4D}"/>
              </a:ext>
            </a:extLst>
          </p:cNvPr>
          <p:cNvGrpSpPr/>
          <p:nvPr/>
        </p:nvGrpSpPr>
        <p:grpSpPr>
          <a:xfrm>
            <a:off x="15085534" y="0"/>
            <a:ext cx="3202466" cy="10277448"/>
            <a:chOff x="15085534" y="0"/>
            <a:chExt cx="3202466" cy="10277448"/>
          </a:xfrm>
        </p:grpSpPr>
        <p:grpSp>
          <p:nvGrpSpPr>
            <p:cNvPr id="20" name="Group 2">
              <a:extLst>
                <a:ext uri="{FF2B5EF4-FFF2-40B4-BE49-F238E27FC236}">
                  <a16:creationId xmlns:a16="http://schemas.microsoft.com/office/drawing/2014/main" id="{02F8EDBC-8596-42F9-A63C-6E48BA5239D8}"/>
                </a:ext>
              </a:extLst>
            </p:cNvPr>
            <p:cNvGrpSpPr/>
            <p:nvPr/>
          </p:nvGrpSpPr>
          <p:grpSpPr>
            <a:xfrm>
              <a:off x="15085534" y="0"/>
              <a:ext cx="3200400" cy="10277448"/>
              <a:chOff x="190205" y="-7159"/>
              <a:chExt cx="7239225" cy="5112381"/>
            </a:xfrm>
          </p:grpSpPr>
          <p:sp>
            <p:nvSpPr>
              <p:cNvPr id="23" name="Freeform 3">
                <a:extLst>
                  <a:ext uri="{FF2B5EF4-FFF2-40B4-BE49-F238E27FC236}">
                    <a16:creationId xmlns:a16="http://schemas.microsoft.com/office/drawing/2014/main" id="{78263B43-0B8E-4CCD-9D64-5E93F531A4C0}"/>
                  </a:ext>
                </a:extLst>
              </p:cNvPr>
              <p:cNvSpPr/>
              <p:nvPr/>
            </p:nvSpPr>
            <p:spPr>
              <a:xfrm>
                <a:off x="190205" y="-7159"/>
                <a:ext cx="7239225" cy="5112381"/>
              </a:xfrm>
              <a:custGeom>
                <a:avLst/>
                <a:gdLst/>
                <a:ahLst/>
                <a:cxnLst/>
                <a:rect l="l" t="t" r="r" b="b"/>
                <a:pathLst>
                  <a:path w="7457157" h="5342981">
                    <a:moveTo>
                      <a:pt x="0" y="0"/>
                    </a:moveTo>
                    <a:lnTo>
                      <a:pt x="7457157" y="0"/>
                    </a:lnTo>
                    <a:lnTo>
                      <a:pt x="7457157" y="5342981"/>
                    </a:lnTo>
                    <a:lnTo>
                      <a:pt x="0" y="5342981"/>
                    </a:lnTo>
                    <a:close/>
                  </a:path>
                </a:pathLst>
              </a:custGeom>
              <a:solidFill>
                <a:srgbClr val="1546BA"/>
              </a:solidFill>
            </p:spPr>
          </p:sp>
        </p:grpSp>
        <p:pic>
          <p:nvPicPr>
            <p:cNvPr id="21" name="Picture 2">
              <a:extLst>
                <a:ext uri="{FF2B5EF4-FFF2-40B4-BE49-F238E27FC236}">
                  <a16:creationId xmlns:a16="http://schemas.microsoft.com/office/drawing/2014/main" id="{0C9C3826-6F0D-4E86-A387-819F4FB15C7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66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81" t="12839" r="8874" b="13589"/>
            <a:stretch/>
          </p:blipFill>
          <p:spPr bwMode="auto">
            <a:xfrm>
              <a:off x="15087600" y="945841"/>
              <a:ext cx="3200400" cy="1364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2">
              <a:extLst>
                <a:ext uri="{FF2B5EF4-FFF2-40B4-BE49-F238E27FC236}">
                  <a16:creationId xmlns:a16="http://schemas.microsoft.com/office/drawing/2014/main" id="{6109FCEB-78ED-4BA3-9004-D80CC9699DF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b="12523"/>
            <a:stretch>
              <a:fillRect/>
            </a:stretch>
          </p:blipFill>
          <p:spPr>
            <a:xfrm>
              <a:off x="15085534" y="2310455"/>
              <a:ext cx="3201433" cy="2800506"/>
            </a:xfrm>
            <a:prstGeom prst="rect">
              <a:avLst/>
            </a:prstGeom>
          </p:spPr>
        </p:pic>
      </p:grp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CC5061D-82F7-4A2D-8117-3B2ABEC836BE}"/>
              </a:ext>
            </a:extLst>
          </p:cNvPr>
          <p:cNvSpPr/>
          <p:nvPr/>
        </p:nvSpPr>
        <p:spPr>
          <a:xfrm>
            <a:off x="228600" y="5743126"/>
            <a:ext cx="78663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8"/>
              </a:rPr>
              <a:t>https://krippo.ru/index.php/institut/14-moduli/2190-funktsionalnaya-gramotnost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3466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2"/>
          <p:cNvGrpSpPr/>
          <p:nvPr/>
        </p:nvGrpSpPr>
        <p:grpSpPr>
          <a:xfrm>
            <a:off x="781471" y="408262"/>
            <a:ext cx="13851354" cy="2221591"/>
            <a:chOff x="-245723" y="57151"/>
            <a:chExt cx="18468473" cy="2962122"/>
          </a:xfrm>
        </p:grpSpPr>
        <p:sp>
          <p:nvSpPr>
            <p:cNvPr id="13" name="TextBox 13"/>
            <p:cNvSpPr txBox="1"/>
            <p:nvPr/>
          </p:nvSpPr>
          <p:spPr>
            <a:xfrm>
              <a:off x="0" y="57151"/>
              <a:ext cx="18222750" cy="11305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369"/>
                </a:lnSpc>
              </a:pPr>
              <a:r>
                <a:rPr lang="en-US" sz="4800" b="1" dirty="0">
                  <a:solidFill>
                    <a:srgbClr val="011C5D"/>
                  </a:solidFill>
                  <a:latin typeface="Montserrat Classic Bold" panose="020B0604020202020204" charset="0"/>
                </a:rPr>
                <a:t>ДЕЯТЕЛЬНОСТЬ КРИППО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-245723" y="1418834"/>
              <a:ext cx="18222750" cy="16004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en-US" sz="2600" b="1" dirty="0" err="1">
                  <a:solidFill>
                    <a:srgbClr val="011C5D"/>
                  </a:solidFill>
                  <a:latin typeface="Montserrat Classic"/>
                </a:rPr>
                <a:t>по</a:t>
              </a:r>
              <a:r>
                <a:rPr lang="en-US" sz="2600" b="1" dirty="0">
                  <a:solidFill>
                    <a:srgbClr val="011C5D"/>
                  </a:solidFill>
                  <a:latin typeface="Montserrat Classic"/>
                </a:rPr>
                <a:t> </a:t>
              </a:r>
              <a:r>
                <a:rPr lang="en-US" sz="2600" b="1" dirty="0" err="1">
                  <a:solidFill>
                    <a:srgbClr val="011C5D"/>
                  </a:solidFill>
                  <a:latin typeface="Montserrat Classic"/>
                </a:rPr>
                <a:t>реализации</a:t>
              </a:r>
              <a:r>
                <a:rPr lang="en-US" sz="2600" b="1" dirty="0">
                  <a:solidFill>
                    <a:srgbClr val="011C5D"/>
                  </a:solidFill>
                  <a:latin typeface="Montserrat Classic"/>
                </a:rPr>
                <a:t> </a:t>
              </a:r>
              <a:r>
                <a:rPr lang="en-US" sz="2600" b="1" dirty="0" err="1">
                  <a:solidFill>
                    <a:srgbClr val="011C5D"/>
                  </a:solidFill>
                  <a:latin typeface="Montserrat Classic"/>
                </a:rPr>
                <a:t>Указа</a:t>
              </a:r>
              <a:r>
                <a:rPr lang="en-US" sz="2600" b="1" dirty="0">
                  <a:solidFill>
                    <a:srgbClr val="011C5D"/>
                  </a:solidFill>
                  <a:latin typeface="Montserrat Classic"/>
                </a:rPr>
                <a:t> </a:t>
              </a:r>
              <a:r>
                <a:rPr lang="en-US" sz="2600" b="1" dirty="0" err="1">
                  <a:solidFill>
                    <a:srgbClr val="011C5D"/>
                  </a:solidFill>
                  <a:latin typeface="Montserrat Classic"/>
                </a:rPr>
                <a:t>Президента</a:t>
              </a:r>
              <a:r>
                <a:rPr lang="en-US" sz="2600" b="1" dirty="0">
                  <a:solidFill>
                    <a:srgbClr val="011C5D"/>
                  </a:solidFill>
                  <a:latin typeface="Montserrat Classic"/>
                </a:rPr>
                <a:t> </a:t>
              </a:r>
              <a:r>
                <a:rPr lang="en-US" sz="2600" b="1" dirty="0" err="1">
                  <a:solidFill>
                    <a:srgbClr val="011C5D"/>
                  </a:solidFill>
                  <a:latin typeface="Montserrat Classic"/>
                </a:rPr>
                <a:t>России</a:t>
              </a:r>
              <a:r>
                <a:rPr lang="en-US" sz="2600" b="1" dirty="0">
                  <a:solidFill>
                    <a:srgbClr val="011C5D"/>
                  </a:solidFill>
                  <a:latin typeface="Montserrat Classic"/>
                </a:rPr>
                <a:t> </a:t>
              </a:r>
            </a:p>
            <a:p>
              <a:pPr algn="ctr"/>
              <a:r>
                <a:rPr lang="en-US" sz="2600" b="1" dirty="0">
                  <a:solidFill>
                    <a:srgbClr val="011C5D"/>
                  </a:solidFill>
                  <a:latin typeface="Montserrat Classic"/>
                </a:rPr>
                <a:t>«О </a:t>
              </a:r>
              <a:r>
                <a:rPr lang="en-US" sz="2600" b="1" dirty="0" err="1">
                  <a:solidFill>
                    <a:srgbClr val="011C5D"/>
                  </a:solidFill>
                  <a:latin typeface="Montserrat Classic"/>
                </a:rPr>
                <a:t>национальных</a:t>
              </a:r>
              <a:r>
                <a:rPr lang="en-US" sz="2600" b="1" dirty="0">
                  <a:solidFill>
                    <a:srgbClr val="011C5D"/>
                  </a:solidFill>
                  <a:latin typeface="Montserrat Classic"/>
                </a:rPr>
                <a:t> </a:t>
              </a:r>
              <a:r>
                <a:rPr lang="en-US" sz="2600" b="1" dirty="0" err="1">
                  <a:solidFill>
                    <a:srgbClr val="011C5D"/>
                  </a:solidFill>
                  <a:latin typeface="Montserrat Classic"/>
                </a:rPr>
                <a:t>целях</a:t>
              </a:r>
              <a:r>
                <a:rPr lang="en-US" sz="2600" b="1" dirty="0">
                  <a:solidFill>
                    <a:srgbClr val="011C5D"/>
                  </a:solidFill>
                  <a:latin typeface="Montserrat Classic"/>
                </a:rPr>
                <a:t> </a:t>
              </a:r>
              <a:r>
                <a:rPr lang="en-US" sz="2600" b="1" dirty="0" err="1">
                  <a:solidFill>
                    <a:srgbClr val="011C5D"/>
                  </a:solidFill>
                  <a:latin typeface="Montserrat Classic"/>
                </a:rPr>
                <a:t>развития</a:t>
              </a:r>
              <a:r>
                <a:rPr lang="en-US" sz="2600" b="1" dirty="0">
                  <a:solidFill>
                    <a:srgbClr val="011C5D"/>
                  </a:solidFill>
                  <a:latin typeface="Montserrat Classic"/>
                </a:rPr>
                <a:t> </a:t>
              </a:r>
              <a:r>
                <a:rPr lang="en-US" sz="2600" b="1" dirty="0" err="1">
                  <a:solidFill>
                    <a:srgbClr val="011C5D"/>
                  </a:solidFill>
                  <a:latin typeface="Montserrat Classic"/>
                </a:rPr>
                <a:t>Российской</a:t>
              </a:r>
              <a:r>
                <a:rPr lang="en-US" sz="2600" b="1" dirty="0">
                  <a:solidFill>
                    <a:srgbClr val="011C5D"/>
                  </a:solidFill>
                  <a:latin typeface="Montserrat Classic"/>
                </a:rPr>
                <a:t> </a:t>
              </a:r>
              <a:r>
                <a:rPr lang="en-US" sz="2600" b="1" dirty="0" err="1">
                  <a:solidFill>
                    <a:srgbClr val="011C5D"/>
                  </a:solidFill>
                  <a:latin typeface="Montserrat Classic"/>
                </a:rPr>
                <a:t>Федерации</a:t>
              </a:r>
              <a:r>
                <a:rPr lang="en-US" sz="2600" b="1" dirty="0">
                  <a:solidFill>
                    <a:srgbClr val="011C5D"/>
                  </a:solidFill>
                  <a:latin typeface="Montserrat Classic"/>
                </a:rPr>
                <a:t> </a:t>
              </a:r>
              <a:r>
                <a:rPr lang="en-US" sz="2600" b="1" dirty="0" err="1">
                  <a:solidFill>
                    <a:srgbClr val="011C5D"/>
                  </a:solidFill>
                  <a:latin typeface="Montserrat Classic"/>
                </a:rPr>
                <a:t>на</a:t>
              </a:r>
              <a:r>
                <a:rPr lang="en-US" sz="2600" b="1" dirty="0">
                  <a:solidFill>
                    <a:srgbClr val="011C5D"/>
                  </a:solidFill>
                  <a:latin typeface="Montserrat Classic"/>
                </a:rPr>
                <a:t> </a:t>
              </a:r>
              <a:r>
                <a:rPr lang="en-US" sz="2600" b="1" dirty="0" err="1">
                  <a:solidFill>
                    <a:srgbClr val="011C5D"/>
                  </a:solidFill>
                  <a:latin typeface="Montserrat Classic"/>
                </a:rPr>
                <a:t>период</a:t>
              </a:r>
              <a:r>
                <a:rPr lang="en-US" sz="2600" b="1" dirty="0">
                  <a:solidFill>
                    <a:srgbClr val="011C5D"/>
                  </a:solidFill>
                  <a:latin typeface="Montserrat Classic"/>
                </a:rPr>
                <a:t> </a:t>
              </a:r>
              <a:r>
                <a:rPr lang="en-US" sz="2600" b="1" dirty="0" err="1">
                  <a:solidFill>
                    <a:srgbClr val="011C5D"/>
                  </a:solidFill>
                  <a:latin typeface="Montserrat Classic"/>
                </a:rPr>
                <a:t>до</a:t>
              </a:r>
              <a:r>
                <a:rPr lang="en-US" sz="2600" b="1" dirty="0">
                  <a:solidFill>
                    <a:srgbClr val="011C5D"/>
                  </a:solidFill>
                  <a:latin typeface="Montserrat Classic"/>
                </a:rPr>
                <a:t> 2030 </a:t>
              </a:r>
              <a:r>
                <a:rPr lang="en-US" sz="2600" b="1" dirty="0" err="1">
                  <a:solidFill>
                    <a:srgbClr val="011C5D"/>
                  </a:solidFill>
                  <a:latin typeface="Montserrat Classic"/>
                </a:rPr>
                <a:t>года</a:t>
              </a:r>
              <a:r>
                <a:rPr lang="en-US" sz="2600" b="1" dirty="0">
                  <a:solidFill>
                    <a:srgbClr val="011C5D"/>
                  </a:solidFill>
                  <a:latin typeface="Montserrat Classic"/>
                </a:rPr>
                <a:t>» </a:t>
              </a:r>
            </a:p>
            <a:p>
              <a:pPr algn="ctr"/>
              <a:r>
                <a:rPr lang="en-US" sz="2600" b="1" dirty="0">
                  <a:solidFill>
                    <a:srgbClr val="011C5D"/>
                  </a:solidFill>
                  <a:latin typeface="Montserrat Classic"/>
                </a:rPr>
                <a:t>(21 </a:t>
              </a:r>
              <a:r>
                <a:rPr lang="en-US" sz="2600" b="1" dirty="0" err="1">
                  <a:solidFill>
                    <a:srgbClr val="011C5D"/>
                  </a:solidFill>
                  <a:latin typeface="Montserrat Classic"/>
                </a:rPr>
                <a:t>июля</a:t>
              </a:r>
              <a:r>
                <a:rPr lang="en-US" sz="2600" b="1" dirty="0">
                  <a:solidFill>
                    <a:srgbClr val="011C5D"/>
                  </a:solidFill>
                  <a:latin typeface="Montserrat Classic"/>
                </a:rPr>
                <a:t> 2020 </a:t>
              </a:r>
              <a:r>
                <a:rPr lang="en-US" sz="2600" b="1" dirty="0" err="1">
                  <a:solidFill>
                    <a:srgbClr val="011C5D"/>
                  </a:solidFill>
                  <a:latin typeface="Montserrat Classic"/>
                </a:rPr>
                <a:t>года</a:t>
              </a:r>
              <a:r>
                <a:rPr lang="en-US" sz="2600" b="1" dirty="0">
                  <a:solidFill>
                    <a:srgbClr val="011C5D"/>
                  </a:solidFill>
                  <a:latin typeface="Montserrat Classic"/>
                </a:rPr>
                <a:t>)</a:t>
              </a:r>
            </a:p>
          </p:txBody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058747">
            <a:off x="9508341" y="4261768"/>
            <a:ext cx="3617797" cy="508362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44129" y="4329757"/>
            <a:ext cx="9143999" cy="1496715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743682" y="4329757"/>
            <a:ext cx="8077200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>
                <a:solidFill>
                  <a:srgbClr val="FFFFFF"/>
                </a:solidFill>
                <a:latin typeface="Anonymous Pro Bold"/>
              </a:rPr>
              <a:t>Диагностика уровня предметных компетенций и функциональной грамотности педагогических и руководящих работников</a:t>
            </a:r>
            <a:endParaRPr lang="en-US" sz="2800" dirty="0">
              <a:solidFill>
                <a:srgbClr val="FFFFFF"/>
              </a:solidFill>
              <a:latin typeface="Anonymous Pro Bold"/>
            </a:endParaRP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E000B5AF-75E4-4AE4-A7A6-711E18BD834F}"/>
              </a:ext>
            </a:extLst>
          </p:cNvPr>
          <p:cNvGrpSpPr/>
          <p:nvPr/>
        </p:nvGrpSpPr>
        <p:grpSpPr>
          <a:xfrm>
            <a:off x="15085534" y="0"/>
            <a:ext cx="3202466" cy="10277448"/>
            <a:chOff x="15085534" y="0"/>
            <a:chExt cx="3202466" cy="10277448"/>
          </a:xfrm>
        </p:grpSpPr>
        <p:grpSp>
          <p:nvGrpSpPr>
            <p:cNvPr id="20" name="Group 2">
              <a:extLst>
                <a:ext uri="{FF2B5EF4-FFF2-40B4-BE49-F238E27FC236}">
                  <a16:creationId xmlns:a16="http://schemas.microsoft.com/office/drawing/2014/main" id="{710356DE-44D1-4CBE-B71A-DB1C6DCD78AC}"/>
                </a:ext>
              </a:extLst>
            </p:cNvPr>
            <p:cNvGrpSpPr/>
            <p:nvPr/>
          </p:nvGrpSpPr>
          <p:grpSpPr>
            <a:xfrm>
              <a:off x="15085534" y="0"/>
              <a:ext cx="3200400" cy="10277448"/>
              <a:chOff x="190205" y="-7159"/>
              <a:chExt cx="7239225" cy="5112381"/>
            </a:xfrm>
          </p:grpSpPr>
          <p:sp>
            <p:nvSpPr>
              <p:cNvPr id="23" name="Freeform 3">
                <a:extLst>
                  <a:ext uri="{FF2B5EF4-FFF2-40B4-BE49-F238E27FC236}">
                    <a16:creationId xmlns:a16="http://schemas.microsoft.com/office/drawing/2014/main" id="{6BFC728C-6509-43DA-8FB0-CA54E943A73C}"/>
                  </a:ext>
                </a:extLst>
              </p:cNvPr>
              <p:cNvSpPr/>
              <p:nvPr/>
            </p:nvSpPr>
            <p:spPr>
              <a:xfrm>
                <a:off x="190205" y="-7159"/>
                <a:ext cx="7239225" cy="5112381"/>
              </a:xfrm>
              <a:custGeom>
                <a:avLst/>
                <a:gdLst/>
                <a:ahLst/>
                <a:cxnLst/>
                <a:rect l="l" t="t" r="r" b="b"/>
                <a:pathLst>
                  <a:path w="7457157" h="5342981">
                    <a:moveTo>
                      <a:pt x="0" y="0"/>
                    </a:moveTo>
                    <a:lnTo>
                      <a:pt x="7457157" y="0"/>
                    </a:lnTo>
                    <a:lnTo>
                      <a:pt x="7457157" y="5342981"/>
                    </a:lnTo>
                    <a:lnTo>
                      <a:pt x="0" y="5342981"/>
                    </a:lnTo>
                    <a:close/>
                  </a:path>
                </a:pathLst>
              </a:custGeom>
              <a:solidFill>
                <a:srgbClr val="1546BA"/>
              </a:solidFill>
            </p:spPr>
          </p:sp>
        </p:grpSp>
        <p:pic>
          <p:nvPicPr>
            <p:cNvPr id="21" name="Picture 2">
              <a:extLst>
                <a:ext uri="{FF2B5EF4-FFF2-40B4-BE49-F238E27FC236}">
                  <a16:creationId xmlns:a16="http://schemas.microsoft.com/office/drawing/2014/main" id="{23C84F7B-C89F-4471-A9AF-CF648027AF2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66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81" t="12839" r="8874" b="13589"/>
            <a:stretch/>
          </p:blipFill>
          <p:spPr bwMode="auto">
            <a:xfrm>
              <a:off x="15087600" y="945841"/>
              <a:ext cx="3200400" cy="1364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2">
              <a:extLst>
                <a:ext uri="{FF2B5EF4-FFF2-40B4-BE49-F238E27FC236}">
                  <a16:creationId xmlns:a16="http://schemas.microsoft.com/office/drawing/2014/main" id="{3DB2D354-5263-4D20-8B07-C169CDFE3C2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b="12523"/>
            <a:stretch>
              <a:fillRect/>
            </a:stretch>
          </p:blipFill>
          <p:spPr>
            <a:xfrm>
              <a:off x="15085534" y="2310455"/>
              <a:ext cx="3201433" cy="280050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4"/>
          <p:cNvGrpSpPr/>
          <p:nvPr/>
        </p:nvGrpSpPr>
        <p:grpSpPr>
          <a:xfrm>
            <a:off x="763109" y="465423"/>
            <a:ext cx="13667062" cy="2179305"/>
            <a:chOff x="0" y="57151"/>
            <a:chExt cx="18222750" cy="2905740"/>
          </a:xfrm>
        </p:grpSpPr>
        <p:sp>
          <p:nvSpPr>
            <p:cNvPr id="15" name="TextBox 15"/>
            <p:cNvSpPr txBox="1"/>
            <p:nvPr/>
          </p:nvSpPr>
          <p:spPr>
            <a:xfrm>
              <a:off x="0" y="57151"/>
              <a:ext cx="18222750" cy="11305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369"/>
                </a:lnSpc>
              </a:pPr>
              <a:r>
                <a:rPr lang="en-US" sz="4800" b="1" dirty="0">
                  <a:solidFill>
                    <a:srgbClr val="011C5D"/>
                  </a:solidFill>
                  <a:latin typeface="Montserrat Classic Bold" panose="020B0604020202020204" charset="0"/>
                </a:rPr>
                <a:t>ДЕЯТЕЛЬНОСТЬ КРИППО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1424522"/>
              <a:ext cx="18222750" cy="15383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en-US" sz="2499" b="1" dirty="0" err="1">
                  <a:solidFill>
                    <a:srgbClr val="011C5D"/>
                  </a:solidFill>
                  <a:latin typeface="Montserrat Classic"/>
                </a:rPr>
                <a:t>по</a:t>
              </a:r>
              <a:r>
                <a:rPr lang="en-US" sz="2499" b="1" dirty="0">
                  <a:solidFill>
                    <a:srgbClr val="011C5D"/>
                  </a:solidFill>
                  <a:latin typeface="Montserrat Classic"/>
                </a:rPr>
                <a:t> </a:t>
              </a:r>
              <a:r>
                <a:rPr lang="en-US" sz="2499" b="1" dirty="0" err="1">
                  <a:solidFill>
                    <a:srgbClr val="011C5D"/>
                  </a:solidFill>
                  <a:latin typeface="Montserrat Classic"/>
                </a:rPr>
                <a:t>реализации</a:t>
              </a:r>
              <a:r>
                <a:rPr lang="en-US" sz="2499" b="1" dirty="0">
                  <a:solidFill>
                    <a:srgbClr val="011C5D"/>
                  </a:solidFill>
                  <a:latin typeface="Montserrat Classic"/>
                </a:rPr>
                <a:t> </a:t>
              </a:r>
              <a:r>
                <a:rPr lang="en-US" sz="2499" b="1" dirty="0" err="1">
                  <a:solidFill>
                    <a:srgbClr val="011C5D"/>
                  </a:solidFill>
                  <a:latin typeface="Montserrat Classic"/>
                </a:rPr>
                <a:t>Указа</a:t>
              </a:r>
              <a:r>
                <a:rPr lang="en-US" sz="2499" b="1" dirty="0">
                  <a:solidFill>
                    <a:srgbClr val="011C5D"/>
                  </a:solidFill>
                  <a:latin typeface="Montserrat Classic"/>
                </a:rPr>
                <a:t> </a:t>
              </a:r>
              <a:r>
                <a:rPr lang="en-US" sz="2499" b="1" dirty="0" err="1">
                  <a:solidFill>
                    <a:srgbClr val="011C5D"/>
                  </a:solidFill>
                  <a:latin typeface="Montserrat Classic"/>
                </a:rPr>
                <a:t>Президента</a:t>
              </a:r>
              <a:r>
                <a:rPr lang="en-US" sz="2499" b="1" dirty="0">
                  <a:solidFill>
                    <a:srgbClr val="011C5D"/>
                  </a:solidFill>
                  <a:latin typeface="Montserrat Classic"/>
                </a:rPr>
                <a:t> </a:t>
              </a:r>
              <a:r>
                <a:rPr lang="en-US" sz="2499" b="1" dirty="0" err="1">
                  <a:solidFill>
                    <a:srgbClr val="011C5D"/>
                  </a:solidFill>
                  <a:latin typeface="Montserrat Classic"/>
                </a:rPr>
                <a:t>России</a:t>
              </a:r>
              <a:r>
                <a:rPr lang="en-US" sz="2499" b="1" dirty="0">
                  <a:solidFill>
                    <a:srgbClr val="011C5D"/>
                  </a:solidFill>
                  <a:latin typeface="Montserrat Classic"/>
                </a:rPr>
                <a:t> </a:t>
              </a:r>
            </a:p>
            <a:p>
              <a:pPr algn="ctr"/>
              <a:r>
                <a:rPr lang="en-US" sz="2499" b="1" dirty="0">
                  <a:solidFill>
                    <a:srgbClr val="011C5D"/>
                  </a:solidFill>
                  <a:latin typeface="Montserrat Classic"/>
                </a:rPr>
                <a:t>«О </a:t>
              </a:r>
              <a:r>
                <a:rPr lang="en-US" sz="2499" b="1" dirty="0" err="1">
                  <a:solidFill>
                    <a:srgbClr val="011C5D"/>
                  </a:solidFill>
                  <a:latin typeface="Montserrat Classic"/>
                </a:rPr>
                <a:t>национальных</a:t>
              </a:r>
              <a:r>
                <a:rPr lang="en-US" sz="2499" b="1" dirty="0">
                  <a:solidFill>
                    <a:srgbClr val="011C5D"/>
                  </a:solidFill>
                  <a:latin typeface="Montserrat Classic"/>
                </a:rPr>
                <a:t> </a:t>
              </a:r>
              <a:r>
                <a:rPr lang="en-US" sz="2499" b="1" dirty="0" err="1">
                  <a:solidFill>
                    <a:srgbClr val="011C5D"/>
                  </a:solidFill>
                  <a:latin typeface="Montserrat Classic"/>
                </a:rPr>
                <a:t>целях</a:t>
              </a:r>
              <a:r>
                <a:rPr lang="en-US" sz="2499" b="1" dirty="0">
                  <a:solidFill>
                    <a:srgbClr val="011C5D"/>
                  </a:solidFill>
                  <a:latin typeface="Montserrat Classic"/>
                </a:rPr>
                <a:t> </a:t>
              </a:r>
              <a:r>
                <a:rPr lang="en-US" sz="2499" b="1" dirty="0" err="1">
                  <a:solidFill>
                    <a:srgbClr val="011C5D"/>
                  </a:solidFill>
                  <a:latin typeface="Montserrat Classic"/>
                </a:rPr>
                <a:t>развития</a:t>
              </a:r>
              <a:r>
                <a:rPr lang="en-US" sz="2499" b="1" dirty="0">
                  <a:solidFill>
                    <a:srgbClr val="011C5D"/>
                  </a:solidFill>
                  <a:latin typeface="Montserrat Classic"/>
                </a:rPr>
                <a:t> </a:t>
              </a:r>
              <a:r>
                <a:rPr lang="en-US" sz="2499" b="1" dirty="0" err="1">
                  <a:solidFill>
                    <a:srgbClr val="011C5D"/>
                  </a:solidFill>
                  <a:latin typeface="Montserrat Classic"/>
                </a:rPr>
                <a:t>Российской</a:t>
              </a:r>
              <a:r>
                <a:rPr lang="en-US" sz="2499" b="1" dirty="0">
                  <a:solidFill>
                    <a:srgbClr val="011C5D"/>
                  </a:solidFill>
                  <a:latin typeface="Montserrat Classic"/>
                </a:rPr>
                <a:t> </a:t>
              </a:r>
              <a:r>
                <a:rPr lang="en-US" sz="2499" b="1" dirty="0" err="1">
                  <a:solidFill>
                    <a:srgbClr val="011C5D"/>
                  </a:solidFill>
                  <a:latin typeface="Montserrat Classic"/>
                </a:rPr>
                <a:t>Федерации</a:t>
              </a:r>
              <a:r>
                <a:rPr lang="en-US" sz="2499" b="1" dirty="0">
                  <a:solidFill>
                    <a:srgbClr val="011C5D"/>
                  </a:solidFill>
                  <a:latin typeface="Montserrat Classic"/>
                </a:rPr>
                <a:t> </a:t>
              </a:r>
              <a:r>
                <a:rPr lang="en-US" sz="2499" b="1" dirty="0" err="1">
                  <a:solidFill>
                    <a:srgbClr val="011C5D"/>
                  </a:solidFill>
                  <a:latin typeface="Montserrat Classic"/>
                </a:rPr>
                <a:t>на</a:t>
              </a:r>
              <a:r>
                <a:rPr lang="en-US" sz="2499" b="1" dirty="0">
                  <a:solidFill>
                    <a:srgbClr val="011C5D"/>
                  </a:solidFill>
                  <a:latin typeface="Montserrat Classic"/>
                </a:rPr>
                <a:t> </a:t>
              </a:r>
              <a:r>
                <a:rPr lang="en-US" sz="2499" b="1" dirty="0" err="1">
                  <a:solidFill>
                    <a:srgbClr val="011C5D"/>
                  </a:solidFill>
                  <a:latin typeface="Montserrat Classic"/>
                </a:rPr>
                <a:t>период</a:t>
              </a:r>
              <a:r>
                <a:rPr lang="en-US" sz="2499" b="1" dirty="0">
                  <a:solidFill>
                    <a:srgbClr val="011C5D"/>
                  </a:solidFill>
                  <a:latin typeface="Montserrat Classic"/>
                </a:rPr>
                <a:t> </a:t>
              </a:r>
              <a:r>
                <a:rPr lang="en-US" sz="2499" b="1" dirty="0" err="1">
                  <a:solidFill>
                    <a:srgbClr val="011C5D"/>
                  </a:solidFill>
                  <a:latin typeface="Montserrat Classic"/>
                </a:rPr>
                <a:t>до</a:t>
              </a:r>
              <a:r>
                <a:rPr lang="en-US" sz="2499" b="1" dirty="0">
                  <a:solidFill>
                    <a:srgbClr val="011C5D"/>
                  </a:solidFill>
                  <a:latin typeface="Montserrat Classic"/>
                </a:rPr>
                <a:t> 2030 </a:t>
              </a:r>
              <a:r>
                <a:rPr lang="en-US" sz="2499" b="1" dirty="0" err="1">
                  <a:solidFill>
                    <a:srgbClr val="011C5D"/>
                  </a:solidFill>
                  <a:latin typeface="Montserrat Classic"/>
                </a:rPr>
                <a:t>года</a:t>
              </a:r>
              <a:r>
                <a:rPr lang="en-US" sz="2499" b="1" dirty="0">
                  <a:solidFill>
                    <a:srgbClr val="011C5D"/>
                  </a:solidFill>
                  <a:latin typeface="Montserrat Classic"/>
                </a:rPr>
                <a:t>» </a:t>
              </a:r>
            </a:p>
            <a:p>
              <a:pPr algn="ctr"/>
              <a:r>
                <a:rPr lang="en-US" sz="2499" b="1" dirty="0">
                  <a:solidFill>
                    <a:srgbClr val="011C5D"/>
                  </a:solidFill>
                  <a:latin typeface="Montserrat Classic"/>
                </a:rPr>
                <a:t>(21 </a:t>
              </a:r>
              <a:r>
                <a:rPr lang="en-US" sz="2499" b="1" dirty="0" err="1">
                  <a:solidFill>
                    <a:srgbClr val="011C5D"/>
                  </a:solidFill>
                  <a:latin typeface="Montserrat Classic"/>
                </a:rPr>
                <a:t>июля</a:t>
              </a:r>
              <a:r>
                <a:rPr lang="en-US" sz="2499" b="1" dirty="0">
                  <a:solidFill>
                    <a:srgbClr val="011C5D"/>
                  </a:solidFill>
                  <a:latin typeface="Montserrat Classic"/>
                </a:rPr>
                <a:t> 2020 </a:t>
              </a:r>
              <a:r>
                <a:rPr lang="en-US" sz="2499" b="1" dirty="0" err="1">
                  <a:solidFill>
                    <a:srgbClr val="011C5D"/>
                  </a:solidFill>
                  <a:latin typeface="Montserrat Classic"/>
                </a:rPr>
                <a:t>года</a:t>
              </a:r>
              <a:r>
                <a:rPr lang="en-US" sz="2499" b="1" dirty="0">
                  <a:solidFill>
                    <a:srgbClr val="011C5D"/>
                  </a:solidFill>
                  <a:latin typeface="Montserrat Classic"/>
                </a:rPr>
                <a:t>)</a:t>
              </a:r>
            </a:p>
          </p:txBody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444190" y="3395213"/>
            <a:ext cx="7683190" cy="1293679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179616" y="3558916"/>
            <a:ext cx="6275815" cy="869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92"/>
              </a:lnSpc>
              <a:spcBef>
                <a:spcPct val="0"/>
              </a:spcBef>
            </a:pPr>
            <a:r>
              <a:rPr lang="en-US" sz="5137" u="sng">
                <a:solidFill>
                  <a:srgbClr val="FFFFFF"/>
                </a:solidFill>
                <a:latin typeface="Anonymous Pro Bold"/>
              </a:rPr>
              <a:t>ГИА-Карта Крыма</a:t>
            </a: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E2830620-EE2E-496F-A9C1-0B83BF7C52B0}"/>
              </a:ext>
            </a:extLst>
          </p:cNvPr>
          <p:cNvGrpSpPr/>
          <p:nvPr/>
        </p:nvGrpSpPr>
        <p:grpSpPr>
          <a:xfrm>
            <a:off x="15085534" y="0"/>
            <a:ext cx="3202466" cy="10277448"/>
            <a:chOff x="15085534" y="0"/>
            <a:chExt cx="3202466" cy="10277448"/>
          </a:xfrm>
        </p:grpSpPr>
        <p:grpSp>
          <p:nvGrpSpPr>
            <p:cNvPr id="20" name="Group 2">
              <a:extLst>
                <a:ext uri="{FF2B5EF4-FFF2-40B4-BE49-F238E27FC236}">
                  <a16:creationId xmlns:a16="http://schemas.microsoft.com/office/drawing/2014/main" id="{819E778C-B404-4CD1-BB0D-B73586FE2935}"/>
                </a:ext>
              </a:extLst>
            </p:cNvPr>
            <p:cNvGrpSpPr/>
            <p:nvPr/>
          </p:nvGrpSpPr>
          <p:grpSpPr>
            <a:xfrm>
              <a:off x="15085534" y="0"/>
              <a:ext cx="3200400" cy="10277448"/>
              <a:chOff x="190205" y="-7159"/>
              <a:chExt cx="7239225" cy="5112381"/>
            </a:xfrm>
          </p:grpSpPr>
          <p:sp>
            <p:nvSpPr>
              <p:cNvPr id="23" name="Freeform 3">
                <a:extLst>
                  <a:ext uri="{FF2B5EF4-FFF2-40B4-BE49-F238E27FC236}">
                    <a16:creationId xmlns:a16="http://schemas.microsoft.com/office/drawing/2014/main" id="{9122E52B-03AA-48C7-A343-C2524C45D1D6}"/>
                  </a:ext>
                </a:extLst>
              </p:cNvPr>
              <p:cNvSpPr/>
              <p:nvPr/>
            </p:nvSpPr>
            <p:spPr>
              <a:xfrm>
                <a:off x="190205" y="-7159"/>
                <a:ext cx="7239225" cy="5112381"/>
              </a:xfrm>
              <a:custGeom>
                <a:avLst/>
                <a:gdLst/>
                <a:ahLst/>
                <a:cxnLst/>
                <a:rect l="l" t="t" r="r" b="b"/>
                <a:pathLst>
                  <a:path w="7457157" h="5342981">
                    <a:moveTo>
                      <a:pt x="0" y="0"/>
                    </a:moveTo>
                    <a:lnTo>
                      <a:pt x="7457157" y="0"/>
                    </a:lnTo>
                    <a:lnTo>
                      <a:pt x="7457157" y="5342981"/>
                    </a:lnTo>
                    <a:lnTo>
                      <a:pt x="0" y="5342981"/>
                    </a:lnTo>
                    <a:close/>
                  </a:path>
                </a:pathLst>
              </a:custGeom>
              <a:solidFill>
                <a:srgbClr val="1546BA"/>
              </a:solidFill>
            </p:spPr>
          </p:sp>
        </p:grpSp>
        <p:pic>
          <p:nvPicPr>
            <p:cNvPr id="21" name="Picture 2">
              <a:extLst>
                <a:ext uri="{FF2B5EF4-FFF2-40B4-BE49-F238E27FC236}">
                  <a16:creationId xmlns:a16="http://schemas.microsoft.com/office/drawing/2014/main" id="{CD406CF9-AEE2-4ED6-B1AB-AD95DCCFD4C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66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81" t="12839" r="8874" b="13589"/>
            <a:stretch/>
          </p:blipFill>
          <p:spPr bwMode="auto">
            <a:xfrm>
              <a:off x="15087600" y="945841"/>
              <a:ext cx="3200400" cy="1364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2">
              <a:extLst>
                <a:ext uri="{FF2B5EF4-FFF2-40B4-BE49-F238E27FC236}">
                  <a16:creationId xmlns:a16="http://schemas.microsoft.com/office/drawing/2014/main" id="{FE563EC6-5EBA-4926-A722-674CD9D8B6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b="12523"/>
            <a:stretch>
              <a:fillRect/>
            </a:stretch>
          </p:blipFill>
          <p:spPr>
            <a:xfrm>
              <a:off x="15085534" y="2310455"/>
              <a:ext cx="3201433" cy="2800506"/>
            </a:xfrm>
            <a:prstGeom prst="rect">
              <a:avLst/>
            </a:prstGeom>
          </p:spPr>
        </p:pic>
      </p:grp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F671AE5-EF35-4943-86B5-355FEF174C4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9368" t="23144" r="39918" b="30256"/>
          <a:stretch/>
        </p:blipFill>
        <p:spPr>
          <a:xfrm>
            <a:off x="3571547" y="4792307"/>
            <a:ext cx="4963886" cy="319578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1EC4D83-65B7-452E-A8D1-DBCF1A5FABE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9698" t="24019" r="28050" b="16776"/>
          <a:stretch/>
        </p:blipFill>
        <p:spPr>
          <a:xfrm>
            <a:off x="8161518" y="3464994"/>
            <a:ext cx="5252341" cy="3347460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6C11F28F-4D8D-48E3-A370-38E24A28EE21}"/>
              </a:ext>
            </a:extLst>
          </p:cNvPr>
          <p:cNvSpPr/>
          <p:nvPr/>
        </p:nvSpPr>
        <p:spPr>
          <a:xfrm>
            <a:off x="608580" y="8351847"/>
            <a:ext cx="1432661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Инновационный проект «ГИА-карта Крыма» </a:t>
            </a:r>
            <a:r>
              <a:rPr lang="ru-RU" sz="2800" dirty="0">
                <a:solidFill>
                  <a:srgbClr val="002060"/>
                </a:solidFill>
              </a:rPr>
              <a:t>дает возможность проанализировать актуальный уровень подготовки учащихся по результатам ГИА в разрезе административно-территориальных единиц Республики Крым по каждому предмету и выработать адресные рекомендации по повышению качества образовательного процесса в отдельных регионах.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C03E973-E4AC-4F40-BA15-340E325821B9}"/>
              </a:ext>
            </a:extLst>
          </p:cNvPr>
          <p:cNvSpPr txBox="1"/>
          <p:nvPr/>
        </p:nvSpPr>
        <p:spPr>
          <a:xfrm>
            <a:off x="8660747" y="7632720"/>
            <a:ext cx="28563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hlinkClick r:id="rId9"/>
              </a:rPr>
              <a:t>Карта ГИА РК (krippo.ru)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2"/>
          <p:cNvGrpSpPr/>
          <p:nvPr/>
        </p:nvGrpSpPr>
        <p:grpSpPr>
          <a:xfrm>
            <a:off x="959729" y="469887"/>
            <a:ext cx="13691642" cy="2120120"/>
            <a:chOff x="-1643329" y="-127865"/>
            <a:chExt cx="18255523" cy="2826827"/>
          </a:xfrm>
        </p:grpSpPr>
        <p:sp>
          <p:nvSpPr>
            <p:cNvPr id="13" name="TextBox 13"/>
            <p:cNvSpPr txBox="1"/>
            <p:nvPr/>
          </p:nvSpPr>
          <p:spPr>
            <a:xfrm>
              <a:off x="-1610556" y="-127865"/>
              <a:ext cx="18222750" cy="11517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369"/>
                </a:lnSpc>
              </a:pPr>
              <a:r>
                <a:rPr lang="en-US" sz="4800" b="1" dirty="0">
                  <a:solidFill>
                    <a:srgbClr val="011C5D"/>
                  </a:solidFill>
                  <a:latin typeface="Montserrat Classic Bold" panose="020B0604020202020204" charset="0"/>
                </a:rPr>
                <a:t>ДЕЯТЕЛЬНОСТЬ КРИППО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-1643329" y="1098523"/>
              <a:ext cx="18222750" cy="16004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en-US" sz="2600" b="1" dirty="0" err="1">
                  <a:solidFill>
                    <a:srgbClr val="011C5D"/>
                  </a:solidFill>
                  <a:latin typeface="Montserrat Classic"/>
                </a:rPr>
                <a:t>по</a:t>
              </a:r>
              <a:r>
                <a:rPr lang="en-US" sz="2600" b="1" dirty="0">
                  <a:solidFill>
                    <a:srgbClr val="011C5D"/>
                  </a:solidFill>
                  <a:latin typeface="Montserrat Classic"/>
                </a:rPr>
                <a:t> </a:t>
              </a:r>
              <a:r>
                <a:rPr lang="en-US" sz="2600" b="1" dirty="0" err="1">
                  <a:solidFill>
                    <a:srgbClr val="011C5D"/>
                  </a:solidFill>
                  <a:latin typeface="Montserrat Classic"/>
                </a:rPr>
                <a:t>реализации</a:t>
              </a:r>
              <a:r>
                <a:rPr lang="en-US" sz="2600" b="1" dirty="0">
                  <a:solidFill>
                    <a:srgbClr val="011C5D"/>
                  </a:solidFill>
                  <a:latin typeface="Montserrat Classic"/>
                </a:rPr>
                <a:t> </a:t>
              </a:r>
              <a:r>
                <a:rPr lang="en-US" sz="2600" b="1" dirty="0" err="1">
                  <a:solidFill>
                    <a:srgbClr val="011C5D"/>
                  </a:solidFill>
                  <a:latin typeface="Montserrat Classic"/>
                </a:rPr>
                <a:t>Указа</a:t>
              </a:r>
              <a:r>
                <a:rPr lang="en-US" sz="2600" b="1" dirty="0">
                  <a:solidFill>
                    <a:srgbClr val="011C5D"/>
                  </a:solidFill>
                  <a:latin typeface="Montserrat Classic"/>
                </a:rPr>
                <a:t> </a:t>
              </a:r>
              <a:r>
                <a:rPr lang="en-US" sz="2600" b="1" dirty="0" err="1">
                  <a:solidFill>
                    <a:srgbClr val="011C5D"/>
                  </a:solidFill>
                  <a:latin typeface="Montserrat Classic"/>
                </a:rPr>
                <a:t>Президента</a:t>
              </a:r>
              <a:r>
                <a:rPr lang="en-US" sz="2600" b="1" dirty="0">
                  <a:solidFill>
                    <a:srgbClr val="011C5D"/>
                  </a:solidFill>
                  <a:latin typeface="Montserrat Classic"/>
                </a:rPr>
                <a:t> </a:t>
              </a:r>
              <a:r>
                <a:rPr lang="en-US" sz="2600" b="1" dirty="0" err="1">
                  <a:solidFill>
                    <a:srgbClr val="011C5D"/>
                  </a:solidFill>
                  <a:latin typeface="Montserrat Classic"/>
                </a:rPr>
                <a:t>России</a:t>
              </a:r>
              <a:r>
                <a:rPr lang="en-US" sz="2600" b="1" dirty="0">
                  <a:solidFill>
                    <a:srgbClr val="011C5D"/>
                  </a:solidFill>
                  <a:latin typeface="Montserrat Classic"/>
                </a:rPr>
                <a:t> </a:t>
              </a:r>
            </a:p>
            <a:p>
              <a:pPr algn="ctr"/>
              <a:r>
                <a:rPr lang="en-US" sz="2600" b="1" dirty="0">
                  <a:solidFill>
                    <a:srgbClr val="011C5D"/>
                  </a:solidFill>
                  <a:latin typeface="Montserrat Classic"/>
                </a:rPr>
                <a:t>«О </a:t>
              </a:r>
              <a:r>
                <a:rPr lang="en-US" sz="2600" b="1" dirty="0" err="1">
                  <a:solidFill>
                    <a:srgbClr val="011C5D"/>
                  </a:solidFill>
                  <a:latin typeface="Montserrat Classic"/>
                </a:rPr>
                <a:t>национальных</a:t>
              </a:r>
              <a:r>
                <a:rPr lang="en-US" sz="2600" b="1" dirty="0">
                  <a:solidFill>
                    <a:srgbClr val="011C5D"/>
                  </a:solidFill>
                  <a:latin typeface="Montserrat Classic"/>
                </a:rPr>
                <a:t> </a:t>
              </a:r>
              <a:r>
                <a:rPr lang="en-US" sz="2600" b="1" dirty="0" err="1">
                  <a:solidFill>
                    <a:srgbClr val="011C5D"/>
                  </a:solidFill>
                  <a:latin typeface="Montserrat Classic"/>
                </a:rPr>
                <a:t>целях</a:t>
              </a:r>
              <a:r>
                <a:rPr lang="en-US" sz="2600" b="1" dirty="0">
                  <a:solidFill>
                    <a:srgbClr val="011C5D"/>
                  </a:solidFill>
                  <a:latin typeface="Montserrat Classic"/>
                </a:rPr>
                <a:t> </a:t>
              </a:r>
              <a:r>
                <a:rPr lang="en-US" sz="2600" b="1" dirty="0" err="1">
                  <a:solidFill>
                    <a:srgbClr val="011C5D"/>
                  </a:solidFill>
                  <a:latin typeface="Montserrat Classic"/>
                </a:rPr>
                <a:t>развития</a:t>
              </a:r>
              <a:r>
                <a:rPr lang="en-US" sz="2600" b="1" dirty="0">
                  <a:solidFill>
                    <a:srgbClr val="011C5D"/>
                  </a:solidFill>
                  <a:latin typeface="Montserrat Classic"/>
                </a:rPr>
                <a:t> </a:t>
              </a:r>
              <a:r>
                <a:rPr lang="en-US" sz="2600" b="1" dirty="0" err="1">
                  <a:solidFill>
                    <a:srgbClr val="011C5D"/>
                  </a:solidFill>
                  <a:latin typeface="Montserrat Classic"/>
                </a:rPr>
                <a:t>Российской</a:t>
              </a:r>
              <a:r>
                <a:rPr lang="en-US" sz="2600" b="1" dirty="0">
                  <a:solidFill>
                    <a:srgbClr val="011C5D"/>
                  </a:solidFill>
                  <a:latin typeface="Montserrat Classic"/>
                </a:rPr>
                <a:t> </a:t>
              </a:r>
              <a:r>
                <a:rPr lang="en-US" sz="2600" b="1" dirty="0" err="1">
                  <a:solidFill>
                    <a:srgbClr val="011C5D"/>
                  </a:solidFill>
                  <a:latin typeface="Montserrat Classic"/>
                </a:rPr>
                <a:t>Федерации</a:t>
              </a:r>
              <a:r>
                <a:rPr lang="en-US" sz="2600" b="1" dirty="0">
                  <a:solidFill>
                    <a:srgbClr val="011C5D"/>
                  </a:solidFill>
                  <a:latin typeface="Montserrat Classic"/>
                </a:rPr>
                <a:t> </a:t>
              </a:r>
              <a:r>
                <a:rPr lang="en-US" sz="2600" b="1" dirty="0" err="1">
                  <a:solidFill>
                    <a:srgbClr val="011C5D"/>
                  </a:solidFill>
                  <a:latin typeface="Montserrat Classic"/>
                </a:rPr>
                <a:t>на</a:t>
              </a:r>
              <a:r>
                <a:rPr lang="en-US" sz="2600" b="1" dirty="0">
                  <a:solidFill>
                    <a:srgbClr val="011C5D"/>
                  </a:solidFill>
                  <a:latin typeface="Montserrat Classic"/>
                </a:rPr>
                <a:t> </a:t>
              </a:r>
              <a:r>
                <a:rPr lang="en-US" sz="2600" b="1" dirty="0" err="1">
                  <a:solidFill>
                    <a:srgbClr val="011C5D"/>
                  </a:solidFill>
                  <a:latin typeface="Montserrat Classic"/>
                </a:rPr>
                <a:t>период</a:t>
              </a:r>
              <a:r>
                <a:rPr lang="en-US" sz="2600" b="1" dirty="0">
                  <a:solidFill>
                    <a:srgbClr val="011C5D"/>
                  </a:solidFill>
                  <a:latin typeface="Montserrat Classic"/>
                </a:rPr>
                <a:t> </a:t>
              </a:r>
              <a:r>
                <a:rPr lang="en-US" sz="2600" b="1" dirty="0" err="1">
                  <a:solidFill>
                    <a:srgbClr val="011C5D"/>
                  </a:solidFill>
                  <a:latin typeface="Montserrat Classic"/>
                </a:rPr>
                <a:t>до</a:t>
              </a:r>
              <a:r>
                <a:rPr lang="en-US" sz="2600" b="1" dirty="0">
                  <a:solidFill>
                    <a:srgbClr val="011C5D"/>
                  </a:solidFill>
                  <a:latin typeface="Montserrat Classic"/>
                </a:rPr>
                <a:t> 2030 </a:t>
              </a:r>
              <a:r>
                <a:rPr lang="en-US" sz="2600" b="1" dirty="0" err="1">
                  <a:solidFill>
                    <a:srgbClr val="011C5D"/>
                  </a:solidFill>
                  <a:latin typeface="Montserrat Classic"/>
                </a:rPr>
                <a:t>года</a:t>
              </a:r>
              <a:r>
                <a:rPr lang="en-US" sz="2600" b="1" dirty="0">
                  <a:solidFill>
                    <a:srgbClr val="011C5D"/>
                  </a:solidFill>
                  <a:latin typeface="Montserrat Classic"/>
                </a:rPr>
                <a:t>» </a:t>
              </a:r>
            </a:p>
            <a:p>
              <a:pPr algn="ctr"/>
              <a:r>
                <a:rPr lang="en-US" sz="2600" b="1" dirty="0">
                  <a:solidFill>
                    <a:srgbClr val="011C5D"/>
                  </a:solidFill>
                  <a:latin typeface="Montserrat Classic"/>
                </a:rPr>
                <a:t>(21 </a:t>
              </a:r>
              <a:r>
                <a:rPr lang="en-US" sz="2600" b="1" dirty="0" err="1">
                  <a:solidFill>
                    <a:srgbClr val="011C5D"/>
                  </a:solidFill>
                  <a:latin typeface="Montserrat Classic"/>
                </a:rPr>
                <a:t>июля</a:t>
              </a:r>
              <a:r>
                <a:rPr lang="en-US" sz="2600" b="1" dirty="0">
                  <a:solidFill>
                    <a:srgbClr val="011C5D"/>
                  </a:solidFill>
                  <a:latin typeface="Montserrat Classic"/>
                </a:rPr>
                <a:t> 2020 </a:t>
              </a:r>
              <a:r>
                <a:rPr lang="en-US" sz="2600" b="1" dirty="0" err="1">
                  <a:solidFill>
                    <a:srgbClr val="011C5D"/>
                  </a:solidFill>
                  <a:latin typeface="Montserrat Classic"/>
                </a:rPr>
                <a:t>года</a:t>
              </a:r>
              <a:r>
                <a:rPr lang="en-US" sz="2600" b="1" dirty="0">
                  <a:solidFill>
                    <a:srgbClr val="011C5D"/>
                  </a:solidFill>
                  <a:latin typeface="Montserrat Classic"/>
                </a:rPr>
                <a:t>)</a:t>
              </a:r>
            </a:p>
          </p:txBody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533400" y="3316148"/>
            <a:ext cx="8531763" cy="149671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70622" y="5138724"/>
            <a:ext cx="6692193" cy="446146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792061" y="3568786"/>
            <a:ext cx="7151776" cy="4767851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-25358" y="3508476"/>
            <a:ext cx="7358676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600" dirty="0" err="1">
                <a:solidFill>
                  <a:srgbClr val="FFFFFF"/>
                </a:solidFill>
                <a:latin typeface="Anonymous Pro Bold"/>
              </a:rPr>
              <a:t>Программы</a:t>
            </a:r>
            <a:r>
              <a:rPr lang="en-US" sz="2600" dirty="0">
                <a:solidFill>
                  <a:srgbClr val="FFFFFF"/>
                </a:solidFill>
                <a:latin typeface="Anonymous Pro Bold"/>
              </a:rPr>
              <a:t> </a:t>
            </a:r>
            <a:r>
              <a:rPr lang="en-US" sz="2600" dirty="0" err="1">
                <a:solidFill>
                  <a:srgbClr val="FFFFFF"/>
                </a:solidFill>
                <a:latin typeface="Anonymous Pro Bold"/>
              </a:rPr>
              <a:t>профпереподготовки</a:t>
            </a:r>
            <a:r>
              <a:rPr lang="en-US" sz="2600" dirty="0">
                <a:solidFill>
                  <a:srgbClr val="FFFFFF"/>
                </a:solidFill>
                <a:latin typeface="Anonymous Pro Bold"/>
              </a:rPr>
              <a:t> </a:t>
            </a:r>
            <a:r>
              <a:rPr lang="en-US" sz="2600" dirty="0" err="1">
                <a:solidFill>
                  <a:srgbClr val="FFFFFF"/>
                </a:solidFill>
                <a:latin typeface="Anonymous Pro Bold"/>
              </a:rPr>
              <a:t>для</a:t>
            </a:r>
            <a:r>
              <a:rPr lang="en-US" sz="2600" dirty="0">
                <a:solidFill>
                  <a:srgbClr val="FFFFFF"/>
                </a:solidFill>
                <a:latin typeface="Anonymous Pro Bold"/>
              </a:rPr>
              <a:t> </a:t>
            </a:r>
            <a:r>
              <a:rPr lang="en-US" sz="2600" dirty="0" err="1">
                <a:solidFill>
                  <a:srgbClr val="FFFFFF"/>
                </a:solidFill>
                <a:latin typeface="Anonymous Pro Bold"/>
              </a:rPr>
              <a:t>школ</a:t>
            </a:r>
            <a:r>
              <a:rPr lang="en-US" sz="2600" dirty="0">
                <a:solidFill>
                  <a:srgbClr val="FFFFFF"/>
                </a:solidFill>
                <a:latin typeface="Anonymous Pro Bold"/>
              </a:rPr>
              <a:t> </a:t>
            </a:r>
          </a:p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600" dirty="0">
                <a:solidFill>
                  <a:srgbClr val="FFFFFF"/>
                </a:solidFill>
                <a:latin typeface="Anonymous Pro Bold"/>
              </a:rPr>
              <a:t>с </a:t>
            </a:r>
            <a:r>
              <a:rPr lang="en-US" sz="2600" dirty="0" err="1">
                <a:solidFill>
                  <a:srgbClr val="FFFFFF"/>
                </a:solidFill>
                <a:latin typeface="Anonymous Pro Bold"/>
              </a:rPr>
              <a:t>низкими</a:t>
            </a:r>
            <a:r>
              <a:rPr lang="en-US" sz="2600" dirty="0">
                <a:solidFill>
                  <a:srgbClr val="FFFFFF"/>
                </a:solidFill>
                <a:latin typeface="Anonymous Pro Bold"/>
              </a:rPr>
              <a:t> </a:t>
            </a:r>
            <a:r>
              <a:rPr lang="en-US" sz="2600" dirty="0" err="1">
                <a:solidFill>
                  <a:srgbClr val="FFFFFF"/>
                </a:solidFill>
                <a:latin typeface="Anonymous Pro Bold"/>
              </a:rPr>
              <a:t>образовательными</a:t>
            </a:r>
            <a:r>
              <a:rPr lang="en-US" sz="2600" dirty="0">
                <a:solidFill>
                  <a:srgbClr val="FFFFFF"/>
                </a:solidFill>
                <a:latin typeface="Anonymous Pro Bold"/>
              </a:rPr>
              <a:t> </a:t>
            </a:r>
            <a:r>
              <a:rPr lang="en-US" sz="2600" dirty="0" err="1">
                <a:solidFill>
                  <a:srgbClr val="FFFFFF"/>
                </a:solidFill>
                <a:latin typeface="Anonymous Pro Bold"/>
              </a:rPr>
              <a:t>результатами</a:t>
            </a:r>
            <a:endParaRPr lang="en-US" sz="2600" dirty="0">
              <a:solidFill>
                <a:srgbClr val="FFFFFF"/>
              </a:solidFill>
              <a:latin typeface="Anonymous Pro Bold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6302D5D9-D01B-462D-8F6E-199FFDBC596A}"/>
              </a:ext>
            </a:extLst>
          </p:cNvPr>
          <p:cNvGrpSpPr/>
          <p:nvPr/>
        </p:nvGrpSpPr>
        <p:grpSpPr>
          <a:xfrm>
            <a:off x="15085534" y="0"/>
            <a:ext cx="3202466" cy="10277448"/>
            <a:chOff x="15085534" y="0"/>
            <a:chExt cx="3202466" cy="10277448"/>
          </a:xfrm>
        </p:grpSpPr>
        <p:grpSp>
          <p:nvGrpSpPr>
            <p:cNvPr id="21" name="Group 2">
              <a:extLst>
                <a:ext uri="{FF2B5EF4-FFF2-40B4-BE49-F238E27FC236}">
                  <a16:creationId xmlns:a16="http://schemas.microsoft.com/office/drawing/2014/main" id="{EC22C3B4-4902-45A7-8624-7EF220135854}"/>
                </a:ext>
              </a:extLst>
            </p:cNvPr>
            <p:cNvGrpSpPr/>
            <p:nvPr/>
          </p:nvGrpSpPr>
          <p:grpSpPr>
            <a:xfrm>
              <a:off x="15085534" y="0"/>
              <a:ext cx="3200400" cy="10277448"/>
              <a:chOff x="190205" y="-7159"/>
              <a:chExt cx="7239225" cy="5112381"/>
            </a:xfrm>
          </p:grpSpPr>
          <p:sp>
            <p:nvSpPr>
              <p:cNvPr id="24" name="Freeform 3">
                <a:extLst>
                  <a:ext uri="{FF2B5EF4-FFF2-40B4-BE49-F238E27FC236}">
                    <a16:creationId xmlns:a16="http://schemas.microsoft.com/office/drawing/2014/main" id="{0813CA63-BA4C-4EC0-8A8B-597F4F548E46}"/>
                  </a:ext>
                </a:extLst>
              </p:cNvPr>
              <p:cNvSpPr/>
              <p:nvPr/>
            </p:nvSpPr>
            <p:spPr>
              <a:xfrm>
                <a:off x="190205" y="-7159"/>
                <a:ext cx="7239225" cy="5112381"/>
              </a:xfrm>
              <a:custGeom>
                <a:avLst/>
                <a:gdLst/>
                <a:ahLst/>
                <a:cxnLst/>
                <a:rect l="l" t="t" r="r" b="b"/>
                <a:pathLst>
                  <a:path w="7457157" h="5342981">
                    <a:moveTo>
                      <a:pt x="0" y="0"/>
                    </a:moveTo>
                    <a:lnTo>
                      <a:pt x="7457157" y="0"/>
                    </a:lnTo>
                    <a:lnTo>
                      <a:pt x="7457157" y="5342981"/>
                    </a:lnTo>
                    <a:lnTo>
                      <a:pt x="0" y="5342981"/>
                    </a:lnTo>
                    <a:close/>
                  </a:path>
                </a:pathLst>
              </a:custGeom>
              <a:solidFill>
                <a:srgbClr val="1546BA"/>
              </a:solidFill>
            </p:spPr>
          </p:sp>
        </p:grpSp>
        <p:pic>
          <p:nvPicPr>
            <p:cNvPr id="22" name="Picture 2">
              <a:extLst>
                <a:ext uri="{FF2B5EF4-FFF2-40B4-BE49-F238E27FC236}">
                  <a16:creationId xmlns:a16="http://schemas.microsoft.com/office/drawing/2014/main" id="{2784E99F-9750-4761-9DB6-CD08FF65206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66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81" t="12839" r="8874" b="13589"/>
            <a:stretch/>
          </p:blipFill>
          <p:spPr bwMode="auto">
            <a:xfrm>
              <a:off x="15087600" y="945841"/>
              <a:ext cx="3200400" cy="1364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2">
              <a:extLst>
                <a:ext uri="{FF2B5EF4-FFF2-40B4-BE49-F238E27FC236}">
                  <a16:creationId xmlns:a16="http://schemas.microsoft.com/office/drawing/2014/main" id="{A938754A-46BC-4374-AFBD-915CB2BD6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b="12523"/>
            <a:stretch>
              <a:fillRect/>
            </a:stretch>
          </p:blipFill>
          <p:spPr>
            <a:xfrm>
              <a:off x="15085534" y="2310455"/>
              <a:ext cx="3201433" cy="2800506"/>
            </a:xfrm>
            <a:prstGeom prst="rect">
              <a:avLst/>
            </a:prstGeom>
          </p:spPr>
        </p:pic>
      </p:grp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0BE4F34F-811E-429D-83B1-A48E12789210}"/>
              </a:ext>
            </a:extLst>
          </p:cNvPr>
          <p:cNvSpPr/>
          <p:nvPr/>
        </p:nvSpPr>
        <p:spPr>
          <a:xfrm>
            <a:off x="7687380" y="8505695"/>
            <a:ext cx="763539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КРИППО с 2021 года совместно с Ассамблеей учителей ОО РК обеспечивается методическая поддержка проекта «500+» </a:t>
            </a:r>
          </a:p>
          <a:p>
            <a:r>
              <a:rPr lang="ru-RU" sz="2000" dirty="0">
                <a:solidFill>
                  <a:srgbClr val="002060"/>
                </a:solidFill>
              </a:rPr>
              <a:t>в части совершенствования предметных компетенций учителей, преподающих в школах с низкими образовательными результатами.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2">
            <a:extLst>
              <a:ext uri="{FF2B5EF4-FFF2-40B4-BE49-F238E27FC236}">
                <a16:creationId xmlns:a16="http://schemas.microsoft.com/office/drawing/2014/main" id="{1FD2E70A-6426-4A19-8061-4A6E7343AA24}"/>
              </a:ext>
            </a:extLst>
          </p:cNvPr>
          <p:cNvGrpSpPr/>
          <p:nvPr/>
        </p:nvGrpSpPr>
        <p:grpSpPr>
          <a:xfrm>
            <a:off x="15085534" y="0"/>
            <a:ext cx="3200400" cy="10277448"/>
            <a:chOff x="190205" y="-7159"/>
            <a:chExt cx="7239225" cy="5112381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6807288C-40A6-4AA9-81D6-41741AACCB42}"/>
                </a:ext>
              </a:extLst>
            </p:cNvPr>
            <p:cNvSpPr/>
            <p:nvPr/>
          </p:nvSpPr>
          <p:spPr>
            <a:xfrm>
              <a:off x="190205" y="-7159"/>
              <a:ext cx="7239225" cy="5112381"/>
            </a:xfrm>
            <a:custGeom>
              <a:avLst/>
              <a:gdLst/>
              <a:ahLst/>
              <a:cxnLst/>
              <a:rect l="l" t="t" r="r" b="b"/>
              <a:pathLst>
                <a:path w="7457157" h="5342981">
                  <a:moveTo>
                    <a:pt x="0" y="0"/>
                  </a:moveTo>
                  <a:lnTo>
                    <a:pt x="7457157" y="0"/>
                  </a:lnTo>
                  <a:lnTo>
                    <a:pt x="7457157" y="5342981"/>
                  </a:lnTo>
                  <a:lnTo>
                    <a:pt x="0" y="5342981"/>
                  </a:lnTo>
                  <a:close/>
                </a:path>
              </a:pathLst>
            </a:custGeom>
            <a:solidFill>
              <a:srgbClr val="1546BA"/>
            </a:solidFill>
          </p:spPr>
        </p:sp>
      </p:grpSp>
      <p:pic>
        <p:nvPicPr>
          <p:cNvPr id="19" name="Picture 2">
            <a:extLst>
              <a:ext uri="{FF2B5EF4-FFF2-40B4-BE49-F238E27FC236}">
                <a16:creationId xmlns:a16="http://schemas.microsoft.com/office/drawing/2014/main" id="{33D0C85C-9B20-464C-B687-ECD28C1A78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81" t="12839" r="8874" b="13589"/>
          <a:stretch/>
        </p:blipFill>
        <p:spPr bwMode="auto">
          <a:xfrm>
            <a:off x="15087600" y="945841"/>
            <a:ext cx="3200400" cy="136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rcRect b="12523"/>
          <a:stretch>
            <a:fillRect/>
          </a:stretch>
        </p:blipFill>
        <p:spPr>
          <a:xfrm>
            <a:off x="15085534" y="2310455"/>
            <a:ext cx="3201433" cy="2800506"/>
          </a:xfrm>
          <a:prstGeom prst="rect">
            <a:avLst/>
          </a:prstGeom>
        </p:spPr>
      </p:pic>
      <p:pic>
        <p:nvPicPr>
          <p:cNvPr id="23" name="Picture 3">
            <a:extLst>
              <a:ext uri="{FF2B5EF4-FFF2-40B4-BE49-F238E27FC236}">
                <a16:creationId xmlns:a16="http://schemas.microsoft.com/office/drawing/2014/main" id="{46B988D3-98AF-4A34-A10F-E3DED75B7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5240001" y="8323588"/>
            <a:ext cx="2924222" cy="1003441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947B25C-A8D4-4CB4-B6FD-3AF9DE162E5C}"/>
              </a:ext>
            </a:extLst>
          </p:cNvPr>
          <p:cNvSpPr txBox="1"/>
          <p:nvPr/>
        </p:nvSpPr>
        <p:spPr>
          <a:xfrm>
            <a:off x="714934" y="1324088"/>
            <a:ext cx="14245268" cy="1969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indent="811213"/>
            <a:r>
              <a:rPr lang="ru-RU" sz="3200" dirty="0">
                <a:solidFill>
                  <a:srgbClr val="002060"/>
                </a:solidFill>
                <a:latin typeface="Montserrat Classic Bold" panose="020B0604020202020204" charset="0"/>
              </a:rPr>
              <a:t>Мониторинговое исследование качества общего образования, целью которого является сравнение мировых систем образования посредством оценки способности учащихся 15-летнего возраста применять полученные в школе знания и умения в жизненных ситуациях.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09F926-05A4-4951-AB09-72D2B1FD5CEB}"/>
              </a:ext>
            </a:extLst>
          </p:cNvPr>
          <p:cNvSpPr txBox="1"/>
          <p:nvPr/>
        </p:nvSpPr>
        <p:spPr>
          <a:xfrm>
            <a:off x="282735" y="396174"/>
            <a:ext cx="14552134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/>
            <a:r>
              <a:rPr lang="ru-RU" sz="4800" b="1" dirty="0">
                <a:solidFill>
                  <a:srgbClr val="0033CC"/>
                </a:solidFill>
                <a:latin typeface="Montserrat Classic Bold" panose="020B0604020202020204" charset="0"/>
              </a:rPr>
              <a:t>МЕЖДУНАРОДНОЕ ИССЛЕДОВАНИЕ PISA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B0D519-968E-4C4B-BE9F-AF1F3CC7D552}"/>
              </a:ext>
            </a:extLst>
          </p:cNvPr>
          <p:cNvSpPr txBox="1"/>
          <p:nvPr/>
        </p:nvSpPr>
        <p:spPr>
          <a:xfrm>
            <a:off x="698120" y="3483108"/>
            <a:ext cx="14245268" cy="40934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indent="811213"/>
            <a:r>
              <a:rPr lang="ru-RU" sz="3200" dirty="0">
                <a:solidFill>
                  <a:srgbClr val="002060"/>
                </a:solidFill>
                <a:latin typeface="Montserrat Classic Bold" panose="020B0604020202020204" charset="0"/>
              </a:rPr>
              <a:t>Цикл исследования в 2022 г. – 8. </a:t>
            </a:r>
          </a:p>
          <a:p>
            <a:pPr lvl="0" indent="811213"/>
            <a:r>
              <a:rPr lang="ru-RU" sz="3200" dirty="0">
                <a:solidFill>
                  <a:srgbClr val="002060"/>
                </a:solidFill>
                <a:latin typeface="Montserrat Classic Bold" panose="020B0604020202020204" charset="0"/>
              </a:rPr>
              <a:t>Исследование проводится каждые 3 года.</a:t>
            </a:r>
          </a:p>
          <a:p>
            <a:pPr lvl="0" indent="811213"/>
            <a:r>
              <a:rPr lang="ru-RU" sz="3200" dirty="0">
                <a:solidFill>
                  <a:srgbClr val="002060"/>
                </a:solidFill>
                <a:latin typeface="Montserrat Classic Bold" panose="020B0604020202020204" charset="0"/>
              </a:rPr>
              <a:t>Начало исследования - 2000 год.</a:t>
            </a:r>
          </a:p>
          <a:p>
            <a:pPr lvl="0" indent="811213"/>
            <a:r>
              <a:rPr lang="ru-RU" sz="3200" dirty="0">
                <a:solidFill>
                  <a:srgbClr val="002060"/>
                </a:solidFill>
                <a:latin typeface="Montserrat Classic Bold" panose="020B0604020202020204" charset="0"/>
              </a:rPr>
              <a:t>Российская Федерация участвует с 2000 года.</a:t>
            </a:r>
          </a:p>
          <a:p>
            <a:pPr lvl="0" indent="811213">
              <a:spcAft>
                <a:spcPts val="1200"/>
              </a:spcAft>
            </a:pPr>
            <a:r>
              <a:rPr lang="ru-RU" sz="3200" dirty="0">
                <a:solidFill>
                  <a:srgbClr val="002060"/>
                </a:solidFill>
                <a:latin typeface="Montserrat Classic Bold" panose="020B0604020202020204" charset="0"/>
              </a:rPr>
              <a:t>Москва как отдельного субъекта РФ участвует с 2018 года.</a:t>
            </a:r>
          </a:p>
          <a:p>
            <a:pPr lvl="0" indent="811213"/>
            <a:r>
              <a:rPr lang="ru-RU" sz="3200" b="1" dirty="0">
                <a:solidFill>
                  <a:srgbClr val="002060"/>
                </a:solidFill>
                <a:latin typeface="Montserrat Classic Bold" panose="020B0604020202020204" charset="0"/>
              </a:rPr>
              <a:t>Основные направления:  - </a:t>
            </a:r>
            <a:r>
              <a:rPr lang="ru-RU" sz="3200" dirty="0">
                <a:solidFill>
                  <a:srgbClr val="002060"/>
                </a:solidFill>
                <a:latin typeface="Montserrat Classic Bold" panose="020B0604020202020204" charset="0"/>
              </a:rPr>
              <a:t>читательская грамотность,</a:t>
            </a:r>
          </a:p>
          <a:p>
            <a:pPr lvl="0" indent="811213"/>
            <a:r>
              <a:rPr lang="ru-RU" sz="3200" dirty="0">
                <a:solidFill>
                  <a:srgbClr val="002060"/>
                </a:solidFill>
                <a:latin typeface="Montserrat Classic Bold" panose="020B0604020202020204" charset="0"/>
              </a:rPr>
              <a:t>                                                     - естественнонаучная грамотность,</a:t>
            </a:r>
          </a:p>
          <a:p>
            <a:pPr lvl="0" indent="811213"/>
            <a:r>
              <a:rPr lang="ru-RU" sz="3200" dirty="0">
                <a:solidFill>
                  <a:srgbClr val="002060"/>
                </a:solidFill>
                <a:latin typeface="Montserrat Classic Bold" panose="020B0604020202020204" charset="0"/>
              </a:rPr>
              <a:t>                                                     - математическая грамотность.</a:t>
            </a:r>
            <a:endParaRPr lang="ru-RU" sz="3600" dirty="0">
              <a:solidFill>
                <a:srgbClr val="002060"/>
              </a:solidFill>
              <a:latin typeface="Montserrat Classic Bold" panose="020B060402020202020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DD83B1B-4603-4DCB-A807-19E07DFAD974}"/>
              </a:ext>
            </a:extLst>
          </p:cNvPr>
          <p:cNvSpPr txBox="1"/>
          <p:nvPr/>
        </p:nvSpPr>
        <p:spPr>
          <a:xfrm>
            <a:off x="616897" y="7576536"/>
            <a:ext cx="14245268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indent="811213"/>
            <a:r>
              <a:rPr lang="ru-RU" sz="3200" b="1" dirty="0">
                <a:solidFill>
                  <a:srgbClr val="002060"/>
                </a:solidFill>
                <a:latin typeface="Montserrat Classic Bold" panose="020B0604020202020204" charset="0"/>
              </a:rPr>
              <a:t>Инструментарий исследования:</a:t>
            </a:r>
          </a:p>
          <a:p>
            <a:pPr marL="811213" lvl="0" indent="-3683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2060"/>
                </a:solidFill>
                <a:latin typeface="Montserrat Classic Bold" panose="020B0604020202020204" charset="0"/>
              </a:rPr>
              <a:t>тест в компьютерном формате,</a:t>
            </a:r>
          </a:p>
          <a:p>
            <a:pPr marL="811213" lvl="0" indent="-3683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2060"/>
                </a:solidFill>
                <a:latin typeface="Montserrat Classic Bold" panose="020B0604020202020204" charset="0"/>
              </a:rPr>
              <a:t>анкета для учащихся,</a:t>
            </a:r>
          </a:p>
          <a:p>
            <a:pPr marL="811213" lvl="0" indent="-3683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2060"/>
                </a:solidFill>
                <a:latin typeface="Montserrat Classic Bold" panose="020B0604020202020204" charset="0"/>
              </a:rPr>
              <a:t>анкета для родителей,</a:t>
            </a:r>
          </a:p>
          <a:p>
            <a:pPr marL="811213" lvl="0" indent="-3683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2060"/>
                </a:solidFill>
                <a:latin typeface="Montserrat Classic Bold" panose="020B0604020202020204" charset="0"/>
              </a:rPr>
              <a:t>анкета для администрации ОО.</a:t>
            </a:r>
            <a:endParaRPr lang="ru-RU" sz="3600" dirty="0">
              <a:solidFill>
                <a:srgbClr val="002060"/>
              </a:solidFill>
              <a:latin typeface="Montserrat Classic 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3157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2"/>
          <p:cNvGrpSpPr/>
          <p:nvPr/>
        </p:nvGrpSpPr>
        <p:grpSpPr>
          <a:xfrm>
            <a:off x="831550" y="306345"/>
            <a:ext cx="13691252" cy="2064155"/>
            <a:chOff x="-1069956" y="-61870"/>
            <a:chExt cx="18255002" cy="2752207"/>
          </a:xfrm>
        </p:grpSpPr>
        <p:sp>
          <p:nvSpPr>
            <p:cNvPr id="13" name="TextBox 13"/>
            <p:cNvSpPr txBox="1"/>
            <p:nvPr/>
          </p:nvSpPr>
          <p:spPr>
            <a:xfrm>
              <a:off x="-1037704" y="-61870"/>
              <a:ext cx="18222750" cy="11517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369"/>
                </a:lnSpc>
              </a:pPr>
              <a:r>
                <a:rPr lang="en-US" sz="4800" b="1" dirty="0">
                  <a:solidFill>
                    <a:srgbClr val="011C5D"/>
                  </a:solidFill>
                  <a:latin typeface="Montserrat Classic Bold" panose="020B0604020202020204" charset="0"/>
                </a:rPr>
                <a:t>ДЕЯТЕЛЬНОСТЬ КРИППО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-1069956" y="1089898"/>
              <a:ext cx="18222751" cy="16004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en-US" sz="2600" b="1" dirty="0" err="1">
                  <a:solidFill>
                    <a:srgbClr val="011C5D"/>
                  </a:solidFill>
                  <a:latin typeface="Montserrat Classic"/>
                </a:rPr>
                <a:t>по</a:t>
              </a:r>
              <a:r>
                <a:rPr lang="en-US" sz="2600" b="1" dirty="0">
                  <a:solidFill>
                    <a:srgbClr val="011C5D"/>
                  </a:solidFill>
                  <a:latin typeface="Montserrat Classic"/>
                </a:rPr>
                <a:t> </a:t>
              </a:r>
              <a:r>
                <a:rPr lang="en-US" sz="2600" b="1" dirty="0" err="1">
                  <a:solidFill>
                    <a:srgbClr val="011C5D"/>
                  </a:solidFill>
                  <a:latin typeface="Montserrat Classic"/>
                </a:rPr>
                <a:t>реализации</a:t>
              </a:r>
              <a:r>
                <a:rPr lang="en-US" sz="2600" b="1" dirty="0">
                  <a:solidFill>
                    <a:srgbClr val="011C5D"/>
                  </a:solidFill>
                  <a:latin typeface="Montserrat Classic"/>
                </a:rPr>
                <a:t> </a:t>
              </a:r>
              <a:r>
                <a:rPr lang="en-US" sz="2600" b="1" dirty="0" err="1">
                  <a:solidFill>
                    <a:srgbClr val="011C5D"/>
                  </a:solidFill>
                  <a:latin typeface="Montserrat Classic"/>
                </a:rPr>
                <a:t>Указа</a:t>
              </a:r>
              <a:r>
                <a:rPr lang="en-US" sz="2600" b="1" dirty="0">
                  <a:solidFill>
                    <a:srgbClr val="011C5D"/>
                  </a:solidFill>
                  <a:latin typeface="Montserrat Classic"/>
                </a:rPr>
                <a:t> </a:t>
              </a:r>
              <a:r>
                <a:rPr lang="en-US" sz="2600" b="1" dirty="0" err="1">
                  <a:solidFill>
                    <a:srgbClr val="011C5D"/>
                  </a:solidFill>
                  <a:latin typeface="Montserrat Classic"/>
                </a:rPr>
                <a:t>Президента</a:t>
              </a:r>
              <a:r>
                <a:rPr lang="en-US" sz="2600" b="1" dirty="0">
                  <a:solidFill>
                    <a:srgbClr val="011C5D"/>
                  </a:solidFill>
                  <a:latin typeface="Montserrat Classic"/>
                </a:rPr>
                <a:t> </a:t>
              </a:r>
              <a:r>
                <a:rPr lang="en-US" sz="2600" b="1" dirty="0" err="1">
                  <a:solidFill>
                    <a:srgbClr val="011C5D"/>
                  </a:solidFill>
                  <a:latin typeface="Montserrat Classic"/>
                </a:rPr>
                <a:t>России</a:t>
              </a:r>
              <a:r>
                <a:rPr lang="en-US" sz="2600" b="1" dirty="0">
                  <a:solidFill>
                    <a:srgbClr val="011C5D"/>
                  </a:solidFill>
                  <a:latin typeface="Montserrat Classic"/>
                </a:rPr>
                <a:t> </a:t>
              </a:r>
            </a:p>
            <a:p>
              <a:pPr algn="ctr"/>
              <a:r>
                <a:rPr lang="en-US" sz="2600" b="1" dirty="0">
                  <a:solidFill>
                    <a:srgbClr val="011C5D"/>
                  </a:solidFill>
                  <a:latin typeface="Montserrat Classic"/>
                </a:rPr>
                <a:t>«О </a:t>
              </a:r>
              <a:r>
                <a:rPr lang="en-US" sz="2600" b="1" dirty="0" err="1">
                  <a:solidFill>
                    <a:srgbClr val="011C5D"/>
                  </a:solidFill>
                  <a:latin typeface="Montserrat Classic"/>
                </a:rPr>
                <a:t>национальных</a:t>
              </a:r>
              <a:r>
                <a:rPr lang="en-US" sz="2600" b="1" dirty="0">
                  <a:solidFill>
                    <a:srgbClr val="011C5D"/>
                  </a:solidFill>
                  <a:latin typeface="Montserrat Classic"/>
                </a:rPr>
                <a:t> </a:t>
              </a:r>
              <a:r>
                <a:rPr lang="en-US" sz="2600" b="1" dirty="0" err="1">
                  <a:solidFill>
                    <a:srgbClr val="011C5D"/>
                  </a:solidFill>
                  <a:latin typeface="Montserrat Classic"/>
                </a:rPr>
                <a:t>целях</a:t>
              </a:r>
              <a:r>
                <a:rPr lang="en-US" sz="2600" b="1" dirty="0">
                  <a:solidFill>
                    <a:srgbClr val="011C5D"/>
                  </a:solidFill>
                  <a:latin typeface="Montserrat Classic"/>
                </a:rPr>
                <a:t> </a:t>
              </a:r>
              <a:r>
                <a:rPr lang="en-US" sz="2600" b="1" dirty="0" err="1">
                  <a:solidFill>
                    <a:srgbClr val="011C5D"/>
                  </a:solidFill>
                  <a:latin typeface="Montserrat Classic"/>
                </a:rPr>
                <a:t>развития</a:t>
              </a:r>
              <a:r>
                <a:rPr lang="en-US" sz="2600" b="1" dirty="0">
                  <a:solidFill>
                    <a:srgbClr val="011C5D"/>
                  </a:solidFill>
                  <a:latin typeface="Montserrat Classic"/>
                </a:rPr>
                <a:t> </a:t>
              </a:r>
              <a:r>
                <a:rPr lang="en-US" sz="2600" b="1" dirty="0" err="1">
                  <a:solidFill>
                    <a:srgbClr val="011C5D"/>
                  </a:solidFill>
                  <a:latin typeface="Montserrat Classic"/>
                </a:rPr>
                <a:t>Российской</a:t>
              </a:r>
              <a:r>
                <a:rPr lang="en-US" sz="2600" b="1" dirty="0">
                  <a:solidFill>
                    <a:srgbClr val="011C5D"/>
                  </a:solidFill>
                  <a:latin typeface="Montserrat Classic"/>
                </a:rPr>
                <a:t> </a:t>
              </a:r>
              <a:r>
                <a:rPr lang="en-US" sz="2600" b="1" dirty="0" err="1">
                  <a:solidFill>
                    <a:srgbClr val="011C5D"/>
                  </a:solidFill>
                  <a:latin typeface="Montserrat Classic"/>
                </a:rPr>
                <a:t>Федерации</a:t>
              </a:r>
              <a:r>
                <a:rPr lang="en-US" sz="2600" b="1" dirty="0">
                  <a:solidFill>
                    <a:srgbClr val="011C5D"/>
                  </a:solidFill>
                  <a:latin typeface="Montserrat Classic"/>
                </a:rPr>
                <a:t> </a:t>
              </a:r>
              <a:r>
                <a:rPr lang="en-US" sz="2600" b="1" dirty="0" err="1">
                  <a:solidFill>
                    <a:srgbClr val="011C5D"/>
                  </a:solidFill>
                  <a:latin typeface="Montserrat Classic"/>
                </a:rPr>
                <a:t>на</a:t>
              </a:r>
              <a:r>
                <a:rPr lang="en-US" sz="2600" b="1" dirty="0">
                  <a:solidFill>
                    <a:srgbClr val="011C5D"/>
                  </a:solidFill>
                  <a:latin typeface="Montserrat Classic"/>
                </a:rPr>
                <a:t> </a:t>
              </a:r>
              <a:r>
                <a:rPr lang="en-US" sz="2600" b="1" dirty="0" err="1">
                  <a:solidFill>
                    <a:srgbClr val="011C5D"/>
                  </a:solidFill>
                  <a:latin typeface="Montserrat Classic"/>
                </a:rPr>
                <a:t>период</a:t>
              </a:r>
              <a:r>
                <a:rPr lang="en-US" sz="2600" b="1" dirty="0">
                  <a:solidFill>
                    <a:srgbClr val="011C5D"/>
                  </a:solidFill>
                  <a:latin typeface="Montserrat Classic"/>
                </a:rPr>
                <a:t> </a:t>
              </a:r>
              <a:r>
                <a:rPr lang="en-US" sz="2600" b="1" dirty="0" err="1">
                  <a:solidFill>
                    <a:srgbClr val="011C5D"/>
                  </a:solidFill>
                  <a:latin typeface="Montserrat Classic"/>
                </a:rPr>
                <a:t>до</a:t>
              </a:r>
              <a:r>
                <a:rPr lang="en-US" sz="2600" b="1" dirty="0">
                  <a:solidFill>
                    <a:srgbClr val="011C5D"/>
                  </a:solidFill>
                  <a:latin typeface="Montserrat Classic"/>
                </a:rPr>
                <a:t> 2030 </a:t>
              </a:r>
              <a:r>
                <a:rPr lang="en-US" sz="2600" b="1" dirty="0" err="1">
                  <a:solidFill>
                    <a:srgbClr val="011C5D"/>
                  </a:solidFill>
                  <a:latin typeface="Montserrat Classic"/>
                </a:rPr>
                <a:t>года</a:t>
              </a:r>
              <a:r>
                <a:rPr lang="en-US" sz="2600" b="1" dirty="0">
                  <a:solidFill>
                    <a:srgbClr val="011C5D"/>
                  </a:solidFill>
                  <a:latin typeface="Montserrat Classic"/>
                </a:rPr>
                <a:t>» </a:t>
              </a:r>
            </a:p>
            <a:p>
              <a:pPr algn="ctr"/>
              <a:r>
                <a:rPr lang="en-US" sz="2600" b="1" dirty="0">
                  <a:solidFill>
                    <a:srgbClr val="011C5D"/>
                  </a:solidFill>
                  <a:latin typeface="Montserrat Classic"/>
                </a:rPr>
                <a:t>(21 </a:t>
              </a:r>
              <a:r>
                <a:rPr lang="en-US" sz="2600" b="1" dirty="0" err="1">
                  <a:solidFill>
                    <a:srgbClr val="011C5D"/>
                  </a:solidFill>
                  <a:latin typeface="Montserrat Classic"/>
                </a:rPr>
                <a:t>июля</a:t>
              </a:r>
              <a:r>
                <a:rPr lang="en-US" sz="2600" b="1" dirty="0">
                  <a:solidFill>
                    <a:srgbClr val="011C5D"/>
                  </a:solidFill>
                  <a:latin typeface="Montserrat Classic"/>
                </a:rPr>
                <a:t> 2020 </a:t>
              </a:r>
              <a:r>
                <a:rPr lang="en-US" sz="2600" b="1" dirty="0" err="1">
                  <a:solidFill>
                    <a:srgbClr val="011C5D"/>
                  </a:solidFill>
                  <a:latin typeface="Montserrat Classic"/>
                </a:rPr>
                <a:t>года</a:t>
              </a:r>
              <a:r>
                <a:rPr lang="en-US" sz="2600" b="1" dirty="0">
                  <a:solidFill>
                    <a:srgbClr val="011C5D"/>
                  </a:solidFill>
                  <a:latin typeface="Montserrat Classic"/>
                </a:rPr>
                <a:t>)</a:t>
              </a:r>
            </a:p>
          </p:txBody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556340" y="2644151"/>
            <a:ext cx="7982482" cy="120033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14726" y="3986580"/>
            <a:ext cx="6051781" cy="403452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689270" y="3244316"/>
            <a:ext cx="6827781" cy="4550743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-244437" y="2892015"/>
            <a:ext cx="7358676" cy="60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 dirty="0" err="1">
                <a:solidFill>
                  <a:srgbClr val="FFFFFF"/>
                </a:solidFill>
                <a:latin typeface="Anonymous Pro Bold"/>
              </a:rPr>
              <a:t>Образовтаельный</a:t>
            </a:r>
            <a:r>
              <a:rPr lang="en-US" sz="3500" dirty="0">
                <a:solidFill>
                  <a:srgbClr val="FFFFFF"/>
                </a:solidFill>
                <a:latin typeface="Anonymous Pro Bold"/>
              </a:rPr>
              <a:t> </a:t>
            </a:r>
            <a:r>
              <a:rPr lang="en-US" sz="3500" dirty="0" err="1">
                <a:solidFill>
                  <a:srgbClr val="FFFFFF"/>
                </a:solidFill>
                <a:latin typeface="Anonymous Pro Bold"/>
              </a:rPr>
              <a:t>аудит</a:t>
            </a:r>
            <a:endParaRPr lang="en-US" sz="3500" dirty="0">
              <a:solidFill>
                <a:srgbClr val="FFFFFF"/>
              </a:solidFill>
              <a:latin typeface="Anonymous Pro Bold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5098174A-2FD0-476E-AD59-3DF471402EE0}"/>
              </a:ext>
            </a:extLst>
          </p:cNvPr>
          <p:cNvGrpSpPr/>
          <p:nvPr/>
        </p:nvGrpSpPr>
        <p:grpSpPr>
          <a:xfrm>
            <a:off x="15085534" y="0"/>
            <a:ext cx="3202466" cy="10277448"/>
            <a:chOff x="15085534" y="0"/>
            <a:chExt cx="3202466" cy="10277448"/>
          </a:xfrm>
        </p:grpSpPr>
        <p:grpSp>
          <p:nvGrpSpPr>
            <p:cNvPr id="21" name="Group 2">
              <a:extLst>
                <a:ext uri="{FF2B5EF4-FFF2-40B4-BE49-F238E27FC236}">
                  <a16:creationId xmlns:a16="http://schemas.microsoft.com/office/drawing/2014/main" id="{C2DB7BC8-07C5-48DD-B804-769514B37B2F}"/>
                </a:ext>
              </a:extLst>
            </p:cNvPr>
            <p:cNvGrpSpPr/>
            <p:nvPr/>
          </p:nvGrpSpPr>
          <p:grpSpPr>
            <a:xfrm>
              <a:off x="15085534" y="0"/>
              <a:ext cx="3200400" cy="10277448"/>
              <a:chOff x="190205" y="-7159"/>
              <a:chExt cx="7239225" cy="5112381"/>
            </a:xfrm>
          </p:grpSpPr>
          <p:sp>
            <p:nvSpPr>
              <p:cNvPr id="24" name="Freeform 3">
                <a:extLst>
                  <a:ext uri="{FF2B5EF4-FFF2-40B4-BE49-F238E27FC236}">
                    <a16:creationId xmlns:a16="http://schemas.microsoft.com/office/drawing/2014/main" id="{57AF5A8D-09DC-4E7A-9FD8-D10029780605}"/>
                  </a:ext>
                </a:extLst>
              </p:cNvPr>
              <p:cNvSpPr/>
              <p:nvPr/>
            </p:nvSpPr>
            <p:spPr>
              <a:xfrm>
                <a:off x="190205" y="-7159"/>
                <a:ext cx="7239225" cy="5112381"/>
              </a:xfrm>
              <a:custGeom>
                <a:avLst/>
                <a:gdLst/>
                <a:ahLst/>
                <a:cxnLst/>
                <a:rect l="l" t="t" r="r" b="b"/>
                <a:pathLst>
                  <a:path w="7457157" h="5342981">
                    <a:moveTo>
                      <a:pt x="0" y="0"/>
                    </a:moveTo>
                    <a:lnTo>
                      <a:pt x="7457157" y="0"/>
                    </a:lnTo>
                    <a:lnTo>
                      <a:pt x="7457157" y="5342981"/>
                    </a:lnTo>
                    <a:lnTo>
                      <a:pt x="0" y="5342981"/>
                    </a:lnTo>
                    <a:close/>
                  </a:path>
                </a:pathLst>
              </a:custGeom>
              <a:solidFill>
                <a:srgbClr val="1546BA"/>
              </a:solidFill>
            </p:spPr>
          </p:sp>
        </p:grpSp>
        <p:pic>
          <p:nvPicPr>
            <p:cNvPr id="22" name="Picture 2">
              <a:extLst>
                <a:ext uri="{FF2B5EF4-FFF2-40B4-BE49-F238E27FC236}">
                  <a16:creationId xmlns:a16="http://schemas.microsoft.com/office/drawing/2014/main" id="{CBB05B2A-B6C8-447F-814C-D43AB816ADE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66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81" t="12839" r="8874" b="13589"/>
            <a:stretch/>
          </p:blipFill>
          <p:spPr bwMode="auto">
            <a:xfrm>
              <a:off x="15087600" y="945841"/>
              <a:ext cx="3200400" cy="1364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2">
              <a:extLst>
                <a:ext uri="{FF2B5EF4-FFF2-40B4-BE49-F238E27FC236}">
                  <a16:creationId xmlns:a16="http://schemas.microsoft.com/office/drawing/2014/main" id="{E328E524-E180-4028-A7FD-5AE486C4CD7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b="12523"/>
            <a:stretch>
              <a:fillRect/>
            </a:stretch>
          </p:blipFill>
          <p:spPr>
            <a:xfrm>
              <a:off x="15085534" y="2310455"/>
              <a:ext cx="3201433" cy="2800506"/>
            </a:xfrm>
            <a:prstGeom prst="rect">
              <a:avLst/>
            </a:prstGeom>
          </p:spPr>
        </p:pic>
      </p:grp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C49F1FD2-733C-494E-97DA-B41B6D712231}"/>
              </a:ext>
            </a:extLst>
          </p:cNvPr>
          <p:cNvSpPr/>
          <p:nvPr/>
        </p:nvSpPr>
        <p:spPr>
          <a:xfrm>
            <a:off x="564570" y="8174261"/>
            <a:ext cx="14249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По заявкам регионов и запросам управлений образованием специалисты КРИППО выезжают в школы, проводят диагностику по определению уровня предметных компетенций и функциональной грамотности педагогов конкретной образовательной организации. </a:t>
            </a:r>
          </a:p>
          <a:p>
            <a:r>
              <a:rPr lang="ru-RU" sz="2400" dirty="0">
                <a:solidFill>
                  <a:srgbClr val="002060"/>
                </a:solidFill>
              </a:rPr>
              <a:t>По итогам диагностики разрабатываются методические рекомендации по преодолению выявленных профессиональных дефицитов педагогов (адресные ДПП, семинары, совещания и пр.).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13108496" y="143219"/>
            <a:ext cx="4730211" cy="1074978"/>
            <a:chOff x="236088" y="255565"/>
            <a:chExt cx="6042084" cy="1232993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F46E483B-011F-46FD-9B04-755AB48F2C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66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088" y="258578"/>
              <a:ext cx="3824896" cy="1229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3659729" y="255565"/>
              <a:ext cx="2618443" cy="1112006"/>
            </a:xfrm>
            <a:prstGeom prst="rect">
              <a:avLst/>
            </a:prstGeom>
            <a:noFill/>
          </p:spPr>
          <p:txBody>
            <a:bodyPr wrap="none" lIns="137160" tIns="68580" rIns="137160" bIns="68580">
              <a:spAutoFit/>
            </a:bodyPr>
            <a:lstStyle/>
            <a:p>
              <a:pPr algn="ctr" defTabSz="1371600">
                <a:defRPr/>
              </a:pPr>
              <a:r>
                <a:rPr lang="ru-RU" sz="5400" b="1" kern="0" dirty="0">
                  <a:ln w="1905"/>
                  <a:solidFill>
                    <a:srgbClr val="FFC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- 2022</a:t>
              </a:r>
            </a:p>
          </p:txBody>
        </p:sp>
      </p:grpSp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233363" y="313575"/>
            <a:ext cx="8869265" cy="588253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55844" tIns="77922" rIns="155844" bIns="77922">
            <a:spAutoFit/>
          </a:bodyPr>
          <a:lstStyle/>
          <a:p>
            <a:pPr algn="ctr" defTabSz="831699"/>
            <a:r>
              <a:rPr lang="ru-RU" sz="2800" b="1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МЕТОДИЧЕСКИЕ РЕСУРСЫ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066653" y="4196658"/>
            <a:ext cx="5634038" cy="1477319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ru-RU" sz="3000" b="1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Публикации 2019-2021 годов в журнале «Отечественная и зарубежная педагогика»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513392" y="1360427"/>
            <a:ext cx="2835929" cy="2697983"/>
            <a:chOff x="5551154" y="499898"/>
            <a:chExt cx="3105937" cy="2080025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5594248" y="499898"/>
              <a:ext cx="2129974" cy="1846579"/>
            </a:xfrm>
            <a:prstGeom prst="roundRect">
              <a:avLst/>
            </a:prstGeom>
            <a:blipFill rotWithShape="0">
              <a:blip r:embed="rId5" cstate="print"/>
              <a:srcRect/>
              <a:stretch>
                <a:fillRect t="-973" r="-37432" b="1"/>
              </a:stretch>
            </a:blipFill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5551154" y="646985"/>
              <a:ext cx="3105937" cy="19329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71475" tIns="371475" rIns="371475" bIns="371475" numCol="1" spcCol="1270" anchor="ctr" anchorCtr="0">
              <a:noAutofit/>
            </a:bodyPr>
            <a:lstStyle/>
            <a:p>
              <a:pPr algn="ctr" defTabSz="288896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450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63773" y="4301175"/>
            <a:ext cx="2668932" cy="2567049"/>
            <a:chOff x="9287411" y="525088"/>
            <a:chExt cx="3312528" cy="2130495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9714742" y="525088"/>
              <a:ext cx="2529306" cy="1967990"/>
            </a:xfrm>
            <a:prstGeom prst="roundRect">
              <a:avLst/>
            </a:prstGeom>
            <a:blipFill rotWithShape="0">
              <a:blip r:embed="rId6" cstate="print"/>
              <a:srcRect/>
              <a:stretch>
                <a:fillRect l="-21218" t="1" r="-18394" b="-13813"/>
              </a:stretch>
            </a:blipFill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Скругленный прямоугольник 4"/>
            <p:cNvSpPr/>
            <p:nvPr/>
          </p:nvSpPr>
          <p:spPr>
            <a:xfrm>
              <a:off x="9287411" y="634428"/>
              <a:ext cx="3312528" cy="20211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71475" tIns="371475" rIns="371475" bIns="371475" numCol="1" spcCol="1270" anchor="ctr" anchorCtr="0">
              <a:noAutofit/>
            </a:bodyPr>
            <a:lstStyle/>
            <a:p>
              <a:pPr algn="ctr" defTabSz="288896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450" dirty="0"/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9536136" y="1526284"/>
            <a:ext cx="2404971" cy="2381168"/>
            <a:chOff x="6384720" y="1830190"/>
            <a:chExt cx="1603314" cy="1587445"/>
          </a:xfrm>
        </p:grpSpPr>
        <p:grpSp>
          <p:nvGrpSpPr>
            <p:cNvPr id="22" name="Группа 21"/>
            <p:cNvGrpSpPr/>
            <p:nvPr/>
          </p:nvGrpSpPr>
          <p:grpSpPr>
            <a:xfrm>
              <a:off x="6870703" y="1830190"/>
              <a:ext cx="1117331" cy="1457839"/>
              <a:chOff x="9483231" y="2999698"/>
              <a:chExt cx="1675996" cy="2186759"/>
            </a:xfrm>
          </p:grpSpPr>
          <p:sp>
            <p:nvSpPr>
              <p:cNvPr id="23" name="Скругленный прямоугольник 22"/>
              <p:cNvSpPr/>
              <p:nvPr/>
            </p:nvSpPr>
            <p:spPr>
              <a:xfrm>
                <a:off x="9483231" y="2999698"/>
                <a:ext cx="1675996" cy="2186759"/>
              </a:xfrm>
              <a:prstGeom prst="roundRect">
                <a:avLst/>
              </a:prstGeom>
              <a:blipFill rotWithShape="0">
                <a:blip r:embed="rId7" cstate="print"/>
                <a:stretch>
                  <a:fillRect/>
                </a:stretch>
              </a:blipFill>
            </p:spPr>
            <p:style>
              <a:lnRef idx="2">
                <a:schemeClr val="dk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4" name="Скругленный прямоугольник 4"/>
              <p:cNvSpPr/>
              <p:nvPr/>
            </p:nvSpPr>
            <p:spPr>
              <a:xfrm>
                <a:off x="9565046" y="3081513"/>
                <a:ext cx="1512366" cy="202312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00025" tIns="200025" rIns="200025" bIns="200025" numCol="1" spcCol="1270" anchor="ctr" anchorCtr="0">
                <a:noAutofit/>
              </a:bodyPr>
              <a:lstStyle/>
              <a:p>
                <a:pPr algn="ctr" defTabSz="155559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3450" dirty="0"/>
              </a:p>
            </p:txBody>
          </p:sp>
        </p:grpSp>
        <p:grpSp>
          <p:nvGrpSpPr>
            <p:cNvPr id="25" name="Группа 24"/>
            <p:cNvGrpSpPr/>
            <p:nvPr/>
          </p:nvGrpSpPr>
          <p:grpSpPr>
            <a:xfrm>
              <a:off x="6384720" y="1978645"/>
              <a:ext cx="1075541" cy="1438990"/>
              <a:chOff x="4524414" y="2999693"/>
              <a:chExt cx="1613311" cy="2158485"/>
            </a:xfrm>
          </p:grpSpPr>
          <p:sp>
            <p:nvSpPr>
              <p:cNvPr id="26" name="Скругленный прямоугольник 25"/>
              <p:cNvSpPr/>
              <p:nvPr/>
            </p:nvSpPr>
            <p:spPr>
              <a:xfrm>
                <a:off x="4650892" y="2999693"/>
                <a:ext cx="1486833" cy="2047584"/>
              </a:xfrm>
              <a:prstGeom prst="roundRect">
                <a:avLst/>
              </a:prstGeom>
              <a:blipFill rotWithShape="0">
                <a:blip r:embed="rId8" cstate="print"/>
                <a:stretch>
                  <a:fillRect/>
                </a:stretch>
              </a:blipFill>
            </p:spPr>
            <p:style>
              <a:lnRef idx="2">
                <a:schemeClr val="dk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7" name="Скругленный прямоугольник 6"/>
              <p:cNvSpPr/>
              <p:nvPr/>
            </p:nvSpPr>
            <p:spPr>
              <a:xfrm>
                <a:off x="4524414" y="3082489"/>
                <a:ext cx="1530514" cy="207568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00025" tIns="200025" rIns="200025" bIns="200025" numCol="1" spcCol="1270" anchor="ctr" anchorCtr="0">
                <a:noAutofit/>
              </a:bodyPr>
              <a:lstStyle/>
              <a:p>
                <a:pPr algn="ctr" defTabSz="155559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3450" dirty="0"/>
              </a:p>
            </p:txBody>
          </p:sp>
        </p:grpSp>
      </p:grpSp>
      <p:sp>
        <p:nvSpPr>
          <p:cNvPr id="28" name="TextBox 27"/>
          <p:cNvSpPr txBox="1"/>
          <p:nvPr/>
        </p:nvSpPr>
        <p:spPr>
          <a:xfrm>
            <a:off x="2870760" y="1509150"/>
            <a:ext cx="6616428" cy="1938984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ru-RU" sz="3000" b="1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«Мониторинг формирования функциональной грамотности учащихся»: </a:t>
            </a:r>
            <a:r>
              <a:rPr lang="en-US" sz="3000" b="1" spc="2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http://skiv.instrao.ru/</a:t>
            </a:r>
            <a:endParaRPr lang="ru-RU" sz="3000" b="1" spc="2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47784" y="4720222"/>
            <a:ext cx="6876245" cy="1477319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ru-RU" sz="3000" b="1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банк заданий для оценки функциональной грамотности: </a:t>
            </a:r>
            <a:r>
              <a:rPr lang="en-US" sz="3000" b="1" spc="2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https://fg.resh.edu.ru</a:t>
            </a:r>
            <a:r>
              <a:rPr lang="en-US" sz="3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ru-RU" sz="3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508077" y="4058409"/>
            <a:ext cx="17322723" cy="21339"/>
          </a:xfrm>
          <a:prstGeom prst="line">
            <a:avLst/>
          </a:prstGeom>
          <a:ln w="28575">
            <a:solidFill>
              <a:srgbClr val="66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9195464" y="1360465"/>
            <a:ext cx="0" cy="7960427"/>
          </a:xfrm>
          <a:prstGeom prst="line">
            <a:avLst/>
          </a:prstGeom>
          <a:ln w="28575">
            <a:solidFill>
              <a:srgbClr val="66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2064661" y="1484387"/>
            <a:ext cx="6223382" cy="2862314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ru-RU" sz="3000" b="1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Сборники заданий </a:t>
            </a:r>
          </a:p>
          <a:p>
            <a:r>
              <a:rPr lang="ru-RU" sz="3000" b="1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функциональной грамотности (РИД)</a:t>
            </a:r>
          </a:p>
          <a:p>
            <a:endParaRPr lang="ru-RU" sz="3000" b="1" spc="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000" b="1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17 СБОРНИКОВ</a:t>
            </a:r>
            <a:br>
              <a:rPr lang="ru-RU" sz="3000" b="1" spc="2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000" b="1" spc="20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0850752" y="5704546"/>
            <a:ext cx="7244000" cy="1015655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ru-RU" sz="15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ДОСТУП ПО ССЫЛКАМ: </a:t>
            </a:r>
          </a:p>
          <a:p>
            <a:pPr marL="285722" indent="-285722">
              <a:buFont typeface="Wingdings" panose="05000000000000000000" pitchFamily="2" charset="2"/>
              <a:buChar char="Ø"/>
            </a:pPr>
            <a:r>
              <a:rPr lang="en-US" sz="15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https://elibrary.ru/contents.asp?id=47228458</a:t>
            </a:r>
            <a:endParaRPr lang="ru-RU" sz="1500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22" indent="-285722">
              <a:buFont typeface="Wingdings" panose="05000000000000000000" pitchFamily="2" charset="2"/>
              <a:buChar char="Ø"/>
            </a:pPr>
            <a:r>
              <a:rPr lang="en-US" sz="15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http://ozp.instrao.ru/images/2021/%D0%B6%D1%83%D1%80%D0%BD%D0%B0%D0%BB/OZP_5_79_%D0%A22_2021_compressed</a:t>
            </a:r>
            <a:r>
              <a:rPr lang="en-US" sz="1500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.pd</a:t>
            </a:r>
            <a:endParaRPr lang="ru-RU" sz="15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9311189" y="4296452"/>
            <a:ext cx="2973608" cy="1920050"/>
            <a:chOff x="6248400" y="3835400"/>
            <a:chExt cx="1982405" cy="1280033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248400" y="3835400"/>
              <a:ext cx="1016000" cy="127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Скругленный прямоугольник 4"/>
            <p:cNvSpPr/>
            <p:nvPr/>
          </p:nvSpPr>
          <p:spPr>
            <a:xfrm>
              <a:off x="7313999" y="3888527"/>
              <a:ext cx="916806" cy="12269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4310" tIns="194310" rIns="194310" bIns="194310" numCol="1" spcCol="1270" anchor="ctr" anchorCtr="0">
              <a:noAutofit/>
            </a:bodyPr>
            <a:lstStyle/>
            <a:p>
              <a:pPr algn="ctr" defTabSz="15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450" dirty="0"/>
            </a:p>
          </p:txBody>
        </p:sp>
      </p:grpSp>
      <p:cxnSp>
        <p:nvCxnSpPr>
          <p:cNvPr id="35" name="Прямая соединительная линия 34"/>
          <p:cNvCxnSpPr/>
          <p:nvPr/>
        </p:nvCxnSpPr>
        <p:spPr>
          <a:xfrm flipV="1">
            <a:off x="552734" y="6929573"/>
            <a:ext cx="8536674" cy="81885"/>
          </a:xfrm>
          <a:prstGeom prst="line">
            <a:avLst/>
          </a:prstGeom>
          <a:ln w="28575">
            <a:solidFill>
              <a:srgbClr val="66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477672" y="8799918"/>
            <a:ext cx="85707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https://fipi.ru/otkrytyy-bank-zadaniy-dlya-otsenki-yestestvennonauchnoy-gramotnosti</a:t>
            </a:r>
            <a:endParaRPr lang="ru-RU" sz="3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790968" y="7100812"/>
            <a:ext cx="63393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Открытый банк заданий для оценки естественнонаучной грамотности (VII-IX классы)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AutoShape 2" descr="https://static.tildacdn.com/tild3836-3238-4661-b862-306135323337/fipi-logo-org.svg"/>
          <p:cNvSpPr>
            <a:spLocks noChangeAspect="1" noChangeArrowheads="1"/>
          </p:cNvSpPr>
          <p:nvPr/>
        </p:nvSpPr>
        <p:spPr bwMode="auto">
          <a:xfrm>
            <a:off x="233363" y="-216657"/>
            <a:ext cx="457200" cy="45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ru-RU" sz="2700" dirty="0"/>
          </a:p>
        </p:txBody>
      </p:sp>
      <p:pic>
        <p:nvPicPr>
          <p:cNvPr id="1028" name="Picture 4" descr="https://xn--80ad0ahft7a4bk.xn--p1ai/images/images/News/FIPI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36"/>
          <a:stretch/>
        </p:blipFill>
        <p:spPr bwMode="auto">
          <a:xfrm>
            <a:off x="880322" y="7086287"/>
            <a:ext cx="1371602" cy="17389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262207" y="7074930"/>
            <a:ext cx="874004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ПОМОЩЬ УЧИТЕЛЮ:</a:t>
            </a:r>
          </a:p>
          <a:p>
            <a:pPr marL="514350" indent="-514350">
              <a:buAutoNum type="arabicPeriod"/>
            </a:pP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Видеорекомендации размещены на портале «Единое содержание общего образования» </a:t>
            </a:r>
            <a:r>
              <a:rPr lang="en-US" sz="21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https://edsoo.ru/</a:t>
            </a:r>
            <a:r>
              <a:rPr lang="en-US" sz="21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содержат конкретные задачи педагогам на неделю</a:t>
            </a:r>
            <a:endParaRPr lang="en-US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Консультационный форум для ответов на вопросы педагогов по еженедельным  задачам</a:t>
            </a:r>
            <a:endParaRPr lang="en-US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Стартовая самодиагностика на портале РЭШ </a:t>
            </a:r>
            <a:r>
              <a:rPr lang="en-US" sz="21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https://resh.edu.ru/</a:t>
            </a:r>
            <a:r>
              <a:rPr lang="en-US" sz="2100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комплексной работе (февраль), итоговая диагностика (апрель)</a:t>
            </a: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 flipV="1">
            <a:off x="9334543" y="6888631"/>
            <a:ext cx="8667749" cy="40946"/>
          </a:xfrm>
          <a:prstGeom prst="line">
            <a:avLst/>
          </a:prstGeom>
          <a:ln w="28575">
            <a:solidFill>
              <a:srgbClr val="66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2061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2">
            <a:extLst>
              <a:ext uri="{FF2B5EF4-FFF2-40B4-BE49-F238E27FC236}">
                <a16:creationId xmlns:a16="http://schemas.microsoft.com/office/drawing/2014/main" id="{1FD2E70A-6426-4A19-8061-4A6E7343AA24}"/>
              </a:ext>
            </a:extLst>
          </p:cNvPr>
          <p:cNvGrpSpPr/>
          <p:nvPr/>
        </p:nvGrpSpPr>
        <p:grpSpPr>
          <a:xfrm>
            <a:off x="15087600" y="0"/>
            <a:ext cx="3200400" cy="10277448"/>
            <a:chOff x="190205" y="-7159"/>
            <a:chExt cx="7239225" cy="5112381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6807288C-40A6-4AA9-81D6-41741AACCB42}"/>
                </a:ext>
              </a:extLst>
            </p:cNvPr>
            <p:cNvSpPr/>
            <p:nvPr/>
          </p:nvSpPr>
          <p:spPr>
            <a:xfrm>
              <a:off x="190205" y="-7159"/>
              <a:ext cx="7239225" cy="5112381"/>
            </a:xfrm>
            <a:custGeom>
              <a:avLst/>
              <a:gdLst/>
              <a:ahLst/>
              <a:cxnLst/>
              <a:rect l="l" t="t" r="r" b="b"/>
              <a:pathLst>
                <a:path w="7457157" h="5342981">
                  <a:moveTo>
                    <a:pt x="0" y="0"/>
                  </a:moveTo>
                  <a:lnTo>
                    <a:pt x="7457157" y="0"/>
                  </a:lnTo>
                  <a:lnTo>
                    <a:pt x="7457157" y="5342981"/>
                  </a:lnTo>
                  <a:lnTo>
                    <a:pt x="0" y="5342981"/>
                  </a:lnTo>
                  <a:close/>
                </a:path>
              </a:pathLst>
            </a:custGeom>
            <a:solidFill>
              <a:srgbClr val="1546BA"/>
            </a:solidFill>
          </p:spPr>
        </p:sp>
      </p:grpSp>
      <p:pic>
        <p:nvPicPr>
          <p:cNvPr id="19" name="Picture 2">
            <a:extLst>
              <a:ext uri="{FF2B5EF4-FFF2-40B4-BE49-F238E27FC236}">
                <a16:creationId xmlns:a16="http://schemas.microsoft.com/office/drawing/2014/main" id="{33D0C85C-9B20-464C-B687-ECD28C1A78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81" t="12839" r="8874" b="13589"/>
          <a:stretch/>
        </p:blipFill>
        <p:spPr bwMode="auto">
          <a:xfrm>
            <a:off x="15086567" y="905630"/>
            <a:ext cx="3200400" cy="136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rcRect b="12523"/>
          <a:stretch>
            <a:fillRect/>
          </a:stretch>
        </p:blipFill>
        <p:spPr>
          <a:xfrm>
            <a:off x="15085534" y="2251462"/>
            <a:ext cx="3201433" cy="2800506"/>
          </a:xfrm>
          <a:prstGeom prst="rect">
            <a:avLst/>
          </a:prstGeom>
        </p:spPr>
      </p:pic>
      <p:pic>
        <p:nvPicPr>
          <p:cNvPr id="23" name="Picture 3">
            <a:extLst>
              <a:ext uri="{FF2B5EF4-FFF2-40B4-BE49-F238E27FC236}">
                <a16:creationId xmlns:a16="http://schemas.microsoft.com/office/drawing/2014/main" id="{46B988D3-98AF-4A34-A10F-E3DED75B7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5240001" y="8323588"/>
            <a:ext cx="2924222" cy="100344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C14F7BA-11CE-4EE4-9A51-6FD8156E5062}"/>
              </a:ext>
            </a:extLst>
          </p:cNvPr>
          <p:cNvSpPr txBox="1"/>
          <p:nvPr/>
        </p:nvSpPr>
        <p:spPr>
          <a:xfrm>
            <a:off x="914400" y="2906380"/>
            <a:ext cx="13783696" cy="20751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4800" b="1" dirty="0">
                <a:solidFill>
                  <a:srgbClr val="0033CC"/>
                </a:solidFill>
                <a:latin typeface="Montserrat Classic Bold" panose="020B0604020202020204" charset="0"/>
              </a:rPr>
              <a:t>ЧЕМ ЗАДАНИЯ </a:t>
            </a:r>
            <a:r>
              <a:rPr lang="en-US" sz="4800" b="1" dirty="0">
                <a:solidFill>
                  <a:srgbClr val="0033CC"/>
                </a:solidFill>
                <a:latin typeface="Montserrat Classic Bold" panose="020B0604020202020204" charset="0"/>
              </a:rPr>
              <a:t>PISA</a:t>
            </a:r>
            <a:endParaRPr lang="ru-RU" sz="4800" b="1" dirty="0">
              <a:solidFill>
                <a:srgbClr val="0033CC"/>
              </a:solidFill>
              <a:latin typeface="Montserrat Classic Bold" panose="020B0604020202020204" charset="0"/>
            </a:endParaRPr>
          </a:p>
          <a:p>
            <a:pPr lvl="0" algn="ctr">
              <a:lnSpc>
                <a:spcPct val="150000"/>
              </a:lnSpc>
            </a:pPr>
            <a:r>
              <a:rPr lang="ru-RU" sz="4800" b="1" dirty="0">
                <a:solidFill>
                  <a:srgbClr val="0033CC"/>
                </a:solidFill>
                <a:latin typeface="Montserrat Classic Bold" panose="020B0604020202020204" charset="0"/>
              </a:rPr>
              <a:t>ОТЛИЧАЮТСЯ ОТ ТРАДИЦИОННЫХ?</a:t>
            </a:r>
            <a:endParaRPr lang="en-US" sz="4800" b="1" dirty="0">
              <a:solidFill>
                <a:srgbClr val="0033CC"/>
              </a:solidFill>
              <a:latin typeface="Montserrat Classic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153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2">
            <a:extLst>
              <a:ext uri="{FF2B5EF4-FFF2-40B4-BE49-F238E27FC236}">
                <a16:creationId xmlns:a16="http://schemas.microsoft.com/office/drawing/2014/main" id="{1FD2E70A-6426-4A19-8061-4A6E7343AA24}"/>
              </a:ext>
            </a:extLst>
          </p:cNvPr>
          <p:cNvGrpSpPr/>
          <p:nvPr/>
        </p:nvGrpSpPr>
        <p:grpSpPr>
          <a:xfrm>
            <a:off x="15087600" y="0"/>
            <a:ext cx="3200400" cy="10277448"/>
            <a:chOff x="190205" y="-7159"/>
            <a:chExt cx="7239225" cy="5112381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6807288C-40A6-4AA9-81D6-41741AACCB42}"/>
                </a:ext>
              </a:extLst>
            </p:cNvPr>
            <p:cNvSpPr/>
            <p:nvPr/>
          </p:nvSpPr>
          <p:spPr>
            <a:xfrm>
              <a:off x="190205" y="-7159"/>
              <a:ext cx="7239225" cy="5112381"/>
            </a:xfrm>
            <a:custGeom>
              <a:avLst/>
              <a:gdLst/>
              <a:ahLst/>
              <a:cxnLst/>
              <a:rect l="l" t="t" r="r" b="b"/>
              <a:pathLst>
                <a:path w="7457157" h="5342981">
                  <a:moveTo>
                    <a:pt x="0" y="0"/>
                  </a:moveTo>
                  <a:lnTo>
                    <a:pt x="7457157" y="0"/>
                  </a:lnTo>
                  <a:lnTo>
                    <a:pt x="7457157" y="5342981"/>
                  </a:lnTo>
                  <a:lnTo>
                    <a:pt x="0" y="5342981"/>
                  </a:lnTo>
                  <a:close/>
                </a:path>
              </a:pathLst>
            </a:custGeom>
            <a:solidFill>
              <a:srgbClr val="1546BA"/>
            </a:solidFill>
          </p:spPr>
        </p:sp>
      </p:grpSp>
      <p:pic>
        <p:nvPicPr>
          <p:cNvPr id="19" name="Picture 2">
            <a:extLst>
              <a:ext uri="{FF2B5EF4-FFF2-40B4-BE49-F238E27FC236}">
                <a16:creationId xmlns:a16="http://schemas.microsoft.com/office/drawing/2014/main" id="{33D0C85C-9B20-464C-B687-ECD28C1A78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81" t="12839" r="8874" b="13589"/>
          <a:stretch/>
        </p:blipFill>
        <p:spPr bwMode="auto">
          <a:xfrm>
            <a:off x="15086567" y="905630"/>
            <a:ext cx="3200400" cy="136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rcRect b="12523"/>
          <a:stretch>
            <a:fillRect/>
          </a:stretch>
        </p:blipFill>
        <p:spPr>
          <a:xfrm>
            <a:off x="15085534" y="2251462"/>
            <a:ext cx="3201433" cy="2800506"/>
          </a:xfrm>
          <a:prstGeom prst="rect">
            <a:avLst/>
          </a:prstGeom>
        </p:spPr>
      </p:pic>
      <p:pic>
        <p:nvPicPr>
          <p:cNvPr id="23" name="Picture 3">
            <a:extLst>
              <a:ext uri="{FF2B5EF4-FFF2-40B4-BE49-F238E27FC236}">
                <a16:creationId xmlns:a16="http://schemas.microsoft.com/office/drawing/2014/main" id="{46B988D3-98AF-4A34-A10F-E3DED75B7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5240001" y="8323588"/>
            <a:ext cx="2924222" cy="100344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C14F7BA-11CE-4EE4-9A51-6FD8156E5062}"/>
              </a:ext>
            </a:extLst>
          </p:cNvPr>
          <p:cNvSpPr txBox="1"/>
          <p:nvPr/>
        </p:nvSpPr>
        <p:spPr>
          <a:xfrm>
            <a:off x="408040" y="1181100"/>
            <a:ext cx="14703500" cy="88331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Aft>
                <a:spcPts val="1200"/>
              </a:spcAft>
            </a:pPr>
            <a:r>
              <a:rPr lang="ru-RU" sz="3600" b="1" dirty="0">
                <a:solidFill>
                  <a:srgbClr val="0033CC"/>
                </a:solidFill>
                <a:latin typeface="Montserrat Classic" panose="020B0604020202020204" charset="0"/>
              </a:rPr>
              <a:t>Молоко матери защищает грудных детей от инфекционных заболеваний, так как оно содержит:</a:t>
            </a:r>
          </a:p>
          <a:p>
            <a:pPr lvl="0"/>
            <a:r>
              <a:rPr lang="ru-RU" sz="3200" b="1" dirty="0">
                <a:solidFill>
                  <a:srgbClr val="002060"/>
                </a:solidFill>
                <a:latin typeface="Montserrat Classic" panose="020B0604020202020204" charset="0"/>
              </a:rPr>
              <a:t>Предполагаемый ответ:</a:t>
            </a:r>
          </a:p>
          <a:p>
            <a:pPr lvl="0"/>
            <a:r>
              <a:rPr lang="ru-RU" sz="3200" b="1" dirty="0">
                <a:solidFill>
                  <a:srgbClr val="002060"/>
                </a:solidFill>
                <a:latin typeface="Montserrat Classic" panose="020B0604020202020204" charset="0"/>
              </a:rPr>
              <a:t>1) </a:t>
            </a:r>
            <a:r>
              <a:rPr lang="ru-RU" sz="3200" dirty="0">
                <a:solidFill>
                  <a:srgbClr val="002060"/>
                </a:solidFill>
                <a:latin typeface="Montserrat Classic" panose="020B0604020202020204" charset="0"/>
              </a:rPr>
              <a:t>ферменты,   </a:t>
            </a:r>
            <a:r>
              <a:rPr lang="ru-RU" sz="3200" b="1" dirty="0">
                <a:solidFill>
                  <a:srgbClr val="002060"/>
                </a:solidFill>
                <a:latin typeface="Montserrat Classic" panose="020B0604020202020204" charset="0"/>
              </a:rPr>
              <a:t> 2) </a:t>
            </a:r>
            <a:r>
              <a:rPr lang="ru-RU" sz="3200" dirty="0">
                <a:solidFill>
                  <a:srgbClr val="002060"/>
                </a:solidFill>
                <a:latin typeface="Montserrat Classic" panose="020B0604020202020204" charset="0"/>
              </a:rPr>
              <a:t>гормоны,    </a:t>
            </a:r>
            <a:r>
              <a:rPr lang="ru-RU" sz="3200" b="1" dirty="0">
                <a:solidFill>
                  <a:srgbClr val="002060"/>
                </a:solidFill>
                <a:latin typeface="Montserrat Classic" panose="020B0604020202020204" charset="0"/>
              </a:rPr>
              <a:t> 3) </a:t>
            </a:r>
            <a:r>
              <a:rPr lang="ru-RU" sz="3200" dirty="0">
                <a:solidFill>
                  <a:srgbClr val="002060"/>
                </a:solidFill>
                <a:latin typeface="Montserrat Classic" panose="020B0604020202020204" charset="0"/>
              </a:rPr>
              <a:t>антитела,    </a:t>
            </a:r>
            <a:r>
              <a:rPr lang="ru-RU" sz="3200" b="1" dirty="0">
                <a:solidFill>
                  <a:srgbClr val="002060"/>
                </a:solidFill>
                <a:latin typeface="Montserrat Classic" panose="020B0604020202020204" charset="0"/>
              </a:rPr>
              <a:t>4) </a:t>
            </a:r>
            <a:r>
              <a:rPr lang="ru-RU" sz="3200" dirty="0">
                <a:solidFill>
                  <a:srgbClr val="002060"/>
                </a:solidFill>
                <a:latin typeface="Montserrat Classic" panose="020B0604020202020204" charset="0"/>
              </a:rPr>
              <a:t>соли кальция.</a:t>
            </a:r>
          </a:p>
          <a:p>
            <a:pPr lvl="0"/>
            <a:endParaRPr lang="ru-RU" sz="3600" b="1" dirty="0">
              <a:solidFill>
                <a:srgbClr val="0033CC"/>
              </a:solidFill>
              <a:latin typeface="Montserrat Classic Bold" panose="020B0604020202020204" charset="0"/>
            </a:endParaRPr>
          </a:p>
          <a:p>
            <a:pPr lvl="0">
              <a:spcAft>
                <a:spcPts val="1200"/>
              </a:spcAft>
            </a:pPr>
            <a:r>
              <a:rPr lang="ru-RU" sz="3600" b="1" dirty="0">
                <a:solidFill>
                  <a:srgbClr val="0033CC"/>
                </a:solidFill>
                <a:latin typeface="Montserrat Classic Bold" panose="020B0604020202020204" charset="0"/>
              </a:rPr>
              <a:t>Способность млекопитающих выкармливать детёнышей молоком облегчается:</a:t>
            </a:r>
          </a:p>
          <a:p>
            <a:pPr lvl="0"/>
            <a:r>
              <a:rPr lang="ru-RU" sz="3200" b="1" dirty="0">
                <a:solidFill>
                  <a:srgbClr val="002060"/>
                </a:solidFill>
                <a:latin typeface="Montserrat Classic Bold" panose="020B0604020202020204" charset="0"/>
              </a:rPr>
              <a:t>Предполагаемый ответ:</a:t>
            </a:r>
          </a:p>
          <a:p>
            <a:pPr lvl="0"/>
            <a:r>
              <a:rPr lang="ru-RU" sz="3200" dirty="0">
                <a:solidFill>
                  <a:srgbClr val="002060"/>
                </a:solidFill>
                <a:latin typeface="Montserrat Classic Bold" panose="020B0604020202020204" charset="0"/>
              </a:rPr>
              <a:t>1) наличием разных типов зубов,                 2) живорождением,</a:t>
            </a:r>
          </a:p>
          <a:p>
            <a:pPr lvl="0"/>
            <a:r>
              <a:rPr lang="ru-RU" sz="3200" dirty="0">
                <a:solidFill>
                  <a:srgbClr val="002060"/>
                </a:solidFill>
                <a:latin typeface="Montserrat Classic Bold" panose="020B0604020202020204" charset="0"/>
              </a:rPr>
              <a:t>3) усложнением желудка и кишечника,     4) наличием мягких губ.</a:t>
            </a:r>
          </a:p>
          <a:p>
            <a:pPr lvl="0"/>
            <a:endParaRPr lang="ru-RU" sz="3600" b="1" dirty="0">
              <a:solidFill>
                <a:srgbClr val="002060"/>
              </a:solidFill>
              <a:latin typeface="Montserrat Classic" panose="020B0604020202020204" charset="0"/>
            </a:endParaRPr>
          </a:p>
          <a:p>
            <a:pPr lvl="0">
              <a:spcAft>
                <a:spcPts val="1200"/>
              </a:spcAft>
            </a:pPr>
            <a:r>
              <a:rPr lang="ru-RU" sz="3600" b="1" dirty="0">
                <a:solidFill>
                  <a:srgbClr val="0033CC"/>
                </a:solidFill>
                <a:latin typeface="Montserrat Classic" panose="020B0604020202020204" charset="0"/>
              </a:rPr>
              <a:t>Примером какой изменчивости служит повышение жирности молока у </a:t>
            </a:r>
            <a:r>
              <a:rPr lang="ru-RU" sz="3600" b="1" dirty="0" err="1">
                <a:solidFill>
                  <a:srgbClr val="0033CC"/>
                </a:solidFill>
                <a:latin typeface="Montserrat Classic" panose="020B0604020202020204" charset="0"/>
              </a:rPr>
              <a:t>коров</a:t>
            </a:r>
            <a:r>
              <a:rPr lang="ru-RU" sz="3600" b="1" dirty="0">
                <a:solidFill>
                  <a:srgbClr val="0033CC"/>
                </a:solidFill>
                <a:latin typeface="Montserrat Classic" panose="020B0604020202020204" charset="0"/>
              </a:rPr>
              <a:t> за счёт улучшения их содержания?</a:t>
            </a:r>
          </a:p>
          <a:p>
            <a:pPr lvl="0"/>
            <a:r>
              <a:rPr lang="ru-RU" sz="3200" b="1" dirty="0">
                <a:solidFill>
                  <a:srgbClr val="002060"/>
                </a:solidFill>
                <a:latin typeface="Montserrat Classic" panose="020B0604020202020204" charset="0"/>
              </a:rPr>
              <a:t>Предполагаемый ответ:</a:t>
            </a:r>
          </a:p>
          <a:p>
            <a:pPr lvl="0"/>
            <a:r>
              <a:rPr lang="ru-RU" sz="3200" b="1" dirty="0">
                <a:solidFill>
                  <a:srgbClr val="002060"/>
                </a:solidFill>
                <a:latin typeface="Montserrat Classic" panose="020B0604020202020204" charset="0"/>
              </a:rPr>
              <a:t>1) </a:t>
            </a:r>
            <a:r>
              <a:rPr lang="ru-RU" sz="3200" dirty="0">
                <a:solidFill>
                  <a:srgbClr val="002060"/>
                </a:solidFill>
                <a:latin typeface="Montserrat Classic" panose="020B0604020202020204" charset="0"/>
              </a:rPr>
              <a:t>комбинативной,       </a:t>
            </a:r>
            <a:r>
              <a:rPr lang="ru-RU" sz="3200" b="1" dirty="0">
                <a:solidFill>
                  <a:srgbClr val="002060"/>
                </a:solidFill>
                <a:latin typeface="Montserrat Classic" panose="020B0604020202020204" charset="0"/>
              </a:rPr>
              <a:t> 2) </a:t>
            </a:r>
            <a:r>
              <a:rPr lang="ru-RU" sz="3200" dirty="0">
                <a:solidFill>
                  <a:srgbClr val="002060"/>
                </a:solidFill>
                <a:latin typeface="Montserrat Classic" panose="020B0604020202020204" charset="0"/>
              </a:rPr>
              <a:t>соотносительной,   </a:t>
            </a:r>
          </a:p>
          <a:p>
            <a:pPr lvl="0"/>
            <a:r>
              <a:rPr lang="ru-RU" sz="3200" b="1" dirty="0">
                <a:solidFill>
                  <a:srgbClr val="002060"/>
                </a:solidFill>
                <a:latin typeface="Montserrat Classic" panose="020B0604020202020204" charset="0"/>
              </a:rPr>
              <a:t>3) </a:t>
            </a:r>
            <a:r>
              <a:rPr lang="ru-RU" sz="3200" dirty="0">
                <a:solidFill>
                  <a:srgbClr val="002060"/>
                </a:solidFill>
                <a:latin typeface="Montserrat Classic" panose="020B0604020202020204" charset="0"/>
              </a:rPr>
              <a:t>мутационной,          </a:t>
            </a:r>
            <a:r>
              <a:rPr lang="ru-RU" sz="3200" b="1" dirty="0">
                <a:solidFill>
                  <a:srgbClr val="002060"/>
                </a:solidFill>
                <a:latin typeface="Montserrat Classic" panose="020B0604020202020204" charset="0"/>
              </a:rPr>
              <a:t> 4) </a:t>
            </a:r>
            <a:r>
              <a:rPr lang="ru-RU" sz="3200" dirty="0">
                <a:solidFill>
                  <a:srgbClr val="002060"/>
                </a:solidFill>
                <a:latin typeface="Montserrat Classic" panose="020B0604020202020204" charset="0"/>
              </a:rPr>
              <a:t>модификационной.</a:t>
            </a:r>
            <a:endParaRPr lang="en-US" sz="4800" b="1" dirty="0">
              <a:solidFill>
                <a:srgbClr val="002060"/>
              </a:solidFill>
              <a:latin typeface="Montserrat Classic Bold" panose="020B060402020202020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F9C44D-768E-41AB-96FF-91F403689895}"/>
              </a:ext>
            </a:extLst>
          </p:cNvPr>
          <p:cNvSpPr txBox="1"/>
          <p:nvPr/>
        </p:nvSpPr>
        <p:spPr>
          <a:xfrm>
            <a:off x="840903" y="266700"/>
            <a:ext cx="13783696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/>
            <a:r>
              <a:rPr lang="ru-RU" sz="4800" b="1" dirty="0">
                <a:solidFill>
                  <a:srgbClr val="0033CC"/>
                </a:solidFill>
                <a:latin typeface="Montserrat Classic Bold" panose="020B0604020202020204" charset="0"/>
              </a:rPr>
              <a:t>ТИПИЧНЫЕ ЗАДАНИЯ ЕГЭ</a:t>
            </a:r>
            <a:endParaRPr lang="en-US" sz="6600" b="1" dirty="0">
              <a:solidFill>
                <a:srgbClr val="0033CC"/>
              </a:solidFill>
              <a:latin typeface="Montserrat Classic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717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2">
            <a:extLst>
              <a:ext uri="{FF2B5EF4-FFF2-40B4-BE49-F238E27FC236}">
                <a16:creationId xmlns:a16="http://schemas.microsoft.com/office/drawing/2014/main" id="{1FD2E70A-6426-4A19-8061-4A6E7343AA24}"/>
              </a:ext>
            </a:extLst>
          </p:cNvPr>
          <p:cNvGrpSpPr/>
          <p:nvPr/>
        </p:nvGrpSpPr>
        <p:grpSpPr>
          <a:xfrm>
            <a:off x="15087600" y="0"/>
            <a:ext cx="3200400" cy="10277448"/>
            <a:chOff x="190205" y="-7159"/>
            <a:chExt cx="7239225" cy="5112381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6807288C-40A6-4AA9-81D6-41741AACCB42}"/>
                </a:ext>
              </a:extLst>
            </p:cNvPr>
            <p:cNvSpPr/>
            <p:nvPr/>
          </p:nvSpPr>
          <p:spPr>
            <a:xfrm>
              <a:off x="190205" y="-7159"/>
              <a:ext cx="7239225" cy="5112381"/>
            </a:xfrm>
            <a:custGeom>
              <a:avLst/>
              <a:gdLst/>
              <a:ahLst/>
              <a:cxnLst/>
              <a:rect l="l" t="t" r="r" b="b"/>
              <a:pathLst>
                <a:path w="7457157" h="5342981">
                  <a:moveTo>
                    <a:pt x="0" y="0"/>
                  </a:moveTo>
                  <a:lnTo>
                    <a:pt x="7457157" y="0"/>
                  </a:lnTo>
                  <a:lnTo>
                    <a:pt x="7457157" y="5342981"/>
                  </a:lnTo>
                  <a:lnTo>
                    <a:pt x="0" y="5342981"/>
                  </a:lnTo>
                  <a:close/>
                </a:path>
              </a:pathLst>
            </a:custGeom>
            <a:solidFill>
              <a:srgbClr val="1546BA"/>
            </a:solidFill>
          </p:spPr>
        </p:sp>
      </p:grpSp>
      <p:pic>
        <p:nvPicPr>
          <p:cNvPr id="19" name="Picture 2">
            <a:extLst>
              <a:ext uri="{FF2B5EF4-FFF2-40B4-BE49-F238E27FC236}">
                <a16:creationId xmlns:a16="http://schemas.microsoft.com/office/drawing/2014/main" id="{33D0C85C-9B20-464C-B687-ECD28C1A78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81" t="12839" r="8874" b="13589"/>
          <a:stretch/>
        </p:blipFill>
        <p:spPr bwMode="auto">
          <a:xfrm>
            <a:off x="15086567" y="905630"/>
            <a:ext cx="3200400" cy="136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rcRect b="12523"/>
          <a:stretch>
            <a:fillRect/>
          </a:stretch>
        </p:blipFill>
        <p:spPr>
          <a:xfrm>
            <a:off x="15085534" y="2251462"/>
            <a:ext cx="3201433" cy="2800506"/>
          </a:xfrm>
          <a:prstGeom prst="rect">
            <a:avLst/>
          </a:prstGeom>
        </p:spPr>
      </p:pic>
      <p:pic>
        <p:nvPicPr>
          <p:cNvPr id="23" name="Picture 3">
            <a:extLst>
              <a:ext uri="{FF2B5EF4-FFF2-40B4-BE49-F238E27FC236}">
                <a16:creationId xmlns:a16="http://schemas.microsoft.com/office/drawing/2014/main" id="{46B988D3-98AF-4A34-A10F-E3DED75B7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5240001" y="8323588"/>
            <a:ext cx="2924222" cy="100344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8">
            <a:extLst>
              <a:ext uri="{FF2B5EF4-FFF2-40B4-BE49-F238E27FC236}">
                <a16:creationId xmlns:a16="http://schemas.microsoft.com/office/drawing/2014/main" id="{9527FB68-4AD8-4206-99DD-22AA28C48736}"/>
              </a:ext>
            </a:extLst>
          </p:cNvPr>
          <p:cNvSpPr txBox="1"/>
          <p:nvPr/>
        </p:nvSpPr>
        <p:spPr>
          <a:xfrm>
            <a:off x="719846" y="367726"/>
            <a:ext cx="13783696" cy="5379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00"/>
              </a:lnSpc>
            </a:pPr>
            <a:r>
              <a:rPr lang="ru-RU" sz="5400" b="1" dirty="0">
                <a:solidFill>
                  <a:srgbClr val="0033CC"/>
                </a:solidFill>
                <a:latin typeface="Montserrat Classic Bold" panose="020B0604020202020204" charset="0"/>
                <a:hlinkClick r:id="rId6"/>
              </a:rPr>
              <a:t>КОРОВЬЕ МОЛОКО</a:t>
            </a:r>
            <a:endParaRPr lang="en-US" sz="5400" b="1" dirty="0">
              <a:solidFill>
                <a:srgbClr val="0033CC"/>
              </a:solidFill>
              <a:latin typeface="Montserrat Classic" panose="020B060402020202020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14F7BA-11CE-4EE4-9A51-6FD8156E5062}"/>
              </a:ext>
            </a:extLst>
          </p:cNvPr>
          <p:cNvSpPr txBox="1"/>
          <p:nvPr/>
        </p:nvSpPr>
        <p:spPr>
          <a:xfrm>
            <a:off x="719846" y="1051104"/>
            <a:ext cx="13783696" cy="4641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4000"/>
              </a:lnSpc>
            </a:pPr>
            <a:r>
              <a:rPr lang="ru-RU" sz="2800" b="1" dirty="0">
                <a:solidFill>
                  <a:srgbClr val="0033CC"/>
                </a:solidFill>
                <a:latin typeface="Montserrat Classic Bold" panose="020B0604020202020204" charset="0"/>
              </a:rPr>
              <a:t>ЗАДАНИЕ </a:t>
            </a:r>
            <a:r>
              <a:rPr lang="en-US" sz="2800" b="1" dirty="0">
                <a:solidFill>
                  <a:srgbClr val="0033CC"/>
                </a:solidFill>
                <a:latin typeface="Montserrat Classic" panose="020B0604020202020204" charset="0"/>
              </a:rPr>
              <a:t>PISA</a:t>
            </a:r>
            <a:r>
              <a:rPr lang="ru-RU" sz="2800" b="1" dirty="0">
                <a:solidFill>
                  <a:srgbClr val="0033CC"/>
                </a:solidFill>
                <a:latin typeface="Montserrat Classic" panose="020B0604020202020204" charset="0"/>
              </a:rPr>
              <a:t> (читательская грамотность)</a:t>
            </a:r>
            <a:endParaRPr lang="en-US" sz="2800" b="1" dirty="0">
              <a:solidFill>
                <a:srgbClr val="0033CC"/>
              </a:solidFill>
              <a:latin typeface="Montserrat Classic" panose="020B060402020202020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CDFD72E-4648-4403-B610-61BCB6CDF1B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0001" t="12222" r="19919" b="8387"/>
          <a:stretch/>
        </p:blipFill>
        <p:spPr>
          <a:xfrm>
            <a:off x="2017975" y="1752354"/>
            <a:ext cx="11469425" cy="852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905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2">
            <a:extLst>
              <a:ext uri="{FF2B5EF4-FFF2-40B4-BE49-F238E27FC236}">
                <a16:creationId xmlns:a16="http://schemas.microsoft.com/office/drawing/2014/main" id="{1FD2E70A-6426-4A19-8061-4A6E7343AA24}"/>
              </a:ext>
            </a:extLst>
          </p:cNvPr>
          <p:cNvGrpSpPr/>
          <p:nvPr/>
        </p:nvGrpSpPr>
        <p:grpSpPr>
          <a:xfrm>
            <a:off x="15085534" y="0"/>
            <a:ext cx="3200400" cy="10277448"/>
            <a:chOff x="190205" y="-7159"/>
            <a:chExt cx="7239225" cy="5112381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6807288C-40A6-4AA9-81D6-41741AACCB42}"/>
                </a:ext>
              </a:extLst>
            </p:cNvPr>
            <p:cNvSpPr/>
            <p:nvPr/>
          </p:nvSpPr>
          <p:spPr>
            <a:xfrm>
              <a:off x="190205" y="-7159"/>
              <a:ext cx="7239225" cy="5112381"/>
            </a:xfrm>
            <a:custGeom>
              <a:avLst/>
              <a:gdLst/>
              <a:ahLst/>
              <a:cxnLst/>
              <a:rect l="l" t="t" r="r" b="b"/>
              <a:pathLst>
                <a:path w="7457157" h="5342981">
                  <a:moveTo>
                    <a:pt x="0" y="0"/>
                  </a:moveTo>
                  <a:lnTo>
                    <a:pt x="7457157" y="0"/>
                  </a:lnTo>
                  <a:lnTo>
                    <a:pt x="7457157" y="5342981"/>
                  </a:lnTo>
                  <a:lnTo>
                    <a:pt x="0" y="5342981"/>
                  </a:lnTo>
                  <a:close/>
                </a:path>
              </a:pathLst>
            </a:custGeom>
            <a:solidFill>
              <a:srgbClr val="1546BA"/>
            </a:solidFill>
          </p:spPr>
        </p:sp>
      </p:grpSp>
      <p:pic>
        <p:nvPicPr>
          <p:cNvPr id="19" name="Picture 2">
            <a:extLst>
              <a:ext uri="{FF2B5EF4-FFF2-40B4-BE49-F238E27FC236}">
                <a16:creationId xmlns:a16="http://schemas.microsoft.com/office/drawing/2014/main" id="{33D0C85C-9B20-464C-B687-ECD28C1A78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81" t="12839" r="8874" b="13589"/>
          <a:stretch/>
        </p:blipFill>
        <p:spPr bwMode="auto">
          <a:xfrm>
            <a:off x="15087600" y="945841"/>
            <a:ext cx="3200400" cy="136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rcRect b="12523"/>
          <a:stretch>
            <a:fillRect/>
          </a:stretch>
        </p:blipFill>
        <p:spPr>
          <a:xfrm>
            <a:off x="15085534" y="2310455"/>
            <a:ext cx="3201433" cy="2800506"/>
          </a:xfrm>
          <a:prstGeom prst="rect">
            <a:avLst/>
          </a:prstGeom>
        </p:spPr>
      </p:pic>
      <p:pic>
        <p:nvPicPr>
          <p:cNvPr id="23" name="Picture 3">
            <a:extLst>
              <a:ext uri="{FF2B5EF4-FFF2-40B4-BE49-F238E27FC236}">
                <a16:creationId xmlns:a16="http://schemas.microsoft.com/office/drawing/2014/main" id="{46B988D3-98AF-4A34-A10F-E3DED75B7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5240001" y="8323588"/>
            <a:ext cx="2924222" cy="100344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8">
            <a:extLst>
              <a:ext uri="{FF2B5EF4-FFF2-40B4-BE49-F238E27FC236}">
                <a16:creationId xmlns:a16="http://schemas.microsoft.com/office/drawing/2014/main" id="{9527FB68-4AD8-4206-99DD-22AA28C48736}"/>
              </a:ext>
            </a:extLst>
          </p:cNvPr>
          <p:cNvSpPr txBox="1"/>
          <p:nvPr/>
        </p:nvSpPr>
        <p:spPr>
          <a:xfrm>
            <a:off x="530792" y="399253"/>
            <a:ext cx="13783696" cy="5379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00"/>
              </a:lnSpc>
            </a:pPr>
            <a:r>
              <a:rPr lang="ru-RU" sz="5400" b="1" dirty="0">
                <a:solidFill>
                  <a:srgbClr val="0033CC"/>
                </a:solidFill>
                <a:latin typeface="Montserrat Classic Bold" panose="020B0604020202020204" charset="0"/>
                <a:hlinkClick r:id="rId6"/>
              </a:rPr>
              <a:t>РАЦИОНАЛЬНОЕ РЫБОВОДСТВО</a:t>
            </a:r>
            <a:endParaRPr lang="en-US" sz="5400" b="1" dirty="0">
              <a:solidFill>
                <a:srgbClr val="0033CC"/>
              </a:solidFill>
              <a:latin typeface="Montserrat Classic" panose="020B060402020202020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947B25C-A8D4-4CB4-B6FD-3AF9DE162E5C}"/>
              </a:ext>
            </a:extLst>
          </p:cNvPr>
          <p:cNvSpPr txBox="1"/>
          <p:nvPr/>
        </p:nvSpPr>
        <p:spPr>
          <a:xfrm>
            <a:off x="540624" y="1098138"/>
            <a:ext cx="13783696" cy="4641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4000"/>
              </a:lnSpc>
            </a:pPr>
            <a:r>
              <a:rPr lang="ru-RU" sz="2800" b="1" dirty="0">
                <a:solidFill>
                  <a:srgbClr val="0033CC"/>
                </a:solidFill>
                <a:latin typeface="Montserrat Classic Bold" panose="020B0604020202020204" charset="0"/>
              </a:rPr>
              <a:t>ЗАДАНИЕ </a:t>
            </a:r>
            <a:r>
              <a:rPr lang="en-US" sz="2800" b="1" dirty="0">
                <a:solidFill>
                  <a:srgbClr val="0033CC"/>
                </a:solidFill>
                <a:latin typeface="Montserrat Classic" panose="020B0604020202020204" charset="0"/>
              </a:rPr>
              <a:t>PISA </a:t>
            </a:r>
            <a:r>
              <a:rPr lang="ru-RU" sz="2800" b="1" dirty="0">
                <a:solidFill>
                  <a:srgbClr val="0033CC"/>
                </a:solidFill>
                <a:latin typeface="Montserrat Classic" panose="020B0604020202020204" charset="0"/>
              </a:rPr>
              <a:t>2015 (</a:t>
            </a:r>
            <a:r>
              <a:rPr lang="ru-RU" sz="2800" b="1" dirty="0">
                <a:solidFill>
                  <a:srgbClr val="0033CC"/>
                </a:solidFill>
                <a:latin typeface="Montserrat Classic Bold" panose="020B0604020202020204" charset="0"/>
              </a:rPr>
              <a:t>ЕСТЕСТВЕННО-НАУЧНАЯ ГРАМОТНОСТЬ)</a:t>
            </a:r>
            <a:endParaRPr lang="en-US" sz="2800" b="1" dirty="0">
              <a:solidFill>
                <a:srgbClr val="0033CC"/>
              </a:solidFill>
              <a:latin typeface="Montserrat Classic" panose="020B060402020202020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BEC85DD-BAFF-4205-8BC3-3459C891BD5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0000" t="12222" r="20000" b="8519"/>
          <a:stretch/>
        </p:blipFill>
        <p:spPr>
          <a:xfrm>
            <a:off x="1752600" y="1736103"/>
            <a:ext cx="11507749" cy="855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301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2">
            <a:extLst>
              <a:ext uri="{FF2B5EF4-FFF2-40B4-BE49-F238E27FC236}">
                <a16:creationId xmlns:a16="http://schemas.microsoft.com/office/drawing/2014/main" id="{1FD2E70A-6426-4A19-8061-4A6E7343AA24}"/>
              </a:ext>
            </a:extLst>
          </p:cNvPr>
          <p:cNvGrpSpPr/>
          <p:nvPr/>
        </p:nvGrpSpPr>
        <p:grpSpPr>
          <a:xfrm>
            <a:off x="15087600" y="0"/>
            <a:ext cx="3200400" cy="10277448"/>
            <a:chOff x="190205" y="-7159"/>
            <a:chExt cx="7239225" cy="5112381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6807288C-40A6-4AA9-81D6-41741AACCB42}"/>
                </a:ext>
              </a:extLst>
            </p:cNvPr>
            <p:cNvSpPr/>
            <p:nvPr/>
          </p:nvSpPr>
          <p:spPr>
            <a:xfrm>
              <a:off x="190205" y="-7159"/>
              <a:ext cx="7239225" cy="5112381"/>
            </a:xfrm>
            <a:custGeom>
              <a:avLst/>
              <a:gdLst/>
              <a:ahLst/>
              <a:cxnLst/>
              <a:rect l="l" t="t" r="r" b="b"/>
              <a:pathLst>
                <a:path w="7457157" h="5342981">
                  <a:moveTo>
                    <a:pt x="0" y="0"/>
                  </a:moveTo>
                  <a:lnTo>
                    <a:pt x="7457157" y="0"/>
                  </a:lnTo>
                  <a:lnTo>
                    <a:pt x="7457157" y="5342981"/>
                  </a:lnTo>
                  <a:lnTo>
                    <a:pt x="0" y="5342981"/>
                  </a:lnTo>
                  <a:close/>
                </a:path>
              </a:pathLst>
            </a:custGeom>
            <a:solidFill>
              <a:srgbClr val="1546BA"/>
            </a:solidFill>
          </p:spPr>
        </p:sp>
      </p:grpSp>
      <p:pic>
        <p:nvPicPr>
          <p:cNvPr id="19" name="Picture 2">
            <a:extLst>
              <a:ext uri="{FF2B5EF4-FFF2-40B4-BE49-F238E27FC236}">
                <a16:creationId xmlns:a16="http://schemas.microsoft.com/office/drawing/2014/main" id="{33D0C85C-9B20-464C-B687-ECD28C1A78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81" t="12839" r="8874" b="13589"/>
          <a:stretch/>
        </p:blipFill>
        <p:spPr bwMode="auto">
          <a:xfrm>
            <a:off x="15086567" y="905630"/>
            <a:ext cx="3200400" cy="136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rcRect b="12523"/>
          <a:stretch>
            <a:fillRect/>
          </a:stretch>
        </p:blipFill>
        <p:spPr>
          <a:xfrm>
            <a:off x="15085534" y="2251462"/>
            <a:ext cx="3201433" cy="2800506"/>
          </a:xfrm>
          <a:prstGeom prst="rect">
            <a:avLst/>
          </a:prstGeom>
        </p:spPr>
      </p:pic>
      <p:pic>
        <p:nvPicPr>
          <p:cNvPr id="23" name="Picture 3">
            <a:extLst>
              <a:ext uri="{FF2B5EF4-FFF2-40B4-BE49-F238E27FC236}">
                <a16:creationId xmlns:a16="http://schemas.microsoft.com/office/drawing/2014/main" id="{46B988D3-98AF-4A34-A10F-E3DED75B7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5240001" y="8323588"/>
            <a:ext cx="2924222" cy="100344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8">
            <a:extLst>
              <a:ext uri="{FF2B5EF4-FFF2-40B4-BE49-F238E27FC236}">
                <a16:creationId xmlns:a16="http://schemas.microsoft.com/office/drawing/2014/main" id="{9527FB68-4AD8-4206-99DD-22AA28C48736}"/>
              </a:ext>
            </a:extLst>
          </p:cNvPr>
          <p:cNvSpPr txBox="1"/>
          <p:nvPr/>
        </p:nvSpPr>
        <p:spPr>
          <a:xfrm>
            <a:off x="719846" y="367726"/>
            <a:ext cx="13783696" cy="5379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00"/>
              </a:lnSpc>
            </a:pPr>
            <a:r>
              <a:rPr lang="ru-RU" sz="5400" b="1" dirty="0">
                <a:solidFill>
                  <a:srgbClr val="0033CC"/>
                </a:solidFill>
                <a:latin typeface="Montserrat Classic Bold" panose="020B0604020202020204" charset="0"/>
                <a:hlinkClick r:id="rId6"/>
              </a:rPr>
              <a:t>БЕГ В ЖАРКУЮ ПОГОДУ</a:t>
            </a:r>
            <a:endParaRPr lang="en-US" sz="5400" b="1" dirty="0">
              <a:solidFill>
                <a:srgbClr val="0033CC"/>
              </a:solidFill>
              <a:latin typeface="Montserrat Classic" panose="020B060402020202020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14F7BA-11CE-4EE4-9A51-6FD8156E5062}"/>
              </a:ext>
            </a:extLst>
          </p:cNvPr>
          <p:cNvSpPr txBox="1"/>
          <p:nvPr/>
        </p:nvSpPr>
        <p:spPr>
          <a:xfrm>
            <a:off x="719846" y="1051104"/>
            <a:ext cx="13783696" cy="4641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4000"/>
              </a:lnSpc>
            </a:pPr>
            <a:r>
              <a:rPr lang="ru-RU" sz="2800" b="1" dirty="0">
                <a:solidFill>
                  <a:srgbClr val="0033CC"/>
                </a:solidFill>
                <a:latin typeface="Montserrat Classic Bold" panose="020B0604020202020204" charset="0"/>
              </a:rPr>
              <a:t>ЗАДАНИЕ </a:t>
            </a:r>
            <a:r>
              <a:rPr lang="en-US" sz="2800" b="1" dirty="0">
                <a:solidFill>
                  <a:srgbClr val="0033CC"/>
                </a:solidFill>
                <a:latin typeface="Montserrat Classic" panose="020B0604020202020204" charset="0"/>
              </a:rPr>
              <a:t>PISA </a:t>
            </a:r>
            <a:r>
              <a:rPr lang="ru-RU" sz="2800" b="1" dirty="0">
                <a:solidFill>
                  <a:srgbClr val="0033CC"/>
                </a:solidFill>
                <a:latin typeface="Montserrat Classic" panose="020B0604020202020204" charset="0"/>
              </a:rPr>
              <a:t>2015 (</a:t>
            </a:r>
            <a:r>
              <a:rPr lang="ru-RU" sz="2800" b="1" dirty="0">
                <a:solidFill>
                  <a:srgbClr val="0033CC"/>
                </a:solidFill>
                <a:latin typeface="Montserrat Classic Bold" panose="020B0604020202020204" charset="0"/>
              </a:rPr>
              <a:t>ЕСТЕСТВЕННО-НАУЧНАЯ ГРАМОТНОСТЬ)</a:t>
            </a:r>
            <a:endParaRPr lang="en-US" sz="2800" b="1" dirty="0">
              <a:solidFill>
                <a:srgbClr val="0033CC"/>
              </a:solidFill>
              <a:latin typeface="Montserrat Classic" panose="020B060402020202020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330565-682D-47EE-B7AE-39686CF931D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0000" t="12222" r="20000" b="8519"/>
          <a:stretch/>
        </p:blipFill>
        <p:spPr>
          <a:xfrm>
            <a:off x="1905000" y="1806218"/>
            <a:ext cx="11413389" cy="848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099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2">
            <a:extLst>
              <a:ext uri="{FF2B5EF4-FFF2-40B4-BE49-F238E27FC236}">
                <a16:creationId xmlns:a16="http://schemas.microsoft.com/office/drawing/2014/main" id="{1FD2E70A-6426-4A19-8061-4A6E7343AA24}"/>
              </a:ext>
            </a:extLst>
          </p:cNvPr>
          <p:cNvGrpSpPr/>
          <p:nvPr/>
        </p:nvGrpSpPr>
        <p:grpSpPr>
          <a:xfrm>
            <a:off x="15087600" y="0"/>
            <a:ext cx="3200400" cy="10277448"/>
            <a:chOff x="190205" y="-7159"/>
            <a:chExt cx="7239225" cy="5112381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6807288C-40A6-4AA9-81D6-41741AACCB42}"/>
                </a:ext>
              </a:extLst>
            </p:cNvPr>
            <p:cNvSpPr/>
            <p:nvPr/>
          </p:nvSpPr>
          <p:spPr>
            <a:xfrm>
              <a:off x="190205" y="-7159"/>
              <a:ext cx="7239225" cy="5112381"/>
            </a:xfrm>
            <a:custGeom>
              <a:avLst/>
              <a:gdLst/>
              <a:ahLst/>
              <a:cxnLst/>
              <a:rect l="l" t="t" r="r" b="b"/>
              <a:pathLst>
                <a:path w="7457157" h="5342981">
                  <a:moveTo>
                    <a:pt x="0" y="0"/>
                  </a:moveTo>
                  <a:lnTo>
                    <a:pt x="7457157" y="0"/>
                  </a:lnTo>
                  <a:lnTo>
                    <a:pt x="7457157" y="5342981"/>
                  </a:lnTo>
                  <a:lnTo>
                    <a:pt x="0" y="5342981"/>
                  </a:lnTo>
                  <a:close/>
                </a:path>
              </a:pathLst>
            </a:custGeom>
            <a:solidFill>
              <a:srgbClr val="1546BA"/>
            </a:solidFill>
          </p:spPr>
        </p:sp>
      </p:grpSp>
      <p:pic>
        <p:nvPicPr>
          <p:cNvPr id="19" name="Picture 2">
            <a:extLst>
              <a:ext uri="{FF2B5EF4-FFF2-40B4-BE49-F238E27FC236}">
                <a16:creationId xmlns:a16="http://schemas.microsoft.com/office/drawing/2014/main" id="{33D0C85C-9B20-464C-B687-ECD28C1A78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81" t="12839" r="8874" b="13589"/>
          <a:stretch/>
        </p:blipFill>
        <p:spPr bwMode="auto">
          <a:xfrm>
            <a:off x="15086567" y="905630"/>
            <a:ext cx="3200400" cy="136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rcRect b="12523"/>
          <a:stretch>
            <a:fillRect/>
          </a:stretch>
        </p:blipFill>
        <p:spPr>
          <a:xfrm>
            <a:off x="15085534" y="2251462"/>
            <a:ext cx="3201433" cy="2800506"/>
          </a:xfrm>
          <a:prstGeom prst="rect">
            <a:avLst/>
          </a:prstGeom>
        </p:spPr>
      </p:pic>
      <p:pic>
        <p:nvPicPr>
          <p:cNvPr id="23" name="Picture 3">
            <a:extLst>
              <a:ext uri="{FF2B5EF4-FFF2-40B4-BE49-F238E27FC236}">
                <a16:creationId xmlns:a16="http://schemas.microsoft.com/office/drawing/2014/main" id="{46B988D3-98AF-4A34-A10F-E3DED75B7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5240001" y="8323588"/>
            <a:ext cx="2924222" cy="100344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8">
            <a:extLst>
              <a:ext uri="{FF2B5EF4-FFF2-40B4-BE49-F238E27FC236}">
                <a16:creationId xmlns:a16="http://schemas.microsoft.com/office/drawing/2014/main" id="{9527FB68-4AD8-4206-99DD-22AA28C48736}"/>
              </a:ext>
            </a:extLst>
          </p:cNvPr>
          <p:cNvSpPr txBox="1"/>
          <p:nvPr/>
        </p:nvSpPr>
        <p:spPr>
          <a:xfrm>
            <a:off x="848032" y="723900"/>
            <a:ext cx="13783696" cy="1282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00"/>
              </a:lnSpc>
            </a:pPr>
            <a:r>
              <a:rPr lang="ru-RU" sz="4800" b="1" dirty="0">
                <a:solidFill>
                  <a:srgbClr val="0033CC"/>
                </a:solidFill>
                <a:latin typeface="Montserrat Classic Bold" panose="020B0604020202020204" charset="0"/>
              </a:rPr>
              <a:t>Традиционное задание</a:t>
            </a:r>
          </a:p>
          <a:p>
            <a:pPr algn="ctr">
              <a:lnSpc>
                <a:spcPts val="5000"/>
              </a:lnSpc>
            </a:pPr>
            <a:r>
              <a:rPr lang="ru-RU" sz="4800" u="sng" dirty="0">
                <a:solidFill>
                  <a:srgbClr val="0033CC"/>
                </a:solidFill>
                <a:latin typeface="Montserrat Classic Bold" panose="020B0604020202020204" charset="0"/>
              </a:rPr>
              <a:t>Математика</a:t>
            </a:r>
            <a:endParaRPr lang="en-US" sz="4800" u="sng" dirty="0">
              <a:solidFill>
                <a:srgbClr val="0033CC"/>
              </a:solidFill>
              <a:latin typeface="Montserrat Classic" panose="020B060402020202020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803C4A1-7FCA-498E-9949-CB07BF6D7514}"/>
              </a:ext>
            </a:extLst>
          </p:cNvPr>
          <p:cNvSpPr/>
          <p:nvPr/>
        </p:nvSpPr>
        <p:spPr>
          <a:xfrm>
            <a:off x="1828800" y="4000500"/>
            <a:ext cx="12683392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4800" b="1" dirty="0">
                <a:solidFill>
                  <a:srgbClr val="002060"/>
                </a:solidFill>
              </a:rPr>
              <a:t>5 кг товара стоит 325 руб. </a:t>
            </a:r>
          </a:p>
          <a:p>
            <a:pPr>
              <a:spcAft>
                <a:spcPts val="600"/>
              </a:spcAft>
            </a:pPr>
            <a:r>
              <a:rPr lang="ru-RU" sz="4800" b="1" dirty="0">
                <a:solidFill>
                  <a:srgbClr val="002060"/>
                </a:solidFill>
              </a:rPr>
              <a:t>Сколько будет стоить 11 кг такого товара?</a:t>
            </a:r>
          </a:p>
        </p:txBody>
      </p:sp>
    </p:spTree>
    <p:extLst>
      <p:ext uri="{BB962C8B-B14F-4D97-AF65-F5344CB8AC3E}">
        <p14:creationId xmlns:p14="http://schemas.microsoft.com/office/powerpoint/2010/main" val="4179070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2">
            <a:extLst>
              <a:ext uri="{FF2B5EF4-FFF2-40B4-BE49-F238E27FC236}">
                <a16:creationId xmlns:a16="http://schemas.microsoft.com/office/drawing/2014/main" id="{1FD2E70A-6426-4A19-8061-4A6E7343AA24}"/>
              </a:ext>
            </a:extLst>
          </p:cNvPr>
          <p:cNvGrpSpPr/>
          <p:nvPr/>
        </p:nvGrpSpPr>
        <p:grpSpPr>
          <a:xfrm>
            <a:off x="15087600" y="0"/>
            <a:ext cx="3200400" cy="10277448"/>
            <a:chOff x="190205" y="-7159"/>
            <a:chExt cx="7239225" cy="5112381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6807288C-40A6-4AA9-81D6-41741AACCB42}"/>
                </a:ext>
              </a:extLst>
            </p:cNvPr>
            <p:cNvSpPr/>
            <p:nvPr/>
          </p:nvSpPr>
          <p:spPr>
            <a:xfrm>
              <a:off x="190205" y="-7159"/>
              <a:ext cx="7239225" cy="5112381"/>
            </a:xfrm>
            <a:custGeom>
              <a:avLst/>
              <a:gdLst/>
              <a:ahLst/>
              <a:cxnLst/>
              <a:rect l="l" t="t" r="r" b="b"/>
              <a:pathLst>
                <a:path w="7457157" h="5342981">
                  <a:moveTo>
                    <a:pt x="0" y="0"/>
                  </a:moveTo>
                  <a:lnTo>
                    <a:pt x="7457157" y="0"/>
                  </a:lnTo>
                  <a:lnTo>
                    <a:pt x="7457157" y="5342981"/>
                  </a:lnTo>
                  <a:lnTo>
                    <a:pt x="0" y="5342981"/>
                  </a:lnTo>
                  <a:close/>
                </a:path>
              </a:pathLst>
            </a:custGeom>
            <a:solidFill>
              <a:srgbClr val="1546BA"/>
            </a:solidFill>
          </p:spPr>
        </p:sp>
      </p:grpSp>
      <p:pic>
        <p:nvPicPr>
          <p:cNvPr id="19" name="Picture 2">
            <a:extLst>
              <a:ext uri="{FF2B5EF4-FFF2-40B4-BE49-F238E27FC236}">
                <a16:creationId xmlns:a16="http://schemas.microsoft.com/office/drawing/2014/main" id="{33D0C85C-9B20-464C-B687-ECD28C1A78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81" t="12839" r="8874" b="13589"/>
          <a:stretch/>
        </p:blipFill>
        <p:spPr bwMode="auto">
          <a:xfrm>
            <a:off x="15086567" y="905630"/>
            <a:ext cx="3200400" cy="136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rcRect b="12523"/>
          <a:stretch>
            <a:fillRect/>
          </a:stretch>
        </p:blipFill>
        <p:spPr>
          <a:xfrm>
            <a:off x="15085534" y="2251462"/>
            <a:ext cx="3201433" cy="2800506"/>
          </a:xfrm>
          <a:prstGeom prst="rect">
            <a:avLst/>
          </a:prstGeom>
        </p:spPr>
      </p:pic>
      <p:pic>
        <p:nvPicPr>
          <p:cNvPr id="23" name="Picture 3">
            <a:extLst>
              <a:ext uri="{FF2B5EF4-FFF2-40B4-BE49-F238E27FC236}">
                <a16:creationId xmlns:a16="http://schemas.microsoft.com/office/drawing/2014/main" id="{46B988D3-98AF-4A34-A10F-E3DED75B7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5240001" y="8323588"/>
            <a:ext cx="2924222" cy="100344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8">
            <a:extLst>
              <a:ext uri="{FF2B5EF4-FFF2-40B4-BE49-F238E27FC236}">
                <a16:creationId xmlns:a16="http://schemas.microsoft.com/office/drawing/2014/main" id="{9527FB68-4AD8-4206-99DD-22AA28C48736}"/>
              </a:ext>
            </a:extLst>
          </p:cNvPr>
          <p:cNvSpPr txBox="1"/>
          <p:nvPr/>
        </p:nvSpPr>
        <p:spPr>
          <a:xfrm>
            <a:off x="845671" y="723900"/>
            <a:ext cx="13783696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00"/>
              </a:lnSpc>
            </a:pPr>
            <a:r>
              <a:rPr lang="ru-RU" sz="5400" b="1" dirty="0">
                <a:solidFill>
                  <a:srgbClr val="0033CC"/>
                </a:solidFill>
                <a:latin typeface="Montserrat Classic Bold" panose="020B0604020202020204" charset="0"/>
              </a:rPr>
              <a:t>Задание </a:t>
            </a:r>
            <a:r>
              <a:rPr lang="en-US" sz="5400" b="1" dirty="0">
                <a:solidFill>
                  <a:srgbClr val="0033CC"/>
                </a:solidFill>
                <a:latin typeface="Montserrat Classic Bold" panose="020B0604020202020204" charset="0"/>
              </a:rPr>
              <a:t>PISA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8211BE6-4FC8-4879-90DF-96962A47B5A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416" t="22069" r="21666" b="12963"/>
          <a:stretch/>
        </p:blipFill>
        <p:spPr>
          <a:xfrm>
            <a:off x="602414" y="1714501"/>
            <a:ext cx="13570786" cy="856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824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2010</TotalTime>
  <Words>1310</Words>
  <Application>Microsoft Office PowerPoint</Application>
  <PresentationFormat>Произвольный</PresentationFormat>
  <Paragraphs>153</Paragraphs>
  <Slides>21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Montserrat Classic Bold</vt:lpstr>
      <vt:lpstr>Times New Roman</vt:lpstr>
      <vt:lpstr>Calibri</vt:lpstr>
      <vt:lpstr>Anonymous Pro Bold</vt:lpstr>
      <vt:lpstr>Wingdings</vt:lpstr>
      <vt:lpstr>Montserrat Classic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ИННОВАЦИОННЫЙ ПРОЕКТ  МИНИСТЕРСТВА ПРОСВЕЩЕНИЯ РФ «Мониторинг  формирования  функциональной грамотности обучающихся»</vt:lpstr>
      <vt:lpstr>ОСОБЕННОСТИ ЗАДАНИЙ ДЛЯ ОЦЕНКИ ФУНКЦИОНАЛЬНОЙ  ГРАМОТНОСТИ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по ФГ</dc:title>
  <dc:creator>Yuliya</dc:creator>
  <cp:lastModifiedBy>lopashova</cp:lastModifiedBy>
  <cp:revision>57</cp:revision>
  <cp:lastPrinted>2022-02-10T11:34:17Z</cp:lastPrinted>
  <dcterms:created xsi:type="dcterms:W3CDTF">2006-08-16T00:00:00Z</dcterms:created>
  <dcterms:modified xsi:type="dcterms:W3CDTF">2022-02-11T08:04:41Z</dcterms:modified>
  <dc:identifier>DAE2jOq-xTI</dc:identifier>
</cp:coreProperties>
</file>