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367" r:id="rId3"/>
    <p:sldId id="368" r:id="rId4"/>
    <p:sldId id="346" r:id="rId5"/>
    <p:sldId id="372" r:id="rId6"/>
    <p:sldId id="347" r:id="rId7"/>
    <p:sldId id="348" r:id="rId8"/>
    <p:sldId id="349" r:id="rId9"/>
    <p:sldId id="362" r:id="rId10"/>
    <p:sldId id="363" r:id="rId11"/>
    <p:sldId id="364" r:id="rId12"/>
    <p:sldId id="365" r:id="rId13"/>
    <p:sldId id="366" r:id="rId14"/>
    <p:sldId id="350" r:id="rId15"/>
    <p:sldId id="351" r:id="rId16"/>
    <p:sldId id="369" r:id="rId17"/>
    <p:sldId id="352" r:id="rId18"/>
    <p:sldId id="353" r:id="rId19"/>
    <p:sldId id="354" r:id="rId20"/>
    <p:sldId id="355" r:id="rId21"/>
    <p:sldId id="356" r:id="rId22"/>
    <p:sldId id="357" r:id="rId23"/>
    <p:sldId id="358" r:id="rId24"/>
    <p:sldId id="359" r:id="rId25"/>
    <p:sldId id="360" r:id="rId26"/>
    <p:sldId id="361" r:id="rId27"/>
    <p:sldId id="370" r:id="rId2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502F"/>
    <a:srgbClr val="26543B"/>
    <a:srgbClr val="669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2135" autoAdjust="0"/>
  </p:normalViewPr>
  <p:slideViewPr>
    <p:cSldViewPr snapToGrid="0">
      <p:cViewPr varScale="1">
        <p:scale>
          <a:sx n="81" d="100"/>
          <a:sy n="81" d="100"/>
        </p:scale>
        <p:origin x="1003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F0316-F92C-400F-A74A-974C8BB3CD61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895E3F-EBAF-49DD-B723-3E2DD819A9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390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4FB477-DDCB-482F-937D-0C0DD4B79B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4EA62E6-4EE6-4DF2-905A-52A9DD7DE9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ECE5BB-A975-41BD-BFA5-1346CBAA7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2900-2416-4EA7-A933-123122F686B9}" type="datetimeFigureOut">
              <a:rPr lang="ru-RU" smtClean="0"/>
              <a:pPr/>
              <a:t>22.08.2022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A19BF7-CB67-49A6-93A8-E9B2F5F9F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CD89FD-D134-4522-A725-B1516AE27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072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30DA78-E286-4F28-8F81-C205F7B02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E13EE86-B28B-4CCE-AEE8-EC4A55F622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C054F2-376C-424F-B8A9-3C9AA89A1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2900-2416-4EA7-A933-123122F686B9}" type="datetimeFigureOut">
              <a:rPr lang="ru-RU" smtClean="0"/>
              <a:pPr/>
              <a:t>22.08.2022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8FA1DD-FDCB-4EE7-A6DB-F17FD729C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4A9CA3-32E1-4604-AB09-3A2CB06B3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443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1660784-3B01-4238-BBBA-E4F17A0CE3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A002FFD-FC8F-4CCA-A5DF-5DC7582184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1E215A-84AE-456B-B797-4743D667C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2900-2416-4EA7-A933-123122F686B9}" type="datetimeFigureOut">
              <a:rPr lang="ru-RU" smtClean="0"/>
              <a:pPr/>
              <a:t>22.08.2022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489D22-566F-40EF-A07A-C284453E8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C2DD15-F974-4BA8-B5E3-1DB73A997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72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E9050C-95B0-4B6C-94EA-A434263FE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DE7327-277D-4D50-BB29-8D5FF178B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3416313-8222-4DC3-B560-685432798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2900-2416-4EA7-A933-123122F686B9}" type="datetimeFigureOut">
              <a:rPr lang="ru-RU" smtClean="0"/>
              <a:pPr/>
              <a:t>22.08.2022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F1DE72-E0FC-4698-B75F-629BF63E7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FB52BE-F872-46B9-959D-53D206DBB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26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28AB6D-F035-4353-A4D8-B116A5594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CA13148-6E92-4415-B886-B004D7DE0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C30CBA-980D-403C-9876-766D72E30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2900-2416-4EA7-A933-123122F686B9}" type="datetimeFigureOut">
              <a:rPr lang="ru-RU" smtClean="0"/>
              <a:pPr/>
              <a:t>22.08.2022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88CD1E-A0C4-4769-B6D1-281A96C18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798803-B400-4911-8CAA-57EA9419D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09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2DB2E1-DF64-4649-9160-7045DCC38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039EB6-215C-4721-89E0-1559ED04F9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D346BA0-63E8-4B4B-A86D-9959D52BF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12024D4-EFC1-41C0-9DD3-0B4279AAA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2900-2416-4EA7-A933-123122F686B9}" type="datetimeFigureOut">
              <a:rPr lang="ru-RU" smtClean="0"/>
              <a:pPr/>
              <a:t>22.08.2022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3F8C4FA-E52E-41C4-A483-737F04F60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51D2B7A-8363-4184-A8E9-D5FB0A6D8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952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FF92BA-9638-4743-A1F4-4DCD619A9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2299E50-91E6-4F56-A4AA-17C420931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12D7A56-FF4F-4BC8-AB20-BF2B844931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C082F73-1BAF-4417-90CD-63FC406320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0082FD1-FDEA-49D0-9B88-70B7A25B93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D074AE9-C074-4C00-8DD6-9BF7D2D18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2900-2416-4EA7-A933-123122F686B9}" type="datetimeFigureOut">
              <a:rPr lang="ru-RU" smtClean="0"/>
              <a:pPr/>
              <a:t>22.08.2022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9F43804-F01D-44B7-8959-268DC864C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CCE44BC-76C0-4869-BA0B-525A68DE2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687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BBC15C-1F41-4FF9-B96F-2531EB2CB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63E1900-CC48-44C7-8CB5-E36482485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2900-2416-4EA7-A933-123122F686B9}" type="datetimeFigureOut">
              <a:rPr lang="ru-RU" smtClean="0"/>
              <a:pPr/>
              <a:t>22.08.2022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1D0AAE3-2208-4524-824D-931E8CF6B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F54F702-AD2F-444E-AE60-8468D636D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95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B03A7E3-5835-48FD-B330-4A0A3B9D2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2900-2416-4EA7-A933-123122F686B9}" type="datetimeFigureOut">
              <a:rPr lang="ru-RU" smtClean="0"/>
              <a:pPr/>
              <a:t>22.08.2022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8D3408A-0682-4093-9808-3145A430E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C9FEB87-507F-4BCE-858E-761D534CB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372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0C665A-3AB9-4740-95B2-D29A92DF3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84F02A-0151-468F-B85E-34297D18F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CA196A-ACEB-488B-9056-44F4FB6E4F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2948A50-63BB-42D9-AF64-BB14FC1A6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2900-2416-4EA7-A933-123122F686B9}" type="datetimeFigureOut">
              <a:rPr lang="ru-RU" smtClean="0"/>
              <a:pPr/>
              <a:t>22.08.2022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5A3B0B2-4998-4A83-BEF2-074D0CA5A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1B229E9-0A93-466C-A1C5-95EF36303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520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C39C89-3826-4DCD-9FA1-1EFB25C92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0209D2F-9F92-4A5B-A86C-6724657F36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3F01C16-1A4E-4F79-9E73-A76C15E88B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E03455D-4AD7-44AD-99FC-275B05E04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B2900-2416-4EA7-A933-123122F686B9}" type="datetimeFigureOut">
              <a:rPr lang="ru-RU" smtClean="0"/>
              <a:pPr/>
              <a:t>22.08.2022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679A92D-EC5F-48C3-A16B-9F9DC0C9E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F2A8E68-261A-451B-B586-C4CA26555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529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4C82EC-EF65-4EF3-93BB-2A6BFB04F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C3530F7-FD7C-4D95-A428-BDB8EF810B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8A6258-EB42-49B6-BDCC-479BAF4147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B2900-2416-4EA7-A933-123122F686B9}" type="datetimeFigureOut">
              <a:rPr lang="ru-RU" smtClean="0"/>
              <a:pPr/>
              <a:t>22.08.2022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C07411-8A38-4EA7-8AC2-0847BBCBD5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0A222B-4A77-4216-BE37-A5CC85BC49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DE9B2-D332-45BB-A611-8B8C55BB94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86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krippo.ru/index.php/doshkolnoe-obrazovanie/14-moduli/2062-prechool-yaz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monm.rk.gov.ru/" TargetMode="External"/><Relationship Id="rId2" Type="http://schemas.openxmlformats.org/officeDocument/2006/relationships/hyperlink" Target="https://edu.gov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krippo.ru/" TargetMode="External"/><Relationship Id="rId4" Type="http://schemas.openxmlformats.org/officeDocument/2006/relationships/hyperlink" Target="https://firo.ranepa.ru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0" y="0"/>
            <a:ext cx="12192000" cy="1378423"/>
            <a:chOff x="0" y="0"/>
            <a:chExt cx="12192000" cy="1378423"/>
          </a:xfrm>
        </p:grpSpPr>
        <p:sp>
          <p:nvSpPr>
            <p:cNvPr id="9" name="Прямоугольник: усеченные противолежащие углы 8">
              <a:extLst>
                <a:ext uri="{FF2B5EF4-FFF2-40B4-BE49-F238E27FC236}">
                  <a16:creationId xmlns:a16="http://schemas.microsoft.com/office/drawing/2014/main" id="{9C92BB49-28C1-49C2-97A9-619B0336BBF0}"/>
                </a:ext>
              </a:extLst>
            </p:cNvPr>
            <p:cNvSpPr/>
            <p:nvPr/>
          </p:nvSpPr>
          <p:spPr>
            <a:xfrm>
              <a:off x="0" y="0"/>
              <a:ext cx="12192000" cy="1378423"/>
            </a:xfrm>
            <a:prstGeom prst="snip2DiagRect">
              <a:avLst/>
            </a:prstGeom>
            <a:solidFill>
              <a:srgbClr val="0070C0"/>
            </a:solidFill>
            <a:ln>
              <a:solidFill>
                <a:srgbClr val="2654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980000" algn="ctr">
                <a:lnSpc>
                  <a:spcPts val="2600"/>
                </a:lnSpc>
              </a:pPr>
              <a:r>
                <a: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ГБОУ ДПО РК «КРЫМСКИЙ РЕСПУБЛИКАНСКИЙ ИНСТИТУТ ПОСТДИПЛОМНОГО ПЕДАГОГИЧЕСКОГО ОБРАЗОВАНИЯ»</a:t>
              </a:r>
            </a:p>
          </p:txBody>
        </p:sp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AA86FE8C-E408-481B-8DB8-D8D130F341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830" y="76882"/>
              <a:ext cx="1784080" cy="1114355"/>
            </a:xfrm>
            <a:prstGeom prst="rect">
              <a:avLst/>
            </a:prstGeom>
          </p:spPr>
        </p:pic>
      </p:grpSp>
      <p:sp>
        <p:nvSpPr>
          <p:cNvPr id="6" name="Прямоугольник 5"/>
          <p:cNvSpPr/>
          <p:nvPr/>
        </p:nvSpPr>
        <p:spPr>
          <a:xfrm>
            <a:off x="1466357" y="2451504"/>
            <a:ext cx="9656563" cy="1717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661582"/>
              </p:ext>
            </p:extLst>
          </p:nvPr>
        </p:nvGraphicFramePr>
        <p:xfrm>
          <a:off x="4021494" y="4838541"/>
          <a:ext cx="7947591" cy="1312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3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3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0071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05" marB="45705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ЛАПШИНА Татьяна Валерьевна, заведующий центром развития дошкольного и начального образования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ЛАПШИНА Татьяна Валерьевна, заведующий центром развития дошкольного и начального образования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05" marB="4570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51A4F0A-5347-4E0B-8C63-A281C15C2891}"/>
              </a:ext>
            </a:extLst>
          </p:cNvPr>
          <p:cNvSpPr/>
          <p:nvPr/>
        </p:nvSpPr>
        <p:spPr>
          <a:xfrm>
            <a:off x="1466357" y="1629296"/>
            <a:ext cx="981401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образовательной деятельности в дошкольных образовательных организациях Республики Крым в 2022/2023 учебном году.</a:t>
            </a:r>
          </a:p>
          <a:p>
            <a:pPr algn="ctr"/>
            <a:r>
              <a:rPr lang="ru-RU" sz="36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Участие в конкурсных программах </a:t>
            </a:r>
            <a:endParaRPr lang="ru-RU" sz="3600" b="1" i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36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2022/2023 </a:t>
            </a: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году.</a:t>
            </a:r>
            <a:endParaRPr lang="ru-RU" sz="3600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r"/>
            <a:r>
              <a:rPr lang="ru-RU" dirty="0"/>
              <a:t>                                                                                         </a:t>
            </a:r>
          </a:p>
          <a:p>
            <a:pPr algn="r"/>
            <a:endParaRPr lang="ru-RU" dirty="0"/>
          </a:p>
          <a:p>
            <a:pPr algn="r"/>
            <a:r>
              <a:rPr lang="ru-RU" sz="2400" dirty="0"/>
              <a:t> 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Красёха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Марина Николаевна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           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 центра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</a:p>
          <a:p>
            <a:pPr algn="r"/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дошкольного и начального                                 </a:t>
            </a:r>
          </a:p>
          <a:p>
            <a:pPr algn="r"/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1411630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22"/>
    </mc:Choice>
    <mc:Fallback xmlns="">
      <p:transition spd="slow" advTm="512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44843"/>
            <a:ext cx="10515600" cy="1198607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Инновационная деятельность</a:t>
            </a:r>
            <a:br>
              <a:rPr lang="ru-RU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46886"/>
            <a:ext cx="10515600" cy="4830077"/>
          </a:xfrm>
        </p:spPr>
        <p:txBody>
          <a:bodyPr>
            <a:normAutofit lnSpcReduction="10000"/>
          </a:bodyPr>
          <a:lstStyle/>
          <a:p>
            <a:pPr marL="457200" lvl="1" indent="0" algn="just">
              <a:buNone/>
            </a:pPr>
            <a:r>
              <a:rPr lang="ru-RU" dirty="0" smtClean="0"/>
              <a:t>                    </a:t>
            </a:r>
            <a:r>
              <a:rPr lang="ru-RU" sz="2800" dirty="0" smtClean="0"/>
              <a:t>В </a:t>
            </a:r>
            <a:r>
              <a:rPr lang="ru-RU" sz="2800" dirty="0"/>
              <a:t>соответствии с частью 2 статьи 12 Закона Республики Крым «Об образовании в Республике Крым» от 06.07.2015г. №131-ЗРК/2015, Порядком признания образовательных учреждений и их объединений региональными инновационными площадками, утвержденным приказом Министерства образования, науки и молодежи Республики Крым от 17.11.2016 г. № 3756 и на основании заключения Экспертной комиссии по вопросам присвоения статуса региональных инновационных площадок  </a:t>
            </a:r>
            <a:r>
              <a:rPr lang="ru-RU" sz="2800" b="1" dirty="0"/>
              <a:t>присвоен статус региональных инновационных площадок, осуществляющих деятельность в сфере образования Республики Крым, </a:t>
            </a: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четырнадцати 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дошкольным образовательным </a:t>
            </a: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организациям </a:t>
            </a:r>
            <a:endParaRPr lang="ru-RU" sz="2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650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ИННОВАЦИОННЫЕ ПЛОЩАДКИ</a:t>
            </a:r>
            <a:endParaRPr lang="ru-RU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8231819"/>
              </p:ext>
            </p:extLst>
          </p:nvPr>
        </p:nvGraphicFramePr>
        <p:xfrm>
          <a:off x="1066800" y="1297461"/>
          <a:ext cx="10058400" cy="5220193"/>
        </p:xfrm>
        <a:graphic>
          <a:graphicData uri="http://schemas.openxmlformats.org/drawingml/2006/table">
            <a:tbl>
              <a:tblPr firstRow="1" firstCol="1" bandRow="1"/>
              <a:tblGrid>
                <a:gridCol w="321277">
                  <a:extLst>
                    <a:ext uri="{9D8B030D-6E8A-4147-A177-3AD203B41FA5}">
                      <a16:colId xmlns:a16="http://schemas.microsoft.com/office/drawing/2014/main" val="2599195136"/>
                    </a:ext>
                  </a:extLst>
                </a:gridCol>
                <a:gridCol w="1989438">
                  <a:extLst>
                    <a:ext uri="{9D8B030D-6E8A-4147-A177-3AD203B41FA5}">
                      <a16:colId xmlns:a16="http://schemas.microsoft.com/office/drawing/2014/main" val="1465703939"/>
                    </a:ext>
                  </a:extLst>
                </a:gridCol>
                <a:gridCol w="3163329">
                  <a:extLst>
                    <a:ext uri="{9D8B030D-6E8A-4147-A177-3AD203B41FA5}">
                      <a16:colId xmlns:a16="http://schemas.microsoft.com/office/drawing/2014/main" val="464266964"/>
                    </a:ext>
                  </a:extLst>
                </a:gridCol>
                <a:gridCol w="4584356">
                  <a:extLst>
                    <a:ext uri="{9D8B030D-6E8A-4147-A177-3AD203B41FA5}">
                      <a16:colId xmlns:a16="http://schemas.microsoft.com/office/drawing/2014/main" val="2549789924"/>
                    </a:ext>
                  </a:extLst>
                </a:gridCol>
              </a:tblGrid>
              <a:tr h="6930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82" marR="3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</a:rPr>
                        <a:t>Муниципальное образование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382" marR="3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</a:rPr>
                        <a:t>Наименование учреждения</a:t>
                      </a:r>
                      <a:endParaRPr lang="ru-RU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382" marR="3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Тема проекта (программы)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82" marR="3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1558752"/>
                  </a:ext>
                </a:extLst>
              </a:tr>
              <a:tr h="7921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82" marR="3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Симферопольский район п. Школьное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82" marR="3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МБДОУ «Звездочка»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п. Школьное»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82" marR="3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Финансовая грамотность как компонент ранней профориентации детей старшего дошкольного возраста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82" marR="3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7677959"/>
                  </a:ext>
                </a:extLst>
              </a:tr>
              <a:tr h="36428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82" marR="3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Симферопольский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район, с. Чистенькое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г. Джанкой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Красноперекопский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Сакский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район,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с.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Добрушино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Нижнегорский район,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пгт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Нижнегорский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82" marR="3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МБДОУ «Детский сад «Аленушка»;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МБДОУ «Детский сад №3 «Берёзка»; 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«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Новопавловский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УВК»;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МБДОУ «Колосок»;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МБДОУ «Нижнегорский детский сад «Чебурашка»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82" marR="3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Применение инновационных технологий 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STEM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-образования. Модуль «Экспериментирование с живой и неживой природой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82" marR="36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5376001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175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ИННОВАЦИОННЫЕ ПЛОЩАДКИ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717478"/>
              </p:ext>
            </p:extLst>
          </p:nvPr>
        </p:nvGraphicFramePr>
        <p:xfrm>
          <a:off x="1151298" y="1383957"/>
          <a:ext cx="9889404" cy="5306279"/>
        </p:xfrm>
        <a:graphic>
          <a:graphicData uri="http://schemas.openxmlformats.org/drawingml/2006/table">
            <a:tbl>
              <a:tblPr firstRow="1" firstCol="1" bandRow="1"/>
              <a:tblGrid>
                <a:gridCol w="442724">
                  <a:extLst>
                    <a:ext uri="{9D8B030D-6E8A-4147-A177-3AD203B41FA5}">
                      <a16:colId xmlns:a16="http://schemas.microsoft.com/office/drawing/2014/main" val="1625029500"/>
                    </a:ext>
                  </a:extLst>
                </a:gridCol>
                <a:gridCol w="2607275">
                  <a:extLst>
                    <a:ext uri="{9D8B030D-6E8A-4147-A177-3AD203B41FA5}">
                      <a16:colId xmlns:a16="http://schemas.microsoft.com/office/drawing/2014/main" val="1513935133"/>
                    </a:ext>
                  </a:extLst>
                </a:gridCol>
                <a:gridCol w="3472249">
                  <a:extLst>
                    <a:ext uri="{9D8B030D-6E8A-4147-A177-3AD203B41FA5}">
                      <a16:colId xmlns:a16="http://schemas.microsoft.com/office/drawing/2014/main" val="454606993"/>
                    </a:ext>
                  </a:extLst>
                </a:gridCol>
                <a:gridCol w="3367156">
                  <a:extLst>
                    <a:ext uri="{9D8B030D-6E8A-4147-A177-3AD203B41FA5}">
                      <a16:colId xmlns:a16="http://schemas.microsoft.com/office/drawing/2014/main" val="3423651803"/>
                    </a:ext>
                  </a:extLst>
                </a:gridCol>
              </a:tblGrid>
              <a:tr h="4532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</a:rPr>
                        <a:t>Муниципальное образование</a:t>
                      </a:r>
                      <a:endParaRPr lang="ru-RU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</a:rPr>
                        <a:t>Наименование учреждения</a:t>
                      </a:r>
                      <a:endParaRPr lang="ru-RU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Тема проекта (программы)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2205699"/>
                  </a:ext>
                </a:extLst>
              </a:tr>
              <a:tr h="21165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г. Джанкой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Джанкой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Нижнегорский район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Симферополь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МДОУ «Детский сад №38 «Улыбка»;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МДОУ «Детский сад №16 «Ручеек»;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МБДОУ «Садовский детский сад «Колокольчик»;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МБДОУ «Детский сад №9 «Жар-птица»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Дидактическая система Фридриха </a:t>
                      </a:r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Фребеля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как средство формирования естественно – научной картины мира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8045655"/>
                  </a:ext>
                </a:extLst>
              </a:tr>
              <a:tr h="25598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г. Керчь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Красногвардейский район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Сакский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район,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с. Ивановка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Бахчисарайский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район, 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Песчаное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МБДОУ «Детский сад № 32 «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Дюймовочка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МБОУ «Александровская школа»;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МБДОУ «Детский сад «Светлячок»;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МБДОУ «Детский сад «Алые паруса» 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STEM-образование: внедрение LEGO - конструирования и робототехники в образовательную деятельность ДОУ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9490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8935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</a:t>
            </a:r>
            <a:b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воспитания и обучения </a:t>
            </a: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детей-</a:t>
            </a:r>
            <a:r>
              <a:rPr lang="ru-RU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инофонов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ru-RU" sz="36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ети </a:t>
            </a:r>
            <a:r>
              <a:rPr lang="ru-RU" sz="36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sz="36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инофоны</a:t>
            </a:r>
            <a:r>
              <a:rPr lang="ru-RU" sz="36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/>
              <a:t>– это дети, чьи семьи недавно мигрировали. </a:t>
            </a:r>
            <a:endParaRPr lang="ru-RU" sz="3600" dirty="0" smtClean="0"/>
          </a:p>
          <a:p>
            <a:pPr marL="0" indent="0">
              <a:buNone/>
            </a:pPr>
            <a:r>
              <a:rPr lang="ru-RU" sz="36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Дети- </a:t>
            </a:r>
            <a:r>
              <a:rPr lang="ru-RU" sz="36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инофоны</a:t>
            </a:r>
            <a:r>
              <a:rPr lang="ru-RU" sz="36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/>
              <a:t>владеют русским языком на бытовом уровне. </a:t>
            </a:r>
          </a:p>
        </p:txBody>
      </p:sp>
    </p:spTree>
    <p:extLst>
      <p:ext uri="{BB962C8B-B14F-4D97-AF65-F5344CB8AC3E}">
        <p14:creationId xmlns:p14="http://schemas.microsoft.com/office/powerpoint/2010/main" val="557099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</a:t>
            </a: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воспитания </a:t>
            </a:r>
            <a: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обучения детей-</a:t>
            </a:r>
            <a:r>
              <a:rPr lang="ru-RU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инофонов</a:t>
            </a:r>
            <a:r>
              <a:rPr lang="ru-RU" b="1" i="1" dirty="0"/>
              <a:t/>
            </a:r>
            <a:br>
              <a:rPr lang="ru-RU" b="1" i="1" dirty="0"/>
            </a:b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/>
              <a:t>лексическая </a:t>
            </a:r>
            <a:r>
              <a:rPr lang="ru-RU" sz="4000" b="1" dirty="0" smtClean="0"/>
              <a:t>подготовка</a:t>
            </a:r>
          </a:p>
          <a:p>
            <a:pPr marL="0" indent="0">
              <a:buNone/>
            </a:pPr>
            <a:endParaRPr lang="ru-RU" sz="4000" b="1" dirty="0" smtClean="0"/>
          </a:p>
          <a:p>
            <a:r>
              <a:rPr lang="ru-RU" sz="4000" b="1" dirty="0"/>
              <a:t>ориентация на </a:t>
            </a:r>
            <a:r>
              <a:rPr lang="ru-RU" sz="4000" b="1" dirty="0" smtClean="0"/>
              <a:t>успех</a:t>
            </a:r>
          </a:p>
          <a:p>
            <a:pPr marL="0" indent="0">
              <a:buNone/>
            </a:pPr>
            <a:endParaRPr lang="ru-RU" sz="4000" b="1" dirty="0" smtClean="0"/>
          </a:p>
          <a:p>
            <a:r>
              <a:rPr lang="ru-RU" sz="4000" b="1" dirty="0" smtClean="0"/>
              <a:t>тесный контакт </a:t>
            </a:r>
            <a:r>
              <a:rPr lang="ru-RU" sz="4000" b="1" dirty="0"/>
              <a:t>с </a:t>
            </a:r>
            <a:r>
              <a:rPr lang="ru-RU" sz="4000" b="1" dirty="0" smtClean="0"/>
              <a:t>семьями воспитанников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752789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78972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Методические рекомендации </a:t>
            </a:r>
            <a:r>
              <a:rPr lang="ru-RU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</a:t>
            </a:r>
            <a:r>
              <a:rPr lang="ru-RU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организации работы педагогических работников дошкольных образовательных организаций, осуществляющих образовательную деятельность </a:t>
            </a:r>
            <a:r>
              <a:rPr lang="ru-RU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области социолингвистической адаптации детей дошкольного возраста, для которых русский язык является неродным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521676"/>
            <a:ext cx="10515600" cy="2655286"/>
          </a:xfrm>
        </p:spPr>
        <p:txBody>
          <a:bodyPr/>
          <a:lstStyle/>
          <a:p>
            <a:pPr marL="0" indent="0" algn="ctr">
              <a:buNone/>
            </a:pPr>
            <a:endParaRPr lang="ru-RU" sz="4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r:id="rId2"/>
            </a:endParaRPr>
          </a:p>
          <a:p>
            <a:pPr marL="0" indent="0" algn="ctr">
              <a:buNone/>
            </a:pPr>
            <a:r>
              <a:rPr lang="ru-RU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https</a:t>
            </a:r>
            <a:r>
              <a:rPr lang="ru-RU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://krippo.ru/index.php/doshkolnoe-obrazovanie/14-moduli/2062-prechool-yaz</a:t>
            </a:r>
            <a:r>
              <a:rPr lang="ru-RU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2400" b="1" dirty="0" smtClean="0"/>
              <a:t>(</a:t>
            </a:r>
            <a:r>
              <a:rPr lang="ru-RU" sz="2400" b="1" dirty="0"/>
              <a:t>письмо  АО Академия «Просвещение» от 14.08.2020 г. №АП – 385/20)</a:t>
            </a:r>
          </a:p>
        </p:txBody>
      </p:sp>
    </p:spTree>
    <p:extLst>
      <p:ext uri="{BB962C8B-B14F-4D97-AF65-F5344CB8AC3E}">
        <p14:creationId xmlns:p14="http://schemas.microsoft.com/office/powerpoint/2010/main" val="23037875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1977" y="827903"/>
            <a:ext cx="11121081" cy="196472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Непрерывное повышение </a:t>
            </a: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профессионального </a:t>
            </a:r>
            <a:r>
              <a:rPr 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мастерства </a:t>
            </a: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педагогических </a:t>
            </a:r>
            <a:r>
              <a:rPr 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руководящих </a:t>
            </a: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работников</a:t>
            </a:r>
            <a:b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образовательных организаций </a:t>
            </a:r>
            <a:r>
              <a:rPr 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Республики Крым</a:t>
            </a:r>
            <a:br>
              <a:rPr 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82562"/>
            <a:ext cx="10814222" cy="359440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В </a:t>
            </a:r>
            <a:r>
              <a:rPr lang="ru-RU" dirty="0"/>
              <a:t>целях совершенствования профессиональных компетенций, помогающих педагогам образовательных организаций, реализующих образовательные программы дошкольного образования, выстраивать педагогическую деятельность в соответствии с ФГОС </a:t>
            </a:r>
            <a:r>
              <a:rPr lang="ru-RU" dirty="0" smtClean="0"/>
              <a:t>ДО, в </a:t>
            </a:r>
            <a:r>
              <a:rPr lang="ru-RU" dirty="0"/>
              <a:t>2023 </a:t>
            </a:r>
            <a:r>
              <a:rPr lang="ru-RU" dirty="0" smtClean="0"/>
              <a:t>году ГБОУ </a:t>
            </a:r>
            <a:r>
              <a:rPr lang="ru-RU" dirty="0"/>
              <a:t>ДПО РК «Крымский республиканский институт постдипломного педагогического образования» </a:t>
            </a:r>
            <a:r>
              <a:rPr lang="ru-RU" dirty="0" smtClean="0"/>
              <a:t>реализует  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дополнительных программ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повышения 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квалификации педагогов</a:t>
            </a:r>
          </a:p>
        </p:txBody>
      </p:sp>
    </p:spTree>
    <p:extLst>
      <p:ext uri="{BB962C8B-B14F-4D97-AF65-F5344CB8AC3E}">
        <p14:creationId xmlns:p14="http://schemas.microsoft.com/office/powerpoint/2010/main" val="15641776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197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работы </a:t>
            </a: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формате проведения мероприятий, конкурсов профессионального мастерства</a:t>
            </a:r>
            <a:b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84853"/>
            <a:ext cx="10515600" cy="3792109"/>
          </a:xfrm>
        </p:spPr>
        <p:txBody>
          <a:bodyPr/>
          <a:lstStyle/>
          <a:p>
            <a:r>
              <a:rPr lang="ru-RU" b="1" dirty="0" smtClean="0"/>
              <a:t>Всероссийский профессиональный конкурс </a:t>
            </a:r>
            <a:r>
              <a:rPr lang="ru-RU" b="1" dirty="0"/>
              <a:t>«Воспитатель года России» в 2022 году» в Республике </a:t>
            </a:r>
            <a:r>
              <a:rPr lang="ru-RU" b="1" dirty="0" smtClean="0"/>
              <a:t>Крым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победитель </a:t>
            </a:r>
            <a:r>
              <a:rPr lang="ru-RU" b="1" dirty="0">
                <a:solidFill>
                  <a:srgbClr val="0070C0"/>
                </a:solidFill>
              </a:rPr>
              <a:t>регионального этапа Конкурса </a:t>
            </a:r>
            <a:endParaRPr lang="ru-RU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воспитатель </a:t>
            </a:r>
            <a:r>
              <a:rPr lang="ru-RU" b="1" dirty="0">
                <a:solidFill>
                  <a:srgbClr val="0070C0"/>
                </a:solidFill>
              </a:rPr>
              <a:t>МБДОУ «Детский сад №6 «</a:t>
            </a:r>
            <a:r>
              <a:rPr lang="ru-RU" b="1" dirty="0" err="1">
                <a:solidFill>
                  <a:srgbClr val="0070C0"/>
                </a:solidFill>
              </a:rPr>
              <a:t>Лаврик</a:t>
            </a:r>
            <a:r>
              <a:rPr lang="ru-RU" b="1" dirty="0">
                <a:solidFill>
                  <a:srgbClr val="0070C0"/>
                </a:solidFill>
              </a:rPr>
              <a:t>» г. Ялта </a:t>
            </a:r>
            <a:endParaRPr lang="ru-RU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u-RU" sz="4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Потапенко </a:t>
            </a:r>
            <a:r>
              <a:rPr lang="ru-RU" sz="4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Екатерина </a:t>
            </a:r>
            <a:r>
              <a:rPr lang="ru-RU" sz="4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Игоревна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574722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7259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Финалисты </a:t>
            </a: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конкурса</a:t>
            </a:r>
            <a:b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Воспитатель года России» в 2022 </a:t>
            </a: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году</a:t>
            </a:r>
            <a:b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59243"/>
            <a:ext cx="10515600" cy="5239265"/>
          </a:xfrm>
        </p:spPr>
        <p:txBody>
          <a:bodyPr>
            <a:noAutofit/>
          </a:bodyPr>
          <a:lstStyle/>
          <a:p>
            <a:r>
              <a:rPr lang="ru-RU" dirty="0"/>
              <a:t>- </a:t>
            </a:r>
            <a:r>
              <a:rPr lang="ru-RU" b="1" dirty="0"/>
              <a:t>финалист I степени </a:t>
            </a:r>
            <a:r>
              <a:rPr lang="ru-RU" dirty="0"/>
              <a:t>– </a:t>
            </a:r>
            <a:r>
              <a:rPr lang="ru-RU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Самединова</a:t>
            </a:r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Айше</a:t>
            </a:r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Нечметдиновна</a:t>
            </a:r>
            <a:r>
              <a:rPr lang="ru-RU" dirty="0"/>
              <a:t>, воспитатель МБДОУ «Детский сад №2 «Ласточка» с. </a:t>
            </a:r>
            <a:r>
              <a:rPr lang="ru-RU" dirty="0" err="1"/>
              <a:t>Бабенково</a:t>
            </a:r>
            <a:r>
              <a:rPr lang="ru-RU" dirty="0"/>
              <a:t>» Кировского района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- </a:t>
            </a:r>
            <a:r>
              <a:rPr lang="ru-RU" b="1" dirty="0"/>
              <a:t>финалист II степени – </a:t>
            </a:r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Рябова Мария Николаевна</a:t>
            </a:r>
            <a:r>
              <a:rPr lang="ru-RU" dirty="0"/>
              <a:t>, воспитатель МБДОУ «Детский сад №9 «Жар-птица» г. Симферополя</a:t>
            </a:r>
            <a:r>
              <a:rPr lang="ru-RU" dirty="0" smtClean="0"/>
              <a:t>;  </a:t>
            </a:r>
            <a:endParaRPr lang="ru-RU" dirty="0"/>
          </a:p>
          <a:p>
            <a:r>
              <a:rPr lang="ru-RU" dirty="0"/>
              <a:t>- </a:t>
            </a:r>
            <a:r>
              <a:rPr lang="ru-RU" b="1" dirty="0"/>
              <a:t>финалист III степени – </a:t>
            </a:r>
            <a:r>
              <a:rPr lang="ru-RU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Дончик</a:t>
            </a:r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Татьяна Владимировна</a:t>
            </a:r>
            <a:r>
              <a:rPr lang="ru-RU" dirty="0"/>
              <a:t>, воспитатель МБДОУ «Детский сад №47 «Барвинок» г. Керчь;</a:t>
            </a:r>
          </a:p>
          <a:p>
            <a:r>
              <a:rPr lang="ru-RU" dirty="0"/>
              <a:t>- </a:t>
            </a:r>
            <a:r>
              <a:rPr lang="ru-RU" b="1" dirty="0"/>
              <a:t>финалист IV степени – </a:t>
            </a:r>
            <a:r>
              <a:rPr lang="ru-RU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Эюпова</a:t>
            </a:r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Дианна</a:t>
            </a:r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Владимировна</a:t>
            </a:r>
            <a:r>
              <a:rPr lang="ru-RU" dirty="0" smtClean="0"/>
              <a:t>, </a:t>
            </a:r>
            <a:r>
              <a:rPr lang="ru-RU" dirty="0"/>
              <a:t>воспитатель МБДОУ «Детский сад «Родничок» с. </a:t>
            </a:r>
            <a:r>
              <a:rPr lang="ru-RU" dirty="0" err="1"/>
              <a:t>Родниково</a:t>
            </a:r>
            <a:r>
              <a:rPr lang="ru-RU" dirty="0"/>
              <a:t>» Симферопольского района.</a:t>
            </a:r>
          </a:p>
          <a:p>
            <a:pPr marL="0" indent="0">
              <a:buNone/>
            </a:pPr>
            <a:r>
              <a:rPr lang="ru-RU" dirty="0"/>
              <a:t>	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8372934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Лауреаты </a:t>
            </a: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конкурса </a:t>
            </a:r>
            <a:b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Воспитатель года России» в 2022 году: </a:t>
            </a:r>
            <a:b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-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Хаустова Кристина Георгиевна</a:t>
            </a:r>
            <a:r>
              <a:rPr lang="ru-RU" dirty="0"/>
              <a:t>, воспитатель МБДОУ «Детский сад №8 «Гнёздышко» г. Бахчисарай;</a:t>
            </a:r>
          </a:p>
          <a:p>
            <a:r>
              <a:rPr lang="ru-RU" dirty="0"/>
              <a:t>-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Скуренок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Анна Николаевна</a:t>
            </a:r>
            <a:r>
              <a:rPr lang="ru-RU" dirty="0"/>
              <a:t>, музыкальный руководитель МБДОУ «Детский сад №2 «Солнышко Черноморского района;</a:t>
            </a:r>
          </a:p>
          <a:p>
            <a:r>
              <a:rPr lang="ru-RU" dirty="0"/>
              <a:t>-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Городецкая Илона Анатольевна</a:t>
            </a:r>
            <a:r>
              <a:rPr lang="ru-RU" dirty="0"/>
              <a:t>, инструктор по физической культуре МБОУ «Средняя общеобразовательная школа - детский сад №17» </a:t>
            </a:r>
            <a:r>
              <a:rPr lang="ru-RU" dirty="0" smtClean="0"/>
              <a:t>г. Евпатории</a:t>
            </a:r>
            <a:r>
              <a:rPr lang="ru-RU" dirty="0"/>
              <a:t>;</a:t>
            </a:r>
          </a:p>
          <a:p>
            <a:r>
              <a:rPr lang="ru-RU" dirty="0"/>
              <a:t>       </a:t>
            </a:r>
            <a:r>
              <a:rPr lang="ru-RU" dirty="0" smtClean="0"/>
              <a:t>-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Михайлова Наталья Владимировна</a:t>
            </a:r>
            <a:r>
              <a:rPr lang="ru-RU" dirty="0" smtClean="0"/>
              <a:t>, </a:t>
            </a:r>
            <a:r>
              <a:rPr lang="ru-RU" dirty="0"/>
              <a:t>воспитатель МБДОУ «Детский сад № 2 «Звездочка» г. Саки.</a:t>
            </a:r>
          </a:p>
        </p:txBody>
      </p:sp>
    </p:spTree>
    <p:extLst>
      <p:ext uri="{BB962C8B-B14F-4D97-AF65-F5344CB8AC3E}">
        <p14:creationId xmlns:p14="http://schemas.microsoft.com/office/powerpoint/2010/main" val="839826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НОРМАТИВНЫЕ ДОКУМЕНТЫ </a:t>
            </a:r>
            <a:b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ФЕДЕРАЛЬНОГО УРОВНЯ</a:t>
            </a:r>
            <a:endParaRPr lang="ru-RU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68458"/>
          </a:xfrm>
        </p:spPr>
        <p:txBody>
          <a:bodyPr>
            <a:normAutofit fontScale="92500" lnSpcReduction="10000"/>
          </a:bodyPr>
          <a:lstStyle/>
          <a:p>
            <a:r>
              <a:rPr lang="ru-RU" sz="1600" dirty="0"/>
              <a:t>- Федеральный закон от 29.12.2012 № 273-ФЗ «Об образовании в Российской Федерации» (с изменениями и дополнениями</a:t>
            </a:r>
            <a:r>
              <a:rPr lang="ru-RU" sz="1600" dirty="0" smtClean="0"/>
              <a:t>);</a:t>
            </a:r>
          </a:p>
          <a:p>
            <a:r>
              <a:rPr lang="ru-RU" sz="1600" dirty="0"/>
              <a:t>- Федеральный закон от 31.07.2020 г. № 304-ФЗ «О внесении изменений в Федеральный закон «Об образовании в Российской Федерации» по вопросам воспитания обучающихся</a:t>
            </a:r>
            <a:r>
              <a:rPr lang="ru-RU" sz="1600" dirty="0" smtClean="0"/>
              <a:t>;</a:t>
            </a:r>
          </a:p>
          <a:p>
            <a:r>
              <a:rPr lang="ru-RU" sz="1600" dirty="0"/>
              <a:t>-Указ Президента Российской Федерации от 07.05.2018 г. № 204 «О национальных целях и стратегических задачах развития Российской Федерации на период до 2024 года</a:t>
            </a:r>
            <a:r>
              <a:rPr lang="ru-RU" sz="1600" dirty="0" smtClean="0"/>
              <a:t>»;</a:t>
            </a:r>
          </a:p>
          <a:p>
            <a:pPr lvl="0"/>
            <a:r>
              <a:rPr lang="ru-RU" alt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Стратегия развития воспитания в Российской Федерации на период до 2025, утверждена распоряжением Правительства Российской Федерации от 29 мая 2015 г. № 996-р</a:t>
            </a:r>
            <a:r>
              <a:rPr lang="ru-RU" alt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600" dirty="0"/>
              <a:t>- Приказ Министерства просвещения Российской Федерации от 31.07.2020 № 373 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</a:t>
            </a:r>
            <a:r>
              <a:rPr lang="ru-RU" sz="1600" dirty="0" smtClean="0"/>
              <a:t>»;</a:t>
            </a:r>
          </a:p>
          <a:p>
            <a:r>
              <a:rPr lang="ru-RU" sz="1600" dirty="0"/>
              <a:t>- Приказ </a:t>
            </a:r>
            <a:r>
              <a:rPr lang="ru-RU" sz="1600" dirty="0" err="1"/>
              <a:t>Минобрнауки</a:t>
            </a:r>
            <a:r>
              <a:rPr lang="ru-RU" sz="1600" dirty="0"/>
              <a:t> России от 17.10.2013 N 1155 «Об утверждении федерального государственного образовательного стандарта дошкольного образования» (ред. от 21.01.2019г</a:t>
            </a:r>
            <a:r>
              <a:rPr lang="ru-RU" sz="1600" dirty="0" smtClean="0"/>
              <a:t>);</a:t>
            </a:r>
          </a:p>
          <a:p>
            <a:r>
              <a:rPr lang="ru-RU" sz="1600" dirty="0"/>
              <a:t>- Приказ Министерства просвещения России от 15 мая 2020 г. № 236 «Об утверждении Порядка приема на обучение по образовательным программам дошкольного образования</a:t>
            </a:r>
            <a:r>
              <a:rPr lang="ru-RU" sz="1600" dirty="0" smtClean="0"/>
              <a:t>»;</a:t>
            </a:r>
          </a:p>
          <a:p>
            <a:r>
              <a:rPr lang="ru-RU" sz="1600" dirty="0"/>
              <a:t>- Постановление Главного государственного санитарного врача Российской Федерации от 28.09.2020 № 28 «Об утверждении санитарных правил СП 2.4. 3648-20 «Санитарно-эпидемиологические требования к организациям воспитания и обучения, отдыха и оздоровления детей и молодежи</a:t>
            </a:r>
            <a:r>
              <a:rPr lang="ru-RU" sz="1600" dirty="0" smtClean="0"/>
              <a:t>»;</a:t>
            </a:r>
          </a:p>
          <a:p>
            <a:r>
              <a:rPr lang="ru-RU" sz="1700" dirty="0"/>
              <a:t>- Приказ Министерства труда и социальной защиты Российской Федерации от 18.10.2013 №544н «Об утверждении профессионального стандарта «Педагог (педагогическая деятельность в сфере дошкольного, начального, общего, основного общего, среднего общего образования) (воспитатель, учитель)».</a:t>
            </a:r>
          </a:p>
          <a:p>
            <a:endParaRPr lang="ru-RU" sz="1600" dirty="0"/>
          </a:p>
          <a:p>
            <a:endParaRPr lang="ru-RU" sz="1900" dirty="0" smtClean="0"/>
          </a:p>
          <a:p>
            <a:endParaRPr lang="ru-RU" sz="1800" dirty="0"/>
          </a:p>
          <a:p>
            <a:endParaRPr lang="ru-RU" sz="1800" dirty="0"/>
          </a:p>
          <a:p>
            <a:endParaRPr lang="ru-RU" sz="2000" dirty="0"/>
          </a:p>
          <a:p>
            <a:pPr lvl="0"/>
            <a:endParaRPr lang="ru-RU" altLang="ru-RU" sz="1400" dirty="0" smtClean="0">
              <a:latin typeface="Arial" panose="020B0604020202020204" pitchFamily="34" charset="0"/>
            </a:endParaRPr>
          </a:p>
          <a:p>
            <a:endParaRPr lang="ru-RU" sz="2000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82592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7259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еспубликанский </a:t>
            </a:r>
            <a: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конкурс </a:t>
            </a: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дошкольных </a:t>
            </a:r>
            <a: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образовательных учреждений «Школа здоровья для маленьких </a:t>
            </a:r>
            <a:r>
              <a:rPr lang="ru-RU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крымчан</a:t>
            </a:r>
            <a: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35427"/>
            <a:ext cx="10515600" cy="384153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3200" b="1" dirty="0" smtClean="0"/>
              <a:t>	Победителем конкурса</a:t>
            </a:r>
            <a:r>
              <a:rPr lang="ru-RU" sz="3200" b="1" dirty="0"/>
              <a:t> в категории дошкольные образовательные организации городских округов </a:t>
            </a:r>
            <a:r>
              <a:rPr lang="ru-RU" sz="3200" b="1" dirty="0" smtClean="0"/>
              <a:t>признан:</a:t>
            </a:r>
          </a:p>
          <a:p>
            <a:pPr marL="0" indent="0" algn="ctr">
              <a:buNone/>
            </a:pPr>
            <a: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МБДОУ </a:t>
            </a:r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«Детский сад №6 «Радуга» г. Керчь - 1 </a:t>
            </a:r>
            <a: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место</a:t>
            </a:r>
            <a:endParaRPr lang="ru-RU" sz="32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3200" b="1" dirty="0" smtClean="0"/>
              <a:t> Победителем </a:t>
            </a:r>
            <a:r>
              <a:rPr lang="ru-RU" sz="3200" b="1" dirty="0"/>
              <a:t>Конкурса в категории дошкольные образовательные организации муниципальных районов </a:t>
            </a:r>
            <a:r>
              <a:rPr lang="ru-RU" sz="3200" b="1" dirty="0" smtClean="0"/>
              <a:t>признан:</a:t>
            </a:r>
          </a:p>
          <a:p>
            <a:pPr marL="0" indent="0" algn="ctr">
              <a:buNone/>
            </a:pPr>
            <a: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МБДОУ </a:t>
            </a:r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«Детский сад «Золотой ключик» с. Мирное» Симферопольского района – 1 место</a:t>
            </a:r>
            <a:endParaRPr lang="ru-RU" sz="32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2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17677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Республиканский конкурс </a:t>
            </a:r>
            <a:br>
              <a:rPr lang="ru-RU" sz="36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дошкольных образовательных учреждений </a:t>
            </a:r>
            <a:r>
              <a:rPr lang="ru-RU" sz="36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36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Школа здоровья для маленьких </a:t>
            </a:r>
            <a:r>
              <a:rPr lang="ru-RU" sz="36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крымчан</a:t>
            </a:r>
            <a:r>
              <a:rPr lang="ru-RU" sz="36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b="1" dirty="0" smtClean="0"/>
              <a:t>Призёрами </a:t>
            </a:r>
            <a:r>
              <a:rPr lang="ru-RU" b="1" dirty="0"/>
              <a:t>в категории дошкольные образовательные организации городских округов </a:t>
            </a:r>
            <a:r>
              <a:rPr lang="ru-RU" b="1" dirty="0" smtClean="0"/>
              <a:t>признаны: </a:t>
            </a:r>
            <a:endParaRPr lang="ru-RU" b="1" dirty="0"/>
          </a:p>
          <a:p>
            <a:pPr marL="0" indent="0">
              <a:buNone/>
            </a:pPr>
            <a:r>
              <a:rPr lang="ru-RU" sz="2400" b="1" i="1" dirty="0" smtClean="0">
                <a:solidFill>
                  <a:srgbClr val="C00000"/>
                </a:solidFill>
              </a:rPr>
              <a:t>- </a:t>
            </a:r>
            <a:r>
              <a:rPr lang="ru-RU" sz="2400" b="1" i="1" dirty="0">
                <a:solidFill>
                  <a:srgbClr val="C00000"/>
                </a:solidFill>
              </a:rPr>
              <a:t>МБДОУ «Детский сад № 2 «Звездочка» г. Саки – 2 </a:t>
            </a:r>
            <a:r>
              <a:rPr lang="ru-RU" sz="2400" b="1" i="1" dirty="0" smtClean="0">
                <a:solidFill>
                  <a:srgbClr val="C00000"/>
                </a:solidFill>
              </a:rPr>
              <a:t>место</a:t>
            </a:r>
            <a:endParaRPr lang="ru-RU" sz="2400" b="1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400" b="1" i="1" dirty="0" smtClean="0">
                <a:solidFill>
                  <a:srgbClr val="C00000"/>
                </a:solidFill>
              </a:rPr>
              <a:t> </a:t>
            </a:r>
            <a:r>
              <a:rPr lang="ru-RU" sz="2400" b="1" i="1" dirty="0">
                <a:solidFill>
                  <a:srgbClr val="C00000"/>
                </a:solidFill>
              </a:rPr>
              <a:t>- МБДОУ (ясли-сад) № 10 «Алёнушка» г. Красноперекопск – 3 </a:t>
            </a:r>
            <a:r>
              <a:rPr lang="ru-RU" sz="2400" b="1" i="1" dirty="0" smtClean="0">
                <a:solidFill>
                  <a:srgbClr val="C00000"/>
                </a:solidFill>
              </a:rPr>
              <a:t>место</a:t>
            </a:r>
            <a:endParaRPr lang="ru-RU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b="1" dirty="0" smtClean="0"/>
              <a:t>	Призерами </a:t>
            </a:r>
            <a:r>
              <a:rPr lang="ru-RU" b="1" dirty="0"/>
              <a:t>Конкурса в категории дошкольные образовательные организации муниципальных районов признаны: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2400" b="1" i="1" dirty="0">
                <a:solidFill>
                  <a:srgbClr val="C00000"/>
                </a:solidFill>
              </a:rPr>
              <a:t>- МБДОУ «Солнышко» </a:t>
            </a:r>
            <a:r>
              <a:rPr lang="ru-RU" sz="2400" b="1" i="1" dirty="0" err="1">
                <a:solidFill>
                  <a:srgbClr val="C00000"/>
                </a:solidFill>
              </a:rPr>
              <a:t>Красноперекопского</a:t>
            </a:r>
            <a:r>
              <a:rPr lang="ru-RU" sz="2400" b="1" i="1" dirty="0">
                <a:solidFill>
                  <a:srgbClr val="C00000"/>
                </a:solidFill>
              </a:rPr>
              <a:t> района – 2 </a:t>
            </a:r>
            <a:r>
              <a:rPr lang="ru-RU" sz="2400" b="1" i="1" dirty="0" smtClean="0">
                <a:solidFill>
                  <a:srgbClr val="C00000"/>
                </a:solidFill>
              </a:rPr>
              <a:t>место</a:t>
            </a:r>
            <a:endParaRPr lang="ru-RU" sz="2400" b="1" i="1" dirty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ru-RU" sz="2400" b="1" i="1" dirty="0" smtClean="0">
                <a:solidFill>
                  <a:srgbClr val="C00000"/>
                </a:solidFill>
              </a:rPr>
              <a:t>МБДОУ </a:t>
            </a:r>
            <a:r>
              <a:rPr lang="ru-RU" sz="2400" b="1" i="1" dirty="0">
                <a:solidFill>
                  <a:srgbClr val="C00000"/>
                </a:solidFill>
              </a:rPr>
              <a:t>«Нижнегорский детский сад «Росинка» Нижнегорского района </a:t>
            </a:r>
            <a:r>
              <a:rPr lang="ru-RU" sz="2400" b="1" i="1" dirty="0" smtClean="0">
                <a:solidFill>
                  <a:srgbClr val="C00000"/>
                </a:solidFill>
              </a:rPr>
              <a:t>–</a:t>
            </a:r>
          </a:p>
          <a:p>
            <a:pPr marL="0" indent="0">
              <a:buNone/>
            </a:pPr>
            <a:r>
              <a:rPr lang="ru-RU" sz="2400" b="1" i="1" dirty="0" smtClean="0">
                <a:solidFill>
                  <a:srgbClr val="C00000"/>
                </a:solidFill>
              </a:rPr>
              <a:t>3 место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04704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9750" y="365125"/>
            <a:ext cx="10254049" cy="15872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Крымский </a:t>
            </a:r>
            <a: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фестиваль </a:t>
            </a: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педагогических </a:t>
            </a:r>
            <a: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инициатив – </a:t>
            </a: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  <a:b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ПОБЕДИТЕЛИ</a:t>
            </a: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952369"/>
            <a:ext cx="10999573" cy="4224594"/>
          </a:xfrm>
        </p:spPr>
        <p:txBody>
          <a:bodyPr>
            <a:normAutofit/>
          </a:bodyPr>
          <a:lstStyle/>
          <a:p>
            <a:pPr algn="ctr"/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Номинация «Дружи с финансами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  <a:p>
            <a:r>
              <a:rPr 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МБДОУ «Детский </a:t>
            </a:r>
            <a:r>
              <a:rPr lang="ru-RU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сад «Звездочка» п. Школьное» Симферопольского района </a:t>
            </a: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400" b="1" dirty="0" smtClean="0"/>
              <a:t>диплом </a:t>
            </a:r>
            <a:r>
              <a:rPr lang="ru-RU" sz="2400" b="1" dirty="0"/>
              <a:t>Лауреата </a:t>
            </a:r>
            <a:r>
              <a:rPr lang="en-US" sz="2400" b="1" dirty="0" smtClean="0"/>
              <a:t>III</a:t>
            </a:r>
            <a:r>
              <a:rPr lang="ru-RU" sz="2400" b="1" dirty="0" smtClean="0"/>
              <a:t> степени</a:t>
            </a:r>
          </a:p>
          <a:p>
            <a:pPr algn="ctr"/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Номинация «Мы любим Крым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  <a:p>
            <a:r>
              <a:rPr 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МБДОУ «Детский </a:t>
            </a:r>
            <a:r>
              <a:rPr lang="ru-RU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сад комбинированного вида №85 «Радуга» </a:t>
            </a:r>
            <a:r>
              <a:rPr 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 Симферополь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иплом 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Лауреата 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степени</a:t>
            </a:r>
            <a:endParaRPr lang="ru-RU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МБДОУ «Детский </a:t>
            </a:r>
            <a:r>
              <a:rPr lang="ru-RU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сад общеразвивающего вида № 48 «Пчёлка»  </a:t>
            </a:r>
            <a:r>
              <a:rPr 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г. Симферополь -  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иплом 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Лауреата 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степени</a:t>
            </a:r>
            <a:endParaRPr lang="ru-RU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МБОУе</a:t>
            </a:r>
            <a:r>
              <a:rPr 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«Средняя общеобразовательная школа - детский сад № 37» </a:t>
            </a:r>
            <a:r>
              <a:rPr 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г. Симферополь - 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иплом 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Лауреата 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степени</a:t>
            </a:r>
          </a:p>
        </p:txBody>
      </p:sp>
    </p:spTree>
    <p:extLst>
      <p:ext uri="{BB962C8B-B14F-4D97-AF65-F5344CB8AC3E}">
        <p14:creationId xmlns:p14="http://schemas.microsoft.com/office/powerpoint/2010/main" val="38171654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92724"/>
          </a:xfrm>
        </p:spPr>
        <p:txBody>
          <a:bodyPr>
            <a:normAutofit/>
          </a:bodyPr>
          <a:lstStyle/>
          <a:p>
            <a:pPr algn="ctr"/>
            <a: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Крымский фестиваль </a:t>
            </a:r>
            <a:b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педагогических инициатив – 2021</a:t>
            </a:r>
            <a:b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ПОБЕДИТЕЛИ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57849"/>
            <a:ext cx="10515600" cy="3619114"/>
          </a:xfrm>
        </p:spPr>
        <p:txBody>
          <a:bodyPr/>
          <a:lstStyle/>
          <a:p>
            <a:pPr algn="ctr"/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Номинация «Учим воспитывая, воспитываем обучая: воспитательные технологии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  <a:p>
            <a:r>
              <a:rPr 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МБДОУ </a:t>
            </a:r>
            <a:r>
              <a:rPr lang="ru-RU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«Детский сад комбинированного вида № 30 «Берёзка» </a:t>
            </a:r>
            <a:r>
              <a:rPr 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г. Симферополь – 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иплом 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Лауреата 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степени</a:t>
            </a:r>
          </a:p>
          <a:p>
            <a:pPr marL="0" indent="0">
              <a:buNone/>
            </a:pPr>
            <a:endParaRPr lang="ru-RU" sz="2400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МБДОУ «Детский </a:t>
            </a:r>
            <a:r>
              <a:rPr lang="ru-RU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сад компенсирующего вида № 49 «Золотой петушок» </a:t>
            </a:r>
            <a:r>
              <a:rPr 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 Симферополь - 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диплом Лауреата </a:t>
            </a: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степени</a:t>
            </a:r>
            <a:endParaRPr lang="ru-RU" sz="24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sz="24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80488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5679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Крымский </a:t>
            </a:r>
            <a:b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фестиваль педагогических </a:t>
            </a:r>
            <a: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инициатив – </a:t>
            </a: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  <a:b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Призёры</a:t>
            </a:r>
            <a:endParaRPr lang="ru-RU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21925"/>
            <a:ext cx="10515600" cy="3755038"/>
          </a:xfrm>
        </p:spPr>
        <p:txBody>
          <a:bodyPr/>
          <a:lstStyle/>
          <a:p>
            <a:pPr algn="just"/>
            <a:endParaRPr lang="ru-RU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МБДОУ «Детский </a:t>
            </a:r>
            <a: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сад общеразвивающего вида № 102 «</a:t>
            </a:r>
            <a:r>
              <a:rPr lang="ru-RU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Рябинушка</a:t>
            </a:r>
            <a: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 Симферополь</a:t>
            </a:r>
          </a:p>
          <a:p>
            <a:pPr algn="just"/>
            <a:endParaRPr lang="ru-RU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ru-RU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МБДОУ «Детский </a:t>
            </a:r>
            <a: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сад № 22 «Росинка» </a:t>
            </a: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 Ялта</a:t>
            </a:r>
            <a:endParaRPr lang="ru-RU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16820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714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ПРОФЕССИОНАЛЬНЫЕ </a:t>
            </a:r>
            <a:b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КОНКУРСЫ И МЕРОПРИЯТИЯ </a:t>
            </a:r>
            <a:b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2022/2023 УЧЕБНОМ ГОДУ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46637"/>
            <a:ext cx="10515600" cy="3730325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- Форум педагогических работников дошкольных образовательных организаций Республики Крым (сентябрь 2022 г.);</a:t>
            </a:r>
          </a:p>
          <a:p>
            <a:r>
              <a:rPr lang="ru-RU" b="1" dirty="0"/>
              <a:t>- «Педагогический дебют» (сентябрь 2022 г., региональный этап); </a:t>
            </a:r>
          </a:p>
          <a:p>
            <a:r>
              <a:rPr lang="ru-RU" b="1" dirty="0"/>
              <a:t>- I</a:t>
            </a:r>
            <a:r>
              <a:rPr lang="en-US" b="1" dirty="0"/>
              <a:t>V</a:t>
            </a:r>
            <a:r>
              <a:rPr lang="ru-RU" b="1" dirty="0"/>
              <a:t> научно-методическая конференция «Финансовая грамотность в системе образования Республики Крым» (октябрь 2022 г.)</a:t>
            </a:r>
          </a:p>
          <a:p>
            <a:r>
              <a:rPr lang="ru-RU" b="1" dirty="0"/>
              <a:t>- Крымский Фестиваль педагогических инициатив (ноябрь 2022 г.);</a:t>
            </a:r>
          </a:p>
          <a:p>
            <a:r>
              <a:rPr lang="ru-RU" b="1" dirty="0"/>
              <a:t>- «Воспитатель года России» в 2023 году (февраль-апрель 2023 г., региональный </a:t>
            </a:r>
            <a:r>
              <a:rPr lang="ru-RU" b="1" dirty="0" smtClean="0"/>
              <a:t>этап); </a:t>
            </a:r>
            <a:endParaRPr lang="ru-RU" b="1" dirty="0"/>
          </a:p>
          <a:p>
            <a:r>
              <a:rPr lang="ru-RU" b="1" dirty="0"/>
              <a:t>- «Школа здоровья для маленьких </a:t>
            </a:r>
            <a:r>
              <a:rPr lang="ru-RU" b="1" dirty="0" err="1"/>
              <a:t>крымчан</a:t>
            </a:r>
            <a:r>
              <a:rPr lang="ru-RU" b="1" dirty="0"/>
              <a:t>» (май-июнь 2023 года).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00783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68010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Приоритетные задачи </a:t>
            </a:r>
            <a:br>
              <a:rPr lang="ru-RU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деятельности дошкольных образовательных организаций в условиях реализации ФГОС ДО </a:t>
            </a:r>
            <a:r>
              <a:rPr lang="ru-RU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2022/2023 учебном году</a:t>
            </a:r>
            <a:endParaRPr lang="ru-RU" sz="320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09568"/>
            <a:ext cx="10515600" cy="3767395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- создание наиболее эффективных механизмов управления качеством дошкольного образования;</a:t>
            </a:r>
          </a:p>
          <a:p>
            <a:r>
              <a:rPr lang="ru-RU" b="1" dirty="0"/>
              <a:t>- повышение профессиональной компетентности педагогических работников с учетом требований ФГОС ДО и возможностей образовательного пространства ДОО, в том числе с применением дистанционных технологий;</a:t>
            </a:r>
          </a:p>
          <a:p>
            <a:r>
              <a:rPr lang="ru-RU" b="1" dirty="0"/>
              <a:t>- активизация работы по освоению новых педагогических технологий, инновационных образовательных программ; </a:t>
            </a:r>
          </a:p>
          <a:p>
            <a:r>
              <a:rPr lang="ru-RU" b="1" dirty="0"/>
              <a:t>- совершенствование работы дошкольных образовательных организаций по укреплению здоровья воспитанников посредством создания системы формирования культуры здоровья и безопасного образа жизни у всех участников образовательного процесса;</a:t>
            </a:r>
          </a:p>
          <a:p>
            <a:r>
              <a:rPr lang="ru-RU" b="1" dirty="0"/>
              <a:t>- вовлечение родителей (законных представителей) в образовательный процесс с целью обучения, воспитания и развития детей дошкольного возраста в рамках национального проекта «Образование». </a:t>
            </a:r>
          </a:p>
        </p:txBody>
      </p:sp>
    </p:spTree>
    <p:extLst>
      <p:ext uri="{BB962C8B-B14F-4D97-AF65-F5344CB8AC3E}">
        <p14:creationId xmlns:p14="http://schemas.microsoft.com/office/powerpoint/2010/main" val="32323811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Интернет - ресурсы 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дошкольного </a:t>
            </a: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образования</a:t>
            </a:r>
            <a:endParaRPr 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u="sng" dirty="0">
                <a:hlinkClick r:id="rId2"/>
              </a:rPr>
              <a:t>https://edu.gov.ru/</a:t>
            </a:r>
            <a:r>
              <a:rPr lang="ru-RU" u="sng" dirty="0"/>
              <a:t> </a:t>
            </a:r>
            <a:r>
              <a:rPr lang="ru-RU" dirty="0"/>
              <a:t>  - Сайт Министерства просвещения РФ;</a:t>
            </a:r>
          </a:p>
          <a:p>
            <a:pPr lvl="0"/>
            <a:r>
              <a:rPr lang="ru-RU" u="sng" dirty="0">
                <a:hlinkClick r:id="rId3"/>
              </a:rPr>
              <a:t>http://monm.rk.gov.ru</a:t>
            </a:r>
            <a:r>
              <a:rPr lang="ru-RU" dirty="0"/>
              <a:t> – Сайт Министерства образования, науки и молодежи Республики Крым;</a:t>
            </a:r>
          </a:p>
          <a:p>
            <a:pPr lvl="0"/>
            <a:r>
              <a:rPr lang="ru-RU" u="sng" dirty="0">
                <a:hlinkClick r:id="rId4"/>
              </a:rPr>
              <a:t>https://firo.ranepa.ru/</a:t>
            </a:r>
            <a:r>
              <a:rPr lang="ru-RU" dirty="0"/>
              <a:t> - Сайт Федерального института развития образования;</a:t>
            </a:r>
          </a:p>
          <a:p>
            <a:pPr lvl="0"/>
            <a:r>
              <a:rPr lang="ru-RU" u="sng" dirty="0">
                <a:hlinkClick r:id="rId5"/>
              </a:rPr>
              <a:t>http://krippo.ru</a:t>
            </a:r>
            <a:r>
              <a:rPr lang="ru-RU" dirty="0"/>
              <a:t> – Сайт «Крымского республиканского института постдипломного педагогического образования».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1913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НОРМАТИВНЫЕ ДОКУМЕНТЫ </a:t>
            </a:r>
            <a:b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РЕГИОНАЛЬНОГО УРОВНЯ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- Закон Республики Крым от 06.07.2015 №131-ЗРК/2015 «Об образовании в Республике Крым»;</a:t>
            </a:r>
          </a:p>
          <a:p>
            <a:r>
              <a:rPr lang="ru-RU" dirty="0"/>
              <a:t>- Приказ Министерства образования, науки и молодежи Республики Крым от 25.06.2021 № 1095 «Об утверждении Положения об организации и проведении оценки качества дошкольного образования в Республике Крым»;</a:t>
            </a:r>
          </a:p>
          <a:p>
            <a:r>
              <a:rPr lang="ru-RU" dirty="0"/>
              <a:t>- Приказ Министерства образования, науки и молодежи Республики Крым от 30.12.2021 №2094 «О внесении изменений в приказ Министерства образования, науки и молодежи Республики Крым от 25.06.2021 № 1095»;</a:t>
            </a:r>
          </a:p>
          <a:p>
            <a:r>
              <a:rPr lang="ru-RU" dirty="0"/>
              <a:t>-  Приказ Министерства образования, науки и молодежи Республики Крым от 25.06.2021 № 1094 «Об утверждении Порядка по организации и проведению мониторинга оценки качества дошкольного образования в Республике Крым»;</a:t>
            </a:r>
          </a:p>
          <a:p>
            <a:r>
              <a:rPr lang="ru-RU" dirty="0"/>
              <a:t>- Приказ Министерства образования, науки и молодежи Республики Крым от 25.06.2021 № 1093 «Об утверждении показателей мониторинга оценки качества дошкольного образования в Республике Крым».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3992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57199"/>
            <a:ext cx="10515600" cy="184115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Приоритетные направления </a:t>
            </a: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методической </a:t>
            </a:r>
            <a:r>
              <a:rPr lang="ru-RU" sz="36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работы </a:t>
            </a:r>
            <a:r>
              <a:rPr lang="ru-RU" sz="36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системе </a:t>
            </a:r>
            <a:br>
              <a:rPr 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дошкольного образования Республики Крым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71351"/>
            <a:ext cx="10515600" cy="3705612"/>
          </a:xfrm>
        </p:spPr>
        <p:txBody>
          <a:bodyPr/>
          <a:lstStyle/>
          <a:p>
            <a:r>
              <a:rPr lang="ru-RU" b="1" dirty="0"/>
              <a:t>1. </a:t>
            </a:r>
            <a:r>
              <a:rPr lang="ru-RU" b="1" dirty="0" smtClean="0"/>
              <a:t>Наставничество </a:t>
            </a:r>
            <a:endParaRPr lang="ru-RU" b="1" dirty="0"/>
          </a:p>
          <a:p>
            <a:r>
              <a:rPr lang="ru-RU" b="1" dirty="0"/>
              <a:t>2. Инновации в </a:t>
            </a:r>
            <a:r>
              <a:rPr lang="ru-RU" b="1" dirty="0" smtClean="0"/>
              <a:t>образовании</a:t>
            </a:r>
            <a:endParaRPr lang="ru-RU" b="1" dirty="0"/>
          </a:p>
          <a:p>
            <a:r>
              <a:rPr lang="ru-RU" b="1" dirty="0"/>
              <a:t>3. Организация воспитания и обучения </a:t>
            </a:r>
            <a:r>
              <a:rPr lang="ru-RU" b="1" dirty="0" smtClean="0"/>
              <a:t>детей-</a:t>
            </a:r>
            <a:r>
              <a:rPr lang="ru-RU" b="1" dirty="0" err="1" smtClean="0"/>
              <a:t>инофонов</a:t>
            </a:r>
            <a:endParaRPr lang="ru-RU" b="1" dirty="0"/>
          </a:p>
          <a:p>
            <a:r>
              <a:rPr lang="ru-RU" b="1" dirty="0"/>
              <a:t>4. Непрерывное повышение профессионального мастерства педагогических и руководящих работников образовательной организации Республики </a:t>
            </a:r>
            <a:r>
              <a:rPr lang="ru-RU" b="1" dirty="0" smtClean="0"/>
              <a:t>Крым </a:t>
            </a:r>
            <a:endParaRPr lang="ru-RU" b="1" dirty="0"/>
          </a:p>
          <a:p>
            <a:r>
              <a:rPr lang="ru-RU" b="1" dirty="0"/>
              <a:t>5. Организация работы в формате проведения мероприятий, конкурсов профессионального </a:t>
            </a:r>
            <a:r>
              <a:rPr lang="ru-RU" b="1" dirty="0" smtClean="0"/>
              <a:t>мастерства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5199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5941407"/>
          </a:xfrm>
        </p:spPr>
        <p:txBody>
          <a:bodyPr>
            <a:normAutofit/>
          </a:bodyPr>
          <a:lstStyle/>
          <a:p>
            <a:pPr marL="0" indent="0" algn="ctr"/>
            <a:r>
              <a:rPr lang="ru-RU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2023 </a:t>
            </a:r>
            <a:r>
              <a:rPr lang="ru-R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год- </a:t>
            </a:r>
            <a:r>
              <a:rPr lang="ru-RU" sz="7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7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8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педагога и наставника</a:t>
            </a:r>
            <a:r>
              <a:rPr lang="ru-RU" sz="7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7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ru-RU" sz="7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98999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Наставничество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3600" b="1" dirty="0" smtClean="0"/>
              <a:t>	- одна </a:t>
            </a:r>
            <a:r>
              <a:rPr lang="ru-RU" sz="3600" b="1" dirty="0"/>
              <a:t>из наиболее эффективных форм профессиональной адаптации, способствующая повышению профессиональной компетентности и закреплению педагогических </a:t>
            </a:r>
            <a:r>
              <a:rPr lang="ru-RU" sz="3600" b="1" dirty="0" smtClean="0"/>
              <a:t>кадров</a:t>
            </a:r>
            <a:endParaRPr lang="ru-RU" sz="3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225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Первоочередные вопросы наставника </a:t>
            </a:r>
            <a:b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 работе </a:t>
            </a:r>
            <a: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молодым специалистом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–требования </a:t>
            </a:r>
            <a:r>
              <a:rPr lang="ru-RU" b="1" dirty="0"/>
              <a:t>к организации </a:t>
            </a:r>
            <a:r>
              <a:rPr lang="ru-RU" b="1" dirty="0" err="1"/>
              <a:t>воспитательно</a:t>
            </a:r>
            <a:r>
              <a:rPr lang="ru-RU" b="1" dirty="0"/>
              <a:t>-образовательного процесса;</a:t>
            </a:r>
          </a:p>
          <a:p>
            <a:pPr marL="0" indent="0">
              <a:buNone/>
            </a:pPr>
            <a:r>
              <a:rPr lang="ru-RU" b="1" dirty="0"/>
              <a:t>– требования к ведению документации;</a:t>
            </a:r>
          </a:p>
          <a:p>
            <a:pPr marL="0" indent="0">
              <a:buNone/>
            </a:pPr>
            <a:r>
              <a:rPr lang="ru-RU" b="1" dirty="0"/>
              <a:t>– формы и методы организации НОД, досуга детей;</a:t>
            </a:r>
          </a:p>
          <a:p>
            <a:pPr marL="0" indent="0">
              <a:buNone/>
            </a:pPr>
            <a:r>
              <a:rPr lang="ru-RU" b="1" dirty="0"/>
              <a:t>– ТСО (инструктирование по правилам пользования, технике безопасности, возможности использования в практической деятельности);</a:t>
            </a:r>
          </a:p>
          <a:p>
            <a:pPr marL="0" indent="0">
              <a:buNone/>
            </a:pPr>
            <a:r>
              <a:rPr lang="ru-RU" b="1" dirty="0"/>
              <a:t>– механизм использования дидактического, наглядного и других материалов.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3612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Этапы взаимодействия </a:t>
            </a: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наставника </a:t>
            </a:r>
            <a: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молодого специалиста</a:t>
            </a:r>
            <a:b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/>
              <a:t>1. Прогностический: </a:t>
            </a:r>
            <a:r>
              <a:rPr lang="ru-RU" dirty="0"/>
              <a:t>определение целей взаимодействий, выстраивание отношений взаимопонимания и доверия, определение круга обязанностей, полномочий субъектов, выявление недостатков в умениях и навыках молодого специалиста.</a:t>
            </a:r>
          </a:p>
          <a:p>
            <a:pPr marL="0" indent="0">
              <a:buNone/>
            </a:pPr>
            <a:r>
              <a:rPr lang="ru-RU" b="1" i="1" dirty="0"/>
              <a:t>2. Практический: </a:t>
            </a:r>
            <a:r>
              <a:rPr lang="ru-RU" dirty="0"/>
              <a:t>разработка и реализация программы адаптации, корректировка профессиональных умений молодого специалиста.</a:t>
            </a:r>
          </a:p>
          <a:p>
            <a:pPr marL="0" indent="0">
              <a:buNone/>
            </a:pPr>
            <a:r>
              <a:rPr lang="ru-RU" b="1" i="1" dirty="0"/>
              <a:t>3. Аналитический:</a:t>
            </a:r>
            <a:r>
              <a:rPr lang="ru-RU" dirty="0"/>
              <a:t> определение уровня профессиональной адаптации молодого специалиста и степени его готовности к выполнению своих функциональных обязанностей.</a:t>
            </a:r>
          </a:p>
        </p:txBody>
      </p:sp>
    </p:spTree>
    <p:extLst>
      <p:ext uri="{BB962C8B-B14F-4D97-AF65-F5344CB8AC3E}">
        <p14:creationId xmlns:p14="http://schemas.microsoft.com/office/powerpoint/2010/main" val="1452252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</a:t>
            </a:r>
            <a: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реализации наставничества </a:t>
            </a:r>
            <a:endParaRPr lang="ru-RU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- повышение уровня удовлетворенности собственной работой и улучшение психоэмоционального состояния;</a:t>
            </a:r>
          </a:p>
          <a:p>
            <a:r>
              <a:rPr lang="ru-RU" b="1" dirty="0"/>
              <a:t>- рост числа специалистов, желающих продолжать свою работу в качестве педагога в данном коллективе (образовательной организации);</a:t>
            </a:r>
          </a:p>
          <a:p>
            <a:r>
              <a:rPr lang="ru-RU" b="1" dirty="0"/>
              <a:t>- сокращение числа конфликтов с педагогическим и родительским сообществами;</a:t>
            </a:r>
          </a:p>
          <a:p>
            <a:r>
              <a:rPr lang="ru-RU" b="1" dirty="0"/>
              <a:t>- рост числа продуктов деятельности: статей, исследований, методических практик молодого специалиста и т.п.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28808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1600</Words>
  <Application>Microsoft Office PowerPoint</Application>
  <PresentationFormat>Широкоэкранный</PresentationFormat>
  <Paragraphs>226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НОРМАТИВНЫЕ ДОКУМЕНТЫ  ФЕДЕРАЛЬНОГО УРОВНЯ</vt:lpstr>
      <vt:lpstr>НОРМАТИВНЫЕ ДОКУМЕНТЫ  РЕГИОНАЛЬНОГО УРОВНЯ</vt:lpstr>
      <vt:lpstr>Приоритетные направления  методической работы  в системе  дошкольного образования Республики Крым </vt:lpstr>
      <vt:lpstr>2023 год-  педагога и наставника </vt:lpstr>
      <vt:lpstr>Наставничество</vt:lpstr>
      <vt:lpstr>Первоочередные вопросы наставника  в  работе с молодым специалистом </vt:lpstr>
      <vt:lpstr>Этапы взаимодействия  наставника и молодого специалиста </vt:lpstr>
      <vt:lpstr>Результаты реализации наставничества </vt:lpstr>
      <vt:lpstr>Инновационная деятельность </vt:lpstr>
      <vt:lpstr>ИННОВАЦИОННЫЕ ПЛОЩАДКИ</vt:lpstr>
      <vt:lpstr>ИННОВАЦИОННЫЕ ПЛОЩАДКИ</vt:lpstr>
      <vt:lpstr>Организация  воспитания и обучения детей-инофонов</vt:lpstr>
      <vt:lpstr>Организация  воспитания и обучения детей-инофонов </vt:lpstr>
      <vt:lpstr>Методические рекомендации  по организации работы педагогических работников дошкольных образовательных организаций, осуществляющих образовательную деятельность  в области социолингвистической адаптации детей дошкольного возраста, для которых русский язык является неродным </vt:lpstr>
      <vt:lpstr>Непрерывное повышение  профессионального мастерства  педагогических и руководящих работников  образовательных организаций Республики Крым </vt:lpstr>
      <vt:lpstr>Организация работы  в формате проведения мероприятий, конкурсов профессионального мастерства </vt:lpstr>
      <vt:lpstr>Финалисты конкурса «Воспитатель года России» в 2022 году    </vt:lpstr>
      <vt:lpstr>Лауреаты конкурса  «Воспитатель года России» в 2022 году:  </vt:lpstr>
      <vt:lpstr>Республиканский конкурс  дошкольных образовательных учреждений «Школа здоровья для маленьких крымчан»</vt:lpstr>
      <vt:lpstr>Республиканский конкурс  дошкольных образовательных учреждений  «Школа здоровья для маленьких крымчан»</vt:lpstr>
      <vt:lpstr> Крымский фестиваль  педагогических инициатив – 2021 ПОБЕДИТЕЛИ </vt:lpstr>
      <vt:lpstr>Крымский фестиваль  педагогических инициатив – 2021 ПОБЕДИТЕЛИ</vt:lpstr>
      <vt:lpstr>Крымский  фестиваль педагогических инициатив – 2021 Призёры</vt:lpstr>
      <vt:lpstr>ПРОФЕССИОНАЛЬНЫЕ  КОНКУРСЫ И МЕРОПРИЯТИЯ  В 2022/2023 УЧЕБНОМ ГОДУ</vt:lpstr>
      <vt:lpstr>Приоритетные задачи  в деятельности дошкольных образовательных организаций в условиях реализации ФГОС ДО  в 2022/2023 учебном году</vt:lpstr>
      <vt:lpstr>Интернет - ресурсы  дошкольного образования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Подсмашная</dc:creator>
  <cp:lastModifiedBy>Админ</cp:lastModifiedBy>
  <cp:revision>23</cp:revision>
  <dcterms:created xsi:type="dcterms:W3CDTF">2022-06-22T13:56:02Z</dcterms:created>
  <dcterms:modified xsi:type="dcterms:W3CDTF">2022-08-22T06:33:47Z</dcterms:modified>
</cp:coreProperties>
</file>