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77" r:id="rId2"/>
    <p:sldId id="498" r:id="rId3"/>
    <p:sldId id="479" r:id="rId4"/>
    <p:sldId id="480" r:id="rId5"/>
    <p:sldId id="485" r:id="rId6"/>
    <p:sldId id="487" r:id="rId7"/>
    <p:sldId id="481" r:id="rId8"/>
    <p:sldId id="489" r:id="rId9"/>
    <p:sldId id="490" r:id="rId10"/>
    <p:sldId id="266" r:id="rId11"/>
    <p:sldId id="267" r:id="rId12"/>
    <p:sldId id="492" r:id="rId13"/>
    <p:sldId id="496" r:id="rId14"/>
    <p:sldId id="272" r:id="rId15"/>
    <p:sldId id="299" r:id="rId16"/>
    <p:sldId id="499" r:id="rId17"/>
    <p:sldId id="501" r:id="rId18"/>
    <p:sldId id="343" r:id="rId19"/>
    <p:sldId id="296" r:id="rId20"/>
    <p:sldId id="502" r:id="rId21"/>
    <p:sldId id="500" r:id="rId22"/>
    <p:sldId id="275" r:id="rId23"/>
    <p:sldId id="475" r:id="rId24"/>
    <p:sldId id="477" r:id="rId25"/>
    <p:sldId id="476" r:id="rId26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59" autoAdjust="0"/>
    <p:restoredTop sz="94660"/>
  </p:normalViewPr>
  <p:slideViewPr>
    <p:cSldViewPr>
      <p:cViewPr varScale="1">
        <p:scale>
          <a:sx n="100" d="100"/>
          <a:sy n="100" d="100"/>
        </p:scale>
        <p:origin x="136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Элана Элана" userId="766228e2ba315ccd" providerId="LiveId" clId="{0222C4CA-C214-4839-917F-6C57CA84584A}"/>
    <pc:docChg chg="undo redo custSel addSld delSld modSld">
      <pc:chgData name="Элана Элана" userId="766228e2ba315ccd" providerId="LiveId" clId="{0222C4CA-C214-4839-917F-6C57CA84584A}" dt="2025-02-05T03:40:06.647" v="359" actId="1076"/>
      <pc:docMkLst>
        <pc:docMk/>
      </pc:docMkLst>
      <pc:sldChg chg="del">
        <pc:chgData name="Элана Элана" userId="766228e2ba315ccd" providerId="LiveId" clId="{0222C4CA-C214-4839-917F-6C57CA84584A}" dt="2025-02-05T02:43:03.561" v="1" actId="47"/>
        <pc:sldMkLst>
          <pc:docMk/>
          <pc:sldMk cId="0" sldId="256"/>
        </pc:sldMkLst>
      </pc:sldChg>
      <pc:sldChg chg="addSp modSp">
        <pc:chgData name="Элана Элана" userId="766228e2ba315ccd" providerId="LiveId" clId="{0222C4CA-C214-4839-917F-6C57CA84584A}" dt="2025-02-05T03:30:33.868" v="290" actId="1076"/>
        <pc:sldMkLst>
          <pc:docMk/>
          <pc:sldMk cId="4222132060" sldId="266"/>
        </pc:sldMkLst>
        <pc:spChg chg="mod">
          <ac:chgData name="Элана Элана" userId="766228e2ba315ccd" providerId="LiveId" clId="{0222C4CA-C214-4839-917F-6C57CA84584A}" dt="2025-02-05T02:54:08.005" v="85" actId="1076"/>
          <ac:spMkLst>
            <pc:docMk/>
            <pc:sldMk cId="4222132060" sldId="266"/>
            <ac:spMk id="2" creationId="{00000000-0000-0000-0000-000000000000}"/>
          </ac:spMkLst>
        </pc:spChg>
        <pc:spChg chg="mod">
          <ac:chgData name="Элана Элана" userId="766228e2ba315ccd" providerId="LiveId" clId="{0222C4CA-C214-4839-917F-6C57CA84584A}" dt="2025-02-05T02:53:31.612" v="72" actId="113"/>
          <ac:spMkLst>
            <pc:docMk/>
            <pc:sldMk cId="4222132060" sldId="266"/>
            <ac:spMk id="3" creationId="{00000000-0000-0000-0000-000000000000}"/>
          </ac:spMkLst>
        </pc:spChg>
        <pc:spChg chg="add mod">
          <ac:chgData name="Элана Элана" userId="766228e2ba315ccd" providerId="LiveId" clId="{0222C4CA-C214-4839-917F-6C57CA84584A}" dt="2025-02-05T03:30:33.868" v="290" actId="1076"/>
          <ac:spMkLst>
            <pc:docMk/>
            <pc:sldMk cId="4222132060" sldId="266"/>
            <ac:spMk id="4" creationId="{7FC3BD66-AAC6-40CE-A540-F1C6F9EE9719}"/>
          </ac:spMkLst>
        </pc:spChg>
        <pc:picChg chg="add mod">
          <ac:chgData name="Элана Элана" userId="766228e2ba315ccd" providerId="LiveId" clId="{0222C4CA-C214-4839-917F-6C57CA84584A}" dt="2025-02-05T03:30:31.440" v="289" actId="1076"/>
          <ac:picMkLst>
            <pc:docMk/>
            <pc:sldMk cId="4222132060" sldId="266"/>
            <ac:picMk id="1026" creationId="{8A33B255-92C0-49D4-AC4C-0697E327EA56}"/>
          </ac:picMkLst>
        </pc:picChg>
      </pc:sldChg>
      <pc:sldChg chg="addSp modSp">
        <pc:chgData name="Элана Элана" userId="766228e2ba315ccd" providerId="LiveId" clId="{0222C4CA-C214-4839-917F-6C57CA84584A}" dt="2025-02-05T02:55:05.736" v="91" actId="1076"/>
        <pc:sldMkLst>
          <pc:docMk/>
          <pc:sldMk cId="3261402632" sldId="267"/>
        </pc:sldMkLst>
        <pc:spChg chg="add mod">
          <ac:chgData name="Элана Элана" userId="766228e2ba315ccd" providerId="LiveId" clId="{0222C4CA-C214-4839-917F-6C57CA84584A}" dt="2025-02-05T02:54:52.254" v="90" actId="1076"/>
          <ac:spMkLst>
            <pc:docMk/>
            <pc:sldMk cId="3261402632" sldId="267"/>
            <ac:spMk id="2" creationId="{7C3A65F8-B676-46DA-811B-DD06906E70A8}"/>
          </ac:spMkLst>
        </pc:spChg>
        <pc:spChg chg="mod">
          <ac:chgData name="Элана Элана" userId="766228e2ba315ccd" providerId="LiveId" clId="{0222C4CA-C214-4839-917F-6C57CA84584A}" dt="2025-02-05T02:54:45.802" v="88" actId="21"/>
          <ac:spMkLst>
            <pc:docMk/>
            <pc:sldMk cId="3261402632" sldId="267"/>
            <ac:spMk id="6" creationId="{2561CDE2-0C03-476B-98C0-BD7E5544B0F1}"/>
          </ac:spMkLst>
        </pc:spChg>
        <pc:picChg chg="mod">
          <ac:chgData name="Элана Элана" userId="766228e2ba315ccd" providerId="LiveId" clId="{0222C4CA-C214-4839-917F-6C57CA84584A}" dt="2025-02-05T02:55:05.736" v="91" actId="1076"/>
          <ac:picMkLst>
            <pc:docMk/>
            <pc:sldMk cId="3261402632" sldId="267"/>
            <ac:picMk id="3" creationId="{CBC437D2-C340-4EE3-BF1E-9860FAC48B41}"/>
          </ac:picMkLst>
        </pc:picChg>
      </pc:sldChg>
      <pc:sldChg chg="modSp add">
        <pc:chgData name="Элана Элана" userId="766228e2ba315ccd" providerId="LiveId" clId="{0222C4CA-C214-4839-917F-6C57CA84584A}" dt="2025-02-05T03:40:06.647" v="359" actId="1076"/>
        <pc:sldMkLst>
          <pc:docMk/>
          <pc:sldMk cId="3699927427" sldId="277"/>
        </pc:sldMkLst>
        <pc:spChg chg="mod">
          <ac:chgData name="Элана Элана" userId="766228e2ba315ccd" providerId="LiveId" clId="{0222C4CA-C214-4839-917F-6C57CA84584A}" dt="2025-02-05T03:40:00.147" v="358" actId="14100"/>
          <ac:spMkLst>
            <pc:docMk/>
            <pc:sldMk cId="3699927427" sldId="277"/>
            <ac:spMk id="6" creationId="{00000000-0000-0000-0000-000000000000}"/>
          </ac:spMkLst>
        </pc:spChg>
        <pc:graphicFrameChg chg="mod">
          <ac:chgData name="Элана Элана" userId="766228e2ba315ccd" providerId="LiveId" clId="{0222C4CA-C214-4839-917F-6C57CA84584A}" dt="2025-02-05T03:40:06.647" v="359" actId="1076"/>
          <ac:graphicFrameMkLst>
            <pc:docMk/>
            <pc:sldMk cId="3699927427" sldId="277"/>
            <ac:graphicFrameMk id="8" creationId="{00000000-0000-0000-0000-000000000000}"/>
          </ac:graphicFrameMkLst>
        </pc:graphicFrameChg>
      </pc:sldChg>
      <pc:sldChg chg="modSp">
        <pc:chgData name="Элана Элана" userId="766228e2ba315ccd" providerId="LiveId" clId="{0222C4CA-C214-4839-917F-6C57CA84584A}" dt="2025-02-05T03:27:02.093" v="288" actId="1076"/>
        <pc:sldMkLst>
          <pc:docMk/>
          <pc:sldMk cId="377659390" sldId="285"/>
        </pc:sldMkLst>
        <pc:spChg chg="mod">
          <ac:chgData name="Элана Элана" userId="766228e2ba315ccd" providerId="LiveId" clId="{0222C4CA-C214-4839-917F-6C57CA84584A}" dt="2025-02-05T03:27:02.093" v="288" actId="1076"/>
          <ac:spMkLst>
            <pc:docMk/>
            <pc:sldMk cId="377659390" sldId="285"/>
            <ac:spMk id="6146" creationId="{00000000-0000-0000-0000-000000000000}"/>
          </ac:spMkLst>
        </pc:spChg>
        <pc:spChg chg="mod">
          <ac:chgData name="Элана Элана" userId="766228e2ba315ccd" providerId="LiveId" clId="{0222C4CA-C214-4839-917F-6C57CA84584A}" dt="2025-02-05T03:26:53.642" v="285" actId="1076"/>
          <ac:spMkLst>
            <pc:docMk/>
            <pc:sldMk cId="377659390" sldId="285"/>
            <ac:spMk id="6147" creationId="{00000000-0000-0000-0000-000000000000}"/>
          </ac:spMkLst>
        </pc:spChg>
        <pc:picChg chg="mod">
          <ac:chgData name="Элана Элана" userId="766228e2ba315ccd" providerId="LiveId" clId="{0222C4CA-C214-4839-917F-6C57CA84584A}" dt="2025-02-05T03:26:55.021" v="286" actId="1076"/>
          <ac:picMkLst>
            <pc:docMk/>
            <pc:sldMk cId="377659390" sldId="285"/>
            <ac:picMk id="1028" creationId="{2FE3BF42-559F-444F-95DD-87E644E8CDCB}"/>
          </ac:picMkLst>
        </pc:picChg>
      </pc:sldChg>
      <pc:sldChg chg="addSp modSp">
        <pc:chgData name="Элана Элана" userId="766228e2ba315ccd" providerId="LiveId" clId="{0222C4CA-C214-4839-917F-6C57CA84584A}" dt="2025-02-05T03:02:20.317" v="146" actId="1076"/>
        <pc:sldMkLst>
          <pc:docMk/>
          <pc:sldMk cId="4150984695" sldId="296"/>
        </pc:sldMkLst>
        <pc:spChg chg="mod">
          <ac:chgData name="Элана Элана" userId="766228e2ba315ccd" providerId="LiveId" clId="{0222C4CA-C214-4839-917F-6C57CA84584A}" dt="2025-02-05T03:01:29.200" v="119" actId="948"/>
          <ac:spMkLst>
            <pc:docMk/>
            <pc:sldMk cId="4150984695" sldId="296"/>
            <ac:spMk id="4" creationId="{49B76643-57AD-4CD0-B79D-B49E8735B86A}"/>
          </ac:spMkLst>
        </pc:spChg>
        <pc:spChg chg="mod">
          <ac:chgData name="Элана Элана" userId="766228e2ba315ccd" providerId="LiveId" clId="{0222C4CA-C214-4839-917F-6C57CA84584A}" dt="2025-02-05T03:02:20.317" v="146" actId="1076"/>
          <ac:spMkLst>
            <pc:docMk/>
            <pc:sldMk cId="4150984695" sldId="296"/>
            <ac:spMk id="5" creationId="{71CF8578-1B57-496F-91B6-961324F59BDD}"/>
          </ac:spMkLst>
        </pc:spChg>
        <pc:picChg chg="add mod">
          <ac:chgData name="Элана Элана" userId="766228e2ba315ccd" providerId="LiveId" clId="{0222C4CA-C214-4839-917F-6C57CA84584A}" dt="2025-02-05T03:02:17.716" v="145" actId="1076"/>
          <ac:picMkLst>
            <pc:docMk/>
            <pc:sldMk cId="4150984695" sldId="296"/>
            <ac:picMk id="2050" creationId="{545CDEBE-6013-43DC-9BAB-003BD76FE5FB}"/>
          </ac:picMkLst>
        </pc:picChg>
      </pc:sldChg>
      <pc:sldChg chg="modSp">
        <pc:chgData name="Элана Элана" userId="766228e2ba315ccd" providerId="LiveId" clId="{0222C4CA-C214-4839-917F-6C57CA84584A}" dt="2025-02-05T02:57:34.373" v="102" actId="20577"/>
        <pc:sldMkLst>
          <pc:docMk/>
          <pc:sldMk cId="1115796565" sldId="299"/>
        </pc:sldMkLst>
        <pc:spChg chg="mod">
          <ac:chgData name="Элана Элана" userId="766228e2ba315ccd" providerId="LiveId" clId="{0222C4CA-C214-4839-917F-6C57CA84584A}" dt="2025-02-05T02:57:34.373" v="102" actId="20577"/>
          <ac:spMkLst>
            <pc:docMk/>
            <pc:sldMk cId="1115796565" sldId="299"/>
            <ac:spMk id="2" creationId="{EB4DC92E-7421-43F7-8C81-B16E3B35C1A1}"/>
          </ac:spMkLst>
        </pc:spChg>
      </pc:sldChg>
      <pc:sldChg chg="del">
        <pc:chgData name="Элана Элана" userId="766228e2ba315ccd" providerId="LiveId" clId="{0222C4CA-C214-4839-917F-6C57CA84584A}" dt="2025-02-05T03:26:15.866" v="270" actId="47"/>
        <pc:sldMkLst>
          <pc:docMk/>
          <pc:sldMk cId="4095397071" sldId="321"/>
        </pc:sldMkLst>
      </pc:sldChg>
      <pc:sldChg chg="del">
        <pc:chgData name="Элана Элана" userId="766228e2ba315ccd" providerId="LiveId" clId="{0222C4CA-C214-4839-917F-6C57CA84584A}" dt="2025-02-05T03:26:05.763" v="261" actId="47"/>
        <pc:sldMkLst>
          <pc:docMk/>
          <pc:sldMk cId="3021382278" sldId="322"/>
        </pc:sldMkLst>
      </pc:sldChg>
      <pc:sldChg chg="del">
        <pc:chgData name="Элана Элана" userId="766228e2ba315ccd" providerId="LiveId" clId="{0222C4CA-C214-4839-917F-6C57CA84584A}" dt="2025-02-05T03:26:05.118" v="260" actId="47"/>
        <pc:sldMkLst>
          <pc:docMk/>
          <pc:sldMk cId="805890980" sldId="324"/>
        </pc:sldMkLst>
      </pc:sldChg>
      <pc:sldChg chg="del">
        <pc:chgData name="Элана Элана" userId="766228e2ba315ccd" providerId="LiveId" clId="{0222C4CA-C214-4839-917F-6C57CA84584A}" dt="2025-02-05T03:26:11.667" v="264" actId="47"/>
        <pc:sldMkLst>
          <pc:docMk/>
          <pc:sldMk cId="1957459027" sldId="327"/>
        </pc:sldMkLst>
      </pc:sldChg>
      <pc:sldChg chg="del">
        <pc:chgData name="Элана Элана" userId="766228e2ba315ccd" providerId="LiveId" clId="{0222C4CA-C214-4839-917F-6C57CA84584A}" dt="2025-02-05T03:26:12.276" v="265" actId="47"/>
        <pc:sldMkLst>
          <pc:docMk/>
          <pc:sldMk cId="3514747794" sldId="328"/>
        </pc:sldMkLst>
      </pc:sldChg>
      <pc:sldChg chg="del">
        <pc:chgData name="Элана Элана" userId="766228e2ba315ccd" providerId="LiveId" clId="{0222C4CA-C214-4839-917F-6C57CA84584A}" dt="2025-02-05T03:26:12.870" v="266" actId="47"/>
        <pc:sldMkLst>
          <pc:docMk/>
          <pc:sldMk cId="392027795" sldId="329"/>
        </pc:sldMkLst>
      </pc:sldChg>
      <pc:sldChg chg="del">
        <pc:chgData name="Элана Элана" userId="766228e2ba315ccd" providerId="LiveId" clId="{0222C4CA-C214-4839-917F-6C57CA84584A}" dt="2025-02-05T03:26:13.454" v="267" actId="47"/>
        <pc:sldMkLst>
          <pc:docMk/>
          <pc:sldMk cId="1055691382" sldId="330"/>
        </pc:sldMkLst>
      </pc:sldChg>
      <pc:sldChg chg="del">
        <pc:chgData name="Элана Элана" userId="766228e2ba315ccd" providerId="LiveId" clId="{0222C4CA-C214-4839-917F-6C57CA84584A}" dt="2025-02-05T03:26:16.495" v="271" actId="47"/>
        <pc:sldMkLst>
          <pc:docMk/>
          <pc:sldMk cId="3837773251" sldId="333"/>
        </pc:sldMkLst>
      </pc:sldChg>
      <pc:sldChg chg="del">
        <pc:chgData name="Элана Элана" userId="766228e2ba315ccd" providerId="LiveId" clId="{0222C4CA-C214-4839-917F-6C57CA84584A}" dt="2025-02-05T03:26:17.042" v="272" actId="47"/>
        <pc:sldMkLst>
          <pc:docMk/>
          <pc:sldMk cId="1774183546" sldId="334"/>
        </pc:sldMkLst>
      </pc:sldChg>
      <pc:sldChg chg="del">
        <pc:chgData name="Элана Элана" userId="766228e2ba315ccd" providerId="LiveId" clId="{0222C4CA-C214-4839-917F-6C57CA84584A}" dt="2025-02-05T03:26:10.304" v="262" actId="47"/>
        <pc:sldMkLst>
          <pc:docMk/>
          <pc:sldMk cId="1607771379" sldId="335"/>
        </pc:sldMkLst>
      </pc:sldChg>
      <pc:sldChg chg="add del">
        <pc:chgData name="Элана Элана" userId="766228e2ba315ccd" providerId="LiveId" clId="{0222C4CA-C214-4839-917F-6C57CA84584A}" dt="2025-02-05T03:26:32.530" v="283" actId="47"/>
        <pc:sldMkLst>
          <pc:docMk/>
          <pc:sldMk cId="3960974309" sldId="336"/>
        </pc:sldMkLst>
      </pc:sldChg>
      <pc:sldChg chg="del">
        <pc:chgData name="Элана Элана" userId="766228e2ba315ccd" providerId="LiveId" clId="{0222C4CA-C214-4839-917F-6C57CA84584A}" dt="2025-02-05T03:26:15.246" v="269" actId="47"/>
        <pc:sldMkLst>
          <pc:docMk/>
          <pc:sldMk cId="824355881" sldId="400"/>
        </pc:sldMkLst>
      </pc:sldChg>
      <pc:sldChg chg="del">
        <pc:chgData name="Элана Элана" userId="766228e2ba315ccd" providerId="LiveId" clId="{0222C4CA-C214-4839-917F-6C57CA84584A}" dt="2025-02-05T03:26:18.777" v="274" actId="47"/>
        <pc:sldMkLst>
          <pc:docMk/>
          <pc:sldMk cId="1045544485" sldId="401"/>
        </pc:sldMkLst>
      </pc:sldChg>
      <pc:sldChg chg="del">
        <pc:chgData name="Элана Элана" userId="766228e2ba315ccd" providerId="LiveId" clId="{0222C4CA-C214-4839-917F-6C57CA84584A}" dt="2025-02-05T03:26:19.495" v="275" actId="47"/>
        <pc:sldMkLst>
          <pc:docMk/>
          <pc:sldMk cId="960787443" sldId="403"/>
        </pc:sldMkLst>
      </pc:sldChg>
      <pc:sldChg chg="del">
        <pc:chgData name="Элана Элана" userId="766228e2ba315ccd" providerId="LiveId" clId="{0222C4CA-C214-4839-917F-6C57CA84584A}" dt="2025-02-05T03:26:20.152" v="276" actId="47"/>
        <pc:sldMkLst>
          <pc:docMk/>
          <pc:sldMk cId="965303207" sldId="404"/>
        </pc:sldMkLst>
      </pc:sldChg>
      <pc:sldChg chg="del">
        <pc:chgData name="Элана Элана" userId="766228e2ba315ccd" providerId="LiveId" clId="{0222C4CA-C214-4839-917F-6C57CA84584A}" dt="2025-02-05T03:26:14.141" v="268" actId="47"/>
        <pc:sldMkLst>
          <pc:docMk/>
          <pc:sldMk cId="2271794717" sldId="405"/>
        </pc:sldMkLst>
      </pc:sldChg>
      <pc:sldChg chg="modSp">
        <pc:chgData name="Элана Элана" userId="766228e2ba315ccd" providerId="LiveId" clId="{0222C4CA-C214-4839-917F-6C57CA84584A}" dt="2025-02-05T03:05:10.957" v="148" actId="207"/>
        <pc:sldMkLst>
          <pc:docMk/>
          <pc:sldMk cId="1738928804" sldId="466"/>
        </pc:sldMkLst>
        <pc:spChg chg="mod">
          <ac:chgData name="Элана Элана" userId="766228e2ba315ccd" providerId="LiveId" clId="{0222C4CA-C214-4839-917F-6C57CA84584A}" dt="2025-02-05T03:05:10.957" v="148" actId="207"/>
          <ac:spMkLst>
            <pc:docMk/>
            <pc:sldMk cId="1738928804" sldId="466"/>
            <ac:spMk id="2" creationId="{43BE8F7D-D6EC-4BE1-AC18-69FBC196718F}"/>
          </ac:spMkLst>
        </pc:spChg>
      </pc:sldChg>
      <pc:sldChg chg="del">
        <pc:chgData name="Элана Элана" userId="766228e2ba315ccd" providerId="LiveId" clId="{0222C4CA-C214-4839-917F-6C57CA84584A}" dt="2025-02-05T03:21:51.283" v="244" actId="47"/>
        <pc:sldMkLst>
          <pc:docMk/>
          <pc:sldMk cId="1005083145" sldId="467"/>
        </pc:sldMkLst>
      </pc:sldChg>
      <pc:sldChg chg="addSp modSp">
        <pc:chgData name="Элана Элана" userId="766228e2ba315ccd" providerId="LiveId" clId="{0222C4CA-C214-4839-917F-6C57CA84584A}" dt="2025-02-05T03:30:48.226" v="291" actId="115"/>
        <pc:sldMkLst>
          <pc:docMk/>
          <pc:sldMk cId="2413271277" sldId="472"/>
        </pc:sldMkLst>
        <pc:spChg chg="mod">
          <ac:chgData name="Элана Элана" userId="766228e2ba315ccd" providerId="LiveId" clId="{0222C4CA-C214-4839-917F-6C57CA84584A}" dt="2025-02-05T03:12:33.266" v="203" actId="6549"/>
          <ac:spMkLst>
            <pc:docMk/>
            <pc:sldMk cId="2413271277" sldId="472"/>
            <ac:spMk id="2" creationId="{CCFE245F-7D5A-4297-A488-26D11760C49B}"/>
          </ac:spMkLst>
        </pc:spChg>
        <pc:spChg chg="add mod">
          <ac:chgData name="Элана Элана" userId="766228e2ba315ccd" providerId="LiveId" clId="{0222C4CA-C214-4839-917F-6C57CA84584A}" dt="2025-02-05T03:30:48.226" v="291" actId="115"/>
          <ac:spMkLst>
            <pc:docMk/>
            <pc:sldMk cId="2413271277" sldId="472"/>
            <ac:spMk id="3" creationId="{CD0A5DDE-FD25-4E6C-9A5B-BBA411F3685C}"/>
          </ac:spMkLst>
        </pc:spChg>
      </pc:sldChg>
      <pc:sldChg chg="addSp modSp">
        <pc:chgData name="Элана Элана" userId="766228e2ba315ccd" providerId="LiveId" clId="{0222C4CA-C214-4839-917F-6C57CA84584A}" dt="2025-02-05T03:12:24.731" v="202" actId="1037"/>
        <pc:sldMkLst>
          <pc:docMk/>
          <pc:sldMk cId="1772674074" sldId="473"/>
        </pc:sldMkLst>
        <pc:spChg chg="mod">
          <ac:chgData name="Элана Элана" userId="766228e2ba315ccd" providerId="LiveId" clId="{0222C4CA-C214-4839-917F-6C57CA84584A}" dt="2025-02-05T03:12:01.583" v="198" actId="6549"/>
          <ac:spMkLst>
            <pc:docMk/>
            <pc:sldMk cId="1772674074" sldId="473"/>
            <ac:spMk id="2" creationId="{2A177882-C77F-4A82-BC64-EF2DBFE5BC34}"/>
          </ac:spMkLst>
        </pc:spChg>
        <pc:spChg chg="add mod">
          <ac:chgData name="Элана Элана" userId="766228e2ba315ccd" providerId="LiveId" clId="{0222C4CA-C214-4839-917F-6C57CA84584A}" dt="2025-02-05T03:12:24.731" v="202" actId="1037"/>
          <ac:spMkLst>
            <pc:docMk/>
            <pc:sldMk cId="1772674074" sldId="473"/>
            <ac:spMk id="3" creationId="{789A9FEC-AA15-41FA-AFB6-C7B9CDD87910}"/>
          </ac:spMkLst>
        </pc:spChg>
      </pc:sldChg>
      <pc:sldChg chg="addSp delSp modSp">
        <pc:chgData name="Элана Элана" userId="766228e2ba315ccd" providerId="LiveId" clId="{0222C4CA-C214-4839-917F-6C57CA84584A}" dt="2025-02-05T03:16:48.761" v="243" actId="1076"/>
        <pc:sldMkLst>
          <pc:docMk/>
          <pc:sldMk cId="2716021741" sldId="474"/>
        </pc:sldMkLst>
        <pc:spChg chg="mod">
          <ac:chgData name="Элана Элана" userId="766228e2ba315ccd" providerId="LiveId" clId="{0222C4CA-C214-4839-917F-6C57CA84584A}" dt="2025-02-05T03:13:15.334" v="210" actId="1076"/>
          <ac:spMkLst>
            <pc:docMk/>
            <pc:sldMk cId="2716021741" sldId="474"/>
            <ac:spMk id="2" creationId="{6F5AB54D-539A-4B98-8493-4EE98E660CC7}"/>
          </ac:spMkLst>
        </pc:spChg>
        <pc:spChg chg="add del mod">
          <ac:chgData name="Элана Элана" userId="766228e2ba315ccd" providerId="LiveId" clId="{0222C4CA-C214-4839-917F-6C57CA84584A}" dt="2025-02-05T03:11:09.880" v="189"/>
          <ac:spMkLst>
            <pc:docMk/>
            <pc:sldMk cId="2716021741" sldId="474"/>
            <ac:spMk id="3" creationId="{6B0C8E89-4FA6-47E7-BDD0-350A1E4944D2}"/>
          </ac:spMkLst>
        </pc:spChg>
        <pc:spChg chg="add del mod">
          <ac:chgData name="Элана Элана" userId="766228e2ba315ccd" providerId="LiveId" clId="{0222C4CA-C214-4839-917F-6C57CA84584A}" dt="2025-02-05T03:15:57.073" v="234" actId="478"/>
          <ac:spMkLst>
            <pc:docMk/>
            <pc:sldMk cId="2716021741" sldId="474"/>
            <ac:spMk id="5" creationId="{02D85AD9-DC1D-4993-A2B2-21B2A04E1779}"/>
          </ac:spMkLst>
        </pc:spChg>
        <pc:spChg chg="add mod">
          <ac:chgData name="Элана Элана" userId="766228e2ba315ccd" providerId="LiveId" clId="{0222C4CA-C214-4839-917F-6C57CA84584A}" dt="2025-02-05T03:16:24.062" v="239" actId="1076"/>
          <ac:spMkLst>
            <pc:docMk/>
            <pc:sldMk cId="2716021741" sldId="474"/>
            <ac:spMk id="6" creationId="{5E04C539-EF37-4342-A2D1-6078CB369E9F}"/>
          </ac:spMkLst>
        </pc:spChg>
        <pc:picChg chg="add mod modCrop">
          <ac:chgData name="Элана Элана" userId="766228e2ba315ccd" providerId="LiveId" clId="{0222C4CA-C214-4839-917F-6C57CA84584A}" dt="2025-02-05T03:15:52.625" v="232" actId="1076"/>
          <ac:picMkLst>
            <pc:docMk/>
            <pc:sldMk cId="2716021741" sldId="474"/>
            <ac:picMk id="4" creationId="{033784E5-9E8F-4B7B-95AF-D9EDB880A741}"/>
          </ac:picMkLst>
        </pc:picChg>
        <pc:picChg chg="add del mod">
          <ac:chgData name="Элана Элана" userId="766228e2ba315ccd" providerId="LiveId" clId="{0222C4CA-C214-4839-917F-6C57CA84584A}" dt="2025-02-05T03:14:42.117" v="226" actId="478"/>
          <ac:picMkLst>
            <pc:docMk/>
            <pc:sldMk cId="2716021741" sldId="474"/>
            <ac:picMk id="3074" creationId="{705AB015-1D0E-47EB-AC61-E9F9A821B74D}"/>
          </ac:picMkLst>
        </pc:picChg>
        <pc:picChg chg="add mod">
          <ac:chgData name="Элана Элана" userId="766228e2ba315ccd" providerId="LiveId" clId="{0222C4CA-C214-4839-917F-6C57CA84584A}" dt="2025-02-05T03:16:48.761" v="243" actId="1076"/>
          <ac:picMkLst>
            <pc:docMk/>
            <pc:sldMk cId="2716021741" sldId="474"/>
            <ac:picMk id="3076" creationId="{6D5D4772-5001-482B-B9D5-3447E5491A2F}"/>
          </ac:picMkLst>
        </pc:picChg>
      </pc:sldChg>
      <pc:sldChg chg="modSp">
        <pc:chgData name="Элана Элана" userId="766228e2ba315ccd" providerId="LiveId" clId="{0222C4CA-C214-4839-917F-6C57CA84584A}" dt="2025-02-05T03:08:47.384" v="172" actId="1076"/>
        <pc:sldMkLst>
          <pc:docMk/>
          <pc:sldMk cId="1800354255" sldId="475"/>
        </pc:sldMkLst>
        <pc:spChg chg="mod">
          <ac:chgData name="Элана Элана" userId="766228e2ba315ccd" providerId="LiveId" clId="{0222C4CA-C214-4839-917F-6C57CA84584A}" dt="2025-02-05T03:08:47.384" v="172" actId="1076"/>
          <ac:spMkLst>
            <pc:docMk/>
            <pc:sldMk cId="1800354255" sldId="475"/>
            <ac:spMk id="2" creationId="{0D7A3504-32FE-41D8-9331-12E8A5072E0F}"/>
          </ac:spMkLst>
        </pc:spChg>
      </pc:sldChg>
      <pc:sldChg chg="modSp">
        <pc:chgData name="Элана Элана" userId="766228e2ba315ccd" providerId="LiveId" clId="{0222C4CA-C214-4839-917F-6C57CA84584A}" dt="2025-02-05T03:23:43.473" v="245" actId="20577"/>
        <pc:sldMkLst>
          <pc:docMk/>
          <pc:sldMk cId="1415076492" sldId="479"/>
        </pc:sldMkLst>
        <pc:spChg chg="mod">
          <ac:chgData name="Элана Элана" userId="766228e2ba315ccd" providerId="LiveId" clId="{0222C4CA-C214-4839-917F-6C57CA84584A}" dt="2025-02-05T03:23:43.473" v="245" actId="20577"/>
          <ac:spMkLst>
            <pc:docMk/>
            <pc:sldMk cId="1415076492" sldId="479"/>
            <ac:spMk id="2" creationId="{20D62424-28C0-408D-94DA-549A1471F1D5}"/>
          </ac:spMkLst>
        </pc:spChg>
      </pc:sldChg>
      <pc:sldChg chg="addSp modSp">
        <pc:chgData name="Элана Элана" userId="766228e2ba315ccd" providerId="LiveId" clId="{0222C4CA-C214-4839-917F-6C57CA84584A}" dt="2025-02-05T03:24:53.500" v="257" actId="1076"/>
        <pc:sldMkLst>
          <pc:docMk/>
          <pc:sldMk cId="3231155485" sldId="480"/>
        </pc:sldMkLst>
        <pc:spChg chg="mod">
          <ac:chgData name="Элана Элана" userId="766228e2ba315ccd" providerId="LiveId" clId="{0222C4CA-C214-4839-917F-6C57CA84584A}" dt="2025-02-05T03:24:06.169" v="247" actId="21"/>
          <ac:spMkLst>
            <pc:docMk/>
            <pc:sldMk cId="3231155485" sldId="480"/>
            <ac:spMk id="2" creationId="{6CE79FA5-610B-41B7-A377-2819586448B5}"/>
          </ac:spMkLst>
        </pc:spChg>
        <pc:spChg chg="add mod">
          <ac:chgData name="Элана Элана" userId="766228e2ba315ccd" providerId="LiveId" clId="{0222C4CA-C214-4839-917F-6C57CA84584A}" dt="2025-02-05T03:24:49.639" v="256" actId="1076"/>
          <ac:spMkLst>
            <pc:docMk/>
            <pc:sldMk cId="3231155485" sldId="480"/>
            <ac:spMk id="3" creationId="{FA0A41C1-30F5-483D-B44F-209FF58B6922}"/>
          </ac:spMkLst>
        </pc:spChg>
        <pc:spChg chg="mod">
          <ac:chgData name="Элана Элана" userId="766228e2ba315ccd" providerId="LiveId" clId="{0222C4CA-C214-4839-917F-6C57CA84584A}" dt="2025-02-05T03:24:53.500" v="257" actId="1076"/>
          <ac:spMkLst>
            <pc:docMk/>
            <pc:sldMk cId="3231155485" sldId="480"/>
            <ac:spMk id="10" creationId="{8551C49C-DC5D-491A-AF1D-B4228F7F012C}"/>
          </ac:spMkLst>
        </pc:spChg>
        <pc:picChg chg="mod">
          <ac:chgData name="Элана Элана" userId="766228e2ba315ccd" providerId="LiveId" clId="{0222C4CA-C214-4839-917F-6C57CA84584A}" dt="2025-02-05T03:24:46.167" v="255" actId="14100"/>
          <ac:picMkLst>
            <pc:docMk/>
            <pc:sldMk cId="3231155485" sldId="480"/>
            <ac:picMk id="9" creationId="{C5B1E637-509B-4BD6-BC26-7ACAC9FF461E}"/>
          </ac:picMkLst>
        </pc:picChg>
      </pc:sldChg>
      <pc:sldChg chg="add del">
        <pc:chgData name="Элана Элана" userId="766228e2ba315ccd" providerId="LiveId" clId="{0222C4CA-C214-4839-917F-6C57CA84584A}" dt="2025-02-05T03:26:24.527" v="280" actId="47"/>
        <pc:sldMkLst>
          <pc:docMk/>
          <pc:sldMk cId="3120553324" sldId="481"/>
        </pc:sldMkLst>
      </pc:sldChg>
      <pc:sldChg chg="modSp">
        <pc:chgData name="Элана Элана" userId="766228e2ba315ccd" providerId="LiveId" clId="{0222C4CA-C214-4839-917F-6C57CA84584A}" dt="2025-02-05T03:24:58.527" v="258" actId="1076"/>
        <pc:sldMkLst>
          <pc:docMk/>
          <pc:sldMk cId="2227665156" sldId="485"/>
        </pc:sldMkLst>
        <pc:spChg chg="mod">
          <ac:chgData name="Элана Элана" userId="766228e2ba315ccd" providerId="LiveId" clId="{0222C4CA-C214-4839-917F-6C57CA84584A}" dt="2025-02-05T03:24:58.527" v="258" actId="1076"/>
          <ac:spMkLst>
            <pc:docMk/>
            <pc:sldMk cId="2227665156" sldId="485"/>
            <ac:spMk id="8" creationId="{A8093B0E-5815-4660-A654-2AE600C79117}"/>
          </ac:spMkLst>
        </pc:spChg>
      </pc:sldChg>
      <pc:sldChg chg="modSp">
        <pc:chgData name="Элана Элана" userId="766228e2ba315ccd" providerId="LiveId" clId="{0222C4CA-C214-4839-917F-6C57CA84584A}" dt="2025-02-05T03:25:56.960" v="259" actId="20577"/>
        <pc:sldMkLst>
          <pc:docMk/>
          <pc:sldMk cId="2900901783" sldId="487"/>
        </pc:sldMkLst>
        <pc:spChg chg="mod">
          <ac:chgData name="Элана Элана" userId="766228e2ba315ccd" providerId="LiveId" clId="{0222C4CA-C214-4839-917F-6C57CA84584A}" dt="2025-02-05T03:25:56.960" v="259" actId="20577"/>
          <ac:spMkLst>
            <pc:docMk/>
            <pc:sldMk cId="2900901783" sldId="487"/>
            <ac:spMk id="2" creationId="{12DF3C7A-CAED-422D-A937-DF735E0891D0}"/>
          </ac:spMkLst>
        </pc:spChg>
      </pc:sldChg>
      <pc:sldChg chg="add del">
        <pc:chgData name="Элана Элана" userId="766228e2ba315ccd" providerId="LiveId" clId="{0222C4CA-C214-4839-917F-6C57CA84584A}" dt="2025-02-05T03:26:25.632" v="281" actId="47"/>
        <pc:sldMkLst>
          <pc:docMk/>
          <pc:sldMk cId="1425589871" sldId="489"/>
        </pc:sldMkLst>
      </pc:sldChg>
      <pc:sldChg chg="addSp modSp">
        <pc:chgData name="Элана Элана" userId="766228e2ba315ccd" providerId="LiveId" clId="{0222C4CA-C214-4839-917F-6C57CA84584A}" dt="2025-02-05T02:53:09.256" v="71" actId="1076"/>
        <pc:sldMkLst>
          <pc:docMk/>
          <pc:sldMk cId="3392297230" sldId="490"/>
        </pc:sldMkLst>
        <pc:spChg chg="mod">
          <ac:chgData name="Элана Элана" userId="766228e2ba315ccd" providerId="LiveId" clId="{0222C4CA-C214-4839-917F-6C57CA84584A}" dt="2025-02-05T02:45:18.976" v="6" actId="6549"/>
          <ac:spMkLst>
            <pc:docMk/>
            <pc:sldMk cId="3392297230" sldId="490"/>
            <ac:spMk id="2" creationId="{2BF61A3C-66D9-4A15-BFA0-571D3659F559}"/>
          </ac:spMkLst>
        </pc:spChg>
        <pc:spChg chg="add mod">
          <ac:chgData name="Элана Элана" userId="766228e2ba315ccd" providerId="LiveId" clId="{0222C4CA-C214-4839-917F-6C57CA84584A}" dt="2025-02-05T02:53:09.256" v="71" actId="1076"/>
          <ac:spMkLst>
            <pc:docMk/>
            <pc:sldMk cId="3392297230" sldId="490"/>
            <ac:spMk id="3" creationId="{092B4239-8180-43C6-8FFC-59B1FA45453C}"/>
          </ac:spMkLst>
        </pc:spChg>
        <pc:spChg chg="mod">
          <ac:chgData name="Элана Элана" userId="766228e2ba315ccd" providerId="LiveId" clId="{0222C4CA-C214-4839-917F-6C57CA84584A}" dt="2025-02-05T02:52:56.318" v="65" actId="21"/>
          <ac:spMkLst>
            <pc:docMk/>
            <pc:sldMk cId="3392297230" sldId="490"/>
            <ac:spMk id="12" creationId="{8F44F85A-4DEC-4AD1-910C-C455C368424C}"/>
          </ac:spMkLst>
        </pc:spChg>
        <pc:picChg chg="mod">
          <ac:chgData name="Элана Элана" userId="766228e2ba315ccd" providerId="LiveId" clId="{0222C4CA-C214-4839-917F-6C57CA84584A}" dt="2025-02-05T02:53:05.566" v="70" actId="1076"/>
          <ac:picMkLst>
            <pc:docMk/>
            <pc:sldMk cId="3392297230" sldId="490"/>
            <ac:picMk id="1034" creationId="{4258F811-F2DF-4167-ACCC-398F5B6BE631}"/>
          </ac:picMkLst>
        </pc:picChg>
      </pc:sldChg>
      <pc:sldChg chg="del">
        <pc:chgData name="Элана Элана" userId="766228e2ba315ccd" providerId="LiveId" clId="{0222C4CA-C214-4839-917F-6C57CA84584A}" dt="2025-02-05T02:56:28.317" v="92" actId="47"/>
        <pc:sldMkLst>
          <pc:docMk/>
          <pc:sldMk cId="3713421208" sldId="493"/>
        </pc:sldMkLst>
        <pc:spChg chg="add mod">
          <ac:chgData name="Элана Элана" userId="766228e2ba315ccd" providerId="LiveId" clId="{0222C4CA-C214-4839-917F-6C57CA84584A}" dt="2025-02-05T03:32:01.206" v="307" actId="113"/>
          <ac:spMkLst>
            <pc:docMk/>
            <pc:sldMk cId="3713421208" sldId="493"/>
            <ac:spMk id="2" creationId="{3B4D41CB-5528-4510-BCC2-620A4BB0510B}"/>
          </ac:spMkLst>
        </pc:spChg>
      </pc:sldChg>
      <pc:sldChg chg="del">
        <pc:chgData name="Элана Элана" userId="766228e2ba315ccd" providerId="LiveId" clId="{0222C4CA-C214-4839-917F-6C57CA84584A}" dt="2025-02-05T03:26:10.945" v="263" actId="47"/>
        <pc:sldMkLst>
          <pc:docMk/>
          <pc:sldMk cId="1609835037" sldId="494"/>
        </pc:sldMkLst>
      </pc:sldChg>
      <pc:sldChg chg="addSp delSp modSp new add">
        <pc:chgData name="Элана Элана" userId="766228e2ba315ccd" providerId="LiveId" clId="{0222C4CA-C214-4839-917F-6C57CA84584A}" dt="2025-02-05T03:34:41.400" v="343" actId="1076"/>
        <pc:sldMkLst>
          <pc:docMk/>
          <pc:sldMk cId="2183063079" sldId="494"/>
        </pc:sldMkLst>
        <pc:spChg chg="add mod">
          <ac:chgData name="Элана Элана" userId="766228e2ba315ccd" providerId="LiveId" clId="{0222C4CA-C214-4839-917F-6C57CA84584A}" dt="2025-02-05T03:34:37.782" v="342" actId="1076"/>
          <ac:spMkLst>
            <pc:docMk/>
            <pc:sldMk cId="2183063079" sldId="494"/>
            <ac:spMk id="4" creationId="{BCECE12E-31C0-46D5-8F52-2EFBFA81172D}"/>
          </ac:spMkLst>
        </pc:spChg>
        <pc:spChg chg="add del mod">
          <ac:chgData name="Элана Элана" userId="766228e2ba315ccd" providerId="LiveId" clId="{0222C4CA-C214-4839-917F-6C57CA84584A}" dt="2025-02-05T03:34:09.530" v="333" actId="478"/>
          <ac:spMkLst>
            <pc:docMk/>
            <pc:sldMk cId="2183063079" sldId="494"/>
            <ac:spMk id="5" creationId="{7CEDE661-CE31-47B9-90B2-59EFB7E06825}"/>
          </ac:spMkLst>
        </pc:spChg>
        <pc:graphicFrameChg chg="add mod modGraphic">
          <ac:chgData name="Элана Элана" userId="766228e2ba315ccd" providerId="LiveId" clId="{0222C4CA-C214-4839-917F-6C57CA84584A}" dt="2025-02-05T03:34:41.400" v="343" actId="1076"/>
          <ac:graphicFrameMkLst>
            <pc:docMk/>
            <pc:sldMk cId="2183063079" sldId="494"/>
            <ac:graphicFrameMk id="2" creationId="{CA370855-F3B2-4560-98AA-2C3C44AE2047}"/>
          </ac:graphicFrameMkLst>
        </pc:graphicFrameChg>
        <pc:graphicFrameChg chg="add del mod">
          <ac:chgData name="Элана Элана" userId="766228e2ba315ccd" providerId="LiveId" clId="{0222C4CA-C214-4839-917F-6C57CA84584A}" dt="2025-02-05T03:34:11.124" v="334" actId="478"/>
          <ac:graphicFrameMkLst>
            <pc:docMk/>
            <pc:sldMk cId="2183063079" sldId="494"/>
            <ac:graphicFrameMk id="3" creationId="{C8680213-8FBE-4F53-913D-9F9E19688C8B}"/>
          </ac:graphicFrameMkLst>
        </pc:graphicFrameChg>
      </pc:sldChg>
      <pc:sldChg chg="del">
        <pc:chgData name="Элана Элана" userId="766228e2ba315ccd" providerId="LiveId" clId="{0222C4CA-C214-4839-917F-6C57CA84584A}" dt="2025-02-05T03:26:17.714" v="273" actId="47"/>
        <pc:sldMkLst>
          <pc:docMk/>
          <pc:sldMk cId="1093048810" sldId="495"/>
        </pc:sldMkLst>
      </pc:sldChg>
      <pc:sldChg chg="delSp modSp add">
        <pc:chgData name="Элана Элана" userId="766228e2ba315ccd" providerId="LiveId" clId="{0222C4CA-C214-4839-917F-6C57CA84584A}" dt="2025-02-05T03:35:26.192" v="354" actId="1076"/>
        <pc:sldMkLst>
          <pc:docMk/>
          <pc:sldMk cId="2444386619" sldId="495"/>
        </pc:sldMkLst>
        <pc:spChg chg="del mod">
          <ac:chgData name="Элана Элана" userId="766228e2ba315ccd" providerId="LiveId" clId="{0222C4CA-C214-4839-917F-6C57CA84584A}" dt="2025-02-05T03:34:50.267" v="345" actId="478"/>
          <ac:spMkLst>
            <pc:docMk/>
            <pc:sldMk cId="2444386619" sldId="495"/>
            <ac:spMk id="4" creationId="{BCECE12E-31C0-46D5-8F52-2EFBFA81172D}"/>
          </ac:spMkLst>
        </pc:spChg>
        <pc:spChg chg="mod">
          <ac:chgData name="Элана Элана" userId="766228e2ba315ccd" providerId="LiveId" clId="{0222C4CA-C214-4839-917F-6C57CA84584A}" dt="2025-02-05T03:34:58.912" v="348" actId="113"/>
          <ac:spMkLst>
            <pc:docMk/>
            <pc:sldMk cId="2444386619" sldId="495"/>
            <ac:spMk id="5" creationId="{7CEDE661-CE31-47B9-90B2-59EFB7E06825}"/>
          </ac:spMkLst>
        </pc:spChg>
        <pc:graphicFrameChg chg="del">
          <ac:chgData name="Элана Элана" userId="766228e2ba315ccd" providerId="LiveId" clId="{0222C4CA-C214-4839-917F-6C57CA84584A}" dt="2025-02-05T03:34:52.003" v="346" actId="478"/>
          <ac:graphicFrameMkLst>
            <pc:docMk/>
            <pc:sldMk cId="2444386619" sldId="495"/>
            <ac:graphicFrameMk id="2" creationId="{CA370855-F3B2-4560-98AA-2C3C44AE2047}"/>
          </ac:graphicFrameMkLst>
        </pc:graphicFrameChg>
        <pc:graphicFrameChg chg="mod modGraphic">
          <ac:chgData name="Элана Элана" userId="766228e2ba315ccd" providerId="LiveId" clId="{0222C4CA-C214-4839-917F-6C57CA84584A}" dt="2025-02-05T03:35:26.192" v="354" actId="1076"/>
          <ac:graphicFrameMkLst>
            <pc:docMk/>
            <pc:sldMk cId="2444386619" sldId="495"/>
            <ac:graphicFrameMk id="3" creationId="{C8680213-8FBE-4F53-913D-9F9E19688C8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7DE06-8FA2-4BEB-91EA-11E0F4D04FC7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83678-2B18-4EE4-AE25-D41E20FB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03A7E3-5835-48FD-B330-4A0A3B9D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8D3408A-0682-4093-9808-3145A430E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9FEB87-507F-4BCE-858E-761D534C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FB477-DDCB-482F-937D-0C0DD4B79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EA62E6-4EE6-4DF2-905A-52A9DD7DE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CE5BB-A975-41BD-BFA5-1346CBAA7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B2900-2416-4EA7-A933-123122F686B9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A19BF7-CB67-49A6-93A8-E9B2F5F9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CD89FD-D134-4522-A725-B1516AE2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DE9B2-D332-45BB-A611-8B8C55BB94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9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6496" y="-20066"/>
            <a:ext cx="11659006" cy="1003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06372" y="2660523"/>
            <a:ext cx="9554210" cy="297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ase.garant.ru/199499/#friends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base.garant.ru/402691091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base.garant.ru/199499/#friend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02945090/" TargetMode="Externa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us.gov.ru/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bus.gov.ru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rant.ru/products/ipo/prime/doc/411186953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zakonrf.info/izmeneniya-v-zakonodatelstve/izmenenie-zakon-ob-obrazovanii-v-rf/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6;&#1085;&#1083;&#1072;&#1081;&#1085;&#1080;&#1085;&#1089;&#1087;&#1077;&#1082;&#1094;&#1080;&#1103;.&#1088;&#1092;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ultant.ru/document/cons_doc_LAW_28165/9a27ebb827bedf71dea16049203f6645100acf44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action.group/" TargetMode="Externa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base.garant.ru/17729940/53f89421bbdaf741eb2d1ecc4ddb4c33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217886/baf2a4349333f221568cc7ef51b05c5a14c3b26a/#dst100044" TargetMode="External"/><Relationship Id="rId2" Type="http://schemas.openxmlformats.org/officeDocument/2006/relationships/hyperlink" Target="http://www.consultant.ru/document/cons_doc_LAW_339217/efc14603fa156efaa4436376ef8280379649af70/#dst379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217886/baf2a4349333f221568cc7ef51b05c5a14c3b26a/#dst100044" TargetMode="External"/><Relationship Id="rId2" Type="http://schemas.openxmlformats.org/officeDocument/2006/relationships/hyperlink" Target="http://www.consultant.ru/document/cons_doc_LAW_339217/efc14603fa156efaa4436376ef8280379649af70/#dst379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39217/342f022907d47f97c12d394627772ebb5b1ab3d5/#dst227" TargetMode="External"/><Relationship Id="rId2" Type="http://schemas.openxmlformats.org/officeDocument/2006/relationships/hyperlink" Target="http://www.consultant.ru/document/cons_doc_LAW_201689/4e7c454febb18a75f99a0e0a1256de288dbd7129/#dst100218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consultant.ru/document/cons_doc_LAW_115329/b0611bcd1c0e08d80ebf1778dc35dfc822a53c72/" TargetMode="External"/><Relationship Id="rId4" Type="http://schemas.openxmlformats.org/officeDocument/2006/relationships/hyperlink" Target="http://www.consultant.ru/document/cons_doc_LAW_217886/baf2a4349333f221568cc7ef51b05c5a14c3b26a/#dst2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40174/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1378423"/>
            <a:chOff x="0" y="0"/>
            <a:chExt cx="12192000" cy="1378423"/>
          </a:xfrm>
        </p:grpSpPr>
        <p:sp>
          <p:nvSpPr>
            <p:cNvPr id="9" name="Прямоугольник: усеченные противолежащие углы 8">
              <a:extLst>
                <a:ext uri="{FF2B5EF4-FFF2-40B4-BE49-F238E27FC236}">
                  <a16:creationId xmlns:a16="http://schemas.microsoft.com/office/drawing/2014/main" id="{9C92BB49-28C1-49C2-97A9-619B0336BBF0}"/>
                </a:ext>
              </a:extLst>
            </p:cNvPr>
            <p:cNvSpPr/>
            <p:nvPr/>
          </p:nvSpPr>
          <p:spPr>
            <a:xfrm>
              <a:off x="0" y="0"/>
              <a:ext cx="12192000" cy="1378423"/>
            </a:xfrm>
            <a:prstGeom prst="snip2DiagRect">
              <a:avLst/>
            </a:prstGeom>
            <a:solidFill>
              <a:srgbClr val="0070C0"/>
            </a:solidFill>
            <a:ln>
              <a:solidFill>
                <a:srgbClr val="2654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80000" algn="ctr">
                <a:lnSpc>
                  <a:spcPts val="2600"/>
                </a:lnSpc>
              </a:pPr>
              <a:r>
                <a:rPr lang="ru-RU" sz="2400" b="1" dirty="0"/>
                <a:t>ГБОУ ДПО РК «КРЫМСКИЙ РЕСПУБЛИКАНСКИЙ ИНСТИТУТ ПОСТДИПЛОМНОГО ПЕДАГОГИЧЕСКОГО ОБРАЗОВАНИЯ»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A86FE8C-E408-481B-8DB8-D8D130F34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30" y="76882"/>
              <a:ext cx="1784080" cy="1114355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236722" y="1626972"/>
            <a:ext cx="11506200" cy="1211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О формировании финансовых компетенций </a:t>
            </a:r>
          </a:p>
          <a:p>
            <a:pPr algn="ctr">
              <a:defRPr/>
            </a:pPr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руководителя общеобразовательной организации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38801"/>
              </p:ext>
            </p:extLst>
          </p:nvPr>
        </p:nvGraphicFramePr>
        <p:xfrm>
          <a:off x="241638" y="3086880"/>
          <a:ext cx="11659505" cy="3765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9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0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7826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семинар: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«Формирование профессиональных компетенций руководителя образовательной организации»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48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Участники семинара: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вновь назначенные руководители, заместители руководителей, резерв руководителей общеобразовательных организаций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88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проведения: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2025 года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632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проведения: </a:t>
                      </a:r>
                    </a:p>
                  </a:txBody>
                  <a:tcPr marL="91459" marR="91459" marT="45705" marB="45705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Симферополь, ГБОУ ДПО РК КРИППО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ea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ea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Докладчик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000" b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Рогатенюк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Элана Владимировна,</a:t>
                      </a:r>
                      <a:endParaRPr kumimoji="1" lang="ru-RU" altLang="ru-RU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ea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заведующий кафедрой ЕМОФГ, </a:t>
                      </a:r>
                    </a:p>
                    <a:p>
                      <a:pPr algn="r" ea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 экономических наук, доцент</a:t>
                      </a:r>
                    </a:p>
                  </a:txBody>
                  <a:tcPr marL="91459" marR="91459" marT="45705" marB="45705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9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2"/>
    </mc:Choice>
    <mc:Fallback xmlns="">
      <p:transition spd="slow" advTm="51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qrcoder.ru/code/?https%3A%2F%2Fbase.garant.ru%2F199499%2F%23friends&amp;4&amp;0">
            <a:extLst>
              <a:ext uri="{FF2B5EF4-FFF2-40B4-BE49-F238E27FC236}">
                <a16:creationId xmlns:a16="http://schemas.microsoft.com/office/drawing/2014/main" id="{8A33B255-92C0-49D4-AC4C-0697E327E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295400"/>
            <a:ext cx="42672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16021"/>
            <a:ext cx="11582399" cy="92820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635" algn="ctr">
              <a:lnSpc>
                <a:spcPct val="90000"/>
              </a:lnSpc>
            </a:pPr>
            <a:r>
              <a:rPr lang="ru-RU" sz="2200" spc="-15" dirty="0"/>
              <a:t>Единый квалификационный справочник (ЕКС</a:t>
            </a:r>
            <a:r>
              <a:rPr lang="ru-RU" sz="2200" spc="-20" dirty="0"/>
              <a:t>) </a:t>
            </a:r>
            <a:br>
              <a:rPr lang="ru-RU" sz="2200" spc="-20" dirty="0"/>
            </a:br>
            <a:r>
              <a:rPr lang="ru-RU" sz="2200" spc="-5" dirty="0"/>
              <a:t>должностей</a:t>
            </a:r>
            <a:r>
              <a:rPr lang="ru-RU" sz="2200" spc="-45" dirty="0"/>
              <a:t> </a:t>
            </a:r>
            <a:r>
              <a:rPr lang="ru-RU" sz="2200" spc="-15" dirty="0"/>
              <a:t>руководителей,</a:t>
            </a:r>
            <a:r>
              <a:rPr lang="ru-RU" sz="2200" spc="-100" dirty="0"/>
              <a:t> </a:t>
            </a:r>
            <a:r>
              <a:rPr lang="ru-RU" sz="2200" spc="-5" dirty="0"/>
              <a:t>специалистов</a:t>
            </a:r>
            <a:r>
              <a:rPr lang="ru-RU" sz="2200" spc="-95" dirty="0"/>
              <a:t> </a:t>
            </a:r>
            <a:r>
              <a:rPr lang="ru-RU" sz="2200" dirty="0"/>
              <a:t>и </a:t>
            </a:r>
            <a:r>
              <a:rPr lang="ru-RU" sz="2200" spc="-535" dirty="0"/>
              <a:t> </a:t>
            </a:r>
            <a:r>
              <a:rPr lang="ru-RU" sz="2200" spc="-10" dirty="0"/>
              <a:t>служащих </a:t>
            </a:r>
            <a:br>
              <a:rPr lang="ru-RU" sz="2200" spc="-10" dirty="0"/>
            </a:br>
            <a:r>
              <a:rPr lang="ru-RU" sz="2200" spc="-10" dirty="0">
                <a:solidFill>
                  <a:srgbClr val="0070C0"/>
                </a:solidFill>
              </a:rPr>
              <a:t>раздел </a:t>
            </a:r>
            <a:r>
              <a:rPr lang="ru-RU" sz="2200" b="1" dirty="0">
                <a:solidFill>
                  <a:srgbClr val="0070C0"/>
                </a:solidFill>
                <a:latin typeface="Times New Roman"/>
                <a:cs typeface="Times New Roman"/>
              </a:rPr>
              <a:t>«Квалификационные </a:t>
            </a:r>
            <a:r>
              <a:rPr lang="ru-RU" sz="22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характеристики должностей </a:t>
            </a:r>
            <a:r>
              <a:rPr lang="ru-RU" sz="2200" b="1" spc="-15" dirty="0">
                <a:solidFill>
                  <a:srgbClr val="0070C0"/>
                </a:solidFill>
                <a:latin typeface="Times New Roman"/>
                <a:cs typeface="Times New Roman"/>
              </a:rPr>
              <a:t>работников </a:t>
            </a:r>
            <a:r>
              <a:rPr lang="ru-RU" sz="220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образования»</a:t>
            </a:r>
            <a:endParaRPr sz="2200" dirty="0">
              <a:solidFill>
                <a:srgbClr val="0070C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2400" y="1054387"/>
            <a:ext cx="8077200" cy="57479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48640" algn="ctr">
              <a:lnSpc>
                <a:spcPct val="90000"/>
              </a:lnSpc>
            </a:pPr>
            <a:r>
              <a:rPr b="1" dirty="0">
                <a:latin typeface="Times New Roman"/>
                <a:cs typeface="Times New Roman"/>
              </a:rPr>
              <a:t>В</a:t>
            </a:r>
            <a:r>
              <a:rPr b="1" spc="310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соответствии</a:t>
            </a:r>
            <a:r>
              <a:rPr b="1" spc="3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с</a:t>
            </a:r>
            <a:r>
              <a:rPr b="1" spc="330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Times New Roman"/>
                <a:cs typeface="Times New Roman"/>
              </a:rPr>
              <a:t>данным</a:t>
            </a:r>
            <a:r>
              <a:rPr b="1" spc="330" dirty="0">
                <a:latin typeface="Times New Roman"/>
                <a:cs typeface="Times New Roman"/>
              </a:rPr>
              <a:t> </a:t>
            </a:r>
            <a:r>
              <a:rPr b="1" spc="-15" dirty="0">
                <a:latin typeface="Times New Roman"/>
                <a:cs typeface="Times New Roman"/>
              </a:rPr>
              <a:t>документом</a:t>
            </a:r>
            <a:r>
              <a:rPr spc="-15" dirty="0">
                <a:latin typeface="Times New Roman"/>
                <a:cs typeface="Times New Roman"/>
              </a:rPr>
              <a:t>,</a:t>
            </a:r>
            <a:r>
              <a:rPr spc="335" dirty="0">
                <a:latin typeface="Times New Roman"/>
                <a:cs typeface="Times New Roman"/>
              </a:rPr>
              <a:t> </a:t>
            </a:r>
            <a:endParaRPr lang="ru-RU" spc="335" dirty="0">
              <a:latin typeface="Times New Roman"/>
              <a:cs typeface="Times New Roman"/>
            </a:endParaRPr>
          </a:p>
          <a:p>
            <a:pPr marL="548640" algn="ctr">
              <a:lnSpc>
                <a:spcPct val="90000"/>
              </a:lnSpc>
            </a:pPr>
            <a:r>
              <a:rPr b="1" spc="-20" dirty="0" err="1">
                <a:latin typeface="Times New Roman"/>
                <a:cs typeface="Times New Roman"/>
              </a:rPr>
              <a:t>руководитель</a:t>
            </a:r>
            <a:r>
              <a:rPr b="1" spc="315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образовательной организации (ОО) </a:t>
            </a:r>
            <a:r>
              <a:rPr b="1" spc="-10" dirty="0" err="1">
                <a:latin typeface="Times New Roman"/>
                <a:cs typeface="Times New Roman"/>
              </a:rPr>
              <a:t>обязан</a:t>
            </a:r>
            <a:r>
              <a:rPr i="1" spc="-10" dirty="0">
                <a:latin typeface="Times New Roman"/>
                <a:cs typeface="Times New Roman"/>
              </a:rPr>
              <a:t>:</a:t>
            </a:r>
            <a:endParaRPr dirty="0">
              <a:latin typeface="Times New Roman"/>
              <a:cs typeface="Times New Roman"/>
            </a:endParaRPr>
          </a:p>
          <a:p>
            <a:pPr marL="299085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lang="ru-RU" spc="-5" dirty="0">
                <a:latin typeface="Times New Roman"/>
                <a:cs typeface="Times New Roman"/>
              </a:rPr>
              <a:t>в </a:t>
            </a:r>
            <a:r>
              <a:rPr spc="-5" dirty="0" err="1">
                <a:latin typeface="Times New Roman"/>
                <a:cs typeface="Times New Roman"/>
              </a:rPr>
              <a:t>пределах</a:t>
            </a:r>
            <a:r>
              <a:rPr lang="ru-RU"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своих</a:t>
            </a:r>
            <a:r>
              <a:rPr lang="ru-RU" spc="-5" dirty="0">
                <a:latin typeface="Times New Roman"/>
                <a:cs typeface="Times New Roman"/>
              </a:rPr>
              <a:t>  </a:t>
            </a:r>
            <a:r>
              <a:rPr spc="-5" dirty="0" err="1">
                <a:latin typeface="Times New Roman"/>
                <a:cs typeface="Times New Roman"/>
              </a:rPr>
              <a:t>полномочий</a:t>
            </a:r>
            <a:r>
              <a:rPr lang="ru-RU" spc="-5" dirty="0">
                <a:latin typeface="Times New Roman"/>
                <a:cs typeface="Times New Roman"/>
              </a:rPr>
              <a:t>  </a:t>
            </a:r>
            <a:r>
              <a:rPr spc="-5" dirty="0" err="1">
                <a:latin typeface="Times New Roman"/>
                <a:cs typeface="Times New Roman"/>
              </a:rPr>
              <a:t>распоряжаться</a:t>
            </a:r>
            <a:r>
              <a:rPr spc="-5" dirty="0">
                <a:latin typeface="Times New Roman"/>
                <a:cs typeface="Times New Roman"/>
              </a:rPr>
              <a:t>	</a:t>
            </a:r>
            <a:r>
              <a:rPr spc="-5" dirty="0" err="1">
                <a:latin typeface="Times New Roman"/>
                <a:cs typeface="Times New Roman"/>
              </a:rPr>
              <a:t>бюджетными</a:t>
            </a:r>
            <a:r>
              <a:rPr lang="ru-RU"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средствами</a:t>
            </a:r>
            <a:r>
              <a:rPr spc="-5" dirty="0">
                <a:latin typeface="Times New Roman"/>
                <a:cs typeface="Times New Roman"/>
              </a:rPr>
              <a:t>,	</a:t>
            </a:r>
            <a:r>
              <a:rPr spc="-5" dirty="0" err="1">
                <a:latin typeface="Times New Roman"/>
                <a:cs typeface="Times New Roman"/>
              </a:rPr>
              <a:t>обеспечивать</a:t>
            </a:r>
            <a:r>
              <a:rPr lang="ru-RU" spc="-5" dirty="0">
                <a:latin typeface="Times New Roman"/>
                <a:cs typeface="Times New Roman"/>
              </a:rPr>
              <a:t> результативность и эффективность их использования;</a:t>
            </a:r>
          </a:p>
          <a:p>
            <a:pPr marL="299085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5" dirty="0">
                <a:latin typeface="Times New Roman"/>
                <a:cs typeface="Times New Roman"/>
              </a:rPr>
              <a:t>в </a:t>
            </a:r>
            <a:r>
              <a:rPr spc="-5" dirty="0" err="1">
                <a:latin typeface="Times New Roman"/>
                <a:cs typeface="Times New Roman"/>
              </a:rPr>
              <a:t>пределах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установленных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средств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формировать</a:t>
            </a:r>
            <a:r>
              <a:rPr spc="-5" dirty="0">
                <a:latin typeface="Times New Roman"/>
                <a:cs typeface="Times New Roman"/>
              </a:rPr>
              <a:t> ФОТ с </a:t>
            </a:r>
            <a:r>
              <a:rPr spc="-5" dirty="0" err="1">
                <a:latin typeface="Times New Roman"/>
                <a:cs typeface="Times New Roman"/>
              </a:rPr>
              <a:t>разделением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его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на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базовую</a:t>
            </a:r>
            <a:r>
              <a:rPr spc="-5" dirty="0">
                <a:latin typeface="Times New Roman"/>
                <a:cs typeface="Times New Roman"/>
              </a:rPr>
              <a:t>  и</a:t>
            </a:r>
            <a:r>
              <a:rPr lang="ru-RU" spc="-5" dirty="0">
                <a:latin typeface="Times New Roman"/>
                <a:cs typeface="Times New Roman"/>
              </a:rPr>
              <a:t> стимулирующую части;</a:t>
            </a:r>
          </a:p>
          <a:p>
            <a:pPr marL="299085" marR="6350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5" dirty="0" err="1">
                <a:latin typeface="Times New Roman"/>
                <a:cs typeface="Times New Roman"/>
              </a:rPr>
              <a:t>обеспечивать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установление</a:t>
            </a:r>
            <a:r>
              <a:rPr spc="-5" dirty="0">
                <a:latin typeface="Times New Roman"/>
                <a:cs typeface="Times New Roman"/>
              </a:rPr>
              <a:t> ЗП </a:t>
            </a:r>
            <a:r>
              <a:rPr spc="-5" dirty="0" err="1">
                <a:latin typeface="Times New Roman"/>
                <a:cs typeface="Times New Roman"/>
              </a:rPr>
              <a:t>работников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ОО</a:t>
            </a:r>
            <a:r>
              <a:rPr spc="-5" dirty="0">
                <a:latin typeface="Times New Roman"/>
                <a:cs typeface="Times New Roman"/>
              </a:rPr>
              <a:t>, в </a:t>
            </a:r>
            <a:r>
              <a:rPr spc="-5" dirty="0" err="1">
                <a:latin typeface="Times New Roman"/>
                <a:cs typeface="Times New Roman"/>
              </a:rPr>
              <a:t>том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числе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стимулирующей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части</a:t>
            </a:r>
            <a:r>
              <a:rPr spc="-5" dirty="0">
                <a:latin typeface="Times New Roman"/>
                <a:cs typeface="Times New Roman"/>
              </a:rPr>
              <a:t>  (</a:t>
            </a:r>
            <a:r>
              <a:rPr spc="-5" dirty="0" err="1">
                <a:latin typeface="Times New Roman"/>
                <a:cs typeface="Times New Roman"/>
              </a:rPr>
              <a:t>надбавок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доплат</a:t>
            </a:r>
            <a:r>
              <a:rPr spc="-5" dirty="0">
                <a:latin typeface="Times New Roman"/>
                <a:cs typeface="Times New Roman"/>
              </a:rPr>
              <a:t> к </a:t>
            </a:r>
            <a:r>
              <a:rPr spc="-5" dirty="0" err="1">
                <a:latin typeface="Times New Roman"/>
                <a:cs typeface="Times New Roman"/>
              </a:rPr>
              <a:t>окладам</a:t>
            </a:r>
            <a:r>
              <a:rPr spc="-5" dirty="0">
                <a:latin typeface="Times New Roman"/>
                <a:cs typeface="Times New Roman"/>
              </a:rPr>
              <a:t> (</a:t>
            </a:r>
            <a:r>
              <a:rPr spc="-5" dirty="0" err="1">
                <a:latin typeface="Times New Roman"/>
                <a:cs typeface="Times New Roman"/>
              </a:rPr>
              <a:t>должностным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окладам</a:t>
            </a:r>
            <a:r>
              <a:rPr spc="-5" dirty="0">
                <a:latin typeface="Times New Roman"/>
                <a:cs typeface="Times New Roman"/>
              </a:rPr>
              <a:t>), </a:t>
            </a:r>
            <a:r>
              <a:rPr spc="-5" dirty="0" err="1">
                <a:latin typeface="Times New Roman"/>
                <a:cs typeface="Times New Roman"/>
              </a:rPr>
              <a:t>ставкам</a:t>
            </a:r>
            <a:r>
              <a:rPr spc="-5" dirty="0">
                <a:latin typeface="Times New Roman"/>
                <a:cs typeface="Times New Roman"/>
              </a:rPr>
              <a:t> ЗП </a:t>
            </a:r>
            <a:r>
              <a:rPr spc="-5" dirty="0" err="1">
                <a:latin typeface="Times New Roman"/>
                <a:cs typeface="Times New Roman"/>
              </a:rPr>
              <a:t>работников</a:t>
            </a:r>
            <a:r>
              <a:rPr spc="-5" dirty="0">
                <a:latin typeface="Times New Roman"/>
                <a:cs typeface="Times New Roman"/>
              </a:rPr>
              <a:t>); </a:t>
            </a:r>
            <a:r>
              <a:rPr spc="-5" dirty="0" err="1">
                <a:latin typeface="Times New Roman"/>
                <a:cs typeface="Times New Roman"/>
              </a:rPr>
              <a:t>выплату</a:t>
            </a:r>
            <a:r>
              <a:rPr spc="-5" dirty="0">
                <a:latin typeface="Times New Roman"/>
                <a:cs typeface="Times New Roman"/>
              </a:rPr>
              <a:t> в  </a:t>
            </a:r>
            <a:r>
              <a:rPr spc="-5" dirty="0" err="1">
                <a:latin typeface="Times New Roman"/>
                <a:cs typeface="Times New Roman"/>
              </a:rPr>
              <a:t>полном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размере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причитающейся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работникам</a:t>
            </a:r>
            <a:r>
              <a:rPr spc="-5" dirty="0">
                <a:latin typeface="Times New Roman"/>
                <a:cs typeface="Times New Roman"/>
              </a:rPr>
              <a:t> ЗП в </a:t>
            </a:r>
            <a:r>
              <a:rPr spc="-5" dirty="0" err="1">
                <a:latin typeface="Times New Roman"/>
                <a:cs typeface="Times New Roman"/>
              </a:rPr>
              <a:t>сроки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установленные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коллективным</a:t>
            </a:r>
            <a:r>
              <a:rPr spc="-5" dirty="0">
                <a:latin typeface="Times New Roman"/>
                <a:cs typeface="Times New Roman"/>
              </a:rPr>
              <a:t>  </a:t>
            </a:r>
            <a:r>
              <a:rPr spc="-5" dirty="0" err="1">
                <a:latin typeface="Times New Roman"/>
                <a:cs typeface="Times New Roman"/>
              </a:rPr>
              <a:t>договором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правилами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внутреннего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трудового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распорядка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трудовыми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договорами</a:t>
            </a:r>
            <a:r>
              <a:rPr spc="-5" dirty="0">
                <a:latin typeface="Times New Roman"/>
                <a:cs typeface="Times New Roman"/>
              </a:rPr>
              <a:t>;</a:t>
            </a:r>
          </a:p>
          <a:p>
            <a:pPr marL="299085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5" dirty="0" err="1">
                <a:latin typeface="Times New Roman"/>
                <a:cs typeface="Times New Roman"/>
              </a:rPr>
              <a:t>решать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финансовые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хозяйственные</a:t>
            </a:r>
            <a:r>
              <a:rPr spc="-5" dirty="0">
                <a:latin typeface="Times New Roman"/>
                <a:cs typeface="Times New Roman"/>
              </a:rPr>
              <a:t> и </a:t>
            </a:r>
            <a:r>
              <a:rPr spc="-5" dirty="0" err="1">
                <a:latin typeface="Times New Roman"/>
                <a:cs typeface="Times New Roman"/>
              </a:rPr>
              <a:t>иные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вопросы</a:t>
            </a:r>
            <a:r>
              <a:rPr spc="-5" dirty="0">
                <a:latin typeface="Times New Roman"/>
                <a:cs typeface="Times New Roman"/>
              </a:rPr>
              <a:t> в </a:t>
            </a:r>
            <a:r>
              <a:rPr spc="-5" dirty="0" err="1">
                <a:latin typeface="Times New Roman"/>
                <a:cs typeface="Times New Roman"/>
              </a:rPr>
              <a:t>соответствии</a:t>
            </a:r>
            <a:r>
              <a:rPr spc="-5" dirty="0">
                <a:latin typeface="Times New Roman"/>
                <a:cs typeface="Times New Roman"/>
              </a:rPr>
              <a:t> с </a:t>
            </a:r>
            <a:r>
              <a:rPr spc="-5" dirty="0" err="1">
                <a:latin typeface="Times New Roman"/>
                <a:cs typeface="Times New Roman"/>
              </a:rPr>
              <a:t>уставом</a:t>
            </a:r>
            <a:r>
              <a:rPr spc="-5" dirty="0">
                <a:latin typeface="Times New Roman"/>
                <a:cs typeface="Times New Roman"/>
              </a:rPr>
              <a:t> О</a:t>
            </a:r>
            <a:r>
              <a:rPr lang="ru-RU" spc="-5" dirty="0">
                <a:latin typeface="Times New Roman"/>
                <a:cs typeface="Times New Roman"/>
              </a:rPr>
              <a:t>О</a:t>
            </a:r>
            <a:r>
              <a:rPr spc="-5" dirty="0">
                <a:latin typeface="Times New Roman"/>
                <a:cs typeface="Times New Roman"/>
              </a:rPr>
              <a:t>;</a:t>
            </a:r>
          </a:p>
          <a:p>
            <a:pPr marL="299085" marR="6350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5" dirty="0" err="1">
                <a:latin typeface="Times New Roman"/>
                <a:cs typeface="Times New Roman"/>
              </a:rPr>
              <a:t>обеспечивает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привлечение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для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осуществления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деятельности</a:t>
            </a:r>
            <a:r>
              <a:rPr spc="-5" dirty="0">
                <a:latin typeface="Times New Roman"/>
                <a:cs typeface="Times New Roman"/>
              </a:rPr>
              <a:t>, </a:t>
            </a:r>
            <a:r>
              <a:rPr spc="-5" dirty="0" err="1">
                <a:latin typeface="Times New Roman"/>
                <a:cs typeface="Times New Roman"/>
              </a:rPr>
              <a:t>предусмотренной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уставом</a:t>
            </a:r>
            <a:r>
              <a:rPr spc="-5" dirty="0">
                <a:latin typeface="Times New Roman"/>
                <a:cs typeface="Times New Roman"/>
              </a:rPr>
              <a:t> О</a:t>
            </a:r>
            <a:r>
              <a:rPr lang="ru-RU" spc="-5" dirty="0">
                <a:latin typeface="Times New Roman"/>
                <a:cs typeface="Times New Roman"/>
              </a:rPr>
              <a:t>О</a:t>
            </a:r>
            <a:r>
              <a:rPr spc="-5" dirty="0">
                <a:latin typeface="Times New Roman"/>
                <a:cs typeface="Times New Roman"/>
              </a:rPr>
              <a:t>,  </a:t>
            </a:r>
            <a:r>
              <a:rPr spc="-5" dirty="0" err="1">
                <a:latin typeface="Times New Roman"/>
                <a:cs typeface="Times New Roman"/>
              </a:rPr>
              <a:t>дополнительных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источников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финансовых</a:t>
            </a:r>
            <a:r>
              <a:rPr spc="-5" dirty="0">
                <a:latin typeface="Times New Roman"/>
                <a:cs typeface="Times New Roman"/>
              </a:rPr>
              <a:t> и </a:t>
            </a:r>
            <a:r>
              <a:rPr spc="-5" dirty="0" err="1">
                <a:latin typeface="Times New Roman"/>
                <a:cs typeface="Times New Roman"/>
              </a:rPr>
              <a:t>материальных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средств</a:t>
            </a:r>
            <a:r>
              <a:rPr spc="-5" dirty="0">
                <a:latin typeface="Times New Roman"/>
                <a:cs typeface="Times New Roman"/>
              </a:rPr>
              <a:t>;</a:t>
            </a:r>
            <a:endParaRPr lang="ru-RU" spc="-5" dirty="0">
              <a:latin typeface="Times New Roman"/>
              <a:cs typeface="Times New Roman"/>
            </a:endParaRPr>
          </a:p>
          <a:p>
            <a:pPr marL="299085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lang="ru-RU" spc="-5" dirty="0">
                <a:latin typeface="Times New Roman"/>
                <a:cs typeface="Times New Roman"/>
              </a:rPr>
              <a:t>обеспечивать представление учредителю ежегодного отчета о поступлении, расходовании финансовых и материальных средств и публичного отчета о деятельности ОО;</a:t>
            </a:r>
          </a:p>
          <a:p>
            <a:pPr marL="299085" marR="5080" indent="-287020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lang="ru-RU" spc="-5" dirty="0">
                <a:latin typeface="Times New Roman"/>
                <a:cs typeface="Times New Roman"/>
              </a:rPr>
              <a:t>должен знать основы экономики, способы организации ФХД ОО; бюджетное, налоговое  законодательство в части, касающейся регулирования деятельности образовательных  учреждений и органов управления образованием различных уровней.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C3BD66-AAC6-40CE-A540-F1C6F9EE9719}"/>
              </a:ext>
            </a:extLst>
          </p:cNvPr>
          <p:cNvSpPr/>
          <p:nvPr/>
        </p:nvSpPr>
        <p:spPr>
          <a:xfrm>
            <a:off x="8237071" y="5242144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3"/>
              </a:rPr>
              <a:t>https://base.garant.ru/199499/#friends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22132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561CDE2-0C03-476B-98C0-BD7E5544B0F1}"/>
              </a:ext>
            </a:extLst>
          </p:cNvPr>
          <p:cNvSpPr txBox="1"/>
          <p:nvPr/>
        </p:nvSpPr>
        <p:spPr>
          <a:xfrm>
            <a:off x="531548" y="150674"/>
            <a:ext cx="110870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spc="-15" dirty="0">
                <a:solidFill>
                  <a:srgbClr val="001F5F"/>
                </a:solidFill>
                <a:latin typeface="Times New Roman"/>
                <a:ea typeface="+mj-ea"/>
                <a:cs typeface="Times New Roman"/>
              </a:rPr>
              <a:t>Профессиональный стандарт профессиональной деятельности </a:t>
            </a:r>
          </a:p>
          <a:p>
            <a:pPr algn="ctr">
              <a:lnSpc>
                <a:spcPct val="90000"/>
              </a:lnSpc>
            </a:pPr>
            <a:r>
              <a:rPr lang="ru-RU" sz="2200" b="1" spc="-15" dirty="0">
                <a:solidFill>
                  <a:srgbClr val="001F5F"/>
                </a:solidFill>
                <a:latin typeface="Times New Roman"/>
                <a:ea typeface="+mj-ea"/>
                <a:cs typeface="Times New Roman"/>
              </a:rPr>
              <a:t>«Руководитель образовательной организации (управление дошкольной образовательной организацией и общеобразовательной организацией)» </a:t>
            </a:r>
          </a:p>
          <a:p>
            <a:pPr algn="just">
              <a:lnSpc>
                <a:spcPct val="90000"/>
              </a:lnSpc>
            </a:pPr>
            <a:endParaRPr lang="ru-RU" sz="1800" b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приказом Министерства труда и социальной защиты Российской Федерации от 19.04.2021 № 250н, вступил в силу с 01.03.2022г.)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http://qrcoder.ru/code/?https%3A%2F%2Fbase.garant.ru%2F402691091%2F&amp;4&amp;0">
            <a:extLst>
              <a:ext uri="{FF2B5EF4-FFF2-40B4-BE49-F238E27FC236}">
                <a16:creationId xmlns:a16="http://schemas.microsoft.com/office/drawing/2014/main" id="{ED7D88C6-F6C1-4897-9EC3-2BDEE1340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676400"/>
            <a:ext cx="451485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C437D2-C340-4EE3-BF1E-9860FAC48B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00" t="10000" r="18125" b="24166"/>
          <a:stretch/>
        </p:blipFill>
        <p:spPr>
          <a:xfrm>
            <a:off x="680215" y="2207883"/>
            <a:ext cx="6888221" cy="39624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C3A65F8-B676-46DA-811B-DD06906E70A8}"/>
              </a:ext>
            </a:extLst>
          </p:cNvPr>
          <p:cNvSpPr/>
          <p:nvPr/>
        </p:nvSpPr>
        <p:spPr>
          <a:xfrm>
            <a:off x="8067675" y="6120515"/>
            <a:ext cx="355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https://base.garant.ru/402691091/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402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BC08FE-DDD6-458B-9C48-F8DD600E42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75" t="18889" r="45625" b="11111"/>
          <a:stretch/>
        </p:blipFill>
        <p:spPr>
          <a:xfrm>
            <a:off x="6637867" y="399657"/>
            <a:ext cx="5554133" cy="62484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3342697-E9BD-4E16-B5A8-C7C123FCFF0C}"/>
              </a:ext>
            </a:extLst>
          </p:cNvPr>
          <p:cNvSpPr/>
          <p:nvPr/>
        </p:nvSpPr>
        <p:spPr>
          <a:xfrm>
            <a:off x="302795" y="399657"/>
            <a:ext cx="55697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учреждений, организаций и предприятий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(заведующий ДОО, директор ООО)</a:t>
            </a:r>
          </a:p>
          <a:p>
            <a:endParaRPr lang="ru-RU" dirty="0">
              <a:solidFill>
                <a:srgbClr val="22272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вида профессиональной деятельности: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и развития образовательной организации (ДОО и ООО)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5ECE32F-1701-4892-A8B4-41A6FF28C0CD}"/>
              </a:ext>
            </a:extLst>
          </p:cNvPr>
          <p:cNvGrpSpPr/>
          <p:nvPr/>
        </p:nvGrpSpPr>
        <p:grpSpPr>
          <a:xfrm>
            <a:off x="228600" y="2590800"/>
            <a:ext cx="7412665" cy="3581400"/>
            <a:chOff x="228600" y="2430982"/>
            <a:chExt cx="7412665" cy="35814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75194C03-767B-4444-9FFE-C65ADA41D9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624" t="26667" r="13751" b="25556"/>
            <a:stretch/>
          </p:blipFill>
          <p:spPr>
            <a:xfrm>
              <a:off x="228600" y="2430982"/>
              <a:ext cx="7412665" cy="3581400"/>
            </a:xfrm>
            <a:prstGeom prst="rect">
              <a:avLst/>
            </a:prstGeom>
          </p:spPr>
        </p:pic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251CDFDD-9ADA-463B-9940-B404A8D0A0AC}"/>
                </a:ext>
              </a:extLst>
            </p:cNvPr>
            <p:cNvCxnSpPr/>
            <p:nvPr/>
          </p:nvCxnSpPr>
          <p:spPr>
            <a:xfrm>
              <a:off x="533400" y="5257800"/>
              <a:ext cx="175260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5A48D587-20DF-41B9-9A88-ED46C70B722C}"/>
                </a:ext>
              </a:extLst>
            </p:cNvPr>
            <p:cNvGrpSpPr/>
            <p:nvPr/>
          </p:nvGrpSpPr>
          <p:grpSpPr>
            <a:xfrm>
              <a:off x="5791197" y="5105404"/>
              <a:ext cx="304800" cy="304797"/>
              <a:chOff x="6351847" y="5105405"/>
              <a:chExt cx="381000" cy="228600"/>
            </a:xfrm>
          </p:grpSpPr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4246A4A4-FE12-42DD-AC09-279A1315D9F8}"/>
                  </a:ext>
                </a:extLst>
              </p:cNvPr>
              <p:cNvCxnSpPr/>
              <p:nvPr/>
            </p:nvCxnSpPr>
            <p:spPr>
              <a:xfrm>
                <a:off x="6351847" y="5181598"/>
                <a:ext cx="233756" cy="1524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>
                <a:extLst>
                  <a:ext uri="{FF2B5EF4-FFF2-40B4-BE49-F238E27FC236}">
                    <a16:creationId xmlns:a16="http://schemas.microsoft.com/office/drawing/2014/main" id="{F094315D-973F-452E-811D-E4FCD00EC39E}"/>
                  </a:ext>
                </a:extLst>
              </p:cNvPr>
              <p:cNvCxnSpPr/>
              <p:nvPr/>
            </p:nvCxnSpPr>
            <p:spPr>
              <a:xfrm flipV="1">
                <a:off x="6585603" y="5105405"/>
                <a:ext cx="147244" cy="22860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06957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02C4FBF-70B1-4E00-B5D7-82A9CFB93F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875" t="25554" r="33750" b="61994"/>
          <a:stretch/>
        </p:blipFill>
        <p:spPr>
          <a:xfrm>
            <a:off x="4633242" y="5116779"/>
            <a:ext cx="3427165" cy="166988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3097538-4490-4F97-888E-3996916474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40" t="28889" r="31250" b="20000"/>
          <a:stretch/>
        </p:blipFill>
        <p:spPr>
          <a:xfrm>
            <a:off x="4775101" y="12698"/>
            <a:ext cx="3219983" cy="5168902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996CA648-2BE6-4AFF-A483-1466F3275A8A}"/>
              </a:ext>
            </a:extLst>
          </p:cNvPr>
          <p:cNvGrpSpPr/>
          <p:nvPr/>
        </p:nvGrpSpPr>
        <p:grpSpPr>
          <a:xfrm>
            <a:off x="85726" y="0"/>
            <a:ext cx="4617481" cy="6858000"/>
            <a:chOff x="994515" y="838200"/>
            <a:chExt cx="2020148" cy="35814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A30BA658-51A1-450A-B711-8910777C0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9407" t="34444" r="34024" b="53333"/>
            <a:stretch/>
          </p:blipFill>
          <p:spPr>
            <a:xfrm>
              <a:off x="994515" y="838200"/>
              <a:ext cx="2020148" cy="838200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CB00CE2F-10FE-49A3-9364-BA414345AA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9680" t="52222" r="34024" b="7777"/>
            <a:stretch/>
          </p:blipFill>
          <p:spPr>
            <a:xfrm>
              <a:off x="1027852" y="1676400"/>
              <a:ext cx="1986811" cy="2743200"/>
            </a:xfrm>
            <a:prstGeom prst="rect">
              <a:avLst/>
            </a:prstGeom>
          </p:spPr>
        </p:pic>
      </p:grp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3AB1C83-E515-49E5-87CC-8C3E34A36B25}"/>
              </a:ext>
            </a:extLst>
          </p:cNvPr>
          <p:cNvCxnSpPr/>
          <p:nvPr/>
        </p:nvCxnSpPr>
        <p:spPr>
          <a:xfrm>
            <a:off x="4417063" y="2514600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4F9397D-0ACE-43C3-8638-3383E71565D3}"/>
              </a:ext>
            </a:extLst>
          </p:cNvPr>
          <p:cNvCxnSpPr/>
          <p:nvPr/>
        </p:nvCxnSpPr>
        <p:spPr>
          <a:xfrm flipV="1">
            <a:off x="4604068" y="2413010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67D84BB0-4DBD-4B67-AA3E-5FB87C5E2C78}"/>
              </a:ext>
            </a:extLst>
          </p:cNvPr>
          <p:cNvCxnSpPr/>
          <p:nvPr/>
        </p:nvCxnSpPr>
        <p:spPr>
          <a:xfrm>
            <a:off x="4443892" y="3311718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E17C5FAA-F915-4B07-9F9C-760963F3ADAD}"/>
              </a:ext>
            </a:extLst>
          </p:cNvPr>
          <p:cNvCxnSpPr/>
          <p:nvPr/>
        </p:nvCxnSpPr>
        <p:spPr>
          <a:xfrm flipV="1">
            <a:off x="4630897" y="3210128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4C2BE56-F1E8-461A-88AE-164FA5431E60}"/>
              </a:ext>
            </a:extLst>
          </p:cNvPr>
          <p:cNvCxnSpPr/>
          <p:nvPr/>
        </p:nvCxnSpPr>
        <p:spPr>
          <a:xfrm>
            <a:off x="4435242" y="3565697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77F1E40-957F-48AC-92C7-3FC655402983}"/>
              </a:ext>
            </a:extLst>
          </p:cNvPr>
          <p:cNvCxnSpPr/>
          <p:nvPr/>
        </p:nvCxnSpPr>
        <p:spPr>
          <a:xfrm flipV="1">
            <a:off x="4622247" y="3464107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D5B3A115-814B-4179-B005-799FFF0B6DD2}"/>
              </a:ext>
            </a:extLst>
          </p:cNvPr>
          <p:cNvCxnSpPr/>
          <p:nvPr/>
        </p:nvCxnSpPr>
        <p:spPr>
          <a:xfrm>
            <a:off x="4435242" y="4805466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065FF8B8-DDE6-4644-A8BB-CFF9E6F3F0E2}"/>
              </a:ext>
            </a:extLst>
          </p:cNvPr>
          <p:cNvCxnSpPr/>
          <p:nvPr/>
        </p:nvCxnSpPr>
        <p:spPr>
          <a:xfrm flipV="1">
            <a:off x="4622247" y="4703876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A193099A-AC55-4C89-BB2B-804E84AA9C8F}"/>
              </a:ext>
            </a:extLst>
          </p:cNvPr>
          <p:cNvCxnSpPr/>
          <p:nvPr/>
        </p:nvCxnSpPr>
        <p:spPr>
          <a:xfrm>
            <a:off x="4417063" y="6381946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830F8243-251E-4A75-B78C-2FB286D436D2}"/>
              </a:ext>
            </a:extLst>
          </p:cNvPr>
          <p:cNvCxnSpPr/>
          <p:nvPr/>
        </p:nvCxnSpPr>
        <p:spPr>
          <a:xfrm flipV="1">
            <a:off x="4604068" y="6280356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A79CE8-5073-4CA7-A73E-2645D94131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75" t="37823" r="33750" b="10700"/>
          <a:stretch/>
        </p:blipFill>
        <p:spPr>
          <a:xfrm>
            <a:off x="8231860" y="39705"/>
            <a:ext cx="3932065" cy="6746959"/>
          </a:xfrm>
          <a:prstGeom prst="rect">
            <a:avLst/>
          </a:prstGeom>
        </p:spPr>
      </p:pic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5B6593DD-C88B-458C-B604-4E8575B43EF0}"/>
              </a:ext>
            </a:extLst>
          </p:cNvPr>
          <p:cNvCxnSpPr/>
          <p:nvPr/>
        </p:nvCxnSpPr>
        <p:spPr>
          <a:xfrm>
            <a:off x="7920634" y="1244590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792747C2-B2D7-47B1-BD53-A30F2F32169F}"/>
              </a:ext>
            </a:extLst>
          </p:cNvPr>
          <p:cNvCxnSpPr/>
          <p:nvPr/>
        </p:nvCxnSpPr>
        <p:spPr>
          <a:xfrm flipV="1">
            <a:off x="8107639" y="1143000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563DC53E-E892-4373-9C66-F3E6D974FBE0}"/>
              </a:ext>
            </a:extLst>
          </p:cNvPr>
          <p:cNvCxnSpPr/>
          <p:nvPr/>
        </p:nvCxnSpPr>
        <p:spPr>
          <a:xfrm>
            <a:off x="7893133" y="1894714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E645A8E-C7BC-4751-AFD7-D03D49DEE2BB}"/>
              </a:ext>
            </a:extLst>
          </p:cNvPr>
          <p:cNvCxnSpPr/>
          <p:nvPr/>
        </p:nvCxnSpPr>
        <p:spPr>
          <a:xfrm flipV="1">
            <a:off x="8080138" y="1793124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82457904-282B-489B-BEB4-991225D44BFD}"/>
              </a:ext>
            </a:extLst>
          </p:cNvPr>
          <p:cNvCxnSpPr/>
          <p:nvPr/>
        </p:nvCxnSpPr>
        <p:spPr>
          <a:xfrm>
            <a:off x="7879973" y="2514591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132AC201-BD1E-45BF-96EC-B84705FBEBC8}"/>
              </a:ext>
            </a:extLst>
          </p:cNvPr>
          <p:cNvCxnSpPr/>
          <p:nvPr/>
        </p:nvCxnSpPr>
        <p:spPr>
          <a:xfrm flipV="1">
            <a:off x="8066978" y="2413001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3D0253E0-DB99-48DD-AA2F-4A8925A22881}"/>
              </a:ext>
            </a:extLst>
          </p:cNvPr>
          <p:cNvCxnSpPr/>
          <p:nvPr/>
        </p:nvCxnSpPr>
        <p:spPr>
          <a:xfrm>
            <a:off x="7889242" y="2857512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688412D2-703B-45D8-A83C-93DB14A4ACE7}"/>
              </a:ext>
            </a:extLst>
          </p:cNvPr>
          <p:cNvCxnSpPr/>
          <p:nvPr/>
        </p:nvCxnSpPr>
        <p:spPr>
          <a:xfrm flipV="1">
            <a:off x="8076247" y="2755922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2FDD105C-705B-497F-8115-3F717E3316FC}"/>
              </a:ext>
            </a:extLst>
          </p:cNvPr>
          <p:cNvCxnSpPr/>
          <p:nvPr/>
        </p:nvCxnSpPr>
        <p:spPr>
          <a:xfrm>
            <a:off x="7914063" y="3317113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8BFFB785-7378-45D0-BD35-EDA807D17FC1}"/>
              </a:ext>
            </a:extLst>
          </p:cNvPr>
          <p:cNvCxnSpPr/>
          <p:nvPr/>
        </p:nvCxnSpPr>
        <p:spPr>
          <a:xfrm flipV="1">
            <a:off x="8101068" y="3215523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8FD29ABD-0480-4C4F-AEB2-0A8714384E02}"/>
              </a:ext>
            </a:extLst>
          </p:cNvPr>
          <p:cNvCxnSpPr/>
          <p:nvPr/>
        </p:nvCxnSpPr>
        <p:spPr>
          <a:xfrm>
            <a:off x="7774067" y="5595598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C1016262-5705-4CD4-BA27-D0BA07825B2F}"/>
              </a:ext>
            </a:extLst>
          </p:cNvPr>
          <p:cNvCxnSpPr/>
          <p:nvPr/>
        </p:nvCxnSpPr>
        <p:spPr>
          <a:xfrm flipV="1">
            <a:off x="7961072" y="5494008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4B7123FB-CFF5-46F8-A8AE-5218CAD74A58}"/>
              </a:ext>
            </a:extLst>
          </p:cNvPr>
          <p:cNvCxnSpPr/>
          <p:nvPr/>
        </p:nvCxnSpPr>
        <p:spPr>
          <a:xfrm>
            <a:off x="11801474" y="1219928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B5F2B79-CCCA-4305-BE77-7F02EB79A75A}"/>
              </a:ext>
            </a:extLst>
          </p:cNvPr>
          <p:cNvCxnSpPr/>
          <p:nvPr/>
        </p:nvCxnSpPr>
        <p:spPr>
          <a:xfrm flipV="1">
            <a:off x="11988479" y="1118338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D09F5557-04ED-4245-BB53-F51B3DD6BAC9}"/>
              </a:ext>
            </a:extLst>
          </p:cNvPr>
          <p:cNvCxnSpPr/>
          <p:nvPr/>
        </p:nvCxnSpPr>
        <p:spPr>
          <a:xfrm>
            <a:off x="11784172" y="2003351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2BF2ECF-6395-4C66-AD10-44AC4467FB12}"/>
              </a:ext>
            </a:extLst>
          </p:cNvPr>
          <p:cNvCxnSpPr/>
          <p:nvPr/>
        </p:nvCxnSpPr>
        <p:spPr>
          <a:xfrm flipV="1">
            <a:off x="11971177" y="1901761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1343A3C9-F38E-4C63-9528-87FDD92BF2D5}"/>
              </a:ext>
            </a:extLst>
          </p:cNvPr>
          <p:cNvCxnSpPr/>
          <p:nvPr/>
        </p:nvCxnSpPr>
        <p:spPr>
          <a:xfrm>
            <a:off x="11769979" y="2362192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728A614C-290C-417F-A118-47566DE63945}"/>
              </a:ext>
            </a:extLst>
          </p:cNvPr>
          <p:cNvCxnSpPr/>
          <p:nvPr/>
        </p:nvCxnSpPr>
        <p:spPr>
          <a:xfrm flipV="1">
            <a:off x="11956984" y="2260602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BFE12AA6-4E5A-42A5-B42F-61B30FBC22BF}"/>
              </a:ext>
            </a:extLst>
          </p:cNvPr>
          <p:cNvCxnSpPr/>
          <p:nvPr/>
        </p:nvCxnSpPr>
        <p:spPr>
          <a:xfrm>
            <a:off x="11783050" y="2857503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A5526941-E42A-4B69-A86A-5F73D67A623A}"/>
              </a:ext>
            </a:extLst>
          </p:cNvPr>
          <p:cNvCxnSpPr/>
          <p:nvPr/>
        </p:nvCxnSpPr>
        <p:spPr>
          <a:xfrm flipV="1">
            <a:off x="11970055" y="2755913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BF43ED20-6484-4614-8354-6EFAE788C945}"/>
              </a:ext>
            </a:extLst>
          </p:cNvPr>
          <p:cNvCxnSpPr/>
          <p:nvPr/>
        </p:nvCxnSpPr>
        <p:spPr>
          <a:xfrm>
            <a:off x="11801474" y="4371761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3034C7EE-1873-4543-AE78-33B586AAD63F}"/>
              </a:ext>
            </a:extLst>
          </p:cNvPr>
          <p:cNvCxnSpPr/>
          <p:nvPr/>
        </p:nvCxnSpPr>
        <p:spPr>
          <a:xfrm flipV="1">
            <a:off x="11988479" y="4270171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1526689E-E4D3-4B8B-B7B7-AB6B4F6B6E27}"/>
              </a:ext>
            </a:extLst>
          </p:cNvPr>
          <p:cNvCxnSpPr/>
          <p:nvPr/>
        </p:nvCxnSpPr>
        <p:spPr>
          <a:xfrm>
            <a:off x="11772858" y="5581222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E2075CBF-A14F-4B11-956F-72E12234E90C}"/>
              </a:ext>
            </a:extLst>
          </p:cNvPr>
          <p:cNvCxnSpPr/>
          <p:nvPr/>
        </p:nvCxnSpPr>
        <p:spPr>
          <a:xfrm flipV="1">
            <a:off x="11959863" y="5479632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2794DF76-CD60-45F4-9E82-1FC39835A9CA}"/>
              </a:ext>
            </a:extLst>
          </p:cNvPr>
          <p:cNvCxnSpPr/>
          <p:nvPr/>
        </p:nvCxnSpPr>
        <p:spPr>
          <a:xfrm>
            <a:off x="11886078" y="5900386"/>
            <a:ext cx="187005" cy="203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D4FACE2D-AB0B-4BF7-9C5E-77D5E5464652}"/>
              </a:ext>
            </a:extLst>
          </p:cNvPr>
          <p:cNvCxnSpPr/>
          <p:nvPr/>
        </p:nvCxnSpPr>
        <p:spPr>
          <a:xfrm flipV="1">
            <a:off x="12073083" y="5798796"/>
            <a:ext cx="117795" cy="3047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544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7253" y="274729"/>
            <a:ext cx="11237494" cy="21431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0670" algn="just">
              <a:lnSpc>
                <a:spcPct val="100000"/>
              </a:lnSpc>
              <a:spcBef>
                <a:spcPts val="100"/>
              </a:spcBef>
            </a:pPr>
            <a:r>
              <a:rPr sz="20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Финансовая</a:t>
            </a:r>
            <a:r>
              <a:rPr sz="2000" b="1" spc="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</a:t>
            </a:r>
            <a:r>
              <a:rPr sz="2000" b="1" spc="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руководителя</a:t>
            </a:r>
            <a:r>
              <a:rPr sz="2000" b="1" spc="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образовательной</a:t>
            </a:r>
            <a:r>
              <a:rPr sz="2000" b="1" spc="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организации</a:t>
            </a:r>
            <a:r>
              <a:rPr sz="2000" spc="-10" dirty="0">
                <a:latin typeface="Times New Roman"/>
                <a:cs typeface="Times New Roman"/>
              </a:rPr>
              <a:t>:</a:t>
            </a:r>
            <a:endParaRPr sz="2000" dirty="0">
              <a:latin typeface="Times New Roman"/>
              <a:cs typeface="Times New Roman"/>
            </a:endParaRPr>
          </a:p>
          <a:p>
            <a:pPr marL="299085" marR="5080" indent="-287020" algn="just">
              <a:lnSpc>
                <a:spcPct val="100000"/>
              </a:lnSpc>
              <a:spcBef>
                <a:spcPts val="5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spc="-5" dirty="0">
                <a:latin typeface="Times New Roman"/>
                <a:cs typeface="Times New Roman"/>
              </a:rPr>
              <a:t>не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столько</a:t>
            </a:r>
            <a:r>
              <a:rPr sz="2000" spc="-20" dirty="0">
                <a:latin typeface="Times New Roman"/>
                <a:cs typeface="Times New Roman"/>
              </a:rPr>
              <a:t> сумма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знаний,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35" dirty="0">
                <a:latin typeface="Times New Roman"/>
                <a:cs typeface="Times New Roman"/>
              </a:rPr>
              <a:t>сколько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метод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(способ)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формирования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грамотного 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управленческого</a:t>
            </a:r>
            <a:r>
              <a:rPr sz="2000" spc="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решения;</a:t>
            </a:r>
            <a:endParaRPr sz="2000" dirty="0">
              <a:latin typeface="Times New Roman"/>
              <a:cs typeface="Times New Roman"/>
            </a:endParaRPr>
          </a:p>
          <a:p>
            <a:pPr marL="299085" marR="5080" indent="-287020" algn="just">
              <a:lnSpc>
                <a:spcPct val="97100"/>
              </a:lnSpc>
              <a:spcBef>
                <a:spcPts val="60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spc="-10" dirty="0">
                <a:latin typeface="Times New Roman"/>
                <a:cs typeface="Times New Roman"/>
              </a:rPr>
              <a:t>умение </a:t>
            </a:r>
            <a:r>
              <a:rPr sz="2000" spc="-15" dirty="0">
                <a:latin typeface="Times New Roman"/>
                <a:cs typeface="Times New Roman"/>
              </a:rPr>
              <a:t>вырабатывать </a:t>
            </a:r>
            <a:r>
              <a:rPr sz="2000" dirty="0">
                <a:latin typeface="Times New Roman"/>
                <a:cs typeface="Times New Roman"/>
              </a:rPr>
              <a:t>рациональные, </a:t>
            </a:r>
            <a:r>
              <a:rPr sz="2000" spc="-5" dirty="0">
                <a:latin typeface="Times New Roman"/>
                <a:cs typeface="Times New Roman"/>
              </a:rPr>
              <a:t>взвешенные решения </a:t>
            </a:r>
            <a:r>
              <a:rPr sz="2000" dirty="0">
                <a:latin typeface="Times New Roman"/>
                <a:cs typeface="Times New Roman"/>
              </a:rPr>
              <a:t>в вопросах </a:t>
            </a:r>
            <a:r>
              <a:rPr sz="2000" spc="-10" dirty="0">
                <a:latin typeface="Times New Roman"/>
                <a:cs typeface="Times New Roman"/>
              </a:rPr>
              <a:t>управления </a:t>
            </a:r>
            <a:r>
              <a:rPr sz="2000" spc="-5" dirty="0">
                <a:latin typeface="Times New Roman"/>
                <a:cs typeface="Times New Roman"/>
              </a:rPr>
              <a:t> финансами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на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основе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эффективного</a:t>
            </a:r>
            <a:r>
              <a:rPr sz="2000" spc="-10" dirty="0">
                <a:latin typeface="Times New Roman"/>
                <a:cs typeface="Times New Roman"/>
              </a:rPr>
              <a:t> планирования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ФХД,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сочетания</a:t>
            </a:r>
            <a:r>
              <a:rPr sz="2000" spc="-5" dirty="0">
                <a:latin typeface="Times New Roman"/>
                <a:cs typeface="Times New Roman"/>
              </a:rPr>
              <a:t> требований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бухгалтерского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учёта</a:t>
            </a:r>
            <a:r>
              <a:rPr sz="2000" dirty="0">
                <a:latin typeface="Times New Roman"/>
                <a:cs typeface="Times New Roman"/>
              </a:rPr>
              <a:t> и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бюджетного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законодательства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5" dirty="0">
                <a:latin typeface="Times New Roman"/>
                <a:cs typeface="Times New Roman"/>
              </a:rPr>
              <a:t> интересах 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функционирования</a:t>
            </a:r>
            <a:r>
              <a:rPr sz="2000" spc="4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 </a:t>
            </a:r>
            <a:r>
              <a:rPr sz="2000" spc="-5" dirty="0">
                <a:latin typeface="Times New Roman"/>
                <a:cs typeface="Times New Roman"/>
              </a:rPr>
              <a:t>развития </a:t>
            </a:r>
            <a:r>
              <a:rPr sz="2000" spc="-10" dirty="0">
                <a:latin typeface="Times New Roman"/>
                <a:cs typeface="Times New Roman"/>
              </a:rPr>
              <a:t>образовательной </a:t>
            </a:r>
            <a:r>
              <a:rPr sz="2000" spc="-5" dirty="0">
                <a:latin typeface="Times New Roman"/>
                <a:cs typeface="Times New Roman"/>
              </a:rPr>
              <a:t>организации</a:t>
            </a:r>
            <a:r>
              <a:rPr sz="2000" spc="-7" baseline="-4166" dirty="0">
                <a:latin typeface="Times New Roman"/>
                <a:cs typeface="Times New Roman"/>
              </a:rPr>
              <a:t>.</a:t>
            </a:r>
            <a:endParaRPr sz="2000" baseline="-4166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4640" y="3450345"/>
            <a:ext cx="113538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1558290" algn="l"/>
                <a:tab pos="1832610" algn="l"/>
                <a:tab pos="2457450" algn="l"/>
                <a:tab pos="3820160" algn="l"/>
                <a:tab pos="5554980" algn="l"/>
              </a:tabLst>
            </a:pPr>
            <a:r>
              <a:rPr sz="2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Требования	к	квалификации	руководителя	</a:t>
            </a:r>
            <a:r>
              <a:rPr lang="ru-RU" sz="2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образовательной  организации, прописанные в  ЕКС должностей	руководителей, специалистов  </a:t>
            </a:r>
            <a:r>
              <a:rPr lang="en-US" sz="2200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https://base.garant.ru/199499/#friends</a:t>
            </a:r>
            <a:r>
              <a:rPr lang="ru-RU" sz="18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4374" y="4512259"/>
            <a:ext cx="10841826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 algn="just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spc="-5" dirty="0">
                <a:latin typeface="Times New Roman"/>
                <a:cs typeface="Times New Roman"/>
              </a:rPr>
              <a:t>высшее</a:t>
            </a:r>
            <a:r>
              <a:rPr sz="2000" spc="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профессиональное</a:t>
            </a:r>
            <a:r>
              <a:rPr sz="2000" spc="8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образование</a:t>
            </a:r>
            <a:r>
              <a:rPr sz="2000" spc="10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по</a:t>
            </a:r>
            <a:r>
              <a:rPr sz="2000" spc="8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направлению</a:t>
            </a:r>
            <a:r>
              <a:rPr sz="2000" spc="140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подготовки</a:t>
            </a:r>
            <a:r>
              <a:rPr sz="2000" spc="145" dirty="0">
                <a:latin typeface="Times New Roman"/>
                <a:cs typeface="Times New Roman"/>
              </a:rPr>
              <a:t> </a:t>
            </a:r>
            <a:r>
              <a:rPr sz="2000" spc="-40" dirty="0">
                <a:latin typeface="Times New Roman"/>
                <a:cs typeface="Times New Roman"/>
              </a:rPr>
              <a:t>«ГМУ»,</a:t>
            </a:r>
            <a:r>
              <a:rPr lang="ru-RU" sz="2000" spc="-4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«Менеджмент»,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«Управление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персоналом»</a:t>
            </a:r>
            <a:r>
              <a:rPr sz="2000" dirty="0">
                <a:latin typeface="Times New Roman"/>
                <a:cs typeface="Times New Roman"/>
              </a:rPr>
              <a:t> и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стаж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работы</a:t>
            </a:r>
            <a:r>
              <a:rPr sz="2000" spc="-5" dirty="0">
                <a:latin typeface="Times New Roman"/>
                <a:cs typeface="Times New Roman"/>
              </a:rPr>
              <a:t> на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педагогической 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должности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не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менее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5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лет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или</a:t>
            </a:r>
            <a:r>
              <a:rPr sz="2000" spc="-5" dirty="0">
                <a:latin typeface="Times New Roman"/>
                <a:cs typeface="Times New Roman"/>
              </a:rPr>
              <a:t> высшее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профессиональное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образование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 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дополнительное </a:t>
            </a:r>
            <a:r>
              <a:rPr sz="2000" dirty="0">
                <a:latin typeface="Times New Roman"/>
                <a:cs typeface="Times New Roman"/>
              </a:rPr>
              <a:t>профессиональное </a:t>
            </a:r>
            <a:r>
              <a:rPr sz="2000" spc="-10" dirty="0">
                <a:latin typeface="Times New Roman"/>
                <a:cs typeface="Times New Roman"/>
              </a:rPr>
              <a:t>образование </a:t>
            </a:r>
            <a:r>
              <a:rPr sz="2000" dirty="0">
                <a:latin typeface="Times New Roman"/>
                <a:cs typeface="Times New Roman"/>
              </a:rPr>
              <a:t>в </a:t>
            </a:r>
            <a:r>
              <a:rPr sz="2000" spc="-15" dirty="0">
                <a:latin typeface="Times New Roman"/>
                <a:cs typeface="Times New Roman"/>
              </a:rPr>
              <a:t>области </a:t>
            </a:r>
            <a:r>
              <a:rPr sz="2000" spc="-10" dirty="0">
                <a:latin typeface="Times New Roman"/>
                <a:cs typeface="Times New Roman"/>
              </a:rPr>
              <a:t>ГМУ или </a:t>
            </a:r>
            <a:r>
              <a:rPr sz="2000" spc="-5" dirty="0">
                <a:latin typeface="Times New Roman"/>
                <a:cs typeface="Times New Roman"/>
              </a:rPr>
              <a:t>менеджмента </a:t>
            </a:r>
            <a:r>
              <a:rPr sz="2000" dirty="0">
                <a:latin typeface="Times New Roman"/>
                <a:cs typeface="Times New Roman"/>
              </a:rPr>
              <a:t>и </a:t>
            </a:r>
            <a:r>
              <a:rPr sz="2000" spc="-434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экономики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</a:t>
            </a:r>
            <a:r>
              <a:rPr lang="ru-RU" sz="2000" dirty="0">
                <a:latin typeface="Times New Roman"/>
                <a:cs typeface="Times New Roman"/>
              </a:rPr>
              <a:t>т</a:t>
            </a:r>
            <a:r>
              <a:rPr sz="2000" dirty="0" err="1">
                <a:latin typeface="Times New Roman"/>
                <a:cs typeface="Times New Roman"/>
              </a:rPr>
              <a:t>аж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работы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на</a:t>
            </a:r>
            <a:r>
              <a:rPr sz="2000" spc="-10" dirty="0">
                <a:latin typeface="Times New Roman"/>
                <a:cs typeface="Times New Roman"/>
              </a:rPr>
              <a:t> педагогических</a:t>
            </a:r>
            <a:r>
              <a:rPr sz="2000" spc="-5" dirty="0">
                <a:latin typeface="Times New Roman"/>
                <a:cs typeface="Times New Roman"/>
              </a:rPr>
              <a:t> должностях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или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руководящих 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должностях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не </a:t>
            </a:r>
            <a:r>
              <a:rPr sz="2000" spc="-10" dirty="0">
                <a:latin typeface="Times New Roman"/>
                <a:cs typeface="Times New Roman"/>
              </a:rPr>
              <a:t>менее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5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45" dirty="0">
                <a:latin typeface="Times New Roman"/>
                <a:cs typeface="Times New Roman"/>
              </a:rPr>
              <a:t>лет.</a:t>
            </a:r>
            <a:endParaRPr sz="2000" dirty="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548249" y="2511466"/>
            <a:ext cx="1074076" cy="821229"/>
            <a:chOff x="5532120" y="3206495"/>
            <a:chExt cx="515620" cy="417830"/>
          </a:xfrm>
        </p:grpSpPr>
        <p:sp>
          <p:nvSpPr>
            <p:cNvPr id="9" name="object 9"/>
            <p:cNvSpPr/>
            <p:nvPr/>
          </p:nvSpPr>
          <p:spPr>
            <a:xfrm>
              <a:off x="5538216" y="3212591"/>
              <a:ext cx="502920" cy="405765"/>
            </a:xfrm>
            <a:custGeom>
              <a:avLst/>
              <a:gdLst/>
              <a:ahLst/>
              <a:cxnLst/>
              <a:rect l="l" t="t" r="r" b="b"/>
              <a:pathLst>
                <a:path w="502920" h="405764">
                  <a:moveTo>
                    <a:pt x="377189" y="0"/>
                  </a:moveTo>
                  <a:lnTo>
                    <a:pt x="125730" y="0"/>
                  </a:lnTo>
                  <a:lnTo>
                    <a:pt x="125730" y="202692"/>
                  </a:lnTo>
                  <a:lnTo>
                    <a:pt x="0" y="202692"/>
                  </a:lnTo>
                  <a:lnTo>
                    <a:pt x="251460" y="405384"/>
                  </a:lnTo>
                  <a:lnTo>
                    <a:pt x="502920" y="202692"/>
                  </a:lnTo>
                  <a:lnTo>
                    <a:pt x="377189" y="202692"/>
                  </a:lnTo>
                  <a:lnTo>
                    <a:pt x="377189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38216" y="3212591"/>
              <a:ext cx="502920" cy="405765"/>
            </a:xfrm>
            <a:custGeom>
              <a:avLst/>
              <a:gdLst/>
              <a:ahLst/>
              <a:cxnLst/>
              <a:rect l="l" t="t" r="r" b="b"/>
              <a:pathLst>
                <a:path w="502920" h="405764">
                  <a:moveTo>
                    <a:pt x="0" y="202692"/>
                  </a:moveTo>
                  <a:lnTo>
                    <a:pt x="125730" y="202692"/>
                  </a:lnTo>
                  <a:lnTo>
                    <a:pt x="125730" y="0"/>
                  </a:lnTo>
                  <a:lnTo>
                    <a:pt x="377189" y="0"/>
                  </a:lnTo>
                  <a:lnTo>
                    <a:pt x="377189" y="202692"/>
                  </a:lnTo>
                  <a:lnTo>
                    <a:pt x="502920" y="202692"/>
                  </a:lnTo>
                  <a:lnTo>
                    <a:pt x="251460" y="405384"/>
                  </a:lnTo>
                  <a:lnTo>
                    <a:pt x="0" y="202692"/>
                  </a:lnTo>
                  <a:close/>
                </a:path>
              </a:pathLst>
            </a:custGeom>
            <a:ln w="12192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77623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>
            <a:extLst>
              <a:ext uri="{FF2B5EF4-FFF2-40B4-BE49-F238E27FC236}">
                <a16:creationId xmlns:a16="http://schemas.microsoft.com/office/drawing/2014/main" id="{EB4DC92E-7421-43F7-8C81-B16E3B35C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"/>
            <a:ext cx="11734800" cy="234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 fontAlgn="t">
              <a:lnSpc>
                <a:spcPct val="90000"/>
              </a:lnSpc>
              <a:tabLst/>
              <a:defRPr/>
            </a:pPr>
            <a:r>
              <a:rPr lang="ru-RU" sz="3400" dirty="0">
                <a:solidFill>
                  <a:srgbClr val="002060"/>
                </a:solidFill>
                <a:cs typeface="Times New Roman" panose="02020603050405020304" pitchFamily="18" charset="0"/>
              </a:rPr>
              <a:t>4. Базовые финансовые компетенции руководителя </a:t>
            </a:r>
          </a:p>
          <a:p>
            <a:pPr marL="0" indent="0" algn="ctr" fontAlgn="t">
              <a:lnSpc>
                <a:spcPct val="90000"/>
              </a:lnSpc>
              <a:tabLst/>
              <a:defRPr/>
            </a:pPr>
            <a:r>
              <a:rPr lang="ru-RU" sz="3400" dirty="0">
                <a:solidFill>
                  <a:srgbClr val="002060"/>
                </a:solidFill>
                <a:cs typeface="Times New Roman" panose="02020603050405020304" pitchFamily="18" charset="0"/>
              </a:rPr>
              <a:t>образовательной организации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ru-RU" sz="1900" b="0" dirty="0"/>
              <a:t>планирование бюджета образовательного учреждения;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ru-RU" sz="1900" b="0" dirty="0"/>
              <a:t>организация оплаты труда;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ru-RU" sz="1900" b="0" dirty="0"/>
              <a:t>уплата налогов;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ru-RU" sz="1900" b="0" dirty="0"/>
              <a:t>поиск способов увеличения объемов финансирования ОУ;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ru-RU" sz="1900" b="0" dirty="0"/>
              <a:t>переход ОУ в статус автономного учреждения.</a:t>
            </a:r>
            <a:endParaRPr lang="ru-RU" altLang="ru-RU" sz="19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5">
            <a:extLst>
              <a:ext uri="{FF2B5EF4-FFF2-40B4-BE49-F238E27FC236}">
                <a16:creationId xmlns:a16="http://schemas.microsoft.com/office/drawing/2014/main" id="{E1BF4678-A160-4A3E-BAE0-B450EB197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2506960"/>
            <a:ext cx="11063287" cy="247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 fontAlgn="t">
              <a:tabLst/>
              <a:defRPr/>
            </a:pPr>
            <a:r>
              <a:rPr lang="ru-RU" sz="2200" dirty="0">
                <a:solidFill>
                  <a:srgbClr val="002060"/>
                </a:solidFill>
              </a:rPr>
              <a:t>Финансовая компетенция «Планирование бюджета образовательного учреждения» </a:t>
            </a:r>
            <a:endParaRPr lang="ru-RU" sz="2200" b="0" dirty="0"/>
          </a:p>
          <a:p>
            <a:pPr marL="285750" indent="-285750" algn="just">
              <a:buFont typeface="Wingdings" panose="05000000000000000000" pitchFamily="2" charset="2"/>
              <a:buChar char="Ø"/>
              <a:tabLst/>
              <a:defRPr/>
            </a:pPr>
            <a:r>
              <a:rPr lang="ru-RU" sz="1900" b="0" spc="-20" dirty="0"/>
              <a:t>с переходом на нормативное </a:t>
            </a:r>
            <a:r>
              <a:rPr lang="ru-RU" sz="1900" b="0" spc="-20" dirty="0" err="1"/>
              <a:t>подушевое</a:t>
            </a:r>
            <a:r>
              <a:rPr lang="ru-RU" sz="1900" b="0" spc="-20" dirty="0"/>
              <a:t> финансирование объем доходной части определяется просто и однозначно: умножением величины норматива на показатель численности учащихся в среднегодовом исчислении (Указ Президента РФ № 599);</a:t>
            </a:r>
          </a:p>
          <a:p>
            <a:pPr marL="285750" indent="-285750" algn="just">
              <a:buFont typeface="Wingdings" panose="05000000000000000000" pitchFamily="2" charset="2"/>
              <a:buChar char="Ø"/>
              <a:tabLst/>
              <a:defRPr/>
            </a:pPr>
            <a:r>
              <a:rPr lang="ru-RU" sz="1900" b="0" spc="-20" dirty="0"/>
              <a:t>состав затрат по финансовому нормативу регламентирован БК РФ, Законом № 273-ФЗ, Общими требованиями, утвержденными приказом </a:t>
            </a:r>
            <a:r>
              <a:rPr lang="ru-RU" sz="1900" b="0" spc="-20" dirty="0" err="1"/>
              <a:t>Минобрнауки</a:t>
            </a:r>
            <a:r>
              <a:rPr lang="ru-RU" sz="1900" b="0" spc="-20" dirty="0"/>
              <a:t> России №1040 и др.;</a:t>
            </a:r>
          </a:p>
          <a:p>
            <a:pPr marL="285750" indent="-285750" algn="just">
              <a:buFont typeface="Wingdings" panose="05000000000000000000" pitchFamily="2" charset="2"/>
              <a:buChar char="Ø"/>
              <a:tabLst/>
              <a:defRPr/>
            </a:pPr>
            <a:r>
              <a:rPr lang="ru-RU" altLang="ru-RU" sz="1900" b="0" dirty="0"/>
              <a:t>ПФХД  для БУ и АУ (</a:t>
            </a:r>
            <a:r>
              <a:rPr lang="ru-RU" sz="1900" b="0" dirty="0"/>
              <a:t>Требования, утв. приказом Минфина России от 31.08.2018 № 186 н (ред. от 07.02.2020);</a:t>
            </a:r>
            <a:r>
              <a:rPr lang="ru-RU" altLang="ru-RU" sz="1900" b="0" dirty="0"/>
              <a:t> бюджетная смета для КУ (БК РФ, приказ </a:t>
            </a:r>
            <a:r>
              <a:rPr lang="ru-RU" sz="1900" b="0" dirty="0"/>
              <a:t>Минфина России </a:t>
            </a:r>
            <a:r>
              <a:rPr lang="ru-RU" altLang="ru-RU" sz="1900" b="0" dirty="0"/>
              <a:t>от 14.02.2018 №26н).</a:t>
            </a:r>
            <a:endParaRPr lang="ru-RU" altLang="ru-RU" sz="1900" dirty="0"/>
          </a:p>
        </p:txBody>
      </p:sp>
      <p:sp>
        <p:nvSpPr>
          <p:cNvPr id="4" name="Прямоугольник 5">
            <a:extLst>
              <a:ext uri="{FF2B5EF4-FFF2-40B4-BE49-F238E27FC236}">
                <a16:creationId xmlns:a16="http://schemas.microsoft.com/office/drawing/2014/main" id="{8A026E79-90E4-4F2A-9755-7A981979D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5742831"/>
            <a:ext cx="11672887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 fontAlgn="t">
              <a:tabLst/>
              <a:defRPr/>
            </a:pPr>
            <a:r>
              <a:rPr lang="ru-RU" sz="1900" dirty="0">
                <a:solidFill>
                  <a:srgbClr val="002060"/>
                </a:solidFill>
              </a:rPr>
              <a:t>формирование у руководителей образовательных организаций мотивации к развитию </a:t>
            </a:r>
          </a:p>
          <a:p>
            <a:pPr marL="0" indent="0" algn="ctr" fontAlgn="t">
              <a:tabLst/>
              <a:defRPr/>
            </a:pPr>
            <a:r>
              <a:rPr lang="ru-RU" sz="1900" dirty="0">
                <a:solidFill>
                  <a:srgbClr val="002060"/>
                </a:solidFill>
              </a:rPr>
              <a:t>финансово-хозяйственной самостоятельности, экономии ресурсов и возможности </a:t>
            </a:r>
          </a:p>
          <a:p>
            <a:pPr marL="0" indent="0" algn="ctr" fontAlgn="t">
              <a:tabLst/>
              <a:defRPr/>
            </a:pPr>
            <a:r>
              <a:rPr lang="ru-RU" sz="1900" dirty="0">
                <a:solidFill>
                  <a:srgbClr val="002060"/>
                </a:solidFill>
              </a:rPr>
              <a:t>рационального распределения и перераспределения высвобождаемых за счет этого финансовых средств.</a:t>
            </a:r>
            <a:endParaRPr lang="ru-RU" sz="1900" spc="-20" dirty="0">
              <a:solidFill>
                <a:srgbClr val="002060"/>
              </a:solidFill>
            </a:endParaRPr>
          </a:p>
        </p:txBody>
      </p:sp>
      <p:sp>
        <p:nvSpPr>
          <p:cNvPr id="5" name="Стрелка вниз 4">
            <a:extLst>
              <a:ext uri="{FF2B5EF4-FFF2-40B4-BE49-F238E27FC236}">
                <a16:creationId xmlns:a16="http://schemas.microsoft.com/office/drawing/2014/main" id="{ED44BA8F-222D-48C0-BCDB-A443D9580941}"/>
              </a:ext>
            </a:extLst>
          </p:cNvPr>
          <p:cNvSpPr/>
          <p:nvPr/>
        </p:nvSpPr>
        <p:spPr>
          <a:xfrm>
            <a:off x="5658643" y="4980344"/>
            <a:ext cx="974725" cy="762487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1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796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744DD2-E345-44D1-AB09-4FA0E14657D1}"/>
              </a:ext>
            </a:extLst>
          </p:cNvPr>
          <p:cNvSpPr/>
          <p:nvPr/>
        </p:nvSpPr>
        <p:spPr>
          <a:xfrm>
            <a:off x="0" y="0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>
              <a:lnSpc>
                <a:spcPct val="8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исполнение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 Президента РФ № 599 с 1 января 2016 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общеобразовательных организациях и организациях дополнительного образования введена система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 подушевого финансирования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(НПФ)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формирования расходов на образование, в основе которого лежит принцип финансовой самостоятельности образовательных организаций, предполагающий их непосредственное участие в определении государственных затрат в целях обеспечения права каждого гражданина РФ на образование.</a:t>
            </a:r>
          </a:p>
          <a:p>
            <a:pPr indent="363538" algn="just">
              <a:lnSpc>
                <a:spcPct val="8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Ключевой принцип НПФ – деньги следуют за учеником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63538" algn="just">
              <a:lnSpc>
                <a:spcPct val="8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внедрения НПФ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обеспечение определения объема бюджетных средств для организаций, предоставляющих в соответствии с государственным (муниципальным) заданием государственные (муниципальные) услуги, по единым методикам, путем умножения нормативной стоимости единицы государственных (муниципальных) услуг на количество предоставляемых услуг.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FD1914-1EBC-48F9-9F63-975EF25DEAC4}"/>
              </a:ext>
            </a:extLst>
          </p:cNvPr>
          <p:cNvSpPr/>
          <p:nvPr/>
        </p:nvSpPr>
        <p:spPr>
          <a:xfrm>
            <a:off x="192505" y="2527584"/>
            <a:ext cx="705574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>
              <a:lnSpc>
                <a:spcPct val="90000"/>
              </a:lnSpc>
            </a:pP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в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 общего образования 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соответствии с Перечнем затрат для ООО и методика их расчета приводятся в соответствии с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</a:t>
            </a:r>
            <a:r>
              <a:rPr lang="ru-RU" b="1" spc="-1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22.09.2021 №662</a:t>
            </a: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«Об утверждении общих требований к определению нормативных затрат на оказание государственных (муниципальных) услуг в сфере дошкольного, начального общего, основного общего, среднего общего, среднего профессионального образования, дополнительного образования детей и взрослых, дополнительного профессионального образования для лиц, имеющих или получающих среднее профессиональное образование, профессионального обучения, опеки и попечительства несовершеннолетних граждан, применяемых при расчете объема субсидии на финансовое обеспечение выполнения государственного (муниципального) задания на оказание государственных (муниципальных) услуг (выполнение работ) государственным (муниципальным) учреждением».</a:t>
            </a:r>
          </a:p>
        </p:txBody>
      </p:sp>
      <p:pic>
        <p:nvPicPr>
          <p:cNvPr id="4" name="Picture 2" descr="http://qrcoder.ru/code/?https%3A%2F%2Fwww.garant.ru%2Fproducts%2Fipo%2Fprime%2Fdoc%2F402945090%2F&amp;4&amp;0">
            <a:extLst>
              <a:ext uri="{FF2B5EF4-FFF2-40B4-BE49-F238E27FC236}">
                <a16:creationId xmlns:a16="http://schemas.microsoft.com/office/drawing/2014/main" id="{0951A5C5-8462-47F5-977A-0E96A56C7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855" y="2165796"/>
            <a:ext cx="382905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E4794C-E150-461B-A922-8D52777A574B}"/>
              </a:ext>
            </a:extLst>
          </p:cNvPr>
          <p:cNvSpPr/>
          <p:nvPr/>
        </p:nvSpPr>
        <p:spPr>
          <a:xfrm>
            <a:off x="7638839" y="5906068"/>
            <a:ext cx="4360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spc="-1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https://www.garant.ru/products/ipo/prime/doc/402945090/</a:t>
            </a:r>
            <a:r>
              <a:rPr lang="ru-RU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34486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>
            <a:extLst>
              <a:ext uri="{FF2B5EF4-FFF2-40B4-BE49-F238E27FC236}">
                <a16:creationId xmlns:a16="http://schemas.microsoft.com/office/drawing/2014/main" id="{E38C93A4-2277-42F9-A9D5-263B6C9E5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11506200" cy="582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358775" indent="-1714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финансово-хозяйственной деятельности (ПФХД)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документ, на основании которого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 автономные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образовательные организации формируют свои доходы и планируют расходы.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Орган-учредитель обязан установить следующие положения: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и порядок составления проекта ПФХД; сроки и порядок утверждения ПФХД; порядок внесения изменений в ПФХД;  полномочия органа-учредителя или учреждения по утверждению ПФХД (внесению изменений в ПФХД). 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ПФХД образовательная организация не имеет право оказывать образовательные услуги. Штрафы за отсутствие ПФХД законодательством не предусмотрены, но для учредителя это весомый предлог для увольнения руководителя образовательной организации </a:t>
            </a:r>
            <a:r>
              <a:rPr lang="ru-RU" sz="18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9 ст.81, ст.278 Трудового кодекса РФ).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ПФХД составляется по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бланке), которую утвердил учредитель. О том, какие показатели необходимо раскрыть в ПФХД, сказано в Требованиях, утвержденных </a:t>
            </a:r>
            <a:r>
              <a:rPr lang="ru-RU" sz="18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Минфина России от 31.08.2018 № 186н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(ред. от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.08.2022). Но учредитель вправе потребовать, чтобы какие-то показатели ПФХД были раскрыты более детально, чем предусматривает приказ.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ПФХД составляется на три года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текущий финансовый год и плановый период (два года, следующих за текущим); утверждается на срок действия закона (решения) о бюджете. При необходимости принятия и исполнения учреждением обязательств, срок выполнения которых превышает указанный, показатели ПФХД в соответствии с Порядком органа-учредителя могут утверждаться на период, превышающий указанный срок.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ПФХД утверждают: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бюджетном учреждении – руководитель учреждения, но учредитель вправе изменить этот порядок;</a:t>
            </a:r>
          </a:p>
          <a:p>
            <a:pPr marL="285750" lvl="0" indent="-28575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автономном учреждении – руководитель учреждения с учетом заключения наблюдательного совета образовательной организации;</a:t>
            </a:r>
          </a:p>
          <a:p>
            <a:pPr marL="285750" lvl="0" indent="-28575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обособленное подразделение образовательной организации – руководитель всего учреждения.</a:t>
            </a:r>
          </a:p>
          <a:p>
            <a:pPr indent="352425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Подписанный ПФХД необходимо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разместить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сайте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www.bus.gov.ru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на официальном сайте образовательной организации. Этот документ должен быть в свободном доступе для всех, кто им заинтересуется.</a:t>
            </a:r>
            <a:endParaRPr lang="ru-RU" sz="1800" spc="-1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4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FF7FC5-10C8-40D1-8546-96FF450DB9AE}"/>
              </a:ext>
            </a:extLst>
          </p:cNvPr>
          <p:cNvSpPr/>
          <p:nvPr/>
        </p:nvSpPr>
        <p:spPr>
          <a:xfrm>
            <a:off x="8458200" y="5257800"/>
            <a:ext cx="230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hlinkClick r:id="rId2"/>
              </a:rPr>
              <a:t>https://bus.gov.ru/</a:t>
            </a:r>
            <a:r>
              <a:rPr lang="en-US" sz="2000" b="1" dirty="0"/>
              <a:t> </a:t>
            </a:r>
            <a:endParaRPr lang="ru-RU" sz="20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026E05-5C87-49AD-AF87-AFFE19373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74" t="15842" r="15495" b="16964"/>
          <a:stretch/>
        </p:blipFill>
        <p:spPr>
          <a:xfrm>
            <a:off x="39231" y="-1"/>
            <a:ext cx="6523515" cy="3551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172DA6-C8DF-4C31-BBE4-CA2823B50A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75" t="17954" r="15658" b="17228"/>
          <a:stretch/>
        </p:blipFill>
        <p:spPr>
          <a:xfrm>
            <a:off x="-4011" y="3326291"/>
            <a:ext cx="6566757" cy="345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qrcoder.ru/code/?https%3A%2F%2Fbus.gov.ru%2F&amp;4&amp;0">
            <a:extLst>
              <a:ext uri="{FF2B5EF4-FFF2-40B4-BE49-F238E27FC236}">
                <a16:creationId xmlns:a16="http://schemas.microsoft.com/office/drawing/2014/main" id="{A9F07637-5BAE-4C96-BB69-39229104E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818" y="647700"/>
            <a:ext cx="4610100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835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5">
            <a:extLst>
              <a:ext uri="{FF2B5EF4-FFF2-40B4-BE49-F238E27FC236}">
                <a16:creationId xmlns:a16="http://schemas.microsoft.com/office/drawing/2014/main" id="{49B76643-57AD-4CD0-B79D-B49E8735B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88914"/>
            <a:ext cx="11734800" cy="247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 fontAlgn="t">
              <a:tabLst/>
              <a:defRPr/>
            </a:pPr>
            <a:r>
              <a:rPr lang="ru-RU" sz="2200" dirty="0">
                <a:solidFill>
                  <a:srgbClr val="002060"/>
                </a:solidFill>
              </a:rPr>
              <a:t>Финансовая компетенция «Организация оплаты труда» </a:t>
            </a:r>
            <a:endParaRPr lang="ru-RU" sz="2200" b="0" dirty="0"/>
          </a:p>
          <a:p>
            <a:pPr marL="285750" indent="-285750" algn="just">
              <a:buFont typeface="Wingdings" panose="05000000000000000000" pitchFamily="2" charset="2"/>
              <a:buChar char="Ø"/>
              <a:tabLst/>
              <a:defRPr/>
            </a:pPr>
            <a:r>
              <a:rPr lang="ru-RU" sz="1900" b="0" dirty="0"/>
              <a:t>на федеральном уровне приняты нормативные документы, определяющие контуры отраслевой системы оплаты труда (ОСОТ) работников федеральных ОУ;</a:t>
            </a:r>
          </a:p>
          <a:p>
            <a:pPr marL="285750" indent="-285750" algn="just">
              <a:buFont typeface="Wingdings" panose="05000000000000000000" pitchFamily="2" charset="2"/>
              <a:buChar char="Ø"/>
              <a:tabLst/>
              <a:defRPr/>
            </a:pPr>
            <a:r>
              <a:rPr lang="ru-RU" sz="1900" b="0" dirty="0"/>
              <a:t>предлагаемая </a:t>
            </a:r>
            <a:r>
              <a:rPr lang="ru-RU" sz="1900" b="0" dirty="0" err="1"/>
              <a:t>Минобрнауки</a:t>
            </a:r>
            <a:r>
              <a:rPr lang="ru-RU" sz="1900" b="0" dirty="0"/>
              <a:t> России методика ОСОТ является модельной и в конкретной реализации (в тех субъектах РФ, которые приняли ее за основу) имеет множество вариаций; </a:t>
            </a:r>
          </a:p>
          <a:p>
            <a:pPr marL="285750" indent="-285750" algn="just">
              <a:lnSpc>
                <a:spcPct val="90000"/>
              </a:lnSpc>
              <a:buFont typeface="Wingdings" panose="05000000000000000000" pitchFamily="2" charset="2"/>
              <a:buChar char="Ø"/>
              <a:tabLst/>
              <a:defRPr/>
            </a:pPr>
            <a:r>
              <a:rPr lang="ru-RU" sz="1900" b="0" dirty="0"/>
              <a:t>принятая к исполнению в данном конкретном регионе ОСОТ (а также в муниципальном образовании, если имеются отличия от региональной) в детальном изложении должна быть доведена до каждого руководителя в качестве нормативного документа. 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46B550-BA9F-4BE5-A086-11768B6215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74" t="25555" r="17501" b="4444"/>
          <a:stretch/>
        </p:blipFill>
        <p:spPr>
          <a:xfrm>
            <a:off x="288759" y="2819400"/>
            <a:ext cx="6158026" cy="369481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BCC07D-7A94-4028-87F7-E1F910B4C125}"/>
              </a:ext>
            </a:extLst>
          </p:cNvPr>
          <p:cNvSpPr/>
          <p:nvPr/>
        </p:nvSpPr>
        <p:spPr>
          <a:xfrm>
            <a:off x="7010400" y="5933660"/>
            <a:ext cx="472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https://www.garant.ru/products/ipo/prime/doc/411186953/</a:t>
            </a:r>
            <a:r>
              <a:rPr lang="ru-RU" dirty="0"/>
              <a:t> </a:t>
            </a:r>
          </a:p>
        </p:txBody>
      </p:sp>
      <p:pic>
        <p:nvPicPr>
          <p:cNvPr id="6" name="Picture 2" descr="http://qrcoder.ru/code/?https%3A%2F%2Fwww.garant.ru%2Fproducts%2Fipo%2Fprime%2Fdoc%2F411186953%2F&amp;4&amp;0">
            <a:extLst>
              <a:ext uri="{FF2B5EF4-FFF2-40B4-BE49-F238E27FC236}">
                <a16:creationId xmlns:a16="http://schemas.microsoft.com/office/drawing/2014/main" id="{A5A98ECC-CA5A-46F9-8969-1C0FF0CB6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192" y="2344078"/>
            <a:ext cx="3694815" cy="369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984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2DD67F-12A3-483E-A9C4-246AF384D5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97" t="20972" r="37500" b="22361"/>
          <a:stretch/>
        </p:blipFill>
        <p:spPr>
          <a:xfrm>
            <a:off x="685800" y="3502892"/>
            <a:ext cx="4048126" cy="31701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EA275C-AA6E-48F9-A495-D67563CC7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45" t="33194" r="41951" b="27361"/>
          <a:stretch/>
        </p:blipFill>
        <p:spPr>
          <a:xfrm>
            <a:off x="592413" y="1035917"/>
            <a:ext cx="4048127" cy="24669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3C16D4-25DE-45A8-8ECF-FCB1DC9884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79" t="8333" r="31406" b="4306"/>
          <a:stretch/>
        </p:blipFill>
        <p:spPr>
          <a:xfrm>
            <a:off x="6248400" y="1311867"/>
            <a:ext cx="4048126" cy="389934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9F137C-B938-46D1-A439-E925D912A7C0}"/>
              </a:ext>
            </a:extLst>
          </p:cNvPr>
          <p:cNvSpPr/>
          <p:nvPr/>
        </p:nvSpPr>
        <p:spPr>
          <a:xfrm>
            <a:off x="5975683" y="5598525"/>
            <a:ext cx="5429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5"/>
              </a:rPr>
              <a:t>https://www.zakonrf.info/izmeneniya-v-zakonodatelstve/izmenenie-zakon-ob-obrazovanii-v-rf/</a:t>
            </a:r>
            <a:r>
              <a:rPr lang="ru-RU" dirty="0"/>
              <a:t>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425C3D8-C82C-495A-B7A7-4B6219DFAFD6}"/>
              </a:ext>
            </a:extLst>
          </p:cNvPr>
          <p:cNvSpPr/>
          <p:nvPr/>
        </p:nvSpPr>
        <p:spPr>
          <a:xfrm>
            <a:off x="120316" y="39461"/>
            <a:ext cx="11951367" cy="1055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lnSpc>
                <a:spcPct val="92000"/>
              </a:lnSpc>
              <a:buAutoNum type="arabicPeriod"/>
            </a:pPr>
            <a:r>
              <a:rPr 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финансирования </a:t>
            </a:r>
          </a:p>
          <a:p>
            <a:pPr algn="ctr">
              <a:lnSpc>
                <a:spcPct val="92000"/>
              </a:lnSpc>
            </a:pPr>
            <a:r>
              <a:rPr 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271863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FD8CAA-C9AF-4764-A977-4995CE6088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50" t="17778" r="17500" b="5556"/>
          <a:stretch/>
        </p:blipFill>
        <p:spPr>
          <a:xfrm>
            <a:off x="533400" y="1283550"/>
            <a:ext cx="5970104" cy="38862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8048285-DFF8-447B-A327-25C5F5BAFA39}"/>
              </a:ext>
            </a:extLst>
          </p:cNvPr>
          <p:cNvSpPr/>
          <p:nvPr/>
        </p:nvSpPr>
        <p:spPr>
          <a:xfrm>
            <a:off x="7315200" y="4961021"/>
            <a:ext cx="41603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https://xn--80akibcicpdbetz7e2g.xn--p1ai/</a:t>
            </a:r>
            <a:endParaRPr lang="ru-RU" dirty="0"/>
          </a:p>
          <a:p>
            <a:endParaRPr lang="ru-RU" dirty="0"/>
          </a:p>
        </p:txBody>
      </p:sp>
      <p:pic>
        <p:nvPicPr>
          <p:cNvPr id="3076" name="Picture 4" descr="http://qrcoder.ru/code/?https%3A%2F%2Fxn--80akibcicpdbetz7e2g.xn--p1ai%2F&amp;4&amp;0">
            <a:extLst>
              <a:ext uri="{FF2B5EF4-FFF2-40B4-BE49-F238E27FC236}">
                <a16:creationId xmlns:a16="http://schemas.microsoft.com/office/drawing/2014/main" id="{BAB86970-C20B-4E4A-82CA-4C9CBBDFA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116" y="914400"/>
            <a:ext cx="3894221" cy="389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5128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5">
            <a:extLst>
              <a:ext uri="{FF2B5EF4-FFF2-40B4-BE49-F238E27FC236}">
                <a16:creationId xmlns:a16="http://schemas.microsoft.com/office/drawing/2014/main" id="{71CF8578-1B57-496F-91B6-961324F59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284" y="42225"/>
            <a:ext cx="11623431" cy="2765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  <a:defRPr sz="20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ctr" fontAlgn="t">
              <a:lnSpc>
                <a:spcPct val="90000"/>
              </a:lnSpc>
              <a:tabLst/>
              <a:defRPr/>
            </a:pPr>
            <a:r>
              <a:rPr lang="ru-RU" sz="2200" dirty="0">
                <a:solidFill>
                  <a:srgbClr val="002060"/>
                </a:solidFill>
              </a:rPr>
              <a:t>Финансовая компетенция «Уплата налогов» </a:t>
            </a:r>
            <a:endParaRPr lang="ru-RU" sz="2200" b="0" dirty="0"/>
          </a:p>
          <a:p>
            <a:pPr marL="0" indent="355600" algn="just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900" b="0" dirty="0"/>
              <a:t>ОУ, даже если оно не ведет предпринимательскую деятельность, является налогоплательщиком и налоговым агентом в силу своего правового статуса – юридического лица, поэтому исчисляет и уплачивает минимальный набор налогов и сборов. К ним относятся «зарплатные» налоги и сборы: </a:t>
            </a:r>
          </a:p>
          <a:p>
            <a:pPr marL="285750" indent="-285750" algn="just">
              <a:lnSpc>
                <a:spcPct val="90000"/>
              </a:lnSpc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ru-RU" sz="1900" b="0" dirty="0"/>
              <a:t>единый социальный налог; </a:t>
            </a:r>
          </a:p>
          <a:p>
            <a:pPr marL="285750" indent="-285750" algn="just">
              <a:lnSpc>
                <a:spcPct val="90000"/>
              </a:lnSpc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ru-RU" sz="1900" b="0" dirty="0"/>
              <a:t>взносы в Социальный фонд России;</a:t>
            </a:r>
          </a:p>
          <a:p>
            <a:pPr marL="285750" indent="-285750" algn="just">
              <a:lnSpc>
                <a:spcPct val="90000"/>
              </a:lnSpc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ru-RU" sz="1900" b="0" dirty="0"/>
              <a:t>налог на доходы физических лиц; </a:t>
            </a:r>
          </a:p>
          <a:p>
            <a:pPr marL="285750" indent="-285750" algn="just">
              <a:lnSpc>
                <a:spcPct val="90000"/>
              </a:lnSpc>
              <a:buFont typeface="Wingdings" panose="05000000000000000000" pitchFamily="2" charset="2"/>
              <a:buChar char="Ø"/>
              <a:tabLst>
                <a:tab pos="0" algn="l"/>
              </a:tabLst>
              <a:defRPr/>
            </a:pPr>
            <a:r>
              <a:rPr lang="ru-RU" sz="1900" b="0" dirty="0"/>
              <a:t>транспортный налог.</a:t>
            </a:r>
          </a:p>
          <a:p>
            <a:pPr marL="0" indent="273050" algn="just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900" b="0" dirty="0"/>
              <a:t>В случае, когда ОУ оказывает платные услуги, минимальный состав налогов расширяется за счет налога на прибыль и, возможно, НДС.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BBD5F6-057A-4BE0-A1BA-27983FB450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00" t="14445" r="16250" b="5556"/>
          <a:stretch/>
        </p:blipFill>
        <p:spPr>
          <a:xfrm>
            <a:off x="609600" y="2822953"/>
            <a:ext cx="4592516" cy="300601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2819A4B-C811-4B33-9CE5-E68C9FB65A2C}"/>
              </a:ext>
            </a:extLst>
          </p:cNvPr>
          <p:cNvSpPr/>
          <p:nvPr/>
        </p:nvSpPr>
        <p:spPr>
          <a:xfrm>
            <a:off x="577516" y="5892445"/>
            <a:ext cx="4856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hlinkClick r:id="rId3"/>
              </a:rPr>
              <a:t>https://www.consultant.ru/document/cons_doc_LAW_28165/9a27ebb827bedf71dea16049203f6645100acf44/</a:t>
            </a:r>
            <a:r>
              <a:rPr lang="ru-RU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FE733E-4E60-4217-99BF-90FA6E3435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25" t="11111" r="15000" b="23333"/>
          <a:stretch/>
        </p:blipFill>
        <p:spPr>
          <a:xfrm>
            <a:off x="6048543" y="2807597"/>
            <a:ext cx="5859172" cy="300601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CCD8D02-C172-4914-A4CF-AEBC73CB26BB}"/>
              </a:ext>
            </a:extLst>
          </p:cNvPr>
          <p:cNvSpPr/>
          <p:nvPr/>
        </p:nvSpPr>
        <p:spPr>
          <a:xfrm>
            <a:off x="7620000" y="6169444"/>
            <a:ext cx="2239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5"/>
              </a:rPr>
              <a:t>https://action.group/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6999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1684" y="-4011"/>
            <a:ext cx="111252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79755" marR="5080" indent="-567690" algn="ctr">
              <a:lnSpc>
                <a:spcPct val="100000"/>
              </a:lnSpc>
              <a:spcBef>
                <a:spcPts val="105"/>
              </a:spcBef>
            </a:pPr>
            <a:r>
              <a:rPr sz="2200" spc="-5" dirty="0"/>
              <a:t>Финансовая</a:t>
            </a:r>
            <a:r>
              <a:rPr sz="2200" spc="-60" dirty="0"/>
              <a:t> </a:t>
            </a:r>
            <a:r>
              <a:rPr sz="2200" spc="-10" dirty="0" err="1"/>
              <a:t>компетенция</a:t>
            </a:r>
            <a:r>
              <a:rPr sz="2200" spc="-85" dirty="0"/>
              <a:t> </a:t>
            </a:r>
            <a:br>
              <a:rPr lang="ru-RU" sz="2200" spc="-85" dirty="0"/>
            </a:br>
            <a:r>
              <a:rPr sz="2200" spc="-5" dirty="0"/>
              <a:t>«Способы</a:t>
            </a:r>
            <a:r>
              <a:rPr sz="2200" spc="-40" dirty="0"/>
              <a:t> </a:t>
            </a:r>
            <a:r>
              <a:rPr sz="2200" dirty="0"/>
              <a:t>увеличения</a:t>
            </a:r>
            <a:r>
              <a:rPr sz="2200" spc="-60" dirty="0"/>
              <a:t> </a:t>
            </a:r>
            <a:r>
              <a:rPr sz="2200" spc="-15" dirty="0" err="1"/>
              <a:t>объемов</a:t>
            </a:r>
            <a:r>
              <a:rPr sz="2200" spc="-15" dirty="0"/>
              <a:t> </a:t>
            </a:r>
            <a:r>
              <a:rPr sz="2200" spc="-535" dirty="0"/>
              <a:t> </a:t>
            </a:r>
            <a:r>
              <a:rPr sz="2200" spc="-10" dirty="0" err="1"/>
              <a:t>финансирования</a:t>
            </a:r>
            <a:r>
              <a:rPr lang="ru-RU" sz="2200" spc="-10" dirty="0"/>
              <a:t> </a:t>
            </a:r>
            <a:r>
              <a:rPr sz="2200" spc="-10" dirty="0" err="1"/>
              <a:t>образовательных</a:t>
            </a:r>
            <a:r>
              <a:rPr sz="2200" spc="-70" dirty="0"/>
              <a:t> </a:t>
            </a:r>
            <a:r>
              <a:rPr sz="2200" dirty="0"/>
              <a:t>учреждений»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4984" y="838200"/>
            <a:ext cx="11658600" cy="42515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5080" indent="-287020" algn="just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15" dirty="0">
                <a:latin typeface="Times New Roman"/>
                <a:cs typeface="Times New Roman"/>
              </a:rPr>
              <a:t>бюджетное </a:t>
            </a:r>
            <a:r>
              <a:rPr spc="-5" dirty="0">
                <a:latin typeface="Times New Roman"/>
                <a:cs typeface="Times New Roman"/>
              </a:rPr>
              <a:t>финансирование за </a:t>
            </a:r>
            <a:r>
              <a:rPr spc="-15" dirty="0">
                <a:latin typeface="Times New Roman"/>
                <a:cs typeface="Times New Roman"/>
              </a:rPr>
              <a:t>счет </a:t>
            </a:r>
            <a:r>
              <a:rPr spc="-5" dirty="0">
                <a:latin typeface="Times New Roman"/>
                <a:cs typeface="Times New Roman"/>
              </a:rPr>
              <a:t>дифференцированной </a:t>
            </a:r>
            <a:r>
              <a:rPr spc="-10" dirty="0">
                <a:latin typeface="Times New Roman"/>
                <a:cs typeface="Times New Roman"/>
              </a:rPr>
              <a:t>грантовой поддержки </a:t>
            </a:r>
            <a:r>
              <a:rPr dirty="0">
                <a:latin typeface="Times New Roman"/>
                <a:cs typeface="Times New Roman"/>
              </a:rPr>
              <a:t>(за </a:t>
            </a:r>
            <a:r>
              <a:rPr spc="-15" dirty="0">
                <a:latin typeface="Times New Roman"/>
                <a:cs typeface="Times New Roman"/>
              </a:rPr>
              <a:t>счет </a:t>
            </a:r>
            <a:r>
              <a:rPr spc="-10" dirty="0">
                <a:latin typeface="Times New Roman"/>
                <a:cs typeface="Times New Roman"/>
              </a:rPr>
              <a:t> грантов,</a:t>
            </a:r>
            <a:r>
              <a:rPr spc="-5" dirty="0">
                <a:latin typeface="Times New Roman"/>
                <a:cs typeface="Times New Roman"/>
              </a:rPr>
              <a:t> выделяемых</a:t>
            </a:r>
            <a:r>
              <a:rPr dirty="0">
                <a:latin typeface="Times New Roman"/>
                <a:cs typeface="Times New Roman"/>
              </a:rPr>
              <a:t> в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форме</a:t>
            </a:r>
            <a:r>
              <a:rPr spc="-10" dirty="0">
                <a:latin typeface="Times New Roman"/>
                <a:cs typeface="Times New Roman"/>
              </a:rPr>
              <a:t> субсидий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на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уровне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государства,</a:t>
            </a:r>
            <a:r>
              <a:rPr spc="-10" dirty="0">
                <a:latin typeface="Times New Roman"/>
                <a:cs typeface="Times New Roman"/>
              </a:rPr>
              <a:t> финансируется 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5" dirty="0" err="1">
                <a:latin typeface="Times New Roman"/>
                <a:cs typeface="Times New Roman"/>
              </a:rPr>
              <a:t>Национальный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проект</a:t>
            </a:r>
            <a:r>
              <a:rPr spc="-10" dirty="0">
                <a:latin typeface="Times New Roman"/>
                <a:cs typeface="Times New Roman"/>
              </a:rPr>
              <a:t>«</a:t>
            </a:r>
            <a:r>
              <a:rPr lang="ru-RU" spc="-10" dirty="0">
                <a:latin typeface="Times New Roman"/>
                <a:cs typeface="Times New Roman"/>
              </a:rPr>
              <a:t>Молодёжь и дети</a:t>
            </a:r>
            <a:r>
              <a:rPr spc="-10" dirty="0">
                <a:latin typeface="Times New Roman"/>
                <a:cs typeface="Times New Roman"/>
              </a:rPr>
              <a:t>»);</a:t>
            </a:r>
            <a:endParaRPr dirty="0">
              <a:latin typeface="Times New Roman"/>
              <a:cs typeface="Times New Roman"/>
            </a:endParaRPr>
          </a:p>
          <a:p>
            <a:pPr marL="299085" marR="5715" indent="-287020" algn="just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10" dirty="0">
                <a:latin typeface="Times New Roman"/>
                <a:cs typeface="Times New Roman"/>
              </a:rPr>
              <a:t>привлечение дополнительных </a:t>
            </a:r>
            <a:r>
              <a:rPr spc="-20" dirty="0">
                <a:latin typeface="Times New Roman"/>
                <a:cs typeface="Times New Roman"/>
              </a:rPr>
              <a:t>источников </a:t>
            </a:r>
            <a:r>
              <a:rPr spc="-5" dirty="0">
                <a:latin typeface="Times New Roman"/>
                <a:cs typeface="Times New Roman"/>
              </a:rPr>
              <a:t>финансирования за </a:t>
            </a:r>
            <a:r>
              <a:rPr spc="-15" dirty="0">
                <a:latin typeface="Times New Roman"/>
                <a:cs typeface="Times New Roman"/>
              </a:rPr>
              <a:t>счет </a:t>
            </a:r>
            <a:r>
              <a:rPr spc="-10" dirty="0">
                <a:latin typeface="Times New Roman"/>
                <a:cs typeface="Times New Roman"/>
              </a:rPr>
              <a:t>прочей </a:t>
            </a:r>
            <a:r>
              <a:rPr spc="-5" dirty="0">
                <a:latin typeface="Times New Roman"/>
                <a:cs typeface="Times New Roman"/>
              </a:rPr>
              <a:t>деятельности </a:t>
            </a:r>
            <a:r>
              <a:rPr dirty="0">
                <a:latin typeface="Times New Roman"/>
                <a:cs typeface="Times New Roman"/>
              </a:rPr>
              <a:t>-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предоставления </a:t>
            </a:r>
            <a:r>
              <a:rPr spc="-10" dirty="0">
                <a:latin typeface="Times New Roman"/>
                <a:cs typeface="Times New Roman"/>
              </a:rPr>
              <a:t>платных образовательных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иных </a:t>
            </a:r>
            <a:r>
              <a:rPr spc="-5" dirty="0" err="1">
                <a:latin typeface="Times New Roman"/>
                <a:cs typeface="Times New Roman"/>
              </a:rPr>
              <a:t>предусмотренных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lang="ru-RU" spc="-10" dirty="0">
                <a:latin typeface="Times New Roman"/>
                <a:cs typeface="Times New Roman"/>
              </a:rPr>
              <a:t>уставом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lang="ru-RU" spc="-50" dirty="0">
                <a:latin typeface="Times New Roman"/>
                <a:cs typeface="Times New Roman"/>
              </a:rPr>
              <a:t>образовательной организации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45" dirty="0">
                <a:latin typeface="Times New Roman"/>
                <a:cs typeface="Times New Roman"/>
              </a:rPr>
              <a:t>услуг, </a:t>
            </a:r>
            <a:r>
              <a:rPr dirty="0">
                <a:latin typeface="Times New Roman"/>
                <a:cs typeface="Times New Roman"/>
              </a:rPr>
              <a:t>а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также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за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счет</a:t>
            </a:r>
            <a:r>
              <a:rPr spc="-10" dirty="0">
                <a:latin typeface="Times New Roman"/>
                <a:cs typeface="Times New Roman"/>
              </a:rPr>
              <a:t> добровольных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пожертвований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целевых</a:t>
            </a:r>
            <a:r>
              <a:rPr dirty="0">
                <a:latin typeface="Times New Roman"/>
                <a:cs typeface="Times New Roman"/>
              </a:rPr>
              <a:t> взносов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физических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(или) </a:t>
            </a:r>
            <a:r>
              <a:rPr dirty="0">
                <a:latin typeface="Times New Roman"/>
                <a:cs typeface="Times New Roman"/>
              </a:rPr>
              <a:t> юридических </a:t>
            </a:r>
            <a:r>
              <a:rPr spc="-5" dirty="0">
                <a:latin typeface="Times New Roman"/>
                <a:cs typeface="Times New Roman"/>
              </a:rPr>
              <a:t>лиц, </a:t>
            </a:r>
            <a:r>
              <a:rPr dirty="0">
                <a:latin typeface="Times New Roman"/>
                <a:cs typeface="Times New Roman"/>
              </a:rPr>
              <a:t>в </a:t>
            </a:r>
            <a:r>
              <a:rPr spc="-20" dirty="0">
                <a:latin typeface="Times New Roman"/>
                <a:cs typeface="Times New Roman"/>
              </a:rPr>
              <a:t>том </a:t>
            </a:r>
            <a:r>
              <a:rPr dirty="0">
                <a:latin typeface="Times New Roman"/>
                <a:cs typeface="Times New Roman"/>
              </a:rPr>
              <a:t>числе иностранных </a:t>
            </a:r>
            <a:r>
              <a:rPr spc="-5" dirty="0">
                <a:latin typeface="Times New Roman"/>
                <a:cs typeface="Times New Roman"/>
              </a:rPr>
              <a:t>граждан,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10" dirty="0">
                <a:latin typeface="Times New Roman"/>
                <a:cs typeface="Times New Roman"/>
              </a:rPr>
              <a:t>(или) </a:t>
            </a:r>
            <a:r>
              <a:rPr dirty="0">
                <a:latin typeface="Times New Roman"/>
                <a:cs typeface="Times New Roman"/>
              </a:rPr>
              <a:t>иностранных юридических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лиц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(ст.101</a:t>
            </a:r>
            <a:r>
              <a:rPr spc="-7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Закона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№273-ФЗ).</a:t>
            </a:r>
          </a:p>
          <a:p>
            <a:pPr marL="286385" algn="just">
              <a:lnSpc>
                <a:spcPct val="90000"/>
              </a:lnSpc>
            </a:pPr>
            <a:r>
              <a:rPr b="1" dirty="0">
                <a:solidFill>
                  <a:srgbClr val="001F5F"/>
                </a:solidFill>
                <a:latin typeface="Times New Roman"/>
                <a:cs typeface="Times New Roman"/>
              </a:rPr>
              <a:t>Виды</a:t>
            </a:r>
            <a:r>
              <a:rPr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внебюджетной</a:t>
            </a:r>
            <a:r>
              <a:rPr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деятельности:</a:t>
            </a:r>
            <a:endParaRPr dirty="0">
              <a:latin typeface="Times New Roman"/>
              <a:cs typeface="Times New Roman"/>
            </a:endParaRPr>
          </a:p>
          <a:p>
            <a:pPr marL="299085" marR="5715" indent="-287020" algn="just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5" dirty="0">
                <a:latin typeface="Times New Roman"/>
                <a:cs typeface="Times New Roman"/>
              </a:rPr>
              <a:t>оказание </a:t>
            </a:r>
            <a:r>
              <a:rPr spc="-10" dirty="0">
                <a:latin typeface="Times New Roman"/>
                <a:cs typeface="Times New Roman"/>
              </a:rPr>
              <a:t>платных </a:t>
            </a:r>
            <a:r>
              <a:rPr spc="-15" dirty="0">
                <a:latin typeface="Times New Roman"/>
                <a:cs typeface="Times New Roman"/>
              </a:rPr>
              <a:t>образовательных </a:t>
            </a:r>
            <a:r>
              <a:rPr spc="-10" dirty="0">
                <a:latin typeface="Times New Roman"/>
                <a:cs typeface="Times New Roman"/>
              </a:rPr>
              <a:t>услуг </a:t>
            </a:r>
            <a:r>
              <a:rPr dirty="0">
                <a:latin typeface="Times New Roman"/>
                <a:cs typeface="Times New Roman"/>
              </a:rPr>
              <a:t>– </a:t>
            </a:r>
            <a:r>
              <a:rPr spc="-5" dirty="0">
                <a:latin typeface="Times New Roman"/>
                <a:cs typeface="Times New Roman"/>
              </a:rPr>
              <a:t>осуществление </a:t>
            </a:r>
            <a:r>
              <a:rPr spc="-15" dirty="0">
                <a:latin typeface="Times New Roman"/>
                <a:cs typeface="Times New Roman"/>
              </a:rPr>
              <a:t>образовательной </a:t>
            </a:r>
            <a:r>
              <a:rPr dirty="0">
                <a:latin typeface="Times New Roman"/>
                <a:cs typeface="Times New Roman"/>
              </a:rPr>
              <a:t>деятельности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по заданиям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за счет </a:t>
            </a:r>
            <a:r>
              <a:rPr spc="-10" dirty="0">
                <a:latin typeface="Times New Roman"/>
                <a:cs typeface="Times New Roman"/>
              </a:rPr>
              <a:t>средств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физических и </a:t>
            </a:r>
            <a:r>
              <a:rPr spc="-5" dirty="0">
                <a:latin typeface="Times New Roman"/>
                <a:cs typeface="Times New Roman"/>
              </a:rPr>
              <a:t>(или)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юридических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лиц</a:t>
            </a:r>
            <a:r>
              <a:rPr dirty="0">
                <a:latin typeface="Times New Roman"/>
                <a:cs typeface="Times New Roman"/>
              </a:rPr>
              <a:t> по </a:t>
            </a:r>
            <a:r>
              <a:rPr spc="-10" dirty="0">
                <a:latin typeface="Times New Roman"/>
                <a:cs typeface="Times New Roman"/>
              </a:rPr>
              <a:t>договорам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об </a:t>
            </a:r>
            <a:r>
              <a:rPr spc="-5" dirty="0">
                <a:latin typeface="Times New Roman"/>
                <a:cs typeface="Times New Roman"/>
              </a:rPr>
              <a:t> оказании </a:t>
            </a:r>
            <a:r>
              <a:rPr spc="-10" dirty="0">
                <a:latin typeface="Times New Roman"/>
                <a:cs typeface="Times New Roman"/>
              </a:rPr>
              <a:t>платных образовательных услуг </a:t>
            </a:r>
            <a:r>
              <a:rPr dirty="0">
                <a:latin typeface="Times New Roman"/>
                <a:cs typeface="Times New Roman"/>
              </a:rPr>
              <a:t>(для </a:t>
            </a:r>
            <a:r>
              <a:rPr spc="-35" dirty="0">
                <a:latin typeface="Times New Roman"/>
                <a:cs typeface="Times New Roman"/>
              </a:rPr>
              <a:t>БУ</a:t>
            </a:r>
            <a:r>
              <a:rPr spc="35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– п.4 </a:t>
            </a:r>
            <a:r>
              <a:rPr spc="-45" dirty="0">
                <a:latin typeface="Times New Roman"/>
                <a:cs typeface="Times New Roman"/>
              </a:rPr>
              <a:t>ст.</a:t>
            </a:r>
            <a:r>
              <a:rPr spc="33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9.2 </a:t>
            </a:r>
            <a:r>
              <a:rPr spc="-25" dirty="0">
                <a:latin typeface="Times New Roman"/>
                <a:cs typeface="Times New Roman"/>
              </a:rPr>
              <a:t>Закона</a:t>
            </a:r>
            <a:r>
              <a:rPr spc="37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№ </a:t>
            </a:r>
            <a:r>
              <a:rPr spc="-5" dirty="0">
                <a:latin typeface="Times New Roman"/>
                <a:cs typeface="Times New Roman"/>
              </a:rPr>
              <a:t>7-ФЗ, для </a:t>
            </a:r>
            <a:r>
              <a:rPr spc="-75" dirty="0">
                <a:latin typeface="Times New Roman"/>
                <a:cs typeface="Times New Roman"/>
              </a:rPr>
              <a:t>АУ</a:t>
            </a:r>
            <a:r>
              <a:rPr spc="27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–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п.7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40" dirty="0">
                <a:latin typeface="Times New Roman"/>
                <a:cs typeface="Times New Roman"/>
              </a:rPr>
              <a:t>ст.</a:t>
            </a:r>
            <a:r>
              <a:rPr spc="-3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2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Закона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№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174-ФЗ,</a:t>
            </a:r>
            <a:r>
              <a:rPr spc="-6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для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КУ</a:t>
            </a:r>
            <a:r>
              <a:rPr dirty="0">
                <a:latin typeface="Times New Roman"/>
                <a:cs typeface="Times New Roman"/>
              </a:rPr>
              <a:t> –</a:t>
            </a:r>
            <a:r>
              <a:rPr spc="10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ч.3</a:t>
            </a:r>
            <a:r>
              <a:rPr spc="-30" dirty="0">
                <a:latin typeface="Times New Roman"/>
                <a:cs typeface="Times New Roman"/>
              </a:rPr>
              <a:t> </a:t>
            </a:r>
            <a:r>
              <a:rPr spc="-40" dirty="0">
                <a:latin typeface="Times New Roman"/>
                <a:cs typeface="Times New Roman"/>
              </a:rPr>
              <a:t>ст.</a:t>
            </a:r>
            <a:r>
              <a:rPr spc="-3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161</a:t>
            </a:r>
            <a:r>
              <a:rPr spc="-30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БК</a:t>
            </a:r>
            <a:r>
              <a:rPr spc="-5" dirty="0">
                <a:latin typeface="Times New Roman"/>
                <a:cs typeface="Times New Roman"/>
              </a:rPr>
              <a:t> РФ);</a:t>
            </a:r>
            <a:endParaRPr dirty="0">
              <a:latin typeface="Times New Roman"/>
              <a:cs typeface="Times New Roman"/>
            </a:endParaRPr>
          </a:p>
          <a:p>
            <a:pPr marL="299085" marR="8890" indent="-287020" algn="just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10" dirty="0">
                <a:latin typeface="Times New Roman"/>
                <a:cs typeface="Times New Roman"/>
              </a:rPr>
              <a:t>предпринимательская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деятельность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–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деятельность,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направленная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на</a:t>
            </a:r>
            <a:r>
              <a:rPr spc="-10" dirty="0">
                <a:latin typeface="Times New Roman"/>
                <a:cs typeface="Times New Roman"/>
              </a:rPr>
              <a:t> получение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25" dirty="0">
                <a:latin typeface="Times New Roman"/>
                <a:cs typeface="Times New Roman"/>
              </a:rPr>
              <a:t>дохода, </a:t>
            </a:r>
            <a:r>
              <a:rPr spc="-409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превышающего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25" dirty="0">
                <a:latin typeface="Times New Roman"/>
                <a:cs typeface="Times New Roman"/>
              </a:rPr>
              <a:t>расходы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на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25" dirty="0">
                <a:latin typeface="Times New Roman"/>
                <a:cs typeface="Times New Roman"/>
              </a:rPr>
              <a:t>его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получение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(то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есть</a:t>
            </a:r>
            <a:r>
              <a:rPr spc="1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прибыли).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Предпринимательской 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dirty="0" err="1">
                <a:latin typeface="Times New Roman"/>
                <a:cs typeface="Times New Roman"/>
              </a:rPr>
              <a:t>деятельности</a:t>
            </a:r>
            <a:r>
              <a:rPr spc="10" dirty="0">
                <a:latin typeface="Times New Roman"/>
                <a:cs typeface="Times New Roman"/>
              </a:rPr>
              <a:t> 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lang="ru-RU" spc="-50" dirty="0">
                <a:latin typeface="Times New Roman"/>
                <a:cs typeface="Times New Roman"/>
              </a:rPr>
              <a:t>О</a:t>
            </a:r>
            <a:r>
              <a:rPr spc="-2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посвящена</a:t>
            </a:r>
            <a:r>
              <a:rPr spc="-25" dirty="0">
                <a:latin typeface="Times New Roman"/>
                <a:cs typeface="Times New Roman"/>
              </a:rPr>
              <a:t> </a:t>
            </a:r>
            <a:r>
              <a:rPr spc="-40" dirty="0">
                <a:latin typeface="Times New Roman"/>
                <a:cs typeface="Times New Roman"/>
              </a:rPr>
              <a:t>ст.</a:t>
            </a:r>
            <a:r>
              <a:rPr spc="-3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47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Закона</a:t>
            </a:r>
            <a:r>
              <a:rPr spc="-3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№</a:t>
            </a:r>
            <a:r>
              <a:rPr spc="5" dirty="0">
                <a:latin typeface="Times New Roman"/>
                <a:cs typeface="Times New Roman"/>
              </a:rPr>
              <a:t> 273-ФЗ;</a:t>
            </a:r>
            <a:endParaRPr dirty="0">
              <a:latin typeface="Times New Roman"/>
              <a:cs typeface="Times New Roman"/>
            </a:endParaRPr>
          </a:p>
          <a:p>
            <a:pPr marL="299085" marR="5080" indent="-287020" algn="just">
              <a:lnSpc>
                <a:spcPct val="90000"/>
              </a:lnSpc>
              <a:buFont typeface="Wingdings"/>
              <a:buChar char=""/>
              <a:tabLst>
                <a:tab pos="299720" algn="l"/>
              </a:tabLst>
            </a:pPr>
            <a:r>
              <a:rPr spc="-10" dirty="0">
                <a:latin typeface="Times New Roman"/>
                <a:cs typeface="Times New Roman"/>
              </a:rPr>
              <a:t>образовательный </a:t>
            </a:r>
            <a:r>
              <a:rPr spc="-5" dirty="0">
                <a:latin typeface="Times New Roman"/>
                <a:cs typeface="Times New Roman"/>
              </a:rPr>
              <a:t>фандрайзинг </a:t>
            </a:r>
            <a:r>
              <a:rPr dirty="0">
                <a:latin typeface="Times New Roman"/>
                <a:cs typeface="Times New Roman"/>
              </a:rPr>
              <a:t>– процесс </a:t>
            </a:r>
            <a:r>
              <a:rPr spc="-15" dirty="0">
                <a:latin typeface="Times New Roman"/>
                <a:cs typeface="Times New Roman"/>
              </a:rPr>
              <a:t>привлечения </a:t>
            </a:r>
            <a:r>
              <a:rPr spc="-5" dirty="0">
                <a:latin typeface="Times New Roman"/>
                <a:cs typeface="Times New Roman"/>
              </a:rPr>
              <a:t>денежных </a:t>
            </a:r>
            <a:r>
              <a:rPr spc="-10" dirty="0">
                <a:latin typeface="Times New Roman"/>
                <a:cs typeface="Times New Roman"/>
              </a:rPr>
              <a:t>средств </a:t>
            </a:r>
            <a:r>
              <a:rPr dirty="0">
                <a:latin typeface="Times New Roman"/>
                <a:cs typeface="Times New Roman"/>
              </a:rPr>
              <a:t>и </a:t>
            </a:r>
            <a:r>
              <a:rPr spc="-5" dirty="0">
                <a:latin typeface="Times New Roman"/>
                <a:cs typeface="Times New Roman"/>
              </a:rPr>
              <a:t>иных ресурсов 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(человеческих,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материальных,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информационных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и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30" dirty="0">
                <a:latin typeface="Times New Roman"/>
                <a:cs typeface="Times New Roman"/>
              </a:rPr>
              <a:t>т.д.),</a:t>
            </a:r>
            <a:r>
              <a:rPr spc="-25" dirty="0">
                <a:latin typeface="Times New Roman"/>
                <a:cs typeface="Times New Roman"/>
              </a:rPr>
              <a:t> которые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организация</a:t>
            </a:r>
            <a:r>
              <a:rPr dirty="0">
                <a:latin typeface="Times New Roman"/>
                <a:cs typeface="Times New Roman"/>
              </a:rPr>
              <a:t> не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может 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обеспечить</a:t>
            </a:r>
            <a:r>
              <a:rPr spc="-5" dirty="0">
                <a:latin typeface="Times New Roman"/>
                <a:cs typeface="Times New Roman"/>
              </a:rPr>
              <a:t> самостоятельно</a:t>
            </a:r>
            <a:r>
              <a:rPr dirty="0">
                <a:latin typeface="Times New Roman"/>
                <a:cs typeface="Times New Roman"/>
              </a:rPr>
              <a:t> и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25" dirty="0">
                <a:latin typeface="Times New Roman"/>
                <a:cs typeface="Times New Roman"/>
              </a:rPr>
              <a:t>которые</a:t>
            </a:r>
            <a:r>
              <a:rPr spc="-2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являются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необходимыми</a:t>
            </a:r>
            <a:r>
              <a:rPr spc="-1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для</a:t>
            </a:r>
            <a:r>
              <a:rPr dirty="0">
                <a:latin typeface="Times New Roman"/>
                <a:cs typeface="Times New Roman"/>
              </a:rPr>
              <a:t> реализации 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определенного</a:t>
            </a:r>
            <a:r>
              <a:rPr spc="4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проекта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или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ее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деятельности</a:t>
            </a:r>
            <a:r>
              <a:rPr spc="10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в</a:t>
            </a:r>
            <a:r>
              <a:rPr spc="-10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Times New Roman"/>
                <a:cs typeface="Times New Roman"/>
              </a:rPr>
              <a:t>целом.</a:t>
            </a:r>
            <a:endParaRPr dirty="0">
              <a:latin typeface="Times New Roman"/>
              <a:cs typeface="Times New Roman"/>
            </a:endParaRPr>
          </a:p>
          <a:p>
            <a:pPr marL="12700" marR="6350" indent="274320" algn="just">
              <a:lnSpc>
                <a:spcPct val="90000"/>
              </a:lnSpc>
            </a:pPr>
            <a:r>
              <a:rPr b="1" dirty="0">
                <a:solidFill>
                  <a:srgbClr val="001F5F"/>
                </a:solidFill>
                <a:latin typeface="Times New Roman"/>
                <a:cs typeface="Times New Roman"/>
              </a:rPr>
              <a:t>Виды</a:t>
            </a:r>
            <a:r>
              <a:rPr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образовательного</a:t>
            </a:r>
            <a:r>
              <a:rPr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фандрайзинга:</a:t>
            </a:r>
            <a:r>
              <a:rPr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благотворительность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в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форме</a:t>
            </a:r>
            <a:r>
              <a:rPr spc="-5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меценатства, </a:t>
            </a:r>
            <a:r>
              <a:rPr spc="-409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спонсорства;</a:t>
            </a:r>
            <a:r>
              <a:rPr spc="-6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донорство;</a:t>
            </a:r>
            <a:r>
              <a:rPr spc="-35" dirty="0">
                <a:latin typeface="Times New Roman"/>
                <a:cs typeface="Times New Roman"/>
              </a:rPr>
              <a:t> </a:t>
            </a:r>
            <a:r>
              <a:rPr spc="-30" dirty="0">
                <a:latin typeface="Times New Roman"/>
                <a:cs typeface="Times New Roman"/>
              </a:rPr>
              <a:t>эндаумент,</a:t>
            </a:r>
            <a:r>
              <a:rPr spc="10" dirty="0">
                <a:latin typeface="Times New Roman"/>
                <a:cs typeface="Times New Roman"/>
              </a:rPr>
              <a:t> </a:t>
            </a:r>
            <a:r>
              <a:rPr spc="-10" dirty="0">
                <a:latin typeface="Times New Roman"/>
                <a:cs typeface="Times New Roman"/>
              </a:rPr>
              <a:t>государственное</a:t>
            </a:r>
            <a:r>
              <a:rPr spc="-40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частное</a:t>
            </a:r>
            <a:r>
              <a:rPr spc="-4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партнерство.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0EBF0B6-ABD3-4893-AA40-D09586767064}"/>
              </a:ext>
            </a:extLst>
          </p:cNvPr>
          <p:cNvSpPr txBox="1">
            <a:spLocks/>
          </p:cNvSpPr>
          <p:nvPr/>
        </p:nvSpPr>
        <p:spPr>
          <a:xfrm>
            <a:off x="252546" y="5109801"/>
            <a:ext cx="11659006" cy="758618"/>
          </a:xfrm>
          <a:prstGeom prst="rect">
            <a:avLst/>
          </a:prstGeom>
        </p:spPr>
        <p:txBody>
          <a:bodyPr vert="horz" wrap="square" lIns="0" tIns="80721" rIns="0" bIns="0" rtlCol="0">
            <a:spAutoFit/>
          </a:bodyPr>
          <a:lstStyle>
            <a:lvl1pPr>
              <a:defRPr sz="2600" b="1" i="0">
                <a:solidFill>
                  <a:srgbClr val="001F5F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58419" algn="ctr">
              <a:spcBef>
                <a:spcPts val="110"/>
              </a:spcBef>
            </a:pPr>
            <a:r>
              <a:rPr lang="ru-RU" sz="2200" kern="0" spc="-5" dirty="0"/>
              <a:t>Финансовая</a:t>
            </a:r>
            <a:r>
              <a:rPr lang="ru-RU" sz="2200" kern="0" spc="-55" dirty="0"/>
              <a:t> </a:t>
            </a:r>
            <a:r>
              <a:rPr lang="ru-RU" sz="2200" kern="0" spc="-5" dirty="0"/>
              <a:t>компетенция</a:t>
            </a:r>
            <a:r>
              <a:rPr lang="ru-RU" sz="2200" kern="0" spc="-75" dirty="0"/>
              <a:t> </a:t>
            </a:r>
            <a:br>
              <a:rPr lang="ru-RU" sz="2200" kern="0" spc="-75" dirty="0"/>
            </a:br>
            <a:r>
              <a:rPr lang="ru-RU" sz="2200" kern="0" spc="-25" dirty="0"/>
              <a:t>«Переход</a:t>
            </a:r>
            <a:r>
              <a:rPr lang="ru-RU" sz="2200" kern="0" spc="-5" dirty="0"/>
              <a:t> </a:t>
            </a:r>
            <a:r>
              <a:rPr lang="ru-RU" sz="2200" kern="0" spc="-10" dirty="0"/>
              <a:t>образовательного</a:t>
            </a:r>
            <a:r>
              <a:rPr lang="ru-RU" sz="2200" kern="0" spc="-60" dirty="0"/>
              <a:t> </a:t>
            </a:r>
            <a:r>
              <a:rPr lang="ru-RU" sz="2200" kern="0" dirty="0"/>
              <a:t>учреждения</a:t>
            </a:r>
            <a:r>
              <a:rPr lang="ru-RU" sz="2200" kern="0" spc="-30" dirty="0"/>
              <a:t> </a:t>
            </a:r>
            <a:r>
              <a:rPr lang="ru-RU" sz="2200" kern="0" spc="5" dirty="0"/>
              <a:t>в</a:t>
            </a:r>
            <a:r>
              <a:rPr lang="ru-RU" sz="2200" kern="0" spc="20" dirty="0"/>
              <a:t> </a:t>
            </a:r>
            <a:r>
              <a:rPr lang="ru-RU" sz="2200" kern="0" spc="-20" dirty="0"/>
              <a:t>статус</a:t>
            </a:r>
            <a:r>
              <a:rPr lang="ru-RU" sz="2200" kern="0" spc="-30" dirty="0"/>
              <a:t> </a:t>
            </a:r>
            <a:r>
              <a:rPr lang="ru-RU" sz="2200" kern="0" spc="-15" dirty="0"/>
              <a:t>автономного </a:t>
            </a:r>
            <a:r>
              <a:rPr lang="ru-RU" sz="2200" kern="0" dirty="0"/>
              <a:t>учреждения»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819C45D4-A336-4E1E-9BAF-5A4654E15090}"/>
              </a:ext>
            </a:extLst>
          </p:cNvPr>
          <p:cNvSpPr txBox="1"/>
          <p:nvPr/>
        </p:nvSpPr>
        <p:spPr>
          <a:xfrm>
            <a:off x="765067" y="5846169"/>
            <a:ext cx="10633963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90980" marR="5080" indent="-1478915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latin typeface="Times New Roman"/>
                <a:cs typeface="Times New Roman"/>
              </a:rPr>
              <a:t>Сравнительная характеристика правового статуса </a:t>
            </a:r>
            <a:r>
              <a:rPr spc="-10" dirty="0">
                <a:latin typeface="Times New Roman"/>
                <a:cs typeface="Times New Roman"/>
              </a:rPr>
              <a:t>казенных, </a:t>
            </a:r>
            <a:r>
              <a:rPr spc="-15" dirty="0">
                <a:latin typeface="Times New Roman"/>
                <a:cs typeface="Times New Roman"/>
              </a:rPr>
              <a:t>бюджетных, </a:t>
            </a:r>
            <a:r>
              <a:rPr spc="-10" dirty="0">
                <a:latin typeface="Times New Roman"/>
                <a:cs typeface="Times New Roman"/>
              </a:rPr>
              <a:t>автономных учреждений: </a:t>
            </a:r>
            <a:r>
              <a:rPr spc="-409" dirty="0">
                <a:latin typeface="Times New Roman"/>
                <a:cs typeface="Times New Roman"/>
              </a:rPr>
              <a:t> </a:t>
            </a:r>
            <a:r>
              <a:rPr u="sng" spc="-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2"/>
              </a:rPr>
              <a:t>https://base.garant.ru/17729940/53f89421bbdaf741eb2d1ecc4ddb4c33/</a:t>
            </a:r>
            <a:endParaRPr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4513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7A3504-32FE-41D8-9331-12E8A5072E0F}"/>
              </a:ext>
            </a:extLst>
          </p:cNvPr>
          <p:cNvSpPr/>
          <p:nvPr/>
        </p:nvSpPr>
        <p:spPr>
          <a:xfrm>
            <a:off x="-228600" y="228600"/>
            <a:ext cx="12191999" cy="62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97000"/>
              </a:lnSpc>
              <a:spcAft>
                <a:spcPts val="0"/>
              </a:spcAft>
            </a:pP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 –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Сравнительная характеристика </a:t>
            </a:r>
          </a:p>
          <a:p>
            <a:pPr indent="450215" algn="ctr">
              <a:lnSpc>
                <a:spcPct val="97000"/>
              </a:lnSpc>
              <a:spcAft>
                <a:spcPts val="0"/>
              </a:spcAft>
            </a:pP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автономных (АО), бюджетных (БО), казенных (КО) организаций по некоторым признакам</a:t>
            </a:r>
            <a:endParaRPr lang="ru-RU" sz="1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054C942-90F2-46CA-9B63-2A2BF8EB1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58781"/>
              </p:ext>
            </p:extLst>
          </p:nvPr>
        </p:nvGraphicFramePr>
        <p:xfrm>
          <a:off x="20053" y="1004637"/>
          <a:ext cx="12192000" cy="5829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8612">
                  <a:extLst>
                    <a:ext uri="{9D8B030D-6E8A-4147-A177-3AD203B41FA5}">
                      <a16:colId xmlns:a16="http://schemas.microsoft.com/office/drawing/2014/main" val="2123020424"/>
                    </a:ext>
                  </a:extLst>
                </a:gridCol>
                <a:gridCol w="5838100">
                  <a:extLst>
                    <a:ext uri="{9D8B030D-6E8A-4147-A177-3AD203B41FA5}">
                      <a16:colId xmlns:a16="http://schemas.microsoft.com/office/drawing/2014/main" val="3365735317"/>
                    </a:ext>
                  </a:extLst>
                </a:gridCol>
                <a:gridCol w="915502">
                  <a:extLst>
                    <a:ext uri="{9D8B030D-6E8A-4147-A177-3AD203B41FA5}">
                      <a16:colId xmlns:a16="http://schemas.microsoft.com/office/drawing/2014/main" val="4210624865"/>
                    </a:ext>
                  </a:extLst>
                </a:gridCol>
                <a:gridCol w="764893">
                  <a:extLst>
                    <a:ext uri="{9D8B030D-6E8A-4147-A177-3AD203B41FA5}">
                      <a16:colId xmlns:a16="http://schemas.microsoft.com/office/drawing/2014/main" val="1609947360"/>
                    </a:ext>
                  </a:extLst>
                </a:gridCol>
                <a:gridCol w="764893">
                  <a:extLst>
                    <a:ext uri="{9D8B030D-6E8A-4147-A177-3AD203B41FA5}">
                      <a16:colId xmlns:a16="http://schemas.microsoft.com/office/drawing/2014/main" val="2349574994"/>
                    </a:ext>
                  </a:extLst>
                </a:gridCol>
              </a:tblGrid>
              <a:tr h="41135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Характеристики признака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признака для каждого типа учреждения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633340"/>
                  </a:ext>
                </a:extLst>
              </a:tr>
              <a:tr h="102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799232"/>
                  </a:ext>
                </a:extLst>
              </a:tr>
              <a:tr h="20567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Государственное (муниципальное) задание на оказание услуг (выполнение работ)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Обязательность формирования для данного типа учреждений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558934"/>
                  </a:ext>
                </a:extLst>
              </a:tr>
              <a:tr h="2056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 быть сформировано по решению учредителя, но не обязательно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2146337"/>
                  </a:ext>
                </a:extLst>
              </a:tr>
              <a:tr h="112838">
                <a:tc rowSpan="3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(финансовое обеспечение выполнения государственного (муниципального) задания) 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инвестиции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6999274"/>
                  </a:ext>
                </a:extLst>
              </a:tr>
              <a:tr h="1040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Бюджетная смета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3609807"/>
                  </a:ext>
                </a:extLst>
              </a:tr>
              <a:tr h="194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8262"/>
                  </a:ext>
                </a:extLst>
              </a:tr>
              <a:tr h="41135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и ведение счетов (лицевых счетов)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 лицевые счета в Федеральном казначействе (ФК), финансовом органе соответствующего ППО (далее – ФО)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677271"/>
                  </a:ext>
                </a:extLst>
              </a:tr>
              <a:tr h="308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открытия и ведения счетов в кредитной организации и/или в ФК (ФО)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71423"/>
                  </a:ext>
                </a:extLst>
              </a:tr>
              <a:tr h="205679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Субсидиарная ответственность учредителя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в зависимости от типа учреждения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739358"/>
                  </a:ext>
                </a:extLst>
              </a:tr>
              <a:tr h="308519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Принципы ведения бухгалтерского учета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единого плана счетов бухгалтерского учета государственных (муниципальных) учреждений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982284"/>
                  </a:ext>
                </a:extLst>
              </a:tr>
              <a:tr h="514198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размещению информации о деятельности учреждений в открытом доступе, документы в соответствии с п. 3.3 </a:t>
                      </a:r>
                      <a:r>
                        <a:rPr lang="ru-RU" sz="1700" u="sng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ст. 32</a:t>
                      </a: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Закона № 7-ФЗ; 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 13 </a:t>
                      </a:r>
                      <a:r>
                        <a:rPr lang="ru-RU" sz="1700" u="sng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ст. 4</a:t>
                      </a: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Закона № 174-ФЗ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 размещение после 1 января 2012 года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427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354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054C942-90F2-46CA-9B63-2A2BF8EB1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095782"/>
              </p:ext>
            </p:extLst>
          </p:nvPr>
        </p:nvGraphicFramePr>
        <p:xfrm>
          <a:off x="0" y="1"/>
          <a:ext cx="12192000" cy="69252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8612">
                  <a:extLst>
                    <a:ext uri="{9D8B030D-6E8A-4147-A177-3AD203B41FA5}">
                      <a16:colId xmlns:a16="http://schemas.microsoft.com/office/drawing/2014/main" val="2123020424"/>
                    </a:ext>
                  </a:extLst>
                </a:gridCol>
                <a:gridCol w="5838100">
                  <a:extLst>
                    <a:ext uri="{9D8B030D-6E8A-4147-A177-3AD203B41FA5}">
                      <a16:colId xmlns:a16="http://schemas.microsoft.com/office/drawing/2014/main" val="3365735317"/>
                    </a:ext>
                  </a:extLst>
                </a:gridCol>
                <a:gridCol w="915502">
                  <a:extLst>
                    <a:ext uri="{9D8B030D-6E8A-4147-A177-3AD203B41FA5}">
                      <a16:colId xmlns:a16="http://schemas.microsoft.com/office/drawing/2014/main" val="4210624865"/>
                    </a:ext>
                  </a:extLst>
                </a:gridCol>
                <a:gridCol w="764893">
                  <a:extLst>
                    <a:ext uri="{9D8B030D-6E8A-4147-A177-3AD203B41FA5}">
                      <a16:colId xmlns:a16="http://schemas.microsoft.com/office/drawing/2014/main" val="1609947360"/>
                    </a:ext>
                  </a:extLst>
                </a:gridCol>
                <a:gridCol w="764893">
                  <a:extLst>
                    <a:ext uri="{9D8B030D-6E8A-4147-A177-3AD203B41FA5}">
                      <a16:colId xmlns:a16="http://schemas.microsoft.com/office/drawing/2014/main" val="2349574994"/>
                    </a:ext>
                  </a:extLst>
                </a:gridCol>
              </a:tblGrid>
              <a:tr h="737676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Характеристики признака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признака для каждого типа учреждения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633340"/>
                  </a:ext>
                </a:extLst>
              </a:tr>
              <a:tr h="24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799232"/>
                  </a:ext>
                </a:extLst>
              </a:tr>
              <a:tr h="122946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размещению информации о деятельности учреждений в открытом доступе, документы в соответствии с п. 3.3 </a:t>
                      </a:r>
                      <a:r>
                        <a:rPr lang="ru-RU" sz="1700" u="sng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ст. 32</a:t>
                      </a: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Закона № 7-ФЗ; 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 13 </a:t>
                      </a:r>
                      <a:r>
                        <a:rPr lang="ru-RU" sz="1700" u="sng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ст. 4</a:t>
                      </a: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Закона № 174-ФЗ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 размещение после 1 января 2012ода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427941"/>
                  </a:ext>
                </a:extLst>
              </a:tr>
              <a:tr h="737676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для перевода отдельных видов учреждений в определенный тип в зависимости от сферы и характера деятельности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Здравоохранение, образование, культура, физкультура и спорт, занятость населения, социальная защита, в иных сферах, в случаях, установленных федеральными законами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7845676"/>
                  </a:ext>
                </a:extLst>
              </a:tr>
              <a:tr h="24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ограничений по сферам деятельности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–*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61922"/>
                  </a:ext>
                </a:extLst>
              </a:tr>
              <a:tr h="491784">
                <a:tc rowSpan="5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распоряжения имуществом без согласия учредителя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Недвижимым имуществом, закрепленным собственником, приобретенным за счет выделенных собственником средств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6325295"/>
                  </a:ext>
                </a:extLst>
              </a:tr>
              <a:tr h="491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Недвижимым имуществом, приобретенным за счет доходов, полученных от приносящей доход деятельности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6527760"/>
                  </a:ext>
                </a:extLst>
              </a:tr>
              <a:tr h="737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Особо ценным движимым имуществом, закрепленным собственником, приобретенным за счет выделенных собственником средств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359664"/>
                  </a:ext>
                </a:extLst>
              </a:tr>
              <a:tr h="491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Особо ценным движимым имуществом, приобретенным за счет средств, полученных от приносящей доход деятельности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399635"/>
                  </a:ext>
                </a:extLst>
              </a:tr>
              <a:tr h="2458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Иным имуществом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726800"/>
                  </a:ext>
                </a:extLst>
              </a:tr>
              <a:tr h="375599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ведения приносящей доход деятельности в соответствии с уставом (оказание платных услуг физическим и юридическим лицам)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зачислением доходов в соответствующий бюджет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111848"/>
                  </a:ext>
                </a:extLst>
              </a:tr>
              <a:tr h="7245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правом распоряжения полученными доходами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550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721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412B1F7-4873-4568-82E3-D858B038B2C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192000" cy="3524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7851">
                  <a:extLst>
                    <a:ext uri="{9D8B030D-6E8A-4147-A177-3AD203B41FA5}">
                      <a16:colId xmlns:a16="http://schemas.microsoft.com/office/drawing/2014/main" val="3746155410"/>
                    </a:ext>
                  </a:extLst>
                </a:gridCol>
                <a:gridCol w="5788865">
                  <a:extLst>
                    <a:ext uri="{9D8B030D-6E8A-4147-A177-3AD203B41FA5}">
                      <a16:colId xmlns:a16="http://schemas.microsoft.com/office/drawing/2014/main" val="4283500899"/>
                    </a:ext>
                  </a:extLst>
                </a:gridCol>
                <a:gridCol w="915502">
                  <a:extLst>
                    <a:ext uri="{9D8B030D-6E8A-4147-A177-3AD203B41FA5}">
                      <a16:colId xmlns:a16="http://schemas.microsoft.com/office/drawing/2014/main" val="2991276616"/>
                    </a:ext>
                  </a:extLst>
                </a:gridCol>
                <a:gridCol w="764891">
                  <a:extLst>
                    <a:ext uri="{9D8B030D-6E8A-4147-A177-3AD203B41FA5}">
                      <a16:colId xmlns:a16="http://schemas.microsoft.com/office/drawing/2014/main" val="2282514674"/>
                    </a:ext>
                  </a:extLst>
                </a:gridCol>
                <a:gridCol w="764891">
                  <a:extLst>
                    <a:ext uri="{9D8B030D-6E8A-4147-A177-3AD203B41FA5}">
                      <a16:colId xmlns:a16="http://schemas.microsoft.com/office/drawing/2014/main" val="2711355025"/>
                    </a:ext>
                  </a:extLst>
                </a:gridCol>
              </a:tblGrid>
              <a:tr h="857250">
                <a:tc rowSpan="2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Характеристики признака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признака для каждого типа учреждения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570453"/>
                  </a:ext>
                </a:extLst>
              </a:tr>
              <a:tr h="21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10466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учредителем содержания имущества, 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сдаваемого в аренду **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рамках бюджетной сметы или субсидии на выполнение государственного (муниципального) задания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904819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Распространение действия положений Закона № 44-ФЗ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приобретении товаров, работ, услуг за счет всех источников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3892757"/>
                  </a:ext>
                </a:extLst>
              </a:tr>
              <a:tr h="428625">
                <a:tc rowSpan="2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управления государственной (муниципальной) организацией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Руководитель, назначаемый учредителем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71947"/>
                  </a:ext>
                </a:extLst>
              </a:tr>
              <a:tr h="642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Руководитель, назначенный учредителем и одобренный наблюдательным советом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3307312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FD9E588-528D-4846-A1ED-75B75F26EB4D}"/>
              </a:ext>
            </a:extLst>
          </p:cNvPr>
          <p:cNvSpPr/>
          <p:nvPr/>
        </p:nvSpPr>
        <p:spPr>
          <a:xfrm>
            <a:off x="0" y="3524441"/>
            <a:ext cx="121920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95000"/>
              </a:lnSpc>
              <a:spcAft>
                <a:spcPts val="0"/>
              </a:spcAft>
            </a:pP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 В соответствии со 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ст. 15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Закона № 313-ФЗ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 ФЗ «О применении контрольно-кассовой техники при осуществлении расчетов в РФ» 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государственные учреждения субъектов РФ и муниципальные организации, участвующие в реализации территориальных программ ОМС, не могут быть созданы в виде казенных организаций;</a:t>
            </a:r>
            <a:endParaRPr lang="ru-RU" sz="1600" b="1" spc="-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95000"/>
              </a:lnSpc>
              <a:spcAft>
                <a:spcPts val="0"/>
              </a:spcAft>
            </a:pP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** В случае сдачи в аренду недвижимого имущества и особо ценного движимого имущества финансовое обеспечение содержания такого имущества учредителем не осуществляется (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ч. 6 ст. 9.2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Закона № 7-ФЗ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некоммерческих организациях» 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ч. 3 ст. 4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Закона № 174-ФЗ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автономных учреждениях»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r>
              <a:rPr lang="ru-RU" sz="1600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4FE2910-0DA9-4369-986D-0C4DE3EA8242}"/>
              </a:ext>
            </a:extLst>
          </p:cNvPr>
          <p:cNvSpPr/>
          <p:nvPr/>
        </p:nvSpPr>
        <p:spPr>
          <a:xfrm>
            <a:off x="933450" y="5425207"/>
            <a:ext cx="104775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Минфина России от 16.05.2011 № 12-08-22/1959 «Комплексные рекомендации органам исполнительной власти субъектов Российской Федерации, органам местного самоуправления по реализации Федерального закона от 08.05.2010 №83-ФЗ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 - 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https://www.consultant.ru/document/cons_doc_LAW_115329/b0611bcd1c0e08d80ebf1778dc35dfc822a53c72/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491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13F702-F5B5-4E81-A767-7590A910DA6D}"/>
              </a:ext>
            </a:extLst>
          </p:cNvPr>
          <p:cNvSpPr/>
          <p:nvPr/>
        </p:nvSpPr>
        <p:spPr>
          <a:xfrm>
            <a:off x="266700" y="321995"/>
            <a:ext cx="11658600" cy="621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Финансирование сферы образования (финансовое обеспечение услуг в сфере образования) </a:t>
            </a:r>
            <a:r>
              <a:rPr lang="ru-RU" b="1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 предоставления образовательным организациям необходимых финансовых ресурсов государством и муниципальными образованиями в целях формирования основ для реализации своей функции, а также гражданами и организациями в целях добровольного содействия развитию образования и удовлетворению частных потребностей.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финансирования образования</a:t>
            </a:r>
            <a:r>
              <a:rPr lang="ru-RU" spc="-1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обеспечение реализации </a:t>
            </a:r>
            <a:r>
              <a:rPr lang="ru-RU" i="1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социального заказа (заказа на производство социально-значимых общественных благ)</a:t>
            </a:r>
            <a:r>
              <a:rPr lang="ru-RU" b="1" i="1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запроса, исходящего от тех, кто наряду с государством предоставляет ресурсы сфере образования, то есть родителей, общественных организаций, работодателей и т. д.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b="1" spc="-2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финансирования образования возникают отношения между: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государством, органами местного самоуправления и системой образования, отдельными ОО в процессе определения потребностей в финансовых ресурсах на реализацию государственной образовательной политики, финансирования из бюджета и использования бюджетных средств на развитие образования;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различными уровнями власти по распределению и перераспределению бюджетных средств на цели образования, выделению дотаций, субвенций и субсидий;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и юридическими, физическими лицами по вопросам получения внебюджетных средств;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различных форм собственности и хозяйствующими субъектами в процессе приобретения товарно-материальных ценностей, реализации продукции, оказания услуг, аренды имущества;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различных форм собственности и государством, органами местного самоуправления при уплате налогов и неналоговых взносов в бюджетную систему;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и работающими в них гражданами по оплате труда, обучающимися по выплате стипендий, получению ими различных материальных льгот;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и органами Федерального казначейства, финансовыми и кредитными организациями по ведению расчетно-платежных операций;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и их вышестоящими организациями по вопросам финансирования, учета и отчетности;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 и органами государственного финансового контроля;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органами управления образованием, ОО и иностранными организациями при осуществлении международного сотрудничества и внешнеэкономической деятельности в порядке, установленном законодательством РФ.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87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CE79FA5-610B-41B7-A377-2819586448B5}"/>
              </a:ext>
            </a:extLst>
          </p:cNvPr>
          <p:cNvSpPr/>
          <p:nvPr/>
        </p:nvSpPr>
        <p:spPr>
          <a:xfrm>
            <a:off x="0" y="0"/>
            <a:ext cx="12192000" cy="2682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2425" algn="just">
              <a:lnSpc>
                <a:spcPct val="85000"/>
              </a:lnSpc>
            </a:pP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Финансирование образования базируется на принципах:</a:t>
            </a:r>
            <a:endParaRPr lang="ru-RU" b="1" spc="-5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плановости – средства предусматриваются при составлении бюджета (финансового плана);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целевой направленности – использование средств допускается только на предусмотренные планом объекты и цели;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безвозвратности – у получателей средств не возникает обязательств по их возврату;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выделения средств по мере их расходования;</a:t>
            </a:r>
          </a:p>
          <a:p>
            <a:pPr marL="342900" indent="-342900" algn="just">
              <a:lnSpc>
                <a:spcPct val="85000"/>
              </a:lnSpc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экономии – рационального расходования средств.</a:t>
            </a:r>
          </a:p>
          <a:p>
            <a:pPr indent="352425" algn="just">
              <a:lnSpc>
                <a:spcPct val="85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образования характеризуется: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85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Многоканальностью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финансированием, сочетающим в себе использование не только бюджетных ассигнований из бюджетов разных уровней для обеспечения основной деятельности, но и различных видов внебюджетных средств, направляемых на финансирование прочей деятельности. Бюджетное и внебюджетное финансирование в своей совокупности образуют общий объем финансирования сферы образования.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5B1E637-509B-4BD6-BC26-7ACAC9FF4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774483"/>
            <a:ext cx="7361063" cy="373504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51C49C-DC5D-491A-AF1D-B4228F7F012C}"/>
              </a:ext>
            </a:extLst>
          </p:cNvPr>
          <p:cNvSpPr/>
          <p:nvPr/>
        </p:nvSpPr>
        <p:spPr>
          <a:xfrm>
            <a:off x="228600" y="6010807"/>
            <a:ext cx="44958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90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1 – Формы финансирования образовательных учреждений (организации)</a:t>
            </a:r>
            <a:endParaRPr lang="ru-RU" sz="1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A0A41C1-30F5-483D-B44F-209FF58B6922}"/>
              </a:ext>
            </a:extLst>
          </p:cNvPr>
          <p:cNvSpPr/>
          <p:nvPr/>
        </p:nvSpPr>
        <p:spPr>
          <a:xfrm>
            <a:off x="120605" y="2796757"/>
            <a:ext cx="430764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85000"/>
              </a:lnSpc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Многоуровневым финансированием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распределением функций между государственными и иными органами, принимающими участие в процессе финансирования образовательных учреждений (ОУ), и осуществлением финансирования из бюджетов разных уровней.</a:t>
            </a:r>
            <a:endParaRPr lang="ru-RU"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698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4A3CAC-3B56-47CA-8C02-C947F1AC8BAD}"/>
              </a:ext>
            </a:extLst>
          </p:cNvPr>
          <p:cNvSpPr/>
          <p:nvPr/>
        </p:nvSpPr>
        <p:spPr>
          <a:xfrm>
            <a:off x="0" y="0"/>
            <a:ext cx="12192000" cy="3153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Денежные средства 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финансирования образования 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целом по РФ 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аккумулируются в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консолидированном бюджете страны. Эти средства являются частью 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называемого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социального бюджета</a:t>
            </a:r>
            <a:r>
              <a:rPr lang="ru-RU" spc="-1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выделяемого в аналитических целях субъектом бюджетного планирования объем финансовых ресурсов и комплекс мероприятий (направлений расходования бюджетных средств), предназначенных для </a:t>
            </a:r>
            <a:r>
              <a:rPr lang="ru-RU" i="1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решения задач социального характера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субъекта бюджетного планирования (РФ, субъектов РФ, муниципальных образований).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федерального бюджета финансируются федерального подчинения ОО, ФЦП развития образования, мероприятия Национального проекта «Образование» (с 01.01.2025 года – Национальный проект «Молодёжь и дети»).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Поскольку основная масса ОО находится в ведении субъектов РФ и местного самоуправления, то порядка 4/5 консолидированного бюджета страны по расходам на образование финансируется из бюджетов субъектов РФ и местных бюджетов. При недостаточности в них средств, из федерального бюджета выделяются регионам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– дотации, субсидии и субвенции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Такую же функцию по отношению к местным бюджетам выполняют бюджеты субъектов РФ, в том числе по финансированию принятых ими самими проектов, аналогичных Национальному проекту «Образование» (с 01.01.2025 года – Национальный проект «Молодёжь и дети»).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144507-5436-46EC-B279-9BE5BD5E0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3109550"/>
            <a:ext cx="7734300" cy="37484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8093B0E-5815-4660-A654-2AE600C79117}"/>
              </a:ext>
            </a:extLst>
          </p:cNvPr>
          <p:cNvSpPr/>
          <p:nvPr/>
        </p:nvSpPr>
        <p:spPr>
          <a:xfrm>
            <a:off x="243207" y="5181600"/>
            <a:ext cx="3882190" cy="1435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7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2 – Источники финансового обеспечения образования в зависимости от типа бюджетного (муниципального) учреждения</a:t>
            </a:r>
            <a:endParaRPr lang="ru-RU" b="1" spc="-5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6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DF3C7A-CAED-422D-A937-DF735E0891D0}"/>
              </a:ext>
            </a:extLst>
          </p:cNvPr>
          <p:cNvSpPr/>
          <p:nvPr/>
        </p:nvSpPr>
        <p:spPr>
          <a:xfrm>
            <a:off x="511501" y="0"/>
            <a:ext cx="10687734" cy="537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Правовые основы финансирования образования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3DF511-7794-4EDD-B827-E2C48C4CC147}"/>
              </a:ext>
            </a:extLst>
          </p:cNvPr>
          <p:cNvSpPr/>
          <p:nvPr/>
        </p:nvSpPr>
        <p:spPr>
          <a:xfrm>
            <a:off x="0" y="537070"/>
            <a:ext cx="12192000" cy="6685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финансовой деятельности ОУ необходимо руководствоваться нормами финансового права, закрепленными в Конституции РФ, Федеральном конституционном законе «О Правительстве РФ», Гражданском кодексе РФ, Трудовом кодексе РФ, Бюджетном кодексе РФ, Налоговом кодексе РФ, законах о бюджете на очередной финансовый год и плановый период, законодательных актах о правах органов власти (федеральных, региональных, местного самоуправления), Законе РФ «Об образовании в РФ», а также в постановлениях Правительства РФ, нормативных правовых актах Минфина России, Федерального казначейства, Министерства образования и науки РФ, Министерства просвещения РФ, Рособрнадзора, регулирующих финансовые отношения в системе образования.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</a:pP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Финансирование образования определяется в первую очередь </a:t>
            </a:r>
            <a:r>
              <a:rPr lang="ru-RU" b="1" spc="-3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конституционными гарантиями </a:t>
            </a: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области образования, предоставляемыми гражданам (и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сходные позиции, на которых базируется система финансирования образования в РФ):</a:t>
            </a: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бесплатно должны обеспечиваться дошкольным воспитанием, общим средним образованием и профессиональным обучением;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бесплатным средним профессиональным образованием и высшим образованием должны обеспечиваться те, кто прошел соответствующий конкурсный отбор на объявленных условиях.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Законодательные акты в области образования должны учитывать, что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Бюджетным кодексом РФ 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определены: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бюджетной системы РФ (ст. 28), включая принцип результативности и эффективности использования бюджетных средств (ст. 34);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бюджетные полномочия РФ, субъектов РФ и муниципальных образований (ст. 7-9), их особенности в части, например, бюджетного процесса и межбюджетных отношений;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расходов бюджетов в соответствии с разграничением полномочий органов власти (ст. 65);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бюджетные ассигнования на оказание государственных (муниципальных) услуг (ст. 691), включая ассигнования на обеспечение выполнения функций бюджетных учреждений, в том числе образовательных (ст. 70);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межбюджетные трансферты (дотации, субсидии, субвенции) и условия их предоставления (ст. 129-1424);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правового положения бюджетных учреждений, в том числе образовательных (ст. 161);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бюджетные полномочия получателей бюджетных средств, включая образовательные учреждения (ст. 162);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бюджетные полномочия Минфина России, министра финансов, Федерального казначейства, Федеральной службы финансово-бюджетного надзора, Счетной палаты РФ (ст. 164-168);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ответственность за нарушение бюджетного законодательства РФ (ст. 281-306).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547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DAB98A-5BCF-45D7-9909-99FD135DFCBB}"/>
              </a:ext>
            </a:extLst>
          </p:cNvPr>
          <p:cNvSpPr/>
          <p:nvPr/>
        </p:nvSpPr>
        <p:spPr>
          <a:xfrm>
            <a:off x="120316" y="203982"/>
            <a:ext cx="11951368" cy="6450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внебюджетных средств образовательных организаций и других бюджетных учреждений производится в соответствии с положениями п. 5 Закона № 63-ФЗ. В том же пункте данного закона предусматривается принятие в дальнейшем специального федерального закона, определяющего особенности использования внебюджетных средств бюджетными учреждениями.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осуществления финансовой деятельности образовательные организации вносят в доход бюджета платежи: налог на доходы физических лиц, земельный налог, налог на имущество организаций и др. При этом они руководствуются положениями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Налогового кодекса РФ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которым определены: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отношения, регулируемые законодательством о налогах и сборах (ст. 2);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нормативные правовые акты Правительства РФ, федеральных органов исполнительной власти, органов исполнительной власти субъектов РФ, исполнительных органов местного самоуправления о налогах и сборах (ст. 4);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налогов и сборов в РФ, полномочия законодательных органов государственной власти субъектов РФ и представительных органов муниципальных образований по установлению налогов и сборов (ст. 12);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налоги и сборы, региональные и местные налоги (ст. 13-15, ст. 143-398);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налогоплательщиков (ст. 21), обеспечение и защита прав налогоплательщиков (ст. 22), обязанности налогоплательщиков (ст. 23);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налоговые органы в РФ (ст. 30), права и обязанности налоговых органов (ст. 31, 32), обязанности должностных лиц налоговых органов (ст. 33), их ответственность (ст. 35);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объекты налогообложения (ст. 38), принципы определения цены товаров, работ или услуг для целей налогообложения (ст. 40);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исчисления налога (ст. 52), налоговая база и налоговая ставка, размеры сборов (ст. 53), общие вопросы исчисления налоговой базы (ст. 54), налоговый период (ст. 55), установление и использование льгот по налогам и сборам (ст. 56), сроки уплаты налогов и сборов (ст. 57), порядок уплаты налогов и сборов (ст. 58), списание безнадежных долгов по налогам и сборам (ст. 59);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общие положения о налоговом контроле (ст. 82), налоговые проверки (ст. 87), камеральные и выездные налоговые проверки (ст. 88, 89); понятие налогового правонарушения (ст. 106), лица, подлежащие ответственности за совершение налоговых правонарушений (ст. 107), налоговые санкции (ст.</a:t>
            </a:r>
            <a:r>
              <a:rPr lang="en-US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114), срок исковой давности взыскания штрафов (ст. 115), право на обжалование актов налоговых органов (ст. 137).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635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5C6486-2C76-4BCF-9409-01F5C6F069C7}"/>
              </a:ext>
            </a:extLst>
          </p:cNvPr>
          <p:cNvSpPr/>
          <p:nvPr/>
        </p:nvSpPr>
        <p:spPr>
          <a:xfrm>
            <a:off x="248652" y="39802"/>
            <a:ext cx="11694695" cy="3389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Отдельные финансовые отношения в системе образования регулируются в соответствии с положениями трудового законодательства РФ. Так, </a:t>
            </a:r>
            <a:r>
              <a:rPr lang="ru-RU" b="1" spc="-1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Трудовым кодексом РФ 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определены: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основания возникновения трудовых отношений (ст. 16);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права и обязанности работника и работодателя (ст.</a:t>
            </a:r>
            <a:r>
              <a:rPr lang="en-US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21,</a:t>
            </a:r>
            <a:r>
              <a:rPr lang="en-US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22), коллективный договор и его роль в регулировании финансовых отношений (ст. 40,</a:t>
            </a:r>
            <a:r>
              <a:rPr lang="en-US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41);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понятия и определения гарантий по оплате труда работников (ст. 130), оплата по труду (ст. 132);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компенсации, сроки их предоставления (ст. 164, 165);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материальная ответственность сторон трудового договора (ст. 232-250);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регулирования труда педагогических работников (ст. 331-336);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защиты трудовых прав и свобод (ст. 352);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государственный надзор и контроль за соблюдением трудового законодательства (ст. 353-369);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85000"/>
              </a:lnSpc>
              <a:spcAft>
                <a:spcPts val="0"/>
              </a:spcAft>
              <a:buFont typeface="Courier New" panose="02070309020205020404" pitchFamily="49" charset="0"/>
              <a:buChar char="­"/>
              <a:tabLst>
                <a:tab pos="450215" algn="l"/>
              </a:tabLs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ответственности за нарушение трудового законодательства и иных актов, содержащих нормы трудового права (ст. 419).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5000"/>
              </a:lnSpc>
              <a:spcAft>
                <a:spcPts val="0"/>
              </a:spcAft>
            </a:pP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76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F61A3C-66D9-4A15-BFA0-571D3659F559}"/>
              </a:ext>
            </a:extLst>
          </p:cNvPr>
          <p:cNvSpPr/>
          <p:nvPr/>
        </p:nvSpPr>
        <p:spPr>
          <a:xfrm>
            <a:off x="0" y="36095"/>
            <a:ext cx="12192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Профессиональные компетенции руководителя общеобразовательной организации </a:t>
            </a: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8F44F85A-4DEC-4AD1-910C-C455C368424C}"/>
              </a:ext>
            </a:extLst>
          </p:cNvPr>
          <p:cNvSpPr txBox="1"/>
          <p:nvPr/>
        </p:nvSpPr>
        <p:spPr>
          <a:xfrm>
            <a:off x="533400" y="2438400"/>
            <a:ext cx="6629400" cy="297132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10"/>
              </a:spcBef>
            </a:pP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главе</a:t>
            </a:r>
            <a:r>
              <a:rPr sz="22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13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 Закона</a:t>
            </a:r>
            <a:r>
              <a:rPr sz="22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№</a:t>
            </a:r>
            <a:r>
              <a:rPr sz="2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273-Ф3</a:t>
            </a:r>
            <a:r>
              <a:rPr sz="22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«Об</a:t>
            </a:r>
            <a:r>
              <a:rPr sz="2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образовании</a:t>
            </a:r>
            <a:r>
              <a:rPr sz="2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РФ»</a:t>
            </a: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endParaRPr lang="ru-RU" sz="2200" b="1" spc="5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  <a:spcBef>
                <a:spcPts val="110"/>
              </a:spcBef>
            </a:pPr>
            <a:r>
              <a:rPr sz="2200" b="1" dirty="0" err="1">
                <a:solidFill>
                  <a:srgbClr val="001F5F"/>
                </a:solidFill>
                <a:latin typeface="Times New Roman"/>
                <a:cs typeface="Times New Roman"/>
              </a:rPr>
              <a:t>указаны</a:t>
            </a:r>
            <a:r>
              <a:rPr sz="2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виды </a:t>
            </a:r>
            <a:r>
              <a:rPr sz="2200" b="1" spc="-5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экономической</a:t>
            </a:r>
            <a:r>
              <a:rPr sz="22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деятельности,</a:t>
            </a:r>
            <a:r>
              <a:rPr sz="22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затрагивающее</a:t>
            </a:r>
            <a:r>
              <a:rPr sz="22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разные</a:t>
            </a:r>
            <a:r>
              <a:rPr sz="22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направления </a:t>
            </a:r>
            <a:r>
              <a:rPr sz="2200" b="1" spc="-5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 err="1">
                <a:solidFill>
                  <a:srgbClr val="001F5F"/>
                </a:solidFill>
                <a:latin typeface="Times New Roman"/>
                <a:cs typeface="Times New Roman"/>
              </a:rPr>
              <a:t>хозяйствования</a:t>
            </a:r>
            <a:r>
              <a:rPr sz="22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образовательных</a:t>
            </a:r>
            <a:r>
              <a:rPr lang="ru-RU" sz="22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ru-RU"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организаций</a:t>
            </a:r>
            <a:r>
              <a:rPr sz="2200" b="1" dirty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endParaRPr sz="2200" dirty="0">
              <a:latin typeface="Times New Roman"/>
              <a:cs typeface="Times New Roman"/>
            </a:endParaRPr>
          </a:p>
          <a:p>
            <a:pPr marL="707390" indent="-345440">
              <a:lnSpc>
                <a:spcPct val="100000"/>
              </a:lnSpc>
              <a:spcBef>
                <a:spcPts val="1635"/>
              </a:spcBef>
              <a:buAutoNum type="arabicParenR"/>
              <a:tabLst>
                <a:tab pos="708025" algn="l"/>
              </a:tabLst>
            </a:pPr>
            <a:r>
              <a:rPr spc="-5" dirty="0">
                <a:latin typeface="Times New Roman"/>
                <a:cs typeface="Times New Roman"/>
              </a:rPr>
              <a:t>управление</a:t>
            </a:r>
            <a:r>
              <a:rPr spc="-30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имуществом</a:t>
            </a:r>
            <a:r>
              <a:rPr spc="15" dirty="0">
                <a:latin typeface="Times New Roman"/>
                <a:cs typeface="Times New Roman"/>
              </a:rPr>
              <a:t> </a:t>
            </a:r>
            <a:r>
              <a:rPr spc="-5" dirty="0">
                <a:latin typeface="Times New Roman"/>
                <a:cs typeface="Times New Roman"/>
              </a:rPr>
              <a:t>собственника;</a:t>
            </a:r>
            <a:endParaRPr dirty="0">
              <a:latin typeface="Times New Roman"/>
              <a:cs typeface="Times New Roman"/>
            </a:endParaRPr>
          </a:p>
          <a:p>
            <a:pPr marL="707390" indent="-345440">
              <a:lnSpc>
                <a:spcPct val="100000"/>
              </a:lnSpc>
              <a:buAutoNum type="arabicParenR"/>
              <a:tabLst>
                <a:tab pos="708025" algn="l"/>
              </a:tabLst>
            </a:pPr>
            <a:r>
              <a:rPr spc="-5" dirty="0">
                <a:latin typeface="Times New Roman"/>
                <a:cs typeface="Times New Roman"/>
              </a:rPr>
              <a:t>распоряжение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Times New Roman"/>
                <a:cs typeface="Times New Roman"/>
              </a:rPr>
              <a:t>результатами</a:t>
            </a:r>
            <a:r>
              <a:rPr spc="-5" dirty="0">
                <a:latin typeface="Times New Roman"/>
                <a:cs typeface="Times New Roman"/>
              </a:rPr>
              <a:t> интеллектуальной</a:t>
            </a:r>
            <a:r>
              <a:rPr spc="-45" dirty="0">
                <a:latin typeface="Times New Roman"/>
                <a:cs typeface="Times New Roman"/>
              </a:rPr>
              <a:t> </a:t>
            </a:r>
            <a:r>
              <a:rPr spc="5" dirty="0">
                <a:latin typeface="Times New Roman"/>
                <a:cs typeface="Times New Roman"/>
              </a:rPr>
              <a:t>деятельности;</a:t>
            </a:r>
            <a:endParaRPr dirty="0">
              <a:latin typeface="Times New Roman"/>
              <a:cs typeface="Times New Roman"/>
            </a:endParaRPr>
          </a:p>
          <a:p>
            <a:pPr marL="707390" indent="-345440">
              <a:lnSpc>
                <a:spcPct val="100000"/>
              </a:lnSpc>
              <a:buAutoNum type="arabicParenR"/>
              <a:tabLst>
                <a:tab pos="708025" algn="l"/>
                <a:tab pos="2764790" algn="l"/>
                <a:tab pos="4999990" algn="l"/>
                <a:tab pos="6840855" algn="l"/>
                <a:tab pos="7359650" algn="l"/>
              </a:tabLst>
            </a:pPr>
            <a:r>
              <a:rPr dirty="0">
                <a:latin typeface="Times New Roman"/>
                <a:cs typeface="Times New Roman"/>
              </a:rPr>
              <a:t>осуществление	</a:t>
            </a:r>
            <a:r>
              <a:rPr spc="-10" dirty="0">
                <a:latin typeface="Times New Roman"/>
                <a:cs typeface="Times New Roman"/>
              </a:rPr>
              <a:t>образовательной	</a:t>
            </a:r>
            <a:r>
              <a:rPr dirty="0">
                <a:latin typeface="Times New Roman"/>
                <a:cs typeface="Times New Roman"/>
              </a:rPr>
              <a:t>деятельности	</a:t>
            </a:r>
            <a:r>
              <a:rPr dirty="0" err="1">
                <a:latin typeface="Times New Roman"/>
                <a:cs typeface="Times New Roman"/>
              </a:rPr>
              <a:t>на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dirty="0" err="1">
                <a:latin typeface="Times New Roman"/>
                <a:cs typeface="Times New Roman"/>
              </a:rPr>
              <a:t>основе</a:t>
            </a:r>
            <a:r>
              <a:rPr lang="ru-RU" dirty="0">
                <a:latin typeface="Times New Roman"/>
                <a:cs typeface="Times New Roman"/>
              </a:rPr>
              <a:t> д</a:t>
            </a:r>
            <a:r>
              <a:rPr spc="-10" dirty="0" err="1">
                <a:latin typeface="Times New Roman"/>
                <a:cs typeface="Times New Roman"/>
              </a:rPr>
              <a:t>оговоров</a:t>
            </a:r>
            <a:r>
              <a:rPr lang="ru-RU" spc="-10" dirty="0">
                <a:latin typeface="Times New Roman"/>
                <a:cs typeface="Times New Roman"/>
              </a:rPr>
              <a:t>. </a:t>
            </a:r>
            <a:endParaRPr sz="2200" b="1" dirty="0">
              <a:latin typeface="Times New Roman"/>
              <a:cs typeface="Times New Roman"/>
            </a:endParaRPr>
          </a:p>
        </p:txBody>
      </p:sp>
      <p:pic>
        <p:nvPicPr>
          <p:cNvPr id="1034" name="Picture 10" descr="http://qrcoder.ru/code/?http%3A%2F%2Fwww.consultant.ru%2Fdocument%2Fcons_doc_LAW_140174%2F&amp;4&amp;0">
            <a:extLst>
              <a:ext uri="{FF2B5EF4-FFF2-40B4-BE49-F238E27FC236}">
                <a16:creationId xmlns:a16="http://schemas.microsoft.com/office/drawing/2014/main" id="{4258F811-F2DF-4167-ACCC-398F5B6BE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342793"/>
            <a:ext cx="4343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2B4239-8180-43C6-8FFC-59B1FA45453C}"/>
              </a:ext>
            </a:extLst>
          </p:cNvPr>
          <p:cNvSpPr/>
          <p:nvPr/>
        </p:nvSpPr>
        <p:spPr>
          <a:xfrm>
            <a:off x="7696200" y="5854118"/>
            <a:ext cx="419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3"/>
              </a:rPr>
              <a:t>http://www.consultant.ru/document/cons_doc_LAW_140174</a:t>
            </a:r>
            <a:r>
              <a:rPr lang="en-US" sz="2200" b="1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Times New Roman"/>
                <a:cs typeface="Times New Roman"/>
                <a:hlinkClick r:id="rId3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29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</TotalTime>
  <Words>2727</Words>
  <Application>Microsoft Office PowerPoint</Application>
  <PresentationFormat>Широкоэкранный</PresentationFormat>
  <Paragraphs>306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Calibri</vt:lpstr>
      <vt:lpstr>Courier New</vt:lpstr>
      <vt:lpstr>Georgia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Единый квалификационный справочник (ЕКС)  должностей руководителей, специалистов и  служащих  раздел «Квалификационные характеристики должностей работников  образования»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Финансовая компетенция  «Способы увеличения объемов  финансирования образовательных учреждений»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ДПО РК «КРЫМСКИЙ РЕСПУБЛИКАНСКИЙ ИНСТИТУТ  ПОСТДИПЛОМНОГО ПЕДАГОГИЧЕСКОГО ОБРАЗОВАНИЯ»</dc:title>
  <dc:creator>Гюльнара Находкина</dc:creator>
  <cp:lastModifiedBy>Elana</cp:lastModifiedBy>
  <cp:revision>104</cp:revision>
  <dcterms:created xsi:type="dcterms:W3CDTF">2021-10-21T07:08:01Z</dcterms:created>
  <dcterms:modified xsi:type="dcterms:W3CDTF">2025-05-15T07:13:56Z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2021-10-21T00:00:00Z</vt:filetime>
  </property>
</Properties>
</file>