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4" r:id="rId2"/>
    <p:sldId id="285" r:id="rId3"/>
    <p:sldId id="28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3561-A760-4E69-A1CD-7E3D92ECC599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B9D8-7777-45CB-A6A5-BE65985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B9D8-7777-45CB-A6A5-BE659851A8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2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DF91-4B6F-583F-61AE-4D6708FFC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6FBD44-AC26-0D3C-A6B8-CCBC055C5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AFFE9-2496-1D5E-3C52-9EA87D7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EB421-1800-A8D8-9BB0-A929D20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F3B03-57D2-C4DE-4E2E-2DA26D56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3DB0-4773-1C48-6BBD-F7FA7FAF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5D9A1-33D9-F729-FA18-2F2C38E9C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4A1D3-6B63-6449-F9B2-DFDDABC1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5234A-392C-7115-C254-15FB883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0C761-B97D-7F93-4493-3C81638F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4B7168-9994-D09E-0208-B82FBA812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62532-495A-C5BF-0741-32784A632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B1EB3-0EA6-9E9E-52B4-63657D2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0DAB8-F1B4-24D5-6A04-FB2C652F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66B4E-D346-DDC5-BB8F-F8AE0287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5829-F7E1-174B-2F1A-221577C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8D96D-AEEC-1A9E-DF21-69AEDE08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CBBC7-5358-E438-E035-94A1B13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EBBD4-4287-D841-260E-1B94B8BF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8F009-BB91-A9FF-9700-CAD2C41A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3BD43-14C1-9DC9-39B1-9A5DD9D2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CD0DC-F0DD-3583-E69B-587E42E2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56A09-6453-7F31-2107-C29F848C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D9880-4DE5-874C-E6E1-6C1BB738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4361D-3C11-D11A-0F0E-F9615D15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AC45-03E8-791D-7EBC-6A56589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8CADE-4FB9-DCB0-6C89-DDD179DD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6E365-F209-839A-7C69-B975EFCF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00ADC-3F60-41B3-14FC-1A2BF677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E05A8-6A99-D13B-534E-BB754343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6B661-D5A7-CEEC-FCF7-A3FFA2A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8D57-B38D-8F7C-F7C6-68C78A65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47C96-25C0-FFEE-039E-6083243A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E799B-C0A3-4141-C9FE-7ACCB0374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D18ED-6C38-CF9D-0ADD-36E2AC5B0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2A739F-54A7-EC33-2F3D-525478F86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8F51C2-F5ED-6F9E-1688-A637AAF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3757DF-101A-281A-1A25-81E43DE7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BC63AF-5411-3EC4-C713-CAC948BE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48950-28E7-9BFA-9AAF-E21C688C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E2DB7-57BD-3FE1-5B45-DE445A06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5231D-30BA-54D9-B990-B41D910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040D6-CB22-955D-908D-8907A158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E28DA7-DEAB-0E12-E647-5A397120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2F4E3A-BF56-10E6-A3AC-944EE56B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976B5-22CB-B1E5-C1CF-9C5AE546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F0BC-5664-7F52-88D2-08EECBD8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46614-68B6-6B3E-ED0C-2C138568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0F57B-401B-8DC7-B2D8-614703B0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4BE5D-2A63-82DB-CD8A-D4DB258F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C0BC9-328A-ADFB-87E8-5297AEA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142D0-724D-81E1-A313-11B3CE92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456CC-48A6-B6E4-0305-F4A9B2E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E6C4D-363C-4D68-747A-92157C6FC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6F0C-014B-F97F-2B29-5D69A806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856DC-0387-8A42-795A-8F0AFD62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0BF50-BBBF-012E-30FA-04A1FB63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0BB7A-27CA-F377-3A22-F2444E4E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60D72-1CB2-C53D-1D04-3A35C9D8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EA9E1-30D0-18BF-288D-0991B052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3E516-E0D6-3C20-D259-52F0E6908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203D-4762-466D-9BB4-60BADBBC656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447E4-5164-C6B6-2050-BE306C8C5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3818D-0856-D545-D3BE-3A01A12F6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CAF0659-D993-4FAD-85AC-C8ABBC1F9E72}"/>
              </a:ext>
            </a:extLst>
          </p:cNvPr>
          <p:cNvGrpSpPr/>
          <p:nvPr/>
        </p:nvGrpSpPr>
        <p:grpSpPr>
          <a:xfrm>
            <a:off x="225965" y="1451202"/>
            <a:ext cx="2166257" cy="4958184"/>
            <a:chOff x="225965" y="1647150"/>
            <a:chExt cx="2166257" cy="495818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ED3C646-2A0D-43AA-9CD2-31512A73A5CB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CACD5E-CA12-4730-81D9-B54C859A16F0}"/>
                </a:ext>
              </a:extLst>
            </p:cNvPr>
            <p:cNvSpPr txBox="1"/>
            <p:nvPr/>
          </p:nvSpPr>
          <p:spPr>
            <a:xfrm>
              <a:off x="225965" y="4473853"/>
              <a:ext cx="2166257" cy="21314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Федор </a:t>
              </a:r>
              <a:r>
                <a:rPr lang="ru-RU" sz="1400" b="1" cap="all" dirty="0" err="1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федорович</a:t>
              </a: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 </a:t>
              </a:r>
            </a:p>
            <a:p>
              <a:pPr algn="ctr"/>
              <a:r>
                <a:rPr lang="ru-RU" sz="1400" b="1" cap="all" dirty="0" err="1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ушаков</a:t>
              </a:r>
              <a:endParaRPr lang="ru-RU" sz="1400" b="1" cap="all" dirty="0">
                <a:solidFill>
                  <a:srgbClr val="285D6A"/>
                </a:solidFill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Aft>
                  <a:spcPts val="1800"/>
                </a:spcAft>
              </a:pPr>
              <a:r>
                <a:rPr lang="ru-RU" sz="1400" dirty="0">
                  <a:latin typeface="Hoves"/>
                </a:rPr>
                <a:t>русский флотоводец, адмирал,     командующий Черноморским флотом </a:t>
              </a:r>
              <a:endParaRPr lang="ru-RU" sz="1400" b="1" u="sng" cap="all" dirty="0">
                <a:latin typeface="Hoves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>
                <a:spcAft>
                  <a:spcPts val="1800"/>
                </a:spcAft>
              </a:pPr>
              <a:r>
                <a:rPr lang="ru-RU" sz="1400" b="1" u="sng" cap="all" dirty="0"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(1745–1817)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3ED1B1E-57FC-4943-887B-E9210DA20C24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0AAE3A2-5A1C-49F9-A47D-E8948F2B86B3}"/>
              </a:ext>
            </a:extLst>
          </p:cNvPr>
          <p:cNvGrpSpPr/>
          <p:nvPr/>
        </p:nvGrpSpPr>
        <p:grpSpPr>
          <a:xfrm>
            <a:off x="2609065" y="1451202"/>
            <a:ext cx="2166257" cy="4742049"/>
            <a:chOff x="2688603" y="1647150"/>
            <a:chExt cx="2166257" cy="474204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B9C3861-5A70-4BF9-A06E-3A22FFCD568E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2AD94E-8138-4784-A15E-618314283000}"/>
                </a:ext>
              </a:extLst>
            </p:cNvPr>
            <p:cNvSpPr txBox="1"/>
            <p:nvPr/>
          </p:nvSpPr>
          <p:spPr>
            <a:xfrm>
              <a:off x="2688603" y="1734238"/>
              <a:ext cx="2166257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РОЛЬ В СУДЬБЕ РЕГИОНА И СТРАНЫ</a:t>
              </a:r>
            </a:p>
            <a:p>
              <a:pPr algn="ctr"/>
              <a:endParaRPr lang="ru-RU" sz="1100" dirty="0"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100" i="1" kern="0" dirty="0">
                  <a:latin typeface="Gotham Pro" panose="02000503040000020004"/>
                  <a:ea typeface="Calibri" panose="020F0502020204030204" pitchFamily="34" charset="0"/>
                </a:rPr>
                <a:t>В 1790 году состоялось сражение у Керченского пролива, где Ушаков  проявил своё мастерство. </a:t>
              </a:r>
            </a:p>
            <a:p>
              <a:pPr algn="ctr"/>
              <a:r>
                <a:rPr lang="ru-RU" sz="1100" i="1" kern="0" dirty="0">
                  <a:latin typeface="Gotham Pro" panose="02000503040000020004"/>
                  <a:ea typeface="Calibri" panose="020F0502020204030204" pitchFamily="34" charset="0"/>
                </a:rPr>
                <a:t>Он использовал фактор неожиданности и решительно атаковал турецкий флот, заставив его отступить.</a:t>
              </a: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233BA53-B504-4FF6-9456-7241607DF118}"/>
                </a:ext>
              </a:extLst>
            </p:cNvPr>
            <p:cNvSpPr/>
            <p:nvPr/>
          </p:nvSpPr>
          <p:spPr>
            <a:xfrm>
              <a:off x="2688603" y="4016829"/>
              <a:ext cx="2166256" cy="2372370"/>
            </a:xfrm>
            <a:custGeom>
              <a:avLst/>
              <a:gdLst>
                <a:gd name="connsiteX0" fmla="*/ 0 w 2166256"/>
                <a:gd name="connsiteY0" fmla="*/ 0 h 2372370"/>
                <a:gd name="connsiteX1" fmla="*/ 584889 w 2166256"/>
                <a:gd name="connsiteY1" fmla="*/ 0 h 2372370"/>
                <a:gd name="connsiteX2" fmla="*/ 1126453 w 2166256"/>
                <a:gd name="connsiteY2" fmla="*/ 0 h 2372370"/>
                <a:gd name="connsiteX3" fmla="*/ 1603029 w 2166256"/>
                <a:gd name="connsiteY3" fmla="*/ 0 h 2372370"/>
                <a:gd name="connsiteX4" fmla="*/ 2166256 w 2166256"/>
                <a:gd name="connsiteY4" fmla="*/ 0 h 2372370"/>
                <a:gd name="connsiteX5" fmla="*/ 2166256 w 2166256"/>
                <a:gd name="connsiteY5" fmla="*/ 640540 h 2372370"/>
                <a:gd name="connsiteX6" fmla="*/ 2166256 w 2166256"/>
                <a:gd name="connsiteY6" fmla="*/ 1257356 h 2372370"/>
                <a:gd name="connsiteX7" fmla="*/ 2166256 w 2166256"/>
                <a:gd name="connsiteY7" fmla="*/ 1779278 h 2372370"/>
                <a:gd name="connsiteX8" fmla="*/ 2166256 w 2166256"/>
                <a:gd name="connsiteY8" fmla="*/ 2372370 h 2372370"/>
                <a:gd name="connsiteX9" fmla="*/ 1689680 w 2166256"/>
                <a:gd name="connsiteY9" fmla="*/ 2372370 h 2372370"/>
                <a:gd name="connsiteX10" fmla="*/ 1213103 w 2166256"/>
                <a:gd name="connsiteY10" fmla="*/ 2372370 h 2372370"/>
                <a:gd name="connsiteX11" fmla="*/ 714864 w 2166256"/>
                <a:gd name="connsiteY11" fmla="*/ 2372370 h 2372370"/>
                <a:gd name="connsiteX12" fmla="*/ 0 w 2166256"/>
                <a:gd name="connsiteY12" fmla="*/ 2372370 h 2372370"/>
                <a:gd name="connsiteX13" fmla="*/ 0 w 2166256"/>
                <a:gd name="connsiteY13" fmla="*/ 1850449 h 2372370"/>
                <a:gd name="connsiteX14" fmla="*/ 0 w 2166256"/>
                <a:gd name="connsiteY14" fmla="*/ 1209909 h 2372370"/>
                <a:gd name="connsiteX15" fmla="*/ 0 w 2166256"/>
                <a:gd name="connsiteY15" fmla="*/ 569369 h 2372370"/>
                <a:gd name="connsiteX16" fmla="*/ 0 w 2166256"/>
                <a:gd name="connsiteY16" fmla="*/ 0 h 23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372370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77926" y="246264"/>
                    <a:pt x="2179926" y="422706"/>
                    <a:pt x="2166256" y="640540"/>
                  </a:cubicBezTo>
                  <a:cubicBezTo>
                    <a:pt x="2152586" y="858374"/>
                    <a:pt x="2153298" y="1076015"/>
                    <a:pt x="2166256" y="1257356"/>
                  </a:cubicBezTo>
                  <a:cubicBezTo>
                    <a:pt x="2179214" y="1438697"/>
                    <a:pt x="2148473" y="1576787"/>
                    <a:pt x="2166256" y="1779278"/>
                  </a:cubicBezTo>
                  <a:cubicBezTo>
                    <a:pt x="2184039" y="1981769"/>
                    <a:pt x="2148873" y="2189367"/>
                    <a:pt x="2166256" y="2372370"/>
                  </a:cubicBezTo>
                  <a:cubicBezTo>
                    <a:pt x="1941077" y="2362709"/>
                    <a:pt x="1882304" y="2366485"/>
                    <a:pt x="1689680" y="2372370"/>
                  </a:cubicBezTo>
                  <a:cubicBezTo>
                    <a:pt x="1497056" y="2378255"/>
                    <a:pt x="1346442" y="2374292"/>
                    <a:pt x="1213103" y="2372370"/>
                  </a:cubicBezTo>
                  <a:cubicBezTo>
                    <a:pt x="1079764" y="2370448"/>
                    <a:pt x="850461" y="2384990"/>
                    <a:pt x="714864" y="2372370"/>
                  </a:cubicBezTo>
                  <a:cubicBezTo>
                    <a:pt x="579267" y="2359750"/>
                    <a:pt x="291338" y="2342339"/>
                    <a:pt x="0" y="2372370"/>
                  </a:cubicBezTo>
                  <a:cubicBezTo>
                    <a:pt x="-10218" y="2193281"/>
                    <a:pt x="10338" y="2048660"/>
                    <a:pt x="0" y="1850449"/>
                  </a:cubicBezTo>
                  <a:cubicBezTo>
                    <a:pt x="-10338" y="1652238"/>
                    <a:pt x="-6767" y="1418875"/>
                    <a:pt x="0" y="1209909"/>
                  </a:cubicBezTo>
                  <a:cubicBezTo>
                    <a:pt x="6767" y="1000943"/>
                    <a:pt x="-25602" y="752009"/>
                    <a:pt x="0" y="569369"/>
                  </a:cubicBezTo>
                  <a:cubicBezTo>
                    <a:pt x="25602" y="386729"/>
                    <a:pt x="-22426" y="243309"/>
                    <a:pt x="0" y="0"/>
                  </a:cubicBezTo>
                  <a:close/>
                </a:path>
                <a:path w="2166256" h="2372370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92554" y="210654"/>
                    <a:pt x="2176599" y="324331"/>
                    <a:pt x="2166256" y="569369"/>
                  </a:cubicBezTo>
                  <a:cubicBezTo>
                    <a:pt x="2155913" y="814407"/>
                    <a:pt x="2184705" y="978638"/>
                    <a:pt x="2166256" y="1091290"/>
                  </a:cubicBezTo>
                  <a:cubicBezTo>
                    <a:pt x="2147807" y="1203942"/>
                    <a:pt x="2143869" y="1373801"/>
                    <a:pt x="2166256" y="1636935"/>
                  </a:cubicBezTo>
                  <a:cubicBezTo>
                    <a:pt x="2188643" y="1900069"/>
                    <a:pt x="2174150" y="2044099"/>
                    <a:pt x="2166256" y="2372370"/>
                  </a:cubicBezTo>
                  <a:cubicBezTo>
                    <a:pt x="1971602" y="2355019"/>
                    <a:pt x="1867462" y="2349651"/>
                    <a:pt x="1603029" y="2372370"/>
                  </a:cubicBezTo>
                  <a:cubicBezTo>
                    <a:pt x="1338596" y="2395089"/>
                    <a:pt x="1177792" y="2391256"/>
                    <a:pt x="1039803" y="2372370"/>
                  </a:cubicBezTo>
                  <a:cubicBezTo>
                    <a:pt x="901814" y="2353484"/>
                    <a:pt x="743771" y="2387545"/>
                    <a:pt x="563227" y="2372370"/>
                  </a:cubicBezTo>
                  <a:cubicBezTo>
                    <a:pt x="382683" y="2357195"/>
                    <a:pt x="160458" y="2361413"/>
                    <a:pt x="0" y="2372370"/>
                  </a:cubicBezTo>
                  <a:cubicBezTo>
                    <a:pt x="21898" y="2251119"/>
                    <a:pt x="2621" y="2067288"/>
                    <a:pt x="0" y="1779278"/>
                  </a:cubicBezTo>
                  <a:cubicBezTo>
                    <a:pt x="-2621" y="1491268"/>
                    <a:pt x="14686" y="1352112"/>
                    <a:pt x="0" y="1138738"/>
                  </a:cubicBezTo>
                  <a:cubicBezTo>
                    <a:pt x="-14686" y="925364"/>
                    <a:pt x="-6276" y="811114"/>
                    <a:pt x="0" y="616816"/>
                  </a:cubicBezTo>
                  <a:cubicBezTo>
                    <a:pt x="6276" y="422518"/>
                    <a:pt x="-16236" y="2816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3163A86-A0A8-4937-94E8-5199693E2B89}"/>
              </a:ext>
            </a:extLst>
          </p:cNvPr>
          <p:cNvGrpSpPr/>
          <p:nvPr/>
        </p:nvGrpSpPr>
        <p:grpSpPr>
          <a:xfrm>
            <a:off x="4953012" y="1451202"/>
            <a:ext cx="2205409" cy="4731879"/>
            <a:chOff x="5006037" y="1647150"/>
            <a:chExt cx="2205409" cy="4731879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241EE3A-08F0-4EF8-96AC-616D565A5C9C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B58B8D-E8E6-4637-8535-ED73A4BE2D8D}"/>
                </a:ext>
              </a:extLst>
            </p:cNvPr>
            <p:cNvSpPr txBox="1"/>
            <p:nvPr/>
          </p:nvSpPr>
          <p:spPr>
            <a:xfrm>
              <a:off x="5006037" y="1760226"/>
              <a:ext cx="216625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F79CDA5-17D9-441D-9720-B42EBC34C4FE}"/>
              </a:ext>
            </a:extLst>
          </p:cNvPr>
          <p:cNvCxnSpPr>
            <a:cxnSpLocks/>
          </p:cNvCxnSpPr>
          <p:nvPr/>
        </p:nvCxnSpPr>
        <p:spPr>
          <a:xfrm>
            <a:off x="362413" y="4904937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3444D57-74D3-486B-8166-D8BA5C6B034F}"/>
              </a:ext>
            </a:extLst>
          </p:cNvPr>
          <p:cNvCxnSpPr>
            <a:cxnSpLocks/>
          </p:cNvCxnSpPr>
          <p:nvPr/>
        </p:nvCxnSpPr>
        <p:spPr>
          <a:xfrm>
            <a:off x="2777319" y="2276425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3AE48CA-B1FA-434B-AF54-A4D935B4B524}"/>
              </a:ext>
            </a:extLst>
          </p:cNvPr>
          <p:cNvCxnSpPr>
            <a:cxnSpLocks/>
          </p:cNvCxnSpPr>
          <p:nvPr/>
        </p:nvCxnSpPr>
        <p:spPr>
          <a:xfrm>
            <a:off x="4992165" y="2218303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93122A1-1CDE-4C3C-BDFF-C1D172661BAE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EC530D-42DA-479D-A446-625BC54A5D44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7037826-B83C-45E9-9DFD-A294876B3EA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4C8D7C-FE17-4A02-A97E-E0F0A4D7150D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C26396-9126-AA25-2348-7014DC48231B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5D57C-8990-E84E-6418-8CC09BC9B3BF}"/>
              </a:ext>
            </a:extLst>
          </p:cNvPr>
          <p:cNvSpPr/>
          <p:nvPr/>
        </p:nvSpPr>
        <p:spPr>
          <a:xfrm>
            <a:off x="8347584" y="281524"/>
            <a:ext cx="3844417" cy="709075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77D2D-C81B-4900-A8C9-CEC246B683DC}"/>
              </a:ext>
            </a:extLst>
          </p:cNvPr>
          <p:cNvSpPr txBox="1"/>
          <p:nvPr/>
        </p:nvSpPr>
        <p:spPr>
          <a:xfrm>
            <a:off x="8687363" y="390551"/>
            <a:ext cx="33736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ГЕРОЙ ДРЕВНОСТИ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88FCBF5-A263-47C2-A53C-A0D9E5F0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40" y="1115209"/>
            <a:ext cx="4554395" cy="322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63E4460-7B8E-45EF-8B66-3C7D77C700CE}"/>
              </a:ext>
            </a:extLst>
          </p:cNvPr>
          <p:cNvSpPr/>
          <p:nvPr/>
        </p:nvSpPr>
        <p:spPr>
          <a:xfrm>
            <a:off x="7601229" y="4536346"/>
            <a:ext cx="4590771" cy="215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Фёдор Фёдорович Ушаков был одним из создателей Черноморского флота, а  с 1790 г. – его командиром.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ряду крупнейших побед над турецким флотом, Россия смогла установить прочный мир в Крыму.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6E6ED38-09E6-4E5F-8AF7-34A30494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97" y="2381808"/>
            <a:ext cx="2279947" cy="147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4" descr="Picture background">
            <a:extLst>
              <a:ext uri="{FF2B5EF4-FFF2-40B4-BE49-F238E27FC236}">
                <a16:creationId xmlns:a16="http://schemas.microsoft.com/office/drawing/2014/main" id="{F1BD13DC-22A7-453B-A357-7D51DE67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5" y="3856754"/>
            <a:ext cx="2492314" cy="26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27">
            <a:extLst>
              <a:ext uri="{FF2B5EF4-FFF2-40B4-BE49-F238E27FC236}">
                <a16:creationId xmlns:a16="http://schemas.microsoft.com/office/drawing/2014/main" id="{F7576161-6D14-49EC-8BFB-39C841403A15}"/>
              </a:ext>
            </a:extLst>
          </p:cNvPr>
          <p:cNvSpPr/>
          <p:nvPr/>
        </p:nvSpPr>
        <p:spPr>
          <a:xfrm>
            <a:off x="225964" y="1480589"/>
            <a:ext cx="2166256" cy="2405551"/>
          </a:xfrm>
          <a:custGeom>
            <a:avLst/>
            <a:gdLst>
              <a:gd name="connsiteX0" fmla="*/ 0 w 2166256"/>
              <a:gd name="connsiteY0" fmla="*/ 0 h 2405551"/>
              <a:gd name="connsiteX1" fmla="*/ 584889 w 2166256"/>
              <a:gd name="connsiteY1" fmla="*/ 0 h 2405551"/>
              <a:gd name="connsiteX2" fmla="*/ 1126453 w 2166256"/>
              <a:gd name="connsiteY2" fmla="*/ 0 h 2405551"/>
              <a:gd name="connsiteX3" fmla="*/ 1603029 w 2166256"/>
              <a:gd name="connsiteY3" fmla="*/ 0 h 2405551"/>
              <a:gd name="connsiteX4" fmla="*/ 2166256 w 2166256"/>
              <a:gd name="connsiteY4" fmla="*/ 0 h 2405551"/>
              <a:gd name="connsiteX5" fmla="*/ 2166256 w 2166256"/>
              <a:gd name="connsiteY5" fmla="*/ 649499 h 2405551"/>
              <a:gd name="connsiteX6" fmla="*/ 2166256 w 2166256"/>
              <a:gd name="connsiteY6" fmla="*/ 1274942 h 2405551"/>
              <a:gd name="connsiteX7" fmla="*/ 2166256 w 2166256"/>
              <a:gd name="connsiteY7" fmla="*/ 1804163 h 2405551"/>
              <a:gd name="connsiteX8" fmla="*/ 2166256 w 2166256"/>
              <a:gd name="connsiteY8" fmla="*/ 2405551 h 2405551"/>
              <a:gd name="connsiteX9" fmla="*/ 1689680 w 2166256"/>
              <a:gd name="connsiteY9" fmla="*/ 2405551 h 2405551"/>
              <a:gd name="connsiteX10" fmla="*/ 1213103 w 2166256"/>
              <a:gd name="connsiteY10" fmla="*/ 2405551 h 2405551"/>
              <a:gd name="connsiteX11" fmla="*/ 714864 w 2166256"/>
              <a:gd name="connsiteY11" fmla="*/ 2405551 h 2405551"/>
              <a:gd name="connsiteX12" fmla="*/ 0 w 2166256"/>
              <a:gd name="connsiteY12" fmla="*/ 2405551 h 2405551"/>
              <a:gd name="connsiteX13" fmla="*/ 0 w 2166256"/>
              <a:gd name="connsiteY13" fmla="*/ 1876330 h 2405551"/>
              <a:gd name="connsiteX14" fmla="*/ 0 w 2166256"/>
              <a:gd name="connsiteY14" fmla="*/ 1226831 h 2405551"/>
              <a:gd name="connsiteX15" fmla="*/ 0 w 2166256"/>
              <a:gd name="connsiteY15" fmla="*/ 577332 h 2405551"/>
              <a:gd name="connsiteX16" fmla="*/ 0 w 2166256"/>
              <a:gd name="connsiteY16" fmla="*/ 0 h 240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6256" h="2405551" fill="none" extrusionOk="0">
                <a:moveTo>
                  <a:pt x="0" y="0"/>
                </a:moveTo>
                <a:cubicBezTo>
                  <a:pt x="284914" y="-3386"/>
                  <a:pt x="433131" y="25559"/>
                  <a:pt x="584889" y="0"/>
                </a:cubicBezTo>
                <a:cubicBezTo>
                  <a:pt x="736647" y="-25559"/>
                  <a:pt x="952115" y="3131"/>
                  <a:pt x="1126453" y="0"/>
                </a:cubicBezTo>
                <a:cubicBezTo>
                  <a:pt x="1300791" y="-3131"/>
                  <a:pt x="1499727" y="9538"/>
                  <a:pt x="1603029" y="0"/>
                </a:cubicBezTo>
                <a:cubicBezTo>
                  <a:pt x="1706331" y="-9538"/>
                  <a:pt x="1960033" y="26663"/>
                  <a:pt x="2166256" y="0"/>
                </a:cubicBezTo>
                <a:cubicBezTo>
                  <a:pt x="2197106" y="216611"/>
                  <a:pt x="2141414" y="436517"/>
                  <a:pt x="2166256" y="649499"/>
                </a:cubicBezTo>
                <a:cubicBezTo>
                  <a:pt x="2191098" y="862481"/>
                  <a:pt x="2188710" y="1033519"/>
                  <a:pt x="2166256" y="1274942"/>
                </a:cubicBezTo>
                <a:cubicBezTo>
                  <a:pt x="2143802" y="1516365"/>
                  <a:pt x="2182198" y="1674145"/>
                  <a:pt x="2166256" y="1804163"/>
                </a:cubicBezTo>
                <a:cubicBezTo>
                  <a:pt x="2150314" y="1934181"/>
                  <a:pt x="2179035" y="2204036"/>
                  <a:pt x="2166256" y="2405551"/>
                </a:cubicBezTo>
                <a:cubicBezTo>
                  <a:pt x="1941077" y="2395890"/>
                  <a:pt x="1882304" y="2399666"/>
                  <a:pt x="1689680" y="2405551"/>
                </a:cubicBezTo>
                <a:cubicBezTo>
                  <a:pt x="1497056" y="2411436"/>
                  <a:pt x="1346442" y="2407473"/>
                  <a:pt x="1213103" y="2405551"/>
                </a:cubicBezTo>
                <a:cubicBezTo>
                  <a:pt x="1079764" y="2403629"/>
                  <a:pt x="850461" y="2418171"/>
                  <a:pt x="714864" y="2405551"/>
                </a:cubicBezTo>
                <a:cubicBezTo>
                  <a:pt x="579267" y="2392931"/>
                  <a:pt x="291338" y="2375520"/>
                  <a:pt x="0" y="2405551"/>
                </a:cubicBezTo>
                <a:cubicBezTo>
                  <a:pt x="-25902" y="2294165"/>
                  <a:pt x="1106" y="2069847"/>
                  <a:pt x="0" y="1876330"/>
                </a:cubicBezTo>
                <a:cubicBezTo>
                  <a:pt x="-1106" y="1682813"/>
                  <a:pt x="-6152" y="1420013"/>
                  <a:pt x="0" y="1226831"/>
                </a:cubicBezTo>
                <a:cubicBezTo>
                  <a:pt x="6152" y="1033649"/>
                  <a:pt x="-2254" y="765048"/>
                  <a:pt x="0" y="577332"/>
                </a:cubicBezTo>
                <a:cubicBezTo>
                  <a:pt x="2254" y="389616"/>
                  <a:pt x="28103" y="227035"/>
                  <a:pt x="0" y="0"/>
                </a:cubicBezTo>
                <a:close/>
              </a:path>
              <a:path w="2166256" h="2405551" stroke="0" extrusionOk="0">
                <a:moveTo>
                  <a:pt x="0" y="0"/>
                </a:moveTo>
                <a:cubicBezTo>
                  <a:pt x="213796" y="10649"/>
                  <a:pt x="253508" y="-4931"/>
                  <a:pt x="498239" y="0"/>
                </a:cubicBezTo>
                <a:cubicBezTo>
                  <a:pt x="742970" y="4931"/>
                  <a:pt x="868969" y="-16604"/>
                  <a:pt x="974815" y="0"/>
                </a:cubicBezTo>
                <a:cubicBezTo>
                  <a:pt x="1080661" y="16604"/>
                  <a:pt x="1269295" y="-22196"/>
                  <a:pt x="1451392" y="0"/>
                </a:cubicBezTo>
                <a:cubicBezTo>
                  <a:pt x="1633489" y="22196"/>
                  <a:pt x="1854883" y="26579"/>
                  <a:pt x="2166256" y="0"/>
                </a:cubicBezTo>
                <a:cubicBezTo>
                  <a:pt x="2183139" y="235245"/>
                  <a:pt x="2176945" y="410884"/>
                  <a:pt x="2166256" y="577332"/>
                </a:cubicBezTo>
                <a:cubicBezTo>
                  <a:pt x="2155567" y="743780"/>
                  <a:pt x="2149741" y="979489"/>
                  <a:pt x="2166256" y="1106553"/>
                </a:cubicBezTo>
                <a:cubicBezTo>
                  <a:pt x="2182771" y="1233617"/>
                  <a:pt x="2146825" y="1423178"/>
                  <a:pt x="2166256" y="1659830"/>
                </a:cubicBezTo>
                <a:cubicBezTo>
                  <a:pt x="2185687" y="1896482"/>
                  <a:pt x="2131569" y="2108347"/>
                  <a:pt x="2166256" y="2405551"/>
                </a:cubicBezTo>
                <a:cubicBezTo>
                  <a:pt x="1971602" y="2388200"/>
                  <a:pt x="1867462" y="2382832"/>
                  <a:pt x="1603029" y="2405551"/>
                </a:cubicBezTo>
                <a:cubicBezTo>
                  <a:pt x="1338596" y="2428270"/>
                  <a:pt x="1177792" y="2424437"/>
                  <a:pt x="1039803" y="2405551"/>
                </a:cubicBezTo>
                <a:cubicBezTo>
                  <a:pt x="901814" y="2386665"/>
                  <a:pt x="743771" y="2420726"/>
                  <a:pt x="563227" y="2405551"/>
                </a:cubicBezTo>
                <a:cubicBezTo>
                  <a:pt x="382683" y="2390376"/>
                  <a:pt x="160458" y="2394594"/>
                  <a:pt x="0" y="2405551"/>
                </a:cubicBezTo>
                <a:cubicBezTo>
                  <a:pt x="-26003" y="2132690"/>
                  <a:pt x="22488" y="2024665"/>
                  <a:pt x="0" y="1804163"/>
                </a:cubicBezTo>
                <a:cubicBezTo>
                  <a:pt x="-22488" y="1583661"/>
                  <a:pt x="-9944" y="1373884"/>
                  <a:pt x="0" y="1154664"/>
                </a:cubicBezTo>
                <a:cubicBezTo>
                  <a:pt x="9944" y="935444"/>
                  <a:pt x="8494" y="876097"/>
                  <a:pt x="0" y="625443"/>
                </a:cubicBezTo>
                <a:cubicBezTo>
                  <a:pt x="-8494" y="374789"/>
                  <a:pt x="20252" y="2079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6077822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https://avatars.mds.yandex.net/i?id=3da0371bc314f88f0926429cbf698088_l-4887637-images-thumbs&amp;n=13">
            <a:extLst>
              <a:ext uri="{FF2B5EF4-FFF2-40B4-BE49-F238E27FC236}">
                <a16:creationId xmlns:a16="http://schemas.microsoft.com/office/drawing/2014/main" id="{9EDF8226-0BEC-49AC-B33D-3B202DCFC3B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8" y="1199808"/>
            <a:ext cx="2261282" cy="285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Picture background">
            <a:extLst>
              <a:ext uri="{FF2B5EF4-FFF2-40B4-BE49-F238E27FC236}">
                <a16:creationId xmlns:a16="http://schemas.microsoft.com/office/drawing/2014/main" id="{64AE5A9D-1362-4A05-8D30-A26025052F0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9" y="4708134"/>
            <a:ext cx="2148205" cy="14749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A9988-63E7-4C83-8840-27A245FCE648}"/>
              </a:ext>
            </a:extLst>
          </p:cNvPr>
          <p:cNvSpPr/>
          <p:nvPr/>
        </p:nvSpPr>
        <p:spPr>
          <a:xfrm>
            <a:off x="5092132" y="6211669"/>
            <a:ext cx="231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Памятник</a:t>
            </a:r>
          </a:p>
          <a:p>
            <a:pPr algn="ctr"/>
            <a:r>
              <a:rPr lang="ru-RU" sz="1200" dirty="0"/>
              <a:t> Федору Федоровичу Ушакову</a:t>
            </a:r>
          </a:p>
          <a:p>
            <a:pPr algn="ctr"/>
            <a:r>
              <a:rPr lang="ru-RU" sz="1200" dirty="0"/>
              <a:t> в г. Керчи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0A898-EB9B-46A3-A770-AE1DFC2BCE9E}"/>
              </a:ext>
            </a:extLst>
          </p:cNvPr>
          <p:cNvSpPr/>
          <p:nvPr/>
        </p:nvSpPr>
        <p:spPr>
          <a:xfrm>
            <a:off x="5048116" y="3918634"/>
            <a:ext cx="2129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Памятник</a:t>
            </a:r>
          </a:p>
          <a:p>
            <a:pPr algn="ctr"/>
            <a:r>
              <a:rPr lang="ru-RU" sz="1200" dirty="0"/>
              <a:t> Федору Федоровичу Ушакову в г. Симферополе </a:t>
            </a:r>
          </a:p>
        </p:txBody>
      </p:sp>
    </p:spTree>
    <p:extLst>
      <p:ext uri="{BB962C8B-B14F-4D97-AF65-F5344CB8AC3E}">
        <p14:creationId xmlns:p14="http://schemas.microsoft.com/office/powerpoint/2010/main" val="19867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98C8-C844-B309-209C-87492EF23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2008B2-9F84-66A4-8850-56F765CD09D4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6B0BA27-A2BD-4EAB-A290-E89D96DF332A}"/>
              </a:ext>
            </a:extLst>
          </p:cNvPr>
          <p:cNvGrpSpPr/>
          <p:nvPr/>
        </p:nvGrpSpPr>
        <p:grpSpPr>
          <a:xfrm>
            <a:off x="5196827" y="1461372"/>
            <a:ext cx="2166257" cy="4731879"/>
            <a:chOff x="225965" y="1647150"/>
            <a:chExt cx="2166257" cy="47318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A760558-9C34-9E14-E60C-81A8A62ABE52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FBA6C4-D8F3-AA5A-F0D6-1D9812EF3379}"/>
                </a:ext>
              </a:extLst>
            </p:cNvPr>
            <p:cNvSpPr txBox="1"/>
            <p:nvPr/>
          </p:nvSpPr>
          <p:spPr>
            <a:xfrm>
              <a:off x="225965" y="4473853"/>
              <a:ext cx="2166257" cy="1677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ВЕЛИКИЕ ПОДВИГИ ОБЫЧНЫХ ЛЮДЕЙ</a:t>
              </a:r>
            </a:p>
            <a:p>
              <a:pPr algn="ctr"/>
              <a:r>
                <a:rPr lang="ru-RU" sz="1200" dirty="0">
                  <a:latin typeface="Gotham Pro" panose="02000503040000020004" pitchFamily="50" charset="0"/>
                  <a:cs typeface="Gotham Pro" panose="02000503040000020004" pitchFamily="50" charset="0"/>
                </a:rPr>
                <a:t>родился 25 октября 1920 года в небольшом южнобережном городе Крыма – Алупке. Окончив </a:t>
              </a:r>
              <a:r>
                <a:rPr lang="ru-RU" sz="1200" dirty="0" err="1">
                  <a:latin typeface="Gotham Pro" panose="02000503040000020004" pitchFamily="50" charset="0"/>
                  <a:cs typeface="Gotham Pro" panose="02000503040000020004" pitchFamily="50" charset="0"/>
                </a:rPr>
                <a:t>Алупкинскую</a:t>
              </a:r>
              <a:r>
                <a:rPr lang="ru-RU" sz="1200" dirty="0">
                  <a:latin typeface="Gotham Pro" panose="02000503040000020004" pitchFamily="50" charset="0"/>
                  <a:cs typeface="Gotham Pro" panose="02000503040000020004" pitchFamily="50" charset="0"/>
                </a:rPr>
                <a:t> крымскотатарскую школу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F609F4D-AD98-B901-291E-3FE6EE7F669B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5DE593C-A212-AC06-2843-23BC1C30E054}"/>
              </a:ext>
            </a:extLst>
          </p:cNvPr>
          <p:cNvGrpSpPr/>
          <p:nvPr/>
        </p:nvGrpSpPr>
        <p:grpSpPr>
          <a:xfrm>
            <a:off x="7300123" y="1695184"/>
            <a:ext cx="2534267" cy="5422153"/>
            <a:chOff x="2688603" y="1647150"/>
            <a:chExt cx="2309511" cy="542215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199EBDF-60BF-D803-5643-1F6C31237891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938AE4-36A6-495C-7C43-EE96EF8FE2A4}"/>
                </a:ext>
              </a:extLst>
            </p:cNvPr>
            <p:cNvSpPr txBox="1"/>
            <p:nvPr/>
          </p:nvSpPr>
          <p:spPr>
            <a:xfrm>
              <a:off x="2831858" y="1698602"/>
              <a:ext cx="2166256" cy="5370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ХРОНИКА ИСТИННОГО ГЕРОИЗМА</a:t>
              </a:r>
              <a:endParaRPr lang="ru-RU" sz="12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200" dirty="0">
                  <a:latin typeface="Gotham Pro" panose="02000503040000020004" pitchFamily="50" charset="0"/>
                  <a:cs typeface="Gotham Pro" panose="02000503040000020004" pitchFamily="50" charset="0"/>
                </a:rPr>
                <a:t>За проявленную храбрость и героизм в борьбе с немецко-фашистскими захватчиками, за успешно проведённые 603 боевых вылета, 152 воздушных боя, за сбитые им лично 30 самолётов противника разных типов и 19 в групповых боях, гвардии майор Амет-Хан Султан удостоен звания дважды Героя Советского Союза.</a:t>
              </a:r>
            </a:p>
            <a:p>
              <a:pPr algn="ctr"/>
              <a:r>
                <a:rPr lang="ru-RU" sz="1200" dirty="0">
                  <a:latin typeface="Gotham Pro" panose="02000503040000020004" pitchFamily="50" charset="0"/>
                  <a:cs typeface="Gotham Pro" panose="02000503040000020004" pitchFamily="50" charset="0"/>
                </a:rPr>
                <a:t>За годы Великой Отечественной войны прославленный «король тарана» был награждён двумя медалями «Золотая Звезда», Орденом Красной Звезды, тремя Орденами Ленина, тремя Орденами Красного Знамени, Орденом Александра Невского, Орденом Отечественной войны I степени и другими медалями.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B0E5061-C469-7BA1-3A7C-1A3C1FC0F6DE}"/>
              </a:ext>
            </a:extLst>
          </p:cNvPr>
          <p:cNvGrpSpPr/>
          <p:nvPr/>
        </p:nvGrpSpPr>
        <p:grpSpPr>
          <a:xfrm>
            <a:off x="9698277" y="1441033"/>
            <a:ext cx="2166257" cy="4897664"/>
            <a:chOff x="5045190" y="1636981"/>
            <a:chExt cx="2166257" cy="489766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220379C-30BF-CE25-A0A5-76DA34E10BF6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EAFE49-DA13-3F6E-E827-7BE981C06557}"/>
                </a:ext>
              </a:extLst>
            </p:cNvPr>
            <p:cNvSpPr txBox="1"/>
            <p:nvPr/>
          </p:nvSpPr>
          <p:spPr>
            <a:xfrm>
              <a:off x="5045190" y="4303265"/>
              <a:ext cx="2166257" cy="2231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Памятник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 </a:t>
              </a:r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Амет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-</a:t>
              </a:r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Хану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 </a:t>
              </a:r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Султану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  установлен на одноимённой </a:t>
              </a:r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площади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 </a:t>
              </a:r>
              <a:r>
                <a:rPr lang="ru-RU" sz="1200" b="1" dirty="0">
                  <a:solidFill>
                    <a:srgbClr val="333333"/>
                  </a:solidFill>
                  <a:latin typeface="YS Text"/>
                </a:rPr>
                <a:t>в</a:t>
              </a:r>
              <a:r>
                <a:rPr lang="ru-RU" sz="1200" dirty="0">
                  <a:solidFill>
                    <a:srgbClr val="333333"/>
                  </a:solidFill>
                  <a:latin typeface="YS Text"/>
                </a:rPr>
                <a:t> честь 100-летия со дня его рождения. Инициатором появления монумента стало Российское военно-историческое общество</a:t>
              </a:r>
              <a:r>
                <a:rPr lang="ru-RU" sz="1100" dirty="0">
                  <a:solidFill>
                    <a:srgbClr val="333333"/>
                  </a:solidFill>
                  <a:latin typeface="YS Text"/>
                </a:rPr>
                <a:t>.</a:t>
              </a: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DB78762-46E9-0102-DDF1-9D3B5F54CF8B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06C1596-195C-EC03-6041-E9F394BD5CA1}"/>
              </a:ext>
            </a:extLst>
          </p:cNvPr>
          <p:cNvCxnSpPr>
            <a:cxnSpLocks/>
          </p:cNvCxnSpPr>
          <p:nvPr/>
        </p:nvCxnSpPr>
        <p:spPr>
          <a:xfrm>
            <a:off x="5068525" y="4907536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766D3398-FD83-2378-0CA5-AAB6B2AACB60}"/>
              </a:ext>
            </a:extLst>
          </p:cNvPr>
          <p:cNvCxnSpPr>
            <a:cxnSpLocks/>
          </p:cNvCxnSpPr>
          <p:nvPr/>
        </p:nvCxnSpPr>
        <p:spPr>
          <a:xfrm>
            <a:off x="7449657" y="2410537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56D17856-70B1-D486-CCD8-04CD59888FFE}"/>
              </a:ext>
            </a:extLst>
          </p:cNvPr>
          <p:cNvCxnSpPr>
            <a:cxnSpLocks/>
          </p:cNvCxnSpPr>
          <p:nvPr/>
        </p:nvCxnSpPr>
        <p:spPr>
          <a:xfrm>
            <a:off x="9865880" y="4714385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13EF15F-5242-0A7A-D4B5-AB7D2DF48EB9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8F09ED-32A2-A8E8-6626-01C9095977E2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47DEC488-E775-70C7-D9FD-4C383EB74FD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9F95D94-C2C6-085B-7AB6-5065046D8563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6B4C14-D018-D2D9-CC7D-09119D9B012D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A2DFB-B4FE-6C10-0F4D-439DF94E1365}"/>
              </a:ext>
            </a:extLst>
          </p:cNvPr>
          <p:cNvSpPr txBox="1"/>
          <p:nvPr/>
        </p:nvSpPr>
        <p:spPr>
          <a:xfrm>
            <a:off x="8219095" y="297024"/>
            <a:ext cx="4100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Герой Великой отечественной войны</a:t>
            </a:r>
          </a:p>
        </p:txBody>
      </p:sp>
      <p:pic>
        <p:nvPicPr>
          <p:cNvPr id="31" name="Рисунок 30" descr="Picture background">
            <a:extLst>
              <a:ext uri="{FF2B5EF4-FFF2-40B4-BE49-F238E27FC236}">
                <a16:creationId xmlns:a16="http://schemas.microsoft.com/office/drawing/2014/main" id="{B241B247-3C8C-429F-B5DC-06F5369843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6" y="1173099"/>
            <a:ext cx="4918986" cy="355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D157C87C-AADB-4379-B9F8-DFC96FA00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501D1-6863-4581-9728-968B8EC5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71" y="1185195"/>
            <a:ext cx="2134767" cy="286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F53DF-CD38-41A1-8174-03CF910F1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67" y="1162820"/>
            <a:ext cx="2166256" cy="290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38401-91F1-4EFE-BBE9-0F86FCD06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9" y="4649425"/>
            <a:ext cx="4092731" cy="207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2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91F3A-7253-9422-7161-B786FEF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1855B1-0B4F-5753-41D7-90501FB3D34C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03DC79E-C360-5C53-3FCF-E479E9DF1FA8}"/>
              </a:ext>
            </a:extLst>
          </p:cNvPr>
          <p:cNvGrpSpPr/>
          <p:nvPr/>
        </p:nvGrpSpPr>
        <p:grpSpPr>
          <a:xfrm>
            <a:off x="458865" y="1062220"/>
            <a:ext cx="2636858" cy="5092241"/>
            <a:chOff x="225965" y="1286788"/>
            <a:chExt cx="2753797" cy="509224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1D131B3-464B-E9F3-EB6C-8BD94EE50F04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0D6D8B-54CD-DC49-2331-E704F1E5E183}"/>
                </a:ext>
              </a:extLst>
            </p:cNvPr>
            <p:cNvSpPr txBox="1"/>
            <p:nvPr/>
          </p:nvSpPr>
          <p:spPr>
            <a:xfrm>
              <a:off x="813505" y="3744946"/>
              <a:ext cx="2166257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ХРОНИКА ИСТИННОГО ГЕРОИЗМА</a:t>
              </a:r>
            </a:p>
            <a:p>
              <a:pPr algn="ctr">
                <a:spcAft>
                  <a:spcPts val="1800"/>
                </a:spcAft>
              </a:pPr>
              <a:endParaRPr lang="ru-RU" sz="1400" b="1" cap="all" dirty="0">
                <a:solidFill>
                  <a:srgbClr val="285D6A"/>
                </a:solidFill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F3B8937-3009-EAC6-6EC6-872DA238D2DA}"/>
                </a:ext>
              </a:extLst>
            </p:cNvPr>
            <p:cNvSpPr/>
            <p:nvPr/>
          </p:nvSpPr>
          <p:spPr>
            <a:xfrm>
              <a:off x="491107" y="1286788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76F7C1-40BC-B3EB-BF11-5A4EE71323B4}"/>
              </a:ext>
            </a:extLst>
          </p:cNvPr>
          <p:cNvGrpSpPr/>
          <p:nvPr/>
        </p:nvGrpSpPr>
        <p:grpSpPr>
          <a:xfrm>
            <a:off x="4930393" y="590212"/>
            <a:ext cx="3265518" cy="5534807"/>
            <a:chOff x="4332084" y="844222"/>
            <a:chExt cx="2879362" cy="5534807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3AF23AC-B420-096B-0BB3-2717A4FE8ADA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F2519E-DE89-E786-2AE4-CB0B1B1C3575}"/>
                </a:ext>
              </a:extLst>
            </p:cNvPr>
            <p:cNvSpPr txBox="1"/>
            <p:nvPr/>
          </p:nvSpPr>
          <p:spPr>
            <a:xfrm>
              <a:off x="4332084" y="3465437"/>
              <a:ext cx="257576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algn="ctr"/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Школа в селе Михайловка Сакского района Республики Крым носит имя Героя России гвардии старшего лейтенанта </a:t>
              </a:r>
              <a:r>
                <a:rPr lang="ru-RU" sz="1100" dirty="0" err="1">
                  <a:latin typeface="Gotham Pro" panose="02000503040000020004" pitchFamily="50" charset="0"/>
                  <a:cs typeface="Gotham Pro" panose="02000503040000020004" pitchFamily="50" charset="0"/>
                </a:rPr>
                <a:t>Турубары</a:t>
              </a:r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 Владислава Алексеевича, погибшего при выполнении воинского долга в ходе специальной военной операции. Также в честь героя в селе открыли сквер.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FC095EB-B7F5-5A10-E2E9-337840DF9C95}"/>
                </a:ext>
              </a:extLst>
            </p:cNvPr>
            <p:cNvSpPr/>
            <p:nvPr/>
          </p:nvSpPr>
          <p:spPr>
            <a:xfrm>
              <a:off x="4918752" y="844222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CD11A06-0524-0152-E055-D36A39627824}"/>
              </a:ext>
            </a:extLst>
          </p:cNvPr>
          <p:cNvCxnSpPr>
            <a:cxnSpLocks/>
          </p:cNvCxnSpPr>
          <p:nvPr/>
        </p:nvCxnSpPr>
        <p:spPr>
          <a:xfrm>
            <a:off x="1111909" y="4048771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31FABB8-601E-2E20-53DA-BC0A7A151CD0}"/>
              </a:ext>
            </a:extLst>
          </p:cNvPr>
          <p:cNvCxnSpPr>
            <a:cxnSpLocks/>
          </p:cNvCxnSpPr>
          <p:nvPr/>
        </p:nvCxnSpPr>
        <p:spPr>
          <a:xfrm>
            <a:off x="5388232" y="3818005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5565397-CB9C-D9C4-CA6B-D1E848D60DF3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CF73A6-8857-432F-0197-62FAB89F7287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CECC00B1-96FF-B151-B156-2756E61CF84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B3D78E-3CE3-0C78-C788-D11A92AFD6AF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C3A070-903C-8ECF-A1A0-6E61B4B4EAA6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51F90-FAA1-0C3F-C9BF-28A3BD43FC3A}"/>
              </a:ext>
            </a:extLst>
          </p:cNvPr>
          <p:cNvSpPr txBox="1"/>
          <p:nvPr/>
        </p:nvSpPr>
        <p:spPr>
          <a:xfrm>
            <a:off x="8072791" y="308496"/>
            <a:ext cx="4393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УЧАСТНИК СПЕЦИАЛЬНОЙ ВОЕННОЙ ОПЕРАЦИИ</a:t>
            </a:r>
            <a:endParaRPr lang="ru-RU" sz="3200" b="1" cap="all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32" name="Рисунок 31" descr="Picture background">
            <a:extLst>
              <a:ext uri="{FF2B5EF4-FFF2-40B4-BE49-F238E27FC236}">
                <a16:creationId xmlns:a16="http://schemas.microsoft.com/office/drawing/2014/main" id="{CE5F8DB0-10EC-4F93-BB25-98DCA4F76E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4"/>
          <a:stretch/>
        </p:blipFill>
        <p:spPr bwMode="auto">
          <a:xfrm>
            <a:off x="8673111" y="1104428"/>
            <a:ext cx="3216671" cy="434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6633E6-32FA-4653-A3C2-48099BD120D4}"/>
              </a:ext>
            </a:extLst>
          </p:cNvPr>
          <p:cNvSpPr/>
          <p:nvPr/>
        </p:nvSpPr>
        <p:spPr>
          <a:xfrm>
            <a:off x="8779701" y="5477141"/>
            <a:ext cx="3368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Турубара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Владислав Алексеевич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командир разведывательной группы 10-й отдельной бригады специального назначения Главного управления Генерального штаба Вооружённых Сил Российской Федерации, старший лейтенант.</a:t>
            </a:r>
            <a:endParaRPr lang="ru-RU" sz="1200" dirty="0"/>
          </a:p>
        </p:txBody>
      </p:sp>
      <p:pic>
        <p:nvPicPr>
          <p:cNvPr id="33" name="Рисунок 32" descr="Picture background">
            <a:extLst>
              <a:ext uri="{FF2B5EF4-FFF2-40B4-BE49-F238E27FC236}">
                <a16:creationId xmlns:a16="http://schemas.microsoft.com/office/drawing/2014/main" id="{8A73B5D7-5E7F-47F7-A60B-DE88A76FBB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67" y="1126786"/>
            <a:ext cx="3076852" cy="193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Picture background">
            <a:extLst>
              <a:ext uri="{FF2B5EF4-FFF2-40B4-BE49-F238E27FC236}">
                <a16:creationId xmlns:a16="http://schemas.microsoft.com/office/drawing/2014/main" id="{C2872535-5239-44A6-B376-AB4E561EB6C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00" y="5149857"/>
            <a:ext cx="2921206" cy="15602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5A899F-42BD-469F-A67E-B5D947C4DFA2}"/>
              </a:ext>
            </a:extLst>
          </p:cNvPr>
          <p:cNvSpPr/>
          <p:nvPr/>
        </p:nvSpPr>
        <p:spPr>
          <a:xfrm>
            <a:off x="238302" y="4180923"/>
            <a:ext cx="2236824" cy="32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ts val="195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4F02AC-6400-4312-A022-3786993B3F23}"/>
              </a:ext>
            </a:extLst>
          </p:cNvPr>
          <p:cNvSpPr/>
          <p:nvPr/>
        </p:nvSpPr>
        <p:spPr>
          <a:xfrm>
            <a:off x="130937" y="3836842"/>
            <a:ext cx="3986968" cy="2798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kern="0" dirty="0">
              <a:solidFill>
                <a:srgbClr val="000000"/>
              </a:solidFill>
              <a:latin typeface="Gotham Pro" panose="02000503040000020004"/>
              <a:ea typeface="Calibri" panose="020F0502020204030204" pitchFamily="34" charset="0"/>
            </a:endParaRPr>
          </a:p>
          <a:p>
            <a:pPr algn="ctr"/>
            <a:r>
              <a:rPr lang="ru-RU" sz="1200" b="1" i="1" kern="0" dirty="0">
                <a:solidFill>
                  <a:srgbClr val="000000"/>
                </a:solidFill>
                <a:latin typeface="Gotham Pro" panose="02000503040000020004"/>
                <a:ea typeface="Calibri" panose="020F0502020204030204" pitchFamily="34" charset="0"/>
              </a:rPr>
              <a:t>Родился 19 января 1998 года в селе Михайловка Сакского района. Учился в Михайловской средней школе, которую окончил в 2015 году.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29 августа 2022 года ВСУ, прорвавшись через реку Ингулец, начали контрнаступление на херсонском направлении. Офицер и его подчинённые героически удерживали занятые позиции у села Андреевка Великоалександровского района, при этом уничтожили две машины ВСУ и три танка, а также полсотни украинских солдат. После очередной попытки прорыва превосходящими силами противника командир остался прикрывать отход бойцов своего подразделения, предварительно произведя минирование местности. </a:t>
            </a:r>
            <a:endParaRPr lang="ru-RU" sz="1200" b="1" i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B4D957-013D-4409-BADA-F3D8101B780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" y="1048844"/>
            <a:ext cx="3683073" cy="247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374</Words>
  <Application>Microsoft Office PowerPoint</Application>
  <PresentationFormat>Широкоэкранный</PresentationFormat>
  <Paragraphs>41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Gotham Pro</vt:lpstr>
      <vt:lpstr>Hoves</vt:lpstr>
      <vt:lpstr>YS Text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2025-12-15T13:29:13Z</dcterms:created>
  <dcterms:modified xsi:type="dcterms:W3CDTF">2026-01-16T04:58:29Z</dcterms:modified>
</cp:coreProperties>
</file>